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5240000" cy="8572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7"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now: retrieval from B1 L9 (Q1, Q2) and B1 L8 (Q3). The picture is a painting of one gill from a fish, on a white tile, as you might see in a dissection. It is not a photograph. Ask: what do you think this is? What do you notice about its colour and its shape? Why might it be so red? Link: Q3 (diffusion) is how oxygen gets from the water into the blood in a gill; Q1 and Q2 (osmosis) are how water gets into root hair cells. Today: a third way substances move, active transport, and how exchange surfaces such as gills are adapted. Teacher note: the gill comes from a fish bought for food. If you show a real gill, keep it clean, on a white tile, and offer anyone who prefers not to take part another way to join in (this painting and screen 2 of the online lesson). Suggested 60 min: slides 1-3 (7 min); slides 4-9 (15 min); slides 10-13 (12 min); slides 14-18 (12 min); Mandatory worksheet started in class (9 min), finished for homework; exit ticket slides 22-23 (5 min). Use slides 19-21 if time allows. Homework: online lesson quiz and the B1 L10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Then share the lesson focus. The online lesson (sciencegcse.co.uk, B1 L10) follows the same 12 screens as this PowerPoint, so students can go over it at home. There are three checkpoints along the way. Answer 1: osmosis is the diffusion of water (B1 L9 Osmosis). Answer 3: diffusion goes from a higher to a lower concentration (B1 L8 Diffusion). Ask: could anything move the other way, from a lower to a higher concentration? Keep the answer for slide 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Ask: why do farmers spread fertiliser when the soil already has mineral ions in it? (The ions in soil water are very dilute, and crops grow better with more; root hair cells still have to take them in by active transport.) Oxygen for fish: the 30 times compares a litre of air with a litre of water at about 20 °C. Rehydration drinks help someone who has lost a lot of water and salts, for example after a stomach bug; the sugar helps the gut take in the salt, and water follows by osmosis. Ask: which of today's ideas could explain each card?</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how does a fish get oxygen under water? Take ideas. Fish take in the oxygen dissolved in the water, through their gills. This is a painting of one gill from a fish bought for food, laid on a white tile, as you might see in a dissection. Point out the bony arch, which supports the filaments, and the two rows of deep red filaments. Link to B1 L8 Diffusion: oxygen diffuses from the water into the blood in the gills, and carbon dioxide diffuses out. Today: a third way substances move, active transport, and why big organisms need exchange surfaces like this one. Next we compare the painting with the diagram used in exams. One key fact a click, then the 'Where are the gills?' panel (online, screen 1 has the switch 'View: In the fish').</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differences and ask: what is different between the painting and the diagram? Take ideas, then reveal them one by one: each click shows one difference and puts its number on both pictures; the last click shows what is the same in both. Key message: exam diagrams are simplified on purpose. A real gill has hundreds of filaments in two rows, and each filament is covered in tiny plates, far too small to see by eye. The diagram draws a few filaments and shows the plates in an enlarged circle. The deep red colour comes from the blood in the many capillaries in the filaments and plates. In a living fish the gills sit under a bony flap, the gill cover, and water flows over them all the time. You do not need the name of the tiny plates. The online lesson, screen 2, has the same pictures and differences.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screen 3 of the online lesson with Next step, or let the GIF play (print and PDF show its first frame). AQA wording: active transport moves substances from a more dilute solution to a more concentrated solution (against a concentration gradient), and this requires energy from respiration. Ask at step 2: which way would diffusion move the ions? (Out of the cell, from the higher to the lower concentration.) Plants need mineral ions, such as nitrate, to stay healthy. Root hair cells have many mitochondria to release the energy (B1 L5 Specialised cells). Respiration in root cells needs oxygen from the air spaces in the soil. The gate in the membrane that carries each ion across is a carrier protein; the name is not needed at GCSE. Watch out: water enters by osmosis and mineral ions by active transport, not the other way round (B1 L9 Osmosis). Online, try the What if? button: stop respiration, and active transport stops. Each click shows the next step, then the green summary line.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if diffusion only goes from a higher to a lower concentration, what would happen to the last of the sugar in the gut? (It would stay there and be lost in the faeces.) So glucose is absorbed by diffusion and by active transport. The gut wall cells have many mitochondria to release the energy. The wall of the small intestine is covered in villi, which give it a large surface area (B2 L2 The digestive system). Link to slide 3: rehydration drinks contain sugar and salt; the gut takes them in by active transport, and water follows by osmosis. The GIF shows 'Just after a meal' and 'Later' in turn, as the switch on screen 4 of the online lesson does (print and PDF show its first frame). One line a click.</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1. Hinge check. Everyone shows A, B or C at the same time. Q1 A tests the idea that the gills are stained; Q2 A and B are diffusion and osmosis; Q3 B is the big one: diffusion cannot move sugar against the gradient. If several get Q1 wrong, go back to slide 5 (difference 1); Q2, slide 6; Q3, slide 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C, 3 A. Each click shows one answer and why. Ask a student who got Q2 right: where does the energy come from? (Respiration, in the mitochondria.)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the GIF run, then open screen 6 online and tap each chip. Ask: what do all three have in common? (Substances move into or out of cells across membranes.) What is different? (What moves, which way, and energy.) Osmosis is a special case of diffusion: the diffusion of water through a partially permeable membrane (B1 L9 Osmosis). Watch out: the AQA wording for both osmosis and active transport says 'from a dilute solution to a more concentrated solution'. The difference is what moves. In osmosis, water moves, down its own gradient: the dilute solution has more water. In active transport, the dissolved substance (such as mineral ions) moves, from where there is less of it to where there is more, so energy is needed. Exam tip: in a compare question, make the same point about each process: 'diffusion and osmosis need no energy, but active transport needs energy from respiration'. Clicks: one table row each, then the two Watch out lines. The GIF's first frame is the finished still.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cube calculator on screen 7 online and move the slider from 1 cm to 10 cm: the ratio falls from 6 : 1 to 0.6 : 1. Method for any cube: surface area = 6 × side × side (6 square faces); volume = side × side × side. Write the ratio with surface area first, then divide both numbers by the volume to get 'something : 1'. Units: surface area in cm², volume in cm³. We write the ratio without a unit, but both numbers must be worked out in the same length unit (here cm). The same cube worked out in mm gives a different number, so only compare ratios worked out in the same unit. For a cuboid, find the area of each pair of faces and add them. Common errors: writing the ratio the wrong way round (27 : 54); forgetting that a cube has 6 faces; mixing up cm² and cm³. Quick check for a cube: the ratio is always 6 ÷ side : 1. The GIF unfolds each cube into its net (print and PDF show the three cubes). Clicks: the three table rows, then worked example 1 line by line, then worked example 2 line by line.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2. Mini whiteboards: A, B or C. Q1 A and B are the classic mix-up: only active transport needs energy. Q2 B is the ratio written the wrong way round; C is a subtraction. Q3 A is the big misconception: a bigger object has more surface area in total, but less for each cm³ of volume. If several get Q1 wrong, go back to slide 10; Q2 or Q3, slide 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C, 2 A, 3 B. Each click shows one answer and why. Follow-up for Q2: check it. 2.5 × 16 = 40 ✓. The cuboid was 4 cm × 2 cm × 2 cm.</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why can a whale not take in oxygen through its skin, as a single-celled organism does? (Its surface area to volume ratio is far too small, and its middle is far from the surface.) Link to B1 L2 Bacterial cells: bacteria are single-celled organisms. Shape matters too: a flat or thin shape has a large ratio for its volume, so a flatworm can rely on diffusion, and a leaf is flat and thin (slide 16). In animals the transport system is the blood, pumped by the heart (B2 L6 The heart and circulation); in plants it is the xylem and phloem (B2 L13 Plant transport: xylem and phloem). The GIF follows the three steps of screen 9 online: one cell; a big body whose middle cells go grey; then an exchange surface and blood that supply every cell (print and PDF show its first frame). One key idea a click, then the Watch out line.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four features of an effective exchange surface (AQA): a large surface area; a thin membrane, giving a short diffusion path; an efficient blood supply (in animals); ventilation (in animals, for gas exchange). The numbers on the picture match the four lines. Ask the What if? questions from screen 10 online. Out of water? (The filaments stick together, the surface area falls, and the fish cannot get enough oxygen, even though air has more oxygen than water.) Blood stops? (No gradient, so no net diffusion.) In exam answers, link each feature to its effect: 'thin, so a short diffusion path'. Water holds much less oxygen than air, so gills need all four features. You do not need the name of the tiny plates. The GIF runs the four steps of screen 10 (print and PDF show the overview with the numbers). Each line wipes in from the left.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Screen 11 online has a chip for each exchange surface, with a tick list of the four features. Ask: which features do all five share? (A large surface area and a short diffusion path.) Which do only animals have? (A blood supply, and for gas exchange, ventilation.) The lungs and the villi were taught in B2 L9 Lungs and gas exchange and B2 L2 The digestive system: one row each here. Leaf tissues and stomata are in B2 L12 Leaf tissues and stomata. In the light, a leaf takes in carbon dioxide for photosynthesis and gives out oxygen (B4 Bioenergetics). Clicks: one table row each, then the three Watch out lines.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Checkpoint 3. Mini whiteboards. Q1 A tests whether students think a single-celled organism needs no oxygen; C mixes up active transport and diffusion. Q3 A is the trap: plants have no blood supply. If several get Q1 wrong, go back to slide 14; Q2, slide 15; Q3, slide 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 2 A, 3 C. Each click shows one answer and why. Follow-up for Q2: what would happen if the water stopped flowing? (The water next to the plates would run low in oxygen, the gradient would be less steep, and diffusion would slow down.) Next: practise surface area to volume ratios.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5 minutes. Surface area in cm², volume in cm³. Write the ratio with surface area first, then divide both numbers by the volume. Shape A is a cube; B and C are cuboids: find the area of each pair of faces and add them.</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and Q2: the numbers are the same, but the units are not: 216 cm² and 216 cm³. Q5: 26 ÷ 6 = 4.33..., so about 4.3 : 1. Q6: the long, thin shape has the largest ratio, like a root hair or a flatworm. All three shapes are 6 cm long, but C is the thinnest. Common errors: adding the sides instead of multiplying; forgetting one pair of faces of a cuboid; writing the ratio the wrong way round.</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with mark points in brackets. Students try each question first, then mark their own work in green. Q1: give the process for each substance; 'they are absorbed' scores nothing. Q2 is a 'suggest' question: use what you know about surface area in a new situation (screen 10 online, the What if? 'Take the fish out of water'). For more, the B1 L10 Exam questions worksheet (PDF) has five questions, 20 marks; its mark scheme is at the end of this PowerPoint. The same questions are in the online lesson, after the quiz.</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answer on their own, then rate their confidence: red, amber or green for each line. Q4 checks the big idea of the lesson: active transport goes against the concentration gradient. Use the red and amber lines to plan the start of the next lesson.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 through the answers. Q3: the mouse is smaller, so it has more surface area for each cm³ of volume. This is the last lesson of B1 Cell biology. Next, B2 L1 Cells, tissues and organs shows how specialised cells work together in tissues, organs and organ systems. After this slide: the B1 L10 revision notes (4 printable pages), then the worksheets with answers in green: the Mandatory worksheet (everyone), the Challenge worksheet (stretch) and the Alternative worksheet (easier: key notes and very simple tasks). The B1 L10 Exam questions worksheet (exam style, black and white, 20 marks) is a separate PDF for homework; its mark scheme is the last two slides. The link bar opens the online lesson's quiz and exam questions. Homework: the online lesson quiz and the B1 L10 Exam questions worksheet.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1 of 4. These pages are the textbook for B1 L10: students read them before the lesson, use them to catch up, or revise from them. Page 1 covers screens 1 to 3: exchange surfaces and gills, the real gill and the diagram, and active transport in root hair cells.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2 of 4. These pages are the textbook for B1 L10: students read them before the lesson, use them to catch up, or revise from them. Page 2 covers screens 4, 6 and 7: active transport in the gut, diffusion, osmosis and active transport compared, and the surface area to volume ratio, with a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3 of 4. These pages are the textbook for B1 L10: students read them before the lesson, use them to catch up, or revise from them. Page 3 covers screens 9 to 11: why large organisms need exchange surfaces, the four features, gills, and the exchange surfaces of animals and plants.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Revision notes page 4 of 4. These pages are the textbook for B1 L10: students read them before the lesson, use them to catch up, or revise from them. Page 4: key words, exam tips and check yourself. Students cover the answers, try every question, then check.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sciencegcse.co.uk/active-transport-exchange.html#screen-1" TargetMode="External"/><Relationship Id="rId4" Type="http://schemas.openxmlformats.org/officeDocument/2006/relationships/image" Target="../media/image5.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hyperlink" Target="https://sciencegcse.co.uk/active-transport-exchange.html#screen-2" TargetMode="External"/><Relationship Id="rId4" Type="http://schemas.openxmlformats.org/officeDocument/2006/relationships/image" Target="../media/image1.png"/><Relationship Id="rId5"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sciencegcse.co.uk/active-transport-exchange.html#screen-3" TargetMode="External"/><Relationship Id="rId4" Type="http://schemas.openxmlformats.org/officeDocument/2006/relationships/image" Target="../media/image8.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hyperlink" Target="https://sciencegcse.co.uk/active-transport-exchange.html#screen-4" TargetMode="External"/><Relationship Id="rId4" Type="http://schemas.openxmlformats.org/officeDocument/2006/relationships/image" Target="../media/image9.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hyperlink" Target="https://sciencegcse.co.uk/active-transport-exchange.html#screen-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s://sciencegcse.co.uk/active-transport-exchange.html#screen-5"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hyperlink" Target="https://sciencegcse.co.uk/active-transport-exchange.html#screen-6" TargetMode="External"/><Relationship Id="rId4" Type="http://schemas.openxmlformats.org/officeDocument/2006/relationships/image" Target="../media/image10.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sciencegcse.co.uk/active-transport-exchange.html#screen-7" TargetMode="External"/><Relationship Id="rId4" Type="http://schemas.openxmlformats.org/officeDocument/2006/relationships/image" Target="../media/image11.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ciencegcse.co.uk/active-transport-exchange.html#screen-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hyperlink" Target="https://sciencegcse.co.uk/active-transport-exchange.html#screen-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s://sciencegcse.co.uk/active-transport-exchange.html#screen-9" TargetMode="External"/><Relationship Id="rId4" Type="http://schemas.openxmlformats.org/officeDocument/2006/relationships/image" Target="../media/image12.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sciencegcse.co.uk/active-transport-exchange.html#screen-10" TargetMode="External"/><Relationship Id="rId4" Type="http://schemas.openxmlformats.org/officeDocument/2006/relationships/image" Target="../media/image13.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s://sciencegcse.co.uk/active-transport-exchange.html#screen-11" TargetMode="Externa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sciencegcse.co.uk/active-transport-exchange.html#screen-1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sciencegcse.co.uk/active-transport-exchange.html#screen-12"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hyperlink" Target="https://sciencegcse.co.uk/active-transport-exchange.html#quiz" TargetMode="External"/><Relationship Id="rId4" Type="http://schemas.openxmlformats.org/officeDocument/2006/relationships/hyperlink" Target="https://sciencegcse.co.uk/active-transport-exchange.html#exa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8.png"/><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20.png"/><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37744"/>
            <a:ext cx="9144000" cy="402336"/>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a:t>
            </a:r>
          </a:p>
        </p:txBody>
      </p:sp>
      <p:sp>
        <p:nvSpPr>
          <p:cNvPr id="6" name="SG title"/>
          <p:cNvSpPr txBox="1"/>
          <p:nvPr/>
        </p:nvSpPr>
        <p:spPr>
          <a:xfrm>
            <a:off x="566928" y="822960"/>
            <a:ext cx="10515600" cy="1645920"/>
          </a:xfrm>
          <a:prstGeom prst="rect">
            <a:avLst/>
          </a:prstGeom>
          <a:noFill/>
        </p:spPr>
        <p:txBody>
          <a:bodyPr wrap="square" lIns="0" rIns="0" tIns="0" bIns="0" anchor="t">
            <a:spAutoFit/>
          </a:bodyPr>
          <a:lstStyle/>
          <a:p>
            <a:pPr algn="l">
              <a:spcAft>
                <a:spcPts val="600"/>
              </a:spcAft>
            </a:pPr>
            <a:r>
              <a:rPr sz="4000" b="1" i="0">
                <a:solidFill>
                  <a:srgbClr val="FFFFFF"/>
                </a:solidFill>
                <a:latin typeface="Arial"/>
              </a:rPr>
              <a:t>B1 L10: Active transport and exchange surfaces</a:t>
            </a:r>
          </a:p>
        </p:txBody>
      </p:sp>
      <p:sp>
        <p:nvSpPr>
          <p:cNvPr id="7" name="TextBox 6"/>
          <p:cNvSpPr txBox="1"/>
          <p:nvPr/>
        </p:nvSpPr>
        <p:spPr>
          <a:xfrm>
            <a:off x="11594592" y="301752"/>
            <a:ext cx="2926080" cy="329184"/>
          </a:xfrm>
          <a:prstGeom prst="rect">
            <a:avLst/>
          </a:prstGeom>
          <a:noFill/>
        </p:spPr>
        <p:txBody>
          <a:bodyPr wrap="square" lIns="0" rIns="0" tIns="0" bIns="0" anchor="t">
            <a:spAutoFit/>
          </a:bodyPr>
          <a:lstStyle/>
          <a:p>
            <a:pPr algn="ctr">
              <a:spcAft>
                <a:spcPts val="600"/>
              </a:spcAft>
            </a:pPr>
            <a:r>
              <a:rPr sz="1600" b="1" i="0">
                <a:solidFill>
                  <a:srgbClr val="FFFFFF"/>
                </a:solidFill>
                <a:latin typeface="Arial"/>
              </a:rPr>
              <a:t>DATE</a:t>
            </a:r>
          </a:p>
        </p:txBody>
      </p:sp>
      <p:sp>
        <p:nvSpPr>
          <p:cNvPr id="8" name="Rectangle 7"/>
          <p:cNvSpPr/>
          <p:nvPr/>
        </p:nvSpPr>
        <p:spPr>
          <a:xfrm>
            <a:off x="11594592" y="731520"/>
            <a:ext cx="2926080" cy="731520"/>
          </a:xfrm>
          <a:prstGeom prst="rect">
            <a:avLst/>
          </a:prstGeom>
          <a:solidFill>
            <a:srgbClr val="438FC9"/>
          </a:solidFill>
          <a:ln>
            <a:noFill/>
          </a:ln>
        </p:spPr>
        <p:txBody>
          <a:bodyPr rtlCol="0" anchor="ctr"/>
          <a:lstStyle/>
          <a:p>
            <a:pPr algn="ctr"/>
            <a:fld id="{B6F15528-21DE-4FAA-801E-634DDDAF4B2B}" type="datetime1">
              <a:rPr lang="en-GB" sz="2200" b="1">
                <a:solidFill>
                  <a:srgbClr val="FFFFFF"/>
                </a:solidFill>
                <a:latin typeface="Arial"/>
              </a:rPr>
              <a:t>24/09/2026</a:t>
            </a:fld>
          </a:p>
        </p:txBody>
      </p:sp>
      <p:sp>
        <p:nvSpPr>
          <p:cNvPr id="9" name="SG donow head"/>
          <p:cNvSpPr txBox="1"/>
          <p:nvPr/>
        </p:nvSpPr>
        <p:spPr>
          <a:xfrm>
            <a:off x="594360" y="3063240"/>
            <a:ext cx="5596128" cy="640080"/>
          </a:xfrm>
          <a:prstGeom prst="rect">
            <a:avLst/>
          </a:prstGeom>
          <a:noFill/>
        </p:spPr>
        <p:txBody>
          <a:bodyPr wrap="square" lIns="0" rIns="0" tIns="0" bIns="0" anchor="t">
            <a:spAutoFit/>
          </a:bodyPr>
          <a:lstStyle/>
          <a:p>
            <a:pPr algn="l">
              <a:spcAft>
                <a:spcPts val="600"/>
              </a:spcAft>
            </a:pPr>
            <a:r>
              <a:rPr sz="3000" b="1" i="0">
                <a:solidFill>
                  <a:srgbClr val="223A5A"/>
                </a:solidFill>
                <a:latin typeface="Arial"/>
              </a:rPr>
              <a:t>DO NOW</a:t>
            </a:r>
          </a:p>
        </p:txBody>
      </p:sp>
      <p:sp>
        <p:nvSpPr>
          <p:cNvPr id="10" name="Rectangle 9"/>
          <p:cNvSpPr/>
          <p:nvPr/>
        </p:nvSpPr>
        <p:spPr>
          <a:xfrm>
            <a:off x="594360" y="3794760"/>
            <a:ext cx="4645152" cy="4297679"/>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sp>
        <p:nvSpPr>
          <p:cNvPr id="11" name="SG donow"/>
          <p:cNvSpPr txBox="1"/>
          <p:nvPr/>
        </p:nvSpPr>
        <p:spPr>
          <a:xfrm>
            <a:off x="868680" y="4050792"/>
            <a:ext cx="4096512" cy="3840479"/>
          </a:xfrm>
          <a:prstGeom prst="rect">
            <a:avLst/>
          </a:prstGeom>
          <a:noFill/>
        </p:spPr>
        <p:txBody>
          <a:bodyPr wrap="square" lIns="0" rIns="0" tIns="0" bIns="0" anchor="t">
            <a:noAutofit/>
          </a:bodyPr>
          <a:lstStyle/>
          <a:p>
            <a:pPr algn="l">
              <a:spcAft>
                <a:spcPts val="1967"/>
              </a:spcAft>
            </a:pPr>
            <a:r>
              <a:rPr sz="2600" b="0">
                <a:solidFill>
                  <a:srgbClr val="000000"/>
                </a:solidFill>
                <a:latin typeface="Arial"/>
              </a:rPr>
              <a:t>1. Osmosis is the movement of which substance?</a:t>
            </a:r>
          </a:p>
          <a:p>
            <a:pPr algn="l">
              <a:spcAft>
                <a:spcPts val="1967"/>
              </a:spcAft>
            </a:pPr>
            <a:r>
              <a:rPr sz="2600" b="0">
                <a:solidFill>
                  <a:srgbClr val="000000"/>
                </a:solidFill>
                <a:latin typeface="Arial"/>
              </a:rPr>
              <a:t>2. What type of membrane does osmosis need?</a:t>
            </a:r>
          </a:p>
          <a:p>
            <a:pPr algn="l">
              <a:spcAft>
                <a:spcPts val="1967"/>
              </a:spcAft>
            </a:pPr>
            <a:r>
              <a:rPr sz="2600" b="0">
                <a:solidFill>
                  <a:srgbClr val="000000"/>
                </a:solidFill>
                <a:latin typeface="Arial"/>
              </a:rPr>
              <a:t>3. Diffusion moves particles from a ___ concentration to a ___ concentration.</a:t>
            </a:r>
          </a:p>
        </p:txBody>
      </p:sp>
      <p:sp>
        <p:nvSpPr>
          <p:cNvPr id="12" name="Rectangle 11"/>
          <p:cNvSpPr/>
          <p:nvPr/>
        </p:nvSpPr>
        <p:spPr>
          <a:xfrm>
            <a:off x="10652760" y="2734056"/>
            <a:ext cx="4590288" cy="5843016"/>
          </a:xfrm>
          <a:prstGeom prst="rect">
            <a:avLst/>
          </a:prstGeom>
          <a:solidFill>
            <a:srgbClr val="223A5A"/>
          </a:solidFill>
          <a:ln>
            <a:noFill/>
          </a:ln>
        </p:spPr>
        <p:txBody>
          <a:bodyPr rtlCol="0" anchor="ctr"/>
          <a:lstStyle/>
          <a:p>
            <a:pPr algn="ctr"/>
          </a:p>
        </p:txBody>
      </p:sp>
      <p:sp>
        <p:nvSpPr>
          <p:cNvPr id="13" name="TextBox 12"/>
          <p:cNvSpPr txBox="1"/>
          <p:nvPr/>
        </p:nvSpPr>
        <p:spPr>
          <a:xfrm>
            <a:off x="11219688" y="3063240"/>
            <a:ext cx="3566160" cy="548640"/>
          </a:xfrm>
          <a:prstGeom prst="rect">
            <a:avLst/>
          </a:prstGeom>
          <a:noFill/>
        </p:spPr>
        <p:txBody>
          <a:bodyPr wrap="square" lIns="0" rIns="0" tIns="0" bIns="0" anchor="t">
            <a:spAutoFit/>
          </a:bodyPr>
          <a:lstStyle/>
          <a:p>
            <a:pPr algn="l">
              <a:spcAft>
                <a:spcPts val="600"/>
              </a:spcAft>
            </a:pPr>
            <a:r>
              <a:rPr sz="2600" b="1" i="0">
                <a:solidFill>
                  <a:srgbClr val="FFFFFF"/>
                </a:solidFill>
                <a:latin typeface="Arial"/>
              </a:rPr>
              <a:t>KEYWORDS</a:t>
            </a:r>
          </a:p>
        </p:txBody>
      </p:sp>
      <p:sp>
        <p:nvSpPr>
          <p:cNvPr id="14" name="Rectangle 13"/>
          <p:cNvSpPr/>
          <p:nvPr/>
        </p:nvSpPr>
        <p:spPr>
          <a:xfrm>
            <a:off x="11219688" y="3730752"/>
            <a:ext cx="859536" cy="64008"/>
          </a:xfrm>
          <a:prstGeom prst="rect">
            <a:avLst/>
          </a:prstGeom>
          <a:solidFill>
            <a:srgbClr val="2E7D32"/>
          </a:solidFill>
          <a:ln>
            <a:noFill/>
          </a:ln>
        </p:spPr>
        <p:txBody>
          <a:bodyPr rtlCol="0" anchor="ctr"/>
          <a:lstStyle/>
          <a:p>
            <a:pPr algn="ctr"/>
          </a:p>
        </p:txBody>
      </p:sp>
      <p:sp>
        <p:nvSpPr>
          <p:cNvPr id="15" name="Rectangle 14"/>
          <p:cNvSpPr/>
          <p:nvPr/>
        </p:nvSpPr>
        <p:spPr>
          <a:xfrm>
            <a:off x="12070080" y="3730752"/>
            <a:ext cx="859536" cy="64008"/>
          </a:xfrm>
          <a:prstGeom prst="rect">
            <a:avLst/>
          </a:prstGeom>
          <a:solidFill>
            <a:srgbClr val="438FC9"/>
          </a:solidFill>
          <a:ln>
            <a:noFill/>
          </a:ln>
        </p:spPr>
        <p:txBody>
          <a:bodyPr rtlCol="0" anchor="ctr"/>
          <a:lstStyle/>
          <a:p>
            <a:pPr algn="ctr"/>
          </a:p>
        </p:txBody>
      </p:sp>
      <p:sp>
        <p:nvSpPr>
          <p:cNvPr id="16" name="SG keywords"/>
          <p:cNvSpPr txBox="1"/>
          <p:nvPr/>
        </p:nvSpPr>
        <p:spPr>
          <a:xfrm>
            <a:off x="11219688" y="4023360"/>
            <a:ext cx="3749039" cy="3474720"/>
          </a:xfrm>
          <a:prstGeom prst="rect">
            <a:avLst/>
          </a:prstGeom>
          <a:noFill/>
        </p:spPr>
        <p:txBody>
          <a:bodyPr wrap="square" lIns="0" rIns="0" tIns="0" bIns="0" anchor="t">
            <a:noAutofit/>
          </a:bodyPr>
          <a:lstStyle/>
          <a:p>
            <a:pPr algn="l">
              <a:spcAft>
                <a:spcPts val="1400"/>
              </a:spcAft>
            </a:pPr>
            <a:r>
              <a:rPr sz="2200" b="0">
                <a:solidFill>
                  <a:srgbClr val="FFFFFF"/>
                </a:solidFill>
                <a:latin typeface="Arial"/>
              </a:rPr>
              <a:t>Active transport</a:t>
            </a:r>
          </a:p>
          <a:p>
            <a:pPr algn="l">
              <a:spcAft>
                <a:spcPts val="1400"/>
              </a:spcAft>
            </a:pPr>
            <a:r>
              <a:rPr sz="2200" b="0">
                <a:solidFill>
                  <a:srgbClr val="FFFFFF"/>
                </a:solidFill>
                <a:latin typeface="Arial"/>
              </a:rPr>
              <a:t>Mineral ions</a:t>
            </a:r>
          </a:p>
          <a:p>
            <a:pPr algn="l">
              <a:spcAft>
                <a:spcPts val="1400"/>
              </a:spcAft>
            </a:pPr>
            <a:r>
              <a:rPr sz="2200" b="0">
                <a:solidFill>
                  <a:srgbClr val="FFFFFF"/>
                </a:solidFill>
                <a:latin typeface="Arial"/>
              </a:rPr>
              <a:t>Surface area to volume ratio</a:t>
            </a:r>
          </a:p>
          <a:p>
            <a:pPr algn="l">
              <a:spcAft>
                <a:spcPts val="1400"/>
              </a:spcAft>
            </a:pPr>
            <a:r>
              <a:rPr sz="2200" b="0">
                <a:solidFill>
                  <a:srgbClr val="FFFFFF"/>
                </a:solidFill>
                <a:latin typeface="Arial"/>
              </a:rPr>
              <a:t>Exchange surface</a:t>
            </a:r>
          </a:p>
          <a:p>
            <a:pPr algn="l">
              <a:spcAft>
                <a:spcPts val="1400"/>
              </a:spcAft>
            </a:pPr>
            <a:r>
              <a:rPr sz="2200" b="0">
                <a:solidFill>
                  <a:srgbClr val="FFFFFF"/>
                </a:solidFill>
                <a:latin typeface="Arial"/>
              </a:rPr>
              <a:t>Gills</a:t>
            </a:r>
          </a:p>
        </p:txBody>
      </p:sp>
      <p:sp>
        <p:nvSpPr>
          <p:cNvPr id="17" name="SG topic"/>
          <p:cNvSpPr txBox="1"/>
          <p:nvPr/>
        </p:nvSpPr>
        <p:spPr>
          <a:xfrm>
            <a:off x="11219688" y="7498079"/>
            <a:ext cx="3657600" cy="566928"/>
          </a:xfrm>
          <a:prstGeom prst="rect">
            <a:avLst/>
          </a:prstGeom>
          <a:noFill/>
        </p:spPr>
        <p:txBody>
          <a:bodyPr wrap="square" lIns="0" rIns="0" tIns="0" bIns="0" anchor="t">
            <a:noAutofit/>
          </a:bodyPr>
          <a:lstStyle/>
          <a:p>
            <a:pPr algn="l">
              <a:spcAft>
                <a:spcPts val="200"/>
              </a:spcAft>
            </a:pPr>
            <a:r>
              <a:rPr sz="1600" b="1">
                <a:solidFill>
                  <a:srgbClr val="FFFFFF"/>
                </a:solidFill>
                <a:latin typeface="Arial"/>
              </a:rPr>
              <a:t>B1 Cell biology</a:t>
            </a:r>
          </a:p>
          <a:p>
            <a:pPr algn="l">
              <a:spcAft>
                <a:spcPts val="200"/>
              </a:spcAft>
            </a:pPr>
            <a:r>
              <a:rPr sz="1600" b="0">
                <a:solidFill>
                  <a:srgbClr val="FFFFFF"/>
                </a:solidFill>
                <a:latin typeface="Arial"/>
              </a:rPr>
              <a:t>AQA Combined Science</a:t>
            </a:r>
          </a:p>
        </p:txBody>
      </p:sp>
      <p:sp>
        <p:nvSpPr>
          <p:cNvPr id="18" name="SG title frame"/>
          <p:cNvSpPr/>
          <p:nvPr/>
        </p:nvSpPr>
        <p:spPr>
          <a:xfrm>
            <a:off x="5532120" y="3063240"/>
            <a:ext cx="4645152" cy="5029200"/>
          </a:xfrm>
          <a:prstGeom prst="rect">
            <a:avLst/>
          </a:prstGeom>
          <a:solidFill>
            <a:srgbClr val="FFFFFF"/>
          </a:solidFill>
          <a:ln w="9525">
            <a:solidFill>
              <a:srgbClr val="D2D2D2"/>
            </a:solidFill>
          </a:ln>
          <a:effectLst>
            <a:outerShdw blurRad="63500" dist="25400" dir="5400000" algn="t" rotWithShape="0">
              <a:srgbClr val="000000">
                <a:alpha val="28000"/>
              </a:srgbClr>
            </a:outerShdw>
          </a:effectLst>
        </p:spPr>
        <p:txBody>
          <a:bodyPr rtlCol="0" anchor="ctr"/>
          <a:lstStyle/>
          <a:p>
            <a:pPr algn="ctr"/>
          </a:p>
        </p:txBody>
      </p:sp>
      <p:pic>
        <p:nvPicPr>
          <p:cNvPr id="19" name="SG title picture" descr="A painting of one fish gill on a white tile: a curved, pale, bony gill arch with two rows of deep red, feathery gill filaments."/>
          <p:cNvPicPr>
            <a:picLocks noChangeAspect="1"/>
          </p:cNvPicPr>
          <p:nvPr/>
        </p:nvPicPr>
        <p:blipFill>
          <a:blip r:embed="rId2"/>
          <a:stretch>
            <a:fillRect/>
          </a:stretch>
        </p:blipFill>
        <p:spPr>
          <a:xfrm>
            <a:off x="5641848" y="3172968"/>
            <a:ext cx="4425696" cy="4425696"/>
          </a:xfrm>
          <a:prstGeom prst="rect">
            <a:avLst/>
          </a:prstGeom>
        </p:spPr>
      </p:pic>
      <p:sp>
        <p:nvSpPr>
          <p:cNvPr id="20" name="SG title caption"/>
          <p:cNvSpPr txBox="1"/>
          <p:nvPr/>
        </p:nvSpPr>
        <p:spPr>
          <a:xfrm>
            <a:off x="5605272" y="7635240"/>
            <a:ext cx="4498848" cy="310896"/>
          </a:xfrm>
          <a:prstGeom prst="rect">
            <a:avLst/>
          </a:prstGeom>
          <a:noFill/>
        </p:spPr>
        <p:txBody>
          <a:bodyPr wrap="square" lIns="0" rIns="0" tIns="0" bIns="0" anchor="ctr">
            <a:spAutoFit/>
          </a:bodyPr>
          <a:lstStyle/>
          <a:p>
            <a:pPr algn="ctr">
              <a:spcAft>
                <a:spcPts val="0"/>
              </a:spcAft>
            </a:pPr>
            <a:r>
              <a:rPr sz="1400" b="0">
                <a:solidFill>
                  <a:srgbClr val="5A5A5A"/>
                </a:solidFill>
                <a:latin typeface="Arial"/>
              </a:rPr>
              <a:t>A painting of a fish gill, as seen in a dissection.</a:t>
            </a:r>
          </a:p>
        </p:txBody>
      </p:sp>
    </p:spTree>
  </p:cSld>
  <p:clrMapOvr>
    <a:masterClrMapping/>
  </p:clrMapOvr>
  <p:transition spd="fast">
    <p:fade/>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Do now answers and lesson focus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858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Do now answers</a:t>
            </a:r>
          </a:p>
        </p:txBody>
      </p:sp>
      <p:sp>
        <p:nvSpPr>
          <p:cNvPr id="12" name="SG donow answers"/>
          <p:cNvSpPr txBox="1"/>
          <p:nvPr/>
        </p:nvSpPr>
        <p:spPr>
          <a:xfrm>
            <a:off x="777240" y="2194560"/>
            <a:ext cx="6400800" cy="2743200"/>
          </a:xfrm>
          <a:prstGeom prst="rect">
            <a:avLst/>
          </a:prstGeom>
          <a:noFill/>
        </p:spPr>
        <p:txBody>
          <a:bodyPr wrap="square" lIns="0" rIns="0" tIns="0" bIns="0" anchor="t">
            <a:spAutoFit/>
          </a:bodyPr>
          <a:lstStyle/>
          <a:p>
            <a:pPr algn="l">
              <a:spcAft>
                <a:spcPts val="3000"/>
              </a:spcAft>
            </a:pPr>
            <a:r>
              <a:rPr sz="2800" b="1">
                <a:solidFill>
                  <a:srgbClr val="009900"/>
                </a:solidFill>
                <a:latin typeface="Arial"/>
              </a:rPr>
              <a:t>1. Water.</a:t>
            </a:r>
          </a:p>
          <a:p>
            <a:pPr algn="l">
              <a:spcAft>
                <a:spcPts val="3000"/>
              </a:spcAft>
            </a:pPr>
            <a:r>
              <a:rPr sz="2800" b="1">
                <a:solidFill>
                  <a:srgbClr val="009900"/>
                </a:solidFill>
                <a:latin typeface="Arial"/>
              </a:rPr>
              <a:t>2. A partially permeable membrane.</a:t>
            </a:r>
          </a:p>
          <a:p>
            <a:pPr algn="l">
              <a:spcAft>
                <a:spcPts val="3000"/>
              </a:spcAft>
            </a:pPr>
            <a:r>
              <a:rPr sz="2800" b="1">
                <a:solidFill>
                  <a:srgbClr val="009900"/>
                </a:solidFill>
                <a:latin typeface="Arial"/>
              </a:rPr>
              <a:t>3. Higher, lower.</a:t>
            </a:r>
          </a:p>
        </p:txBody>
      </p:sp>
      <p:sp>
        <p:nvSpPr>
          <p:cNvPr id="13" name="Rectangle 12"/>
          <p:cNvSpPr/>
          <p:nvPr/>
        </p:nvSpPr>
        <p:spPr>
          <a:xfrm>
            <a:off x="7818120" y="1508760"/>
            <a:ext cx="6858000" cy="34290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18120" y="1508760"/>
            <a:ext cx="6858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0" y="1508760"/>
            <a:ext cx="658368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In this lesson</a:t>
            </a:r>
          </a:p>
        </p:txBody>
      </p:sp>
      <p:sp>
        <p:nvSpPr>
          <p:cNvPr id="16" name="TextBox 15"/>
          <p:cNvSpPr txBox="1"/>
          <p:nvPr/>
        </p:nvSpPr>
        <p:spPr>
          <a:xfrm>
            <a:off x="8046720" y="2194560"/>
            <a:ext cx="6446520" cy="2743200"/>
          </a:xfrm>
          <a:prstGeom prst="rect">
            <a:avLst/>
          </a:prstGeom>
          <a:noFill/>
        </p:spPr>
        <p:txBody>
          <a:bodyPr wrap="square" lIns="0" rIns="0" tIns="0" bIns="0" anchor="t">
            <a:spAutoFit/>
          </a:bodyPr>
          <a:lstStyle/>
          <a:p>
            <a:pPr algn="l">
              <a:spcAft>
                <a:spcPts val="800"/>
              </a:spcAft>
            </a:pPr>
            <a:r>
              <a:rPr sz="2200" b="0">
                <a:solidFill>
                  <a:srgbClr val="000000"/>
                </a:solidFill>
                <a:latin typeface="Arial"/>
              </a:rPr>
              <a:t>• Compare a real gill with a diagram.</a:t>
            </a:r>
          </a:p>
          <a:p>
            <a:pPr algn="l">
              <a:spcAft>
                <a:spcPts val="800"/>
              </a:spcAft>
            </a:pPr>
            <a:r>
              <a:rPr sz="2200" b="0">
                <a:solidFill>
                  <a:srgbClr val="000000"/>
                </a:solidFill>
                <a:latin typeface="Arial"/>
              </a:rPr>
              <a:t>• Describe active transport in roots and the gut.</a:t>
            </a:r>
          </a:p>
          <a:p>
            <a:pPr algn="l">
              <a:spcAft>
                <a:spcPts val="800"/>
              </a:spcAft>
            </a:pPr>
            <a:r>
              <a:rPr sz="2200" b="0">
                <a:solidFill>
                  <a:srgbClr val="000000"/>
                </a:solidFill>
                <a:latin typeface="Arial"/>
              </a:rPr>
              <a:t>• Compare diffusion, osmosis and active transport.</a:t>
            </a:r>
          </a:p>
          <a:p>
            <a:pPr algn="l">
              <a:spcAft>
                <a:spcPts val="800"/>
              </a:spcAft>
            </a:pPr>
            <a:r>
              <a:rPr sz="2200" b="0">
                <a:solidFill>
                  <a:srgbClr val="000000"/>
                </a:solidFill>
                <a:latin typeface="Arial"/>
              </a:rPr>
              <a:t>• Calculate surface area to volume ratios.</a:t>
            </a:r>
          </a:p>
          <a:p>
            <a:pPr algn="l">
              <a:spcAft>
                <a:spcPts val="800"/>
              </a:spcAft>
            </a:pPr>
            <a:r>
              <a:rPr sz="2200" b="0">
                <a:solidFill>
                  <a:srgbClr val="000000"/>
                </a:solidFill>
                <a:latin typeface="Arial"/>
              </a:rPr>
              <a:t>• Explain how exchange surfaces are adapted.</a:t>
            </a:r>
          </a:p>
        </p:txBody>
      </p:sp>
      <p:sp>
        <p:nvSpPr>
          <p:cNvPr id="17" name="Rectangle 16"/>
          <p:cNvSpPr/>
          <p:nvPr/>
        </p:nvSpPr>
        <p:spPr>
          <a:xfrm>
            <a:off x="548640" y="5166360"/>
            <a:ext cx="14127480" cy="2606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1663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51663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a:t>
            </a:r>
          </a:p>
        </p:txBody>
      </p:sp>
      <p:sp>
        <p:nvSpPr>
          <p:cNvPr id="20" name="Rectangle 19"/>
          <p:cNvSpPr/>
          <p:nvPr/>
        </p:nvSpPr>
        <p:spPr>
          <a:xfrm>
            <a:off x="566928" y="5687568"/>
            <a:ext cx="14090904" cy="2066543"/>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5687568"/>
            <a:ext cx="13533120" cy="2066543"/>
          </a:xfrm>
          <a:prstGeom prst="rect">
            <a:avLst/>
          </a:prstGeom>
          <a:noFill/>
        </p:spPr>
        <p:txBody>
          <a:bodyPr wrap="square" lIns="0" rIns="0" tIns="0" bIns="0" anchor="ctr">
            <a:spAutoFit/>
          </a:bodyPr>
          <a:lstStyle/>
          <a:p>
            <a:pPr algn="l">
              <a:spcAft>
                <a:spcPts val="1000"/>
              </a:spcAft>
            </a:pPr>
            <a:r>
              <a:rPr sz="2600" b="1">
                <a:solidFill>
                  <a:srgbClr val="223A5A"/>
                </a:solidFill>
                <a:latin typeface="Arial"/>
              </a:rPr>
              <a:t>Active transport moves substances against a concentration gradient, using energy from respiration.</a:t>
            </a:r>
          </a:p>
          <a:p>
            <a:pPr algn="l">
              <a:spcAft>
                <a:spcPts val="1000"/>
              </a:spcAft>
            </a:pPr>
            <a:r>
              <a:rPr sz="2600" b="1">
                <a:solidFill>
                  <a:srgbClr val="223A5A"/>
                </a:solidFill>
                <a:latin typeface="Arial"/>
              </a:rPr>
              <a:t>Large organisms need exchange surfaces with a large surface area and a short diffusion path.</a:t>
            </a:r>
          </a:p>
        </p:txBody>
      </p:sp>
    </p:spTree>
  </p:cSld>
  <p:clrMapOvr>
    <a:masterClrMapping/>
  </p:clrMapOvr>
  <p:transition spd="fast">
    <p:fade/>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this matters in the real world</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TextBox 8"/>
          <p:cNvSpPr txBox="1"/>
          <p:nvPr/>
        </p:nvSpPr>
        <p:spPr>
          <a:xfrm>
            <a:off x="548640" y="1481328"/>
            <a:ext cx="14081760" cy="411480"/>
          </a:xfrm>
          <a:prstGeom prst="rect">
            <a:avLst/>
          </a:prstGeom>
          <a:noFill/>
        </p:spPr>
        <p:txBody>
          <a:bodyPr wrap="square" lIns="0" rIns="0" tIns="0" bIns="0" anchor="t">
            <a:spAutoFit/>
          </a:bodyPr>
          <a:lstStyle/>
          <a:p>
            <a:pPr algn="l">
              <a:spcAft>
                <a:spcPts val="600"/>
              </a:spcAft>
            </a:pPr>
            <a:r>
              <a:rPr sz="2200" b="0">
                <a:solidFill>
                  <a:srgbClr val="FFFFFF"/>
                </a:solidFill>
                <a:latin typeface="Arial"/>
              </a:rPr>
              <a:t>Cells must take in what they need, even when there is very little of it outside.</a:t>
            </a:r>
          </a:p>
        </p:txBody>
      </p:sp>
      <p:sp>
        <p:nvSpPr>
          <p:cNvPr id="10" name="Rectangle 9"/>
          <p:cNvSpPr/>
          <p:nvPr/>
        </p:nvSpPr>
        <p:spPr>
          <a:xfrm>
            <a:off x="54864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Feeding crops</a:t>
            </a:r>
          </a:p>
        </p:txBody>
      </p:sp>
      <p:sp>
        <p:nvSpPr>
          <p:cNvPr id="13" name="Rectangle 12"/>
          <p:cNvSpPr/>
          <p:nvPr/>
        </p:nvSpPr>
        <p:spPr>
          <a:xfrm>
            <a:off x="822959"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A young crop plant with its roots in brown soil, a few mineral ion diamonds in the soil, and a sack labelled fertiliser."/>
          <p:cNvPicPr>
            <a:picLocks noChangeAspect="1"/>
          </p:cNvPicPr>
          <p:nvPr/>
        </p:nvPicPr>
        <p:blipFill>
          <a:blip r:embed="rId3"/>
          <a:stretch>
            <a:fillRect/>
          </a:stretch>
        </p:blipFill>
        <p:spPr>
          <a:xfrm>
            <a:off x="877824" y="2844698"/>
            <a:ext cx="3776472" cy="2265883"/>
          </a:xfrm>
          <a:prstGeom prst="rect">
            <a:avLst/>
          </a:prstGeom>
        </p:spPr>
      </p:pic>
      <p:sp>
        <p:nvSpPr>
          <p:cNvPr id="15" name="TextBox 14"/>
          <p:cNvSpPr txBox="1"/>
          <p:nvPr/>
        </p:nvSpPr>
        <p:spPr>
          <a:xfrm>
            <a:off x="822959"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Farmers add fertiliser to give crops mineral ions, such as nitrate. Root hair cells take the ions in by active transport.</a:t>
            </a:r>
          </a:p>
        </p:txBody>
      </p:sp>
      <p:sp>
        <p:nvSpPr>
          <p:cNvPr id="16" name="Rectangle 15"/>
          <p:cNvSpPr/>
          <p:nvPr/>
        </p:nvSpPr>
        <p:spPr>
          <a:xfrm>
            <a:off x="77724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724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Farming</a:t>
            </a:r>
          </a:p>
        </p:txBody>
      </p:sp>
      <p:sp>
        <p:nvSpPr>
          <p:cNvPr id="18" name="Rectangle 17"/>
          <p:cNvSpPr/>
          <p:nvPr/>
        </p:nvSpPr>
        <p:spPr>
          <a:xfrm>
            <a:off x="530352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30352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4068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Oxygen for fish</a:t>
            </a:r>
          </a:p>
        </p:txBody>
      </p:sp>
      <p:sp>
        <p:nvSpPr>
          <p:cNvPr id="21" name="Rectangle 20"/>
          <p:cNvSpPr/>
          <p:nvPr/>
        </p:nvSpPr>
        <p:spPr>
          <a:xfrm>
            <a:off x="5577840" y="2788920"/>
            <a:ext cx="3886200" cy="2377440"/>
          </a:xfrm>
          <a:prstGeom prst="rect">
            <a:avLst/>
          </a:prstGeom>
          <a:solidFill>
            <a:srgbClr val="EAF3FB"/>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Two boxes: air, with many red oxygen dots, beside water, with only one oxygen dot."/>
          <p:cNvPicPr>
            <a:picLocks noChangeAspect="1"/>
          </p:cNvPicPr>
          <p:nvPr/>
        </p:nvPicPr>
        <p:blipFill>
          <a:blip r:embed="rId4"/>
          <a:stretch>
            <a:fillRect/>
          </a:stretch>
        </p:blipFill>
        <p:spPr>
          <a:xfrm>
            <a:off x="5768096" y="2898648"/>
            <a:ext cx="3505686" cy="1097280"/>
          </a:xfrm>
          <a:prstGeom prst="rect">
            <a:avLst/>
          </a:prstGeom>
        </p:spPr>
      </p:pic>
      <p:sp>
        <p:nvSpPr>
          <p:cNvPr id="23" name="TextBox 22"/>
          <p:cNvSpPr txBox="1"/>
          <p:nvPr/>
        </p:nvSpPr>
        <p:spPr>
          <a:xfrm>
            <a:off x="5577840" y="4041648"/>
            <a:ext cx="3886200" cy="640080"/>
          </a:xfrm>
          <a:prstGeom prst="rect">
            <a:avLst/>
          </a:prstGeom>
          <a:noFill/>
        </p:spPr>
        <p:txBody>
          <a:bodyPr wrap="square" lIns="0" rIns="0" tIns="0" bIns="0" anchor="t">
            <a:spAutoFit/>
          </a:bodyPr>
          <a:lstStyle/>
          <a:p>
            <a:pPr algn="ctr">
              <a:spcAft>
                <a:spcPts val="600"/>
              </a:spcAft>
            </a:pPr>
            <a:r>
              <a:rPr sz="4000" b="1">
                <a:solidFill>
                  <a:srgbClr val="223A5A"/>
                </a:solidFill>
                <a:latin typeface="Arial"/>
              </a:rPr>
              <a:t>30 ×</a:t>
            </a:r>
          </a:p>
        </p:txBody>
      </p:sp>
      <p:sp>
        <p:nvSpPr>
          <p:cNvPr id="24" name="TextBox 23"/>
          <p:cNvSpPr txBox="1"/>
          <p:nvPr/>
        </p:nvSpPr>
        <p:spPr>
          <a:xfrm>
            <a:off x="5577840" y="4681728"/>
            <a:ext cx="3886200" cy="365760"/>
          </a:xfrm>
          <a:prstGeom prst="rect">
            <a:avLst/>
          </a:prstGeom>
          <a:noFill/>
        </p:spPr>
        <p:txBody>
          <a:bodyPr wrap="square" lIns="0" rIns="0" tIns="0" bIns="0" anchor="t">
            <a:spAutoFit/>
          </a:bodyPr>
          <a:lstStyle/>
          <a:p>
            <a:pPr algn="ctr">
              <a:spcAft>
                <a:spcPts val="600"/>
              </a:spcAft>
            </a:pPr>
            <a:r>
              <a:rPr sz="1800" b="0">
                <a:solidFill>
                  <a:srgbClr val="5A5A5A"/>
                </a:solidFill>
                <a:latin typeface="Arial"/>
              </a:rPr>
              <a:t>as much oxygen in air as in water</a:t>
            </a:r>
          </a:p>
        </p:txBody>
      </p:sp>
      <p:sp>
        <p:nvSpPr>
          <p:cNvPr id="25" name="TextBox 24"/>
          <p:cNvSpPr txBox="1"/>
          <p:nvPr/>
        </p:nvSpPr>
        <p:spPr>
          <a:xfrm>
            <a:off x="5577840" y="5394960"/>
            <a:ext cx="3886200" cy="1463040"/>
          </a:xfrm>
          <a:prstGeom prst="rect">
            <a:avLst/>
          </a:prstGeom>
          <a:noFill/>
        </p:spPr>
        <p:txBody>
          <a:bodyPr wrap="square" lIns="0" rIns="0" tIns="0" bIns="0" anchor="t">
            <a:spAutoFit/>
          </a:bodyPr>
          <a:lstStyle/>
          <a:p>
            <a:pPr algn="ctr">
              <a:spcAft>
                <a:spcPts val="600"/>
              </a:spcAft>
            </a:pPr>
            <a:r>
              <a:rPr sz="1900" b="0">
                <a:solidFill>
                  <a:srgbClr val="000000"/>
                </a:solidFill>
                <a:latin typeface="Arial"/>
              </a:rPr>
              <a:t>A litre of air holds about 30 times as much oxygen as a litre of water. So gills need a huge surface area and a constant flow of water.</a:t>
            </a:r>
          </a:p>
        </p:txBody>
      </p:sp>
      <p:sp>
        <p:nvSpPr>
          <p:cNvPr id="26" name="Rectangle 25"/>
          <p:cNvSpPr/>
          <p:nvPr/>
        </p:nvSpPr>
        <p:spPr>
          <a:xfrm>
            <a:off x="553212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3212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Exchange surfaces</a:t>
            </a:r>
          </a:p>
        </p:txBody>
      </p:sp>
      <p:sp>
        <p:nvSpPr>
          <p:cNvPr id="28" name="Rectangle 27"/>
          <p:cNvSpPr/>
          <p:nvPr/>
        </p:nvSpPr>
        <p:spPr>
          <a:xfrm>
            <a:off x="10058400" y="2103120"/>
            <a:ext cx="4434840" cy="566928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03120"/>
            <a:ext cx="44348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0312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Rehydration drinks</a:t>
            </a:r>
          </a:p>
        </p:txBody>
      </p:sp>
      <p:sp>
        <p:nvSpPr>
          <p:cNvPr id="31" name="Rectangle 30"/>
          <p:cNvSpPr/>
          <p:nvPr/>
        </p:nvSpPr>
        <p:spPr>
          <a:xfrm>
            <a:off x="10332720" y="2788920"/>
            <a:ext cx="3886200" cy="2377440"/>
          </a:xfrm>
          <a:prstGeom prst="rect">
            <a:avLst/>
          </a:prstGeom>
          <a:solidFill>
            <a:srgbClr val="FFFFFF"/>
          </a:solidFill>
          <a:ln w="25400">
            <a:solidFill>
              <a:srgbClr val="223A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Picture 31" descr="A glass of water beside an opened sachet, with a sugar hexagon and a salt crystal above the glass."/>
          <p:cNvPicPr>
            <a:picLocks noChangeAspect="1"/>
          </p:cNvPicPr>
          <p:nvPr/>
        </p:nvPicPr>
        <p:blipFill>
          <a:blip r:embed="rId5"/>
          <a:stretch>
            <a:fillRect/>
          </a:stretch>
        </p:blipFill>
        <p:spPr>
          <a:xfrm>
            <a:off x="10387584" y="2844698"/>
            <a:ext cx="3776472" cy="2265883"/>
          </a:xfrm>
          <a:prstGeom prst="rect">
            <a:avLst/>
          </a:prstGeom>
        </p:spPr>
      </p:pic>
      <p:sp>
        <p:nvSpPr>
          <p:cNvPr id="33" name="TextBox 32"/>
          <p:cNvSpPr txBox="1"/>
          <p:nvPr/>
        </p:nvSpPr>
        <p:spPr>
          <a:xfrm>
            <a:off x="10332720" y="5394960"/>
            <a:ext cx="3886200" cy="1463040"/>
          </a:xfrm>
          <a:prstGeom prst="rect">
            <a:avLst/>
          </a:prstGeom>
          <a:noFill/>
        </p:spPr>
        <p:txBody>
          <a:bodyPr wrap="square" lIns="0" rIns="0" tIns="0" bIns="0" anchor="t">
            <a:spAutoFit/>
          </a:bodyPr>
          <a:lstStyle/>
          <a:p>
            <a:pPr algn="ctr">
              <a:spcAft>
                <a:spcPts val="600"/>
              </a:spcAft>
            </a:pPr>
            <a:r>
              <a:rPr sz="2000" b="0">
                <a:solidFill>
                  <a:srgbClr val="000000"/>
                </a:solidFill>
                <a:latin typeface="Arial"/>
              </a:rPr>
              <a:t>These drinks contain sugar and salt. The gut takes them in by active transport, and water follows by osmosis.</a:t>
            </a:r>
          </a:p>
        </p:txBody>
      </p:sp>
      <p:sp>
        <p:nvSpPr>
          <p:cNvPr id="34" name="Rectangle 33"/>
          <p:cNvSpPr/>
          <p:nvPr/>
        </p:nvSpPr>
        <p:spPr>
          <a:xfrm>
            <a:off x="10287000" y="6995160"/>
            <a:ext cx="3977639" cy="548640"/>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10287000" y="6995160"/>
            <a:ext cx="3977639" cy="548640"/>
          </a:xfrm>
          <a:prstGeom prst="rect">
            <a:avLst/>
          </a:prstGeom>
          <a:noFill/>
        </p:spPr>
        <p:txBody>
          <a:bodyPr wrap="square" lIns="0" rIns="0" tIns="0" bIns="0" anchor="ctr">
            <a:spAutoFit/>
          </a:bodyPr>
          <a:lstStyle/>
          <a:p>
            <a:pPr algn="ctr">
              <a:spcAft>
                <a:spcPts val="600"/>
              </a:spcAft>
            </a:pPr>
            <a:r>
              <a:rPr sz="1800" b="1">
                <a:solidFill>
                  <a:srgbClr val="223A5A"/>
                </a:solidFill>
                <a:latin typeface="Arial"/>
              </a:rPr>
              <a:t>Medicine</a:t>
            </a:r>
          </a:p>
        </p:txBody>
      </p:sp>
    </p:spTree>
  </p:cSld>
  <p:clrMapOvr>
    <a:masterClrMapping/>
  </p:clrMapOvr>
  <p:transition spd="fast">
    <p:fade/>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fish gill: an exchange surface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real fish gill</a:t>
            </a:r>
          </a:p>
        </p:txBody>
      </p:sp>
      <p:pic>
        <p:nvPicPr>
          <p:cNvPr id="13" name="Picture 12" descr="A painting of one fish gill on a white tile, with labels: gill arch (bone), gill filaments (two rows) and blood vessel. The curved, pale, bony arch holds two rows of deep red, feathery filaments."/>
          <p:cNvPicPr>
            <a:picLocks noChangeAspect="1"/>
          </p:cNvPicPr>
          <p:nvPr/>
        </p:nvPicPr>
        <p:blipFill>
          <a:blip r:embed="rId4"/>
          <a:stretch>
            <a:fillRect/>
          </a:stretch>
        </p:blipFill>
        <p:spPr>
          <a:xfrm>
            <a:off x="894969" y="2148840"/>
            <a:ext cx="5159502" cy="5159502"/>
          </a:xfrm>
          <a:prstGeom prst="rect">
            <a:avLst/>
          </a:prstGeom>
        </p:spPr>
      </p:pic>
      <p:sp>
        <p:nvSpPr>
          <p:cNvPr id="14" name="TextBox 13"/>
          <p:cNvSpPr txBox="1"/>
          <p:nvPr/>
        </p:nvSpPr>
        <p:spPr>
          <a:xfrm>
            <a:off x="731520" y="7418069"/>
            <a:ext cx="5486400" cy="26289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A painting of one gill from a fish, on a white tile.</a:t>
            </a:r>
          </a:p>
        </p:txBody>
      </p:sp>
      <p:sp>
        <p:nvSpPr>
          <p:cNvPr id="15" name="Rectangle 14"/>
          <p:cNvSpPr/>
          <p:nvPr/>
        </p:nvSpPr>
        <p:spPr>
          <a:xfrm>
            <a:off x="6675120" y="1508760"/>
            <a:ext cx="8001000" cy="35204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facts</a:t>
            </a:r>
          </a:p>
        </p:txBody>
      </p:sp>
      <p:sp>
        <p:nvSpPr>
          <p:cNvPr id="18" name="TextBox 17"/>
          <p:cNvSpPr txBox="1"/>
          <p:nvPr/>
        </p:nvSpPr>
        <p:spPr>
          <a:xfrm>
            <a:off x="6903720" y="2121408"/>
            <a:ext cx="7589520" cy="2816352"/>
          </a:xfrm>
          <a:prstGeom prst="rect">
            <a:avLst/>
          </a:prstGeom>
          <a:noFill/>
        </p:spPr>
        <p:txBody>
          <a:bodyPr wrap="square" lIns="0" rIns="0" tIns="0" bIns="0" anchor="t">
            <a:spAutoFit/>
          </a:bodyPr>
          <a:lstStyle/>
          <a:p>
            <a:pPr algn="l">
              <a:spcAft>
                <a:spcPts val="800"/>
              </a:spcAft>
            </a:pPr>
            <a:r>
              <a:rPr sz="2000" b="0">
                <a:solidFill>
                  <a:srgbClr val="000000"/>
                </a:solidFill>
                <a:latin typeface="Arial"/>
              </a:rPr>
              <a:t>An </a:t>
            </a:r>
            <a:r>
              <a:rPr sz="2000" b="1">
                <a:solidFill>
                  <a:srgbClr val="000000"/>
                </a:solidFill>
                <a:latin typeface="Arial"/>
              </a:rPr>
              <a:t>exchange surface</a:t>
            </a:r>
            <a:r>
              <a:rPr sz="2000" b="0">
                <a:solidFill>
                  <a:srgbClr val="000000"/>
                </a:solidFill>
                <a:latin typeface="Arial"/>
              </a:rPr>
              <a:t> is where substances move into or out of an organism.</a:t>
            </a:r>
          </a:p>
          <a:p>
            <a:pPr algn="l">
              <a:spcAft>
                <a:spcPts val="800"/>
              </a:spcAft>
            </a:pPr>
            <a:r>
              <a:rPr sz="2000" b="0">
                <a:solidFill>
                  <a:srgbClr val="000000"/>
                </a:solidFill>
                <a:latin typeface="Arial"/>
              </a:rPr>
              <a:t>A fish's </a:t>
            </a:r>
            <a:r>
              <a:rPr sz="2000" b="1">
                <a:solidFill>
                  <a:srgbClr val="000000"/>
                </a:solidFill>
                <a:latin typeface="Arial"/>
              </a:rPr>
              <a:t>gills</a:t>
            </a:r>
            <a:r>
              <a:rPr sz="2000" b="0">
                <a:solidFill>
                  <a:srgbClr val="000000"/>
                </a:solidFill>
                <a:latin typeface="Arial"/>
              </a:rPr>
              <a:t> take in oxygen from the water and get rid of carbon dioxide.</a:t>
            </a:r>
          </a:p>
          <a:p>
            <a:pPr algn="l">
              <a:spcAft>
                <a:spcPts val="800"/>
              </a:spcAft>
            </a:pPr>
            <a:r>
              <a:rPr sz="2000" b="0">
                <a:solidFill>
                  <a:srgbClr val="000000"/>
                </a:solidFill>
                <a:latin typeface="Arial"/>
              </a:rPr>
              <a:t>Each gill has a bony </a:t>
            </a:r>
            <a:r>
              <a:rPr sz="2000" b="1">
                <a:solidFill>
                  <a:srgbClr val="000000"/>
                </a:solidFill>
                <a:latin typeface="Arial"/>
              </a:rPr>
              <a:t>gill arch</a:t>
            </a:r>
            <a:r>
              <a:rPr sz="2000" b="0">
                <a:solidFill>
                  <a:srgbClr val="000000"/>
                </a:solidFill>
                <a:latin typeface="Arial"/>
              </a:rPr>
              <a:t> that holds two rows of thin </a:t>
            </a:r>
            <a:r>
              <a:rPr sz="2000" b="1">
                <a:solidFill>
                  <a:srgbClr val="000000"/>
                </a:solidFill>
                <a:latin typeface="Arial"/>
              </a:rPr>
              <a:t>gill filaments</a:t>
            </a:r>
            <a:r>
              <a:rPr sz="2000" b="0">
                <a:solidFill>
                  <a:srgbClr val="000000"/>
                </a:solidFill>
                <a:latin typeface="Arial"/>
              </a:rPr>
              <a:t>.</a:t>
            </a:r>
          </a:p>
          <a:p>
            <a:pPr algn="l">
              <a:spcAft>
                <a:spcPts val="800"/>
              </a:spcAft>
            </a:pPr>
            <a:r>
              <a:rPr sz="2000" b="0">
                <a:solidFill>
                  <a:srgbClr val="000000"/>
                </a:solidFill>
                <a:latin typeface="Arial"/>
              </a:rPr>
              <a:t>Real gills are deep red because they are full of blood.</a:t>
            </a:r>
          </a:p>
          <a:p>
            <a:pPr algn="l">
              <a:spcAft>
                <a:spcPts val="800"/>
              </a:spcAft>
            </a:pPr>
            <a:r>
              <a:rPr sz="2000" b="1">
                <a:solidFill>
                  <a:srgbClr val="009900"/>
                </a:solidFill>
                <a:latin typeface="Arial"/>
              </a:rPr>
              <a:t>Many thin filaments give the gills a huge surface area.</a:t>
            </a:r>
          </a:p>
        </p:txBody>
      </p:sp>
      <p:sp>
        <p:nvSpPr>
          <p:cNvPr id="19" name="Rectangle 18"/>
          <p:cNvSpPr/>
          <p:nvPr/>
        </p:nvSpPr>
        <p:spPr>
          <a:xfrm>
            <a:off x="6675120" y="5212080"/>
            <a:ext cx="8001000" cy="25603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675120" y="521208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12280" y="521208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Where are the gills?</a:t>
            </a:r>
          </a:p>
        </p:txBody>
      </p:sp>
      <p:pic>
        <p:nvPicPr>
          <p:cNvPr id="22" name="Picture 21" descr="The side of a fish's head. The gill cover is drawn see-through, showing four gills under it. Water goes in at the mouth, over the gills and out under the gill cover."/>
          <p:cNvPicPr>
            <a:picLocks noChangeAspect="1"/>
          </p:cNvPicPr>
          <p:nvPr/>
        </p:nvPicPr>
        <p:blipFill>
          <a:blip r:embed="rId5"/>
          <a:stretch>
            <a:fillRect/>
          </a:stretch>
        </p:blipFill>
        <p:spPr>
          <a:xfrm>
            <a:off x="7010626" y="5788152"/>
            <a:ext cx="3535226" cy="1901952"/>
          </a:xfrm>
          <a:prstGeom prst="rect">
            <a:avLst/>
          </a:prstGeom>
        </p:spPr>
      </p:pic>
      <p:sp>
        <p:nvSpPr>
          <p:cNvPr id="23" name="TextBox 22"/>
          <p:cNvSpPr txBox="1"/>
          <p:nvPr/>
        </p:nvSpPr>
        <p:spPr>
          <a:xfrm>
            <a:off x="10774453" y="5788152"/>
            <a:ext cx="3855946" cy="1901952"/>
          </a:xfrm>
          <a:prstGeom prst="rect">
            <a:avLst/>
          </a:prstGeom>
          <a:noFill/>
        </p:spPr>
        <p:txBody>
          <a:bodyPr wrap="square" lIns="0" rIns="0" tIns="0" bIns="0" anchor="ctr">
            <a:spAutoFit/>
          </a:bodyPr>
          <a:lstStyle/>
          <a:p>
            <a:pPr algn="l">
              <a:spcAft>
                <a:spcPts val="800"/>
              </a:spcAft>
            </a:pPr>
            <a:r>
              <a:rPr sz="1600" b="0">
                <a:solidFill>
                  <a:srgbClr val="000000"/>
                </a:solidFill>
                <a:latin typeface="Arial"/>
              </a:rPr>
              <a:t>Four gills on each side of the head, under the gill cover.</a:t>
            </a:r>
          </a:p>
          <a:p>
            <a:pPr algn="l">
              <a:spcAft>
                <a:spcPts val="800"/>
              </a:spcAft>
            </a:pPr>
            <a:r>
              <a:rPr sz="1600" b="0">
                <a:solidFill>
                  <a:srgbClr val="000000"/>
                </a:solidFill>
                <a:latin typeface="Arial"/>
              </a:rPr>
              <a:t>Water flows in at the mouth, over the gills and out under the gill cover.</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3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fade">
                                      <p:cBhvr>
                                        <p:cTn id="12" dur="3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fade">
                                      <p:cBhvr>
                                        <p:cTn id="17" dur="3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fade">
                                      <p:cBhvr>
                                        <p:cTn id="22" dur="3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fade">
                                      <p:cBhvr>
                                        <p:cTn id="27" dur="300"/>
                                        <p:tgtEl>
                                          <p:spTgt spid="1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3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30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3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300"/>
                                        <p:tgtEl>
                                          <p:spTgt spid="2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9" grpId="0" animBg="1"/>
      <p:bldP spid="20" grpId="0" animBg="1"/>
      <p:bldP spid="21" grpId="0" animBg="1"/>
      <p:bldP spid="23" grpId="0" animBg="1"/>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 real gill and a diagram</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2 of 12</a:t>
            </a:r>
          </a:p>
        </p:txBody>
      </p:sp>
      <p:sp>
        <p:nvSpPr>
          <p:cNvPr id="10" name="Rectangle 9"/>
          <p:cNvSpPr/>
          <p:nvPr/>
        </p:nvSpPr>
        <p:spPr>
          <a:xfrm>
            <a:off x="548640" y="1508760"/>
            <a:ext cx="85953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59536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SG compare"/>
          <p:cNvSpPr txBox="1"/>
          <p:nvPr/>
        </p:nvSpPr>
        <p:spPr>
          <a:xfrm>
            <a:off x="685800" y="1508760"/>
            <a:ext cx="83210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Same thing, two ways</a:t>
            </a:r>
          </a:p>
        </p:txBody>
      </p:sp>
      <p:pic>
        <p:nvPicPr>
          <p:cNvPr id="13" name="SG cmp real" descr="Same thing, two ways. A real gill."/>
          <p:cNvPicPr>
            <a:picLocks noChangeAspect="1"/>
          </p:cNvPicPr>
          <p:nvPr/>
        </p:nvPicPr>
        <p:blipFill>
          <a:blip r:embed="rId4"/>
          <a:stretch>
            <a:fillRect/>
          </a:stretch>
        </p:blipFill>
        <p:spPr>
          <a:xfrm>
            <a:off x="777239" y="2406831"/>
            <a:ext cx="3370217" cy="3370217"/>
          </a:xfrm>
          <a:prstGeom prst="rect">
            <a:avLst/>
          </a:prstGeom>
        </p:spPr>
      </p:pic>
      <p:pic>
        <p:nvPicPr>
          <p:cNvPr id="14" name="SG cmp diagram" descr="Same thing, two ways. A diagram."/>
          <p:cNvPicPr>
            <a:picLocks noChangeAspect="1"/>
          </p:cNvPicPr>
          <p:nvPr/>
        </p:nvPicPr>
        <p:blipFill>
          <a:blip r:embed="rId5"/>
          <a:stretch>
            <a:fillRect/>
          </a:stretch>
        </p:blipFill>
        <p:spPr>
          <a:xfrm>
            <a:off x="4421777" y="2406831"/>
            <a:ext cx="4493622" cy="3370217"/>
          </a:xfrm>
          <a:prstGeom prst="rect">
            <a:avLst/>
          </a:prstGeom>
        </p:spPr>
      </p:pic>
      <p:sp>
        <p:nvSpPr>
          <p:cNvPr id="15" name="TextBox 14"/>
          <p:cNvSpPr txBox="1"/>
          <p:nvPr/>
        </p:nvSpPr>
        <p:spPr>
          <a:xfrm>
            <a:off x="777239" y="5850200"/>
            <a:ext cx="3370217"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real gill</a:t>
            </a:r>
          </a:p>
        </p:txBody>
      </p:sp>
      <p:sp>
        <p:nvSpPr>
          <p:cNvPr id="16" name="TextBox 15"/>
          <p:cNvSpPr txBox="1"/>
          <p:nvPr/>
        </p:nvSpPr>
        <p:spPr>
          <a:xfrm>
            <a:off x="4421777" y="5850200"/>
            <a:ext cx="4493622" cy="329184"/>
          </a:xfrm>
          <a:prstGeom prst="rect">
            <a:avLst/>
          </a:prstGeom>
          <a:noFill/>
        </p:spPr>
        <p:txBody>
          <a:bodyPr wrap="square" lIns="0" rIns="0" tIns="0" bIns="0" anchor="t">
            <a:spAutoFit/>
          </a:bodyPr>
          <a:lstStyle/>
          <a:p>
            <a:pPr algn="ctr">
              <a:spcAft>
                <a:spcPts val="600"/>
              </a:spcAft>
            </a:pPr>
            <a:r>
              <a:rPr sz="1600" b="1">
                <a:solidFill>
                  <a:srgbClr val="223A5A"/>
                </a:solidFill>
                <a:latin typeface="Arial"/>
              </a:rPr>
              <a:t>A diagram</a:t>
            </a:r>
          </a:p>
        </p:txBody>
      </p:sp>
      <p:sp>
        <p:nvSpPr>
          <p:cNvPr id="17" name="Rounded Rectangle 16"/>
          <p:cNvSpPr/>
          <p:nvPr/>
        </p:nvSpPr>
        <p:spPr>
          <a:xfrm>
            <a:off x="1045028" y="6215960"/>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400" b="1">
                <a:solidFill>
                  <a:srgbClr val="2E7D32"/>
                </a:solidFill>
                <a:latin typeface="Arial"/>
              </a:rPr>
              <a:t>bony arch + thin filaments</a:t>
            </a:r>
          </a:p>
        </p:txBody>
      </p:sp>
      <p:sp>
        <p:nvSpPr>
          <p:cNvPr id="18" name="Rounded Rectangle 17"/>
          <p:cNvSpPr/>
          <p:nvPr/>
        </p:nvSpPr>
        <p:spPr>
          <a:xfrm>
            <a:off x="5251268" y="6215960"/>
            <a:ext cx="2834640" cy="310896"/>
          </a:xfrm>
          <a:prstGeom prst="roundRect">
            <a:avLst>
              <a:gd name="adj" fmla="val 50000"/>
            </a:avLst>
          </a:prstGeom>
          <a:solidFill>
            <a:srgbClr val="EEF7EE"/>
          </a:solidFill>
          <a:ln w="127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18288" bIns="18288"/>
          <a:lstStyle/>
          <a:p>
            <a:pPr algn="ctr"/>
            <a:r>
              <a:rPr sz="1400" b="1">
                <a:solidFill>
                  <a:srgbClr val="2E7D32"/>
                </a:solidFill>
                <a:latin typeface="Arial"/>
              </a:rPr>
              <a:t>bony arch + thin filaments</a:t>
            </a:r>
          </a:p>
        </p:txBody>
      </p:sp>
      <p:sp>
        <p:nvSpPr>
          <p:cNvPr id="19" name="TextBox 18"/>
          <p:cNvSpPr txBox="1"/>
          <p:nvPr/>
        </p:nvSpPr>
        <p:spPr>
          <a:xfrm>
            <a:off x="731520" y="6903720"/>
            <a:ext cx="8229600" cy="731520"/>
          </a:xfrm>
          <a:prstGeom prst="rect">
            <a:avLst/>
          </a:prstGeom>
          <a:noFill/>
        </p:spPr>
        <p:txBody>
          <a:bodyPr wrap="square" lIns="0" rIns="0" tIns="0" bIns="0" anchor="t">
            <a:spAutoFit/>
          </a:bodyPr>
          <a:lstStyle/>
          <a:p>
            <a:pPr algn="ctr">
              <a:spcAft>
                <a:spcPts val="600"/>
              </a:spcAft>
            </a:pPr>
            <a:r>
              <a:rPr sz="1500" b="0">
                <a:solidFill>
                  <a:srgbClr val="5A5A5A"/>
                </a:solidFill>
                <a:latin typeface="Arial"/>
              </a:rPr>
              <a:t>Real gills are deep red because they are full of blood. The diagram is simplified.</a:t>
            </a:r>
          </a:p>
        </p:txBody>
      </p:sp>
      <p:sp>
        <p:nvSpPr>
          <p:cNvPr id="20" name="Rectangle 19"/>
          <p:cNvSpPr/>
          <p:nvPr/>
        </p:nvSpPr>
        <p:spPr>
          <a:xfrm>
            <a:off x="9326880" y="1508760"/>
            <a:ext cx="5349239"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9326880" y="1508760"/>
            <a:ext cx="5349239"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464040" y="1508760"/>
            <a:ext cx="507491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Spot the differences</a:t>
            </a:r>
          </a:p>
        </p:txBody>
      </p:sp>
      <p:sp>
        <p:nvSpPr>
          <p:cNvPr id="23" name="Oval 22"/>
          <p:cNvSpPr/>
          <p:nvPr/>
        </p:nvSpPr>
        <p:spPr>
          <a:xfrm>
            <a:off x="9518904" y="2110486"/>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1</a:t>
            </a:r>
          </a:p>
        </p:txBody>
      </p:sp>
      <p:sp>
        <p:nvSpPr>
          <p:cNvPr id="24" name="SG cmp diff 1"/>
          <p:cNvSpPr txBox="1"/>
          <p:nvPr/>
        </p:nvSpPr>
        <p:spPr>
          <a:xfrm>
            <a:off x="9966959" y="2176272"/>
            <a:ext cx="4571999" cy="1056132"/>
          </a:xfrm>
          <a:prstGeom prst="rect">
            <a:avLst/>
          </a:prstGeom>
          <a:noFill/>
        </p:spPr>
        <p:txBody>
          <a:bodyPr wrap="square" lIns="0" rIns="0" tIns="0" bIns="0" anchor="t">
            <a:spAutoFit/>
          </a:bodyPr>
          <a:lstStyle/>
          <a:p>
            <a:pPr algn="l">
              <a:spcAft>
                <a:spcPts val="0"/>
              </a:spcAft>
            </a:pPr>
            <a:r>
              <a:rPr sz="1700" b="1">
                <a:solidFill>
                  <a:srgbClr val="000000"/>
                </a:solidFill>
                <a:latin typeface="Arial"/>
              </a:rPr>
              <a:t>Colour: </a:t>
            </a:r>
            <a:r>
              <a:rPr sz="1700" b="0">
                <a:solidFill>
                  <a:srgbClr val="000000"/>
                </a:solidFill>
                <a:latin typeface="Arial"/>
              </a:rPr>
              <a:t>Real gills are deep red all over, because their many capillaries are full of blood. The diagram is pale, with thin red lines for the blood vessels.</a:t>
            </a:r>
          </a:p>
        </p:txBody>
      </p:sp>
      <p:sp>
        <p:nvSpPr>
          <p:cNvPr id="25" name="Oval 24"/>
          <p:cNvSpPr/>
          <p:nvPr/>
        </p:nvSpPr>
        <p:spPr>
          <a:xfrm>
            <a:off x="1929697" y="4280515"/>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6" name="Oval 25"/>
          <p:cNvSpPr/>
          <p:nvPr/>
        </p:nvSpPr>
        <p:spPr>
          <a:xfrm>
            <a:off x="5486889" y="3654497"/>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1</a:t>
            </a:r>
          </a:p>
        </p:txBody>
      </p:sp>
      <p:sp>
        <p:nvSpPr>
          <p:cNvPr id="27" name="Oval 26"/>
          <p:cNvSpPr/>
          <p:nvPr/>
        </p:nvSpPr>
        <p:spPr>
          <a:xfrm>
            <a:off x="9518904" y="3276345"/>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2</a:t>
            </a:r>
          </a:p>
        </p:txBody>
      </p:sp>
      <p:sp>
        <p:nvSpPr>
          <p:cNvPr id="28" name="SG cmp diff 2"/>
          <p:cNvSpPr txBox="1"/>
          <p:nvPr/>
        </p:nvSpPr>
        <p:spPr>
          <a:xfrm>
            <a:off x="9966959" y="3342132"/>
            <a:ext cx="4571999" cy="550926"/>
          </a:xfrm>
          <a:prstGeom prst="rect">
            <a:avLst/>
          </a:prstGeom>
          <a:noFill/>
        </p:spPr>
        <p:txBody>
          <a:bodyPr wrap="square" lIns="0" rIns="0" tIns="0" bIns="0" anchor="t">
            <a:spAutoFit/>
          </a:bodyPr>
          <a:lstStyle/>
          <a:p>
            <a:pPr algn="l">
              <a:spcAft>
                <a:spcPts val="0"/>
              </a:spcAft>
            </a:pPr>
            <a:r>
              <a:rPr sz="1700" b="1">
                <a:solidFill>
                  <a:srgbClr val="000000"/>
                </a:solidFill>
                <a:latin typeface="Arial"/>
              </a:rPr>
              <a:t>Number: </a:t>
            </a:r>
            <a:r>
              <a:rPr sz="1700" b="0">
                <a:solidFill>
                  <a:srgbClr val="000000"/>
                </a:solidFill>
                <a:latin typeface="Arial"/>
              </a:rPr>
              <a:t>A real gill has hundreds of filaments. The diagram shows only a few.</a:t>
            </a:r>
          </a:p>
        </p:txBody>
      </p:sp>
      <p:sp>
        <p:nvSpPr>
          <p:cNvPr id="29" name="Oval 28"/>
          <p:cNvSpPr/>
          <p:nvPr/>
        </p:nvSpPr>
        <p:spPr>
          <a:xfrm>
            <a:off x="1380352" y="3397518"/>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0" name="Oval 29"/>
          <p:cNvSpPr/>
          <p:nvPr/>
        </p:nvSpPr>
        <p:spPr>
          <a:xfrm>
            <a:off x="5353485" y="3008539"/>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2</a:t>
            </a:r>
          </a:p>
        </p:txBody>
      </p:sp>
      <p:sp>
        <p:nvSpPr>
          <p:cNvPr id="31" name="Oval 30"/>
          <p:cNvSpPr/>
          <p:nvPr/>
        </p:nvSpPr>
        <p:spPr>
          <a:xfrm>
            <a:off x="9518904" y="393699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3</a:t>
            </a:r>
          </a:p>
        </p:txBody>
      </p:sp>
      <p:sp>
        <p:nvSpPr>
          <p:cNvPr id="32" name="SG cmp diff 3"/>
          <p:cNvSpPr txBox="1"/>
          <p:nvPr/>
        </p:nvSpPr>
        <p:spPr>
          <a:xfrm>
            <a:off x="9966959" y="4002785"/>
            <a:ext cx="4571999" cy="1056132"/>
          </a:xfrm>
          <a:prstGeom prst="rect">
            <a:avLst/>
          </a:prstGeom>
          <a:noFill/>
        </p:spPr>
        <p:txBody>
          <a:bodyPr wrap="square" lIns="0" rIns="0" tIns="0" bIns="0" anchor="t">
            <a:spAutoFit/>
          </a:bodyPr>
          <a:lstStyle/>
          <a:p>
            <a:pPr algn="l">
              <a:spcAft>
                <a:spcPts val="0"/>
              </a:spcAft>
            </a:pPr>
            <a:r>
              <a:rPr sz="1700" b="1">
                <a:solidFill>
                  <a:srgbClr val="000000"/>
                </a:solidFill>
                <a:latin typeface="Arial"/>
              </a:rPr>
              <a:t>Tiny plates: </a:t>
            </a:r>
            <a:r>
              <a:rPr sz="1700" b="0">
                <a:solidFill>
                  <a:srgbClr val="000000"/>
                </a:solidFill>
                <a:latin typeface="Arial"/>
              </a:rPr>
              <a:t>Each real filament is covered in tiny plates, too small to see without a microscope. The diagram draws them much bigger, in an enlarged circle.</a:t>
            </a:r>
          </a:p>
        </p:txBody>
      </p:sp>
      <p:sp>
        <p:nvSpPr>
          <p:cNvPr id="33" name="Oval 32"/>
          <p:cNvSpPr/>
          <p:nvPr/>
        </p:nvSpPr>
        <p:spPr>
          <a:xfrm>
            <a:off x="2189204" y="486019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4" name="Oval 33"/>
          <p:cNvSpPr/>
          <p:nvPr/>
        </p:nvSpPr>
        <p:spPr>
          <a:xfrm>
            <a:off x="7726679" y="3956412"/>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3</a:t>
            </a:r>
          </a:p>
        </p:txBody>
      </p:sp>
      <p:sp>
        <p:nvSpPr>
          <p:cNvPr id="35" name="Oval 34"/>
          <p:cNvSpPr/>
          <p:nvPr/>
        </p:nvSpPr>
        <p:spPr>
          <a:xfrm>
            <a:off x="9518904" y="5102859"/>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4</a:t>
            </a:r>
          </a:p>
        </p:txBody>
      </p:sp>
      <p:sp>
        <p:nvSpPr>
          <p:cNvPr id="36" name="SG cmp diff 4"/>
          <p:cNvSpPr txBox="1"/>
          <p:nvPr/>
        </p:nvSpPr>
        <p:spPr>
          <a:xfrm>
            <a:off x="9966959" y="5168646"/>
            <a:ext cx="4571999" cy="550926"/>
          </a:xfrm>
          <a:prstGeom prst="rect">
            <a:avLst/>
          </a:prstGeom>
          <a:noFill/>
        </p:spPr>
        <p:txBody>
          <a:bodyPr wrap="square" lIns="0" rIns="0" tIns="0" bIns="0" anchor="t">
            <a:spAutoFit/>
          </a:bodyPr>
          <a:lstStyle/>
          <a:p>
            <a:pPr algn="l">
              <a:spcAft>
                <a:spcPts val="0"/>
              </a:spcAft>
            </a:pPr>
            <a:r>
              <a:rPr sz="1700" b="1">
                <a:solidFill>
                  <a:srgbClr val="000000"/>
                </a:solidFill>
                <a:latin typeface="Arial"/>
              </a:rPr>
              <a:t>Two rows: </a:t>
            </a:r>
            <a:r>
              <a:rPr sz="1700" b="0">
                <a:solidFill>
                  <a:srgbClr val="000000"/>
                </a:solidFill>
                <a:latin typeface="Arial"/>
              </a:rPr>
              <a:t>A real gill has two rows of filaments, in a V shape. The diagram shows one row.</a:t>
            </a:r>
          </a:p>
        </p:txBody>
      </p:sp>
      <p:sp>
        <p:nvSpPr>
          <p:cNvPr id="37" name="Oval 36"/>
          <p:cNvSpPr/>
          <p:nvPr/>
        </p:nvSpPr>
        <p:spPr>
          <a:xfrm>
            <a:off x="1319688" y="3960344"/>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8" name="Oval 37"/>
          <p:cNvSpPr/>
          <p:nvPr/>
        </p:nvSpPr>
        <p:spPr>
          <a:xfrm>
            <a:off x="4861995" y="4286413"/>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4</a:t>
            </a:r>
          </a:p>
        </p:txBody>
      </p:sp>
      <p:sp>
        <p:nvSpPr>
          <p:cNvPr id="39" name="Oval 38"/>
          <p:cNvSpPr/>
          <p:nvPr/>
        </p:nvSpPr>
        <p:spPr>
          <a:xfrm>
            <a:off x="9518904" y="5763513"/>
            <a:ext cx="347472" cy="347472"/>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400" b="1">
                <a:solidFill>
                  <a:srgbClr val="FFFFFF"/>
                </a:solidFill>
                <a:latin typeface="Arial"/>
              </a:rPr>
              <a:t>5</a:t>
            </a:r>
          </a:p>
        </p:txBody>
      </p:sp>
      <p:sp>
        <p:nvSpPr>
          <p:cNvPr id="40" name="SG cmp diff 5"/>
          <p:cNvSpPr txBox="1"/>
          <p:nvPr/>
        </p:nvSpPr>
        <p:spPr>
          <a:xfrm>
            <a:off x="9966959" y="5829300"/>
            <a:ext cx="4571999" cy="1056132"/>
          </a:xfrm>
          <a:prstGeom prst="rect">
            <a:avLst/>
          </a:prstGeom>
          <a:noFill/>
        </p:spPr>
        <p:txBody>
          <a:bodyPr wrap="square" lIns="0" rIns="0" tIns="0" bIns="0" anchor="t">
            <a:spAutoFit/>
          </a:bodyPr>
          <a:lstStyle/>
          <a:p>
            <a:pPr algn="l">
              <a:spcAft>
                <a:spcPts val="0"/>
              </a:spcAft>
            </a:pPr>
            <a:r>
              <a:rPr sz="1700" b="1">
                <a:solidFill>
                  <a:srgbClr val="000000"/>
                </a:solidFill>
                <a:latin typeface="Arial"/>
              </a:rPr>
              <a:t>Water flow: </a:t>
            </a:r>
            <a:r>
              <a:rPr sz="1700" b="0">
                <a:solidFill>
                  <a:srgbClr val="000000"/>
                </a:solidFill>
                <a:latin typeface="Arial"/>
              </a:rPr>
              <a:t>In a living fish, the gills sit under a flap on each side of the head, with water flowing over them. The diagram shows the flow with arrows; a gill on a tile has none.</a:t>
            </a:r>
          </a:p>
        </p:txBody>
      </p:sp>
      <p:sp>
        <p:nvSpPr>
          <p:cNvPr id="41" name="Oval 40"/>
          <p:cNvSpPr/>
          <p:nvPr/>
        </p:nvSpPr>
        <p:spPr>
          <a:xfrm>
            <a:off x="1285986" y="4924226"/>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2" name="Oval 41"/>
          <p:cNvSpPr/>
          <p:nvPr/>
        </p:nvSpPr>
        <p:spPr>
          <a:xfrm>
            <a:off x="6322422" y="5206201"/>
            <a:ext cx="411480" cy="41148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600" b="1">
                <a:solidFill>
                  <a:srgbClr val="FFFFFF"/>
                </a:solidFill>
                <a:latin typeface="Arial"/>
              </a:rPr>
              <a:t>5</a:t>
            </a:r>
          </a:p>
        </p:txBody>
      </p:sp>
      <p:sp>
        <p:nvSpPr>
          <p:cNvPr id="43" name="SG cmp same"/>
          <p:cNvSpPr txBox="1"/>
          <p:nvPr/>
        </p:nvSpPr>
        <p:spPr>
          <a:xfrm>
            <a:off x="9555480" y="7013448"/>
            <a:ext cx="4965191" cy="550926"/>
          </a:xfrm>
          <a:prstGeom prst="rect">
            <a:avLst/>
          </a:prstGeom>
          <a:noFill/>
        </p:spPr>
        <p:txBody>
          <a:bodyPr wrap="square" lIns="0" rIns="0" tIns="0" bIns="0" anchor="t">
            <a:spAutoFit/>
          </a:bodyPr>
          <a:lstStyle/>
          <a:p>
            <a:pPr algn="l">
              <a:spcAft>
                <a:spcPts val="600"/>
              </a:spcAft>
            </a:pPr>
            <a:r>
              <a:rPr sz="1700" b="1">
                <a:solidFill>
                  <a:srgbClr val="009900"/>
                </a:solidFill>
                <a:latin typeface="Arial"/>
              </a:rPr>
              <a:t>Both show a curved, bony gill arch that supports many thin gill filaments.</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3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3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3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300"/>
                                        <p:tgtEl>
                                          <p:spTgt spid="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3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300"/>
                                        <p:tgtEl>
                                          <p:spTgt spid="3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3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3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3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3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3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3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300"/>
                                        <p:tgtEl>
                                          <p:spTgt spid="3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3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3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3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3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3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300"/>
                                        <p:tgtEl>
                                          <p:spTgt spid="1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17" grpId="0" animBg="1"/>
      <p:bldP spid="18"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Active transport: against the gradient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3 of 12</a:t>
            </a:r>
          </a:p>
        </p:txBody>
      </p:sp>
      <p:sp>
        <p:nvSpPr>
          <p:cNvPr id="10" name="Rectangle 9"/>
          <p:cNvSpPr/>
          <p:nvPr/>
        </p:nvSpPr>
        <p:spPr>
          <a:xfrm>
            <a:off x="548640" y="1508760"/>
            <a:ext cx="60350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60350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7607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 root hair cell</a:t>
            </a:r>
          </a:p>
        </p:txBody>
      </p:sp>
      <p:pic>
        <p:nvPicPr>
          <p:cNvPr id="13" name="Picture 12" descr="A root hair cell in the soil. The soil water has only a few mineral ions; the cell has many more. Mitochondria release energy by respiration, and the cell uses it to move mineral ions in, against the concentration gradient. Water moves in by osmosis, which needs no energy."/>
          <p:cNvPicPr>
            <a:picLocks noChangeAspect="1"/>
          </p:cNvPicPr>
          <p:nvPr/>
        </p:nvPicPr>
        <p:blipFill>
          <a:blip r:embed="rId4"/>
          <a:stretch>
            <a:fillRect/>
          </a:stretch>
        </p:blipFill>
        <p:spPr>
          <a:xfrm>
            <a:off x="685800" y="2397556"/>
            <a:ext cx="5760720" cy="4307738"/>
          </a:xfrm>
          <a:prstGeom prst="rect">
            <a:avLst/>
          </a:prstGeom>
        </p:spPr>
      </p:pic>
      <p:sp>
        <p:nvSpPr>
          <p:cNvPr id="14" name="TextBox 13"/>
          <p:cNvSpPr txBox="1"/>
          <p:nvPr/>
        </p:nvSpPr>
        <p:spPr>
          <a:xfrm>
            <a:off x="685800" y="6815023"/>
            <a:ext cx="5760720" cy="52578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 mineral ion   • water   ★ energy</a:t>
            </a:r>
          </a:p>
          <a:p>
            <a:pPr algn="ctr">
              <a:spcAft>
                <a:spcPts val="300"/>
              </a:spcAft>
            </a:pPr>
            <a:r>
              <a:rPr sz="1400" b="0">
                <a:solidFill>
                  <a:srgbClr val="5A5A5A"/>
                </a:solidFill>
                <a:latin typeface="Arial"/>
              </a:rPr>
              <a:t>Few mineral ions in the soil water, many in the cell.</a:t>
            </a:r>
          </a:p>
        </p:txBody>
      </p:sp>
      <p:sp>
        <p:nvSpPr>
          <p:cNvPr id="15" name="Rectangle 14"/>
          <p:cNvSpPr/>
          <p:nvPr/>
        </p:nvSpPr>
        <p:spPr>
          <a:xfrm>
            <a:off x="6858000" y="1508760"/>
            <a:ext cx="7818120" cy="49377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858000" y="1508760"/>
            <a:ext cx="78181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95160" y="1508760"/>
            <a:ext cx="7543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Step by step</a:t>
            </a:r>
          </a:p>
        </p:txBody>
      </p:sp>
      <p:sp>
        <p:nvSpPr>
          <p:cNvPr id="18" name="Oval 17"/>
          <p:cNvSpPr/>
          <p:nvPr/>
        </p:nvSpPr>
        <p:spPr>
          <a:xfrm>
            <a:off x="7086600" y="2090165"/>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1</a:t>
            </a:r>
          </a:p>
        </p:txBody>
      </p:sp>
      <p:sp>
        <p:nvSpPr>
          <p:cNvPr id="19" name="TextBox 18"/>
          <p:cNvSpPr txBox="1"/>
          <p:nvPr/>
        </p:nvSpPr>
        <p:spPr>
          <a:xfrm>
            <a:off x="7635240" y="2139696"/>
            <a:ext cx="685800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Dilute soil water:</a:t>
            </a:r>
            <a:r>
              <a:rPr sz="2100" b="0">
                <a:solidFill>
                  <a:srgbClr val="000000"/>
                </a:solidFill>
                <a:latin typeface="Arial"/>
              </a:rPr>
              <a:t> The soil water has only a few mineral ions.</a:t>
            </a:r>
          </a:p>
        </p:txBody>
      </p:sp>
      <p:sp>
        <p:nvSpPr>
          <p:cNvPr id="20" name="Oval 19"/>
          <p:cNvSpPr/>
          <p:nvPr/>
        </p:nvSpPr>
        <p:spPr>
          <a:xfrm>
            <a:off x="7086600" y="2823972"/>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2</a:t>
            </a:r>
          </a:p>
        </p:txBody>
      </p:sp>
      <p:sp>
        <p:nvSpPr>
          <p:cNvPr id="21" name="TextBox 20"/>
          <p:cNvSpPr txBox="1"/>
          <p:nvPr/>
        </p:nvSpPr>
        <p:spPr>
          <a:xfrm>
            <a:off x="7635240" y="2873502"/>
            <a:ext cx="685800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More inside:</a:t>
            </a:r>
            <a:r>
              <a:rPr sz="2100" b="0">
                <a:solidFill>
                  <a:srgbClr val="000000"/>
                </a:solidFill>
                <a:latin typeface="Arial"/>
              </a:rPr>
              <a:t> The root hair cell has many more mineral ions inside.</a:t>
            </a:r>
          </a:p>
        </p:txBody>
      </p:sp>
      <p:sp>
        <p:nvSpPr>
          <p:cNvPr id="22" name="Oval 21"/>
          <p:cNvSpPr/>
          <p:nvPr/>
        </p:nvSpPr>
        <p:spPr>
          <a:xfrm>
            <a:off x="7086600" y="3557778"/>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3</a:t>
            </a:r>
          </a:p>
        </p:txBody>
      </p:sp>
      <p:sp>
        <p:nvSpPr>
          <p:cNvPr id="23" name="TextBox 22"/>
          <p:cNvSpPr txBox="1"/>
          <p:nvPr/>
        </p:nvSpPr>
        <p:spPr>
          <a:xfrm>
            <a:off x="7635240" y="3607308"/>
            <a:ext cx="6858000" cy="357759"/>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Energy:</a:t>
            </a:r>
            <a:r>
              <a:rPr sz="2100" b="0">
                <a:solidFill>
                  <a:srgbClr val="000000"/>
                </a:solidFill>
                <a:latin typeface="Arial"/>
              </a:rPr>
              <a:t> Respiration in the mitochondria releases energy.</a:t>
            </a:r>
          </a:p>
        </p:txBody>
      </p:sp>
      <p:sp>
        <p:nvSpPr>
          <p:cNvPr id="24" name="Oval 23"/>
          <p:cNvSpPr/>
          <p:nvPr/>
        </p:nvSpPr>
        <p:spPr>
          <a:xfrm>
            <a:off x="7086600" y="4106417"/>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4</a:t>
            </a:r>
          </a:p>
        </p:txBody>
      </p:sp>
      <p:sp>
        <p:nvSpPr>
          <p:cNvPr id="25" name="TextBox 24"/>
          <p:cNvSpPr txBox="1"/>
          <p:nvPr/>
        </p:nvSpPr>
        <p:spPr>
          <a:xfrm>
            <a:off x="7635240" y="4155948"/>
            <a:ext cx="685800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Ions in:</a:t>
            </a:r>
            <a:r>
              <a:rPr sz="2100" b="0">
                <a:solidFill>
                  <a:srgbClr val="000000"/>
                </a:solidFill>
                <a:latin typeface="Arial"/>
              </a:rPr>
              <a:t> The cell uses the energy to move the ions in, against the gradient.</a:t>
            </a:r>
          </a:p>
        </p:txBody>
      </p:sp>
      <p:sp>
        <p:nvSpPr>
          <p:cNvPr id="26" name="Oval 25"/>
          <p:cNvSpPr/>
          <p:nvPr/>
        </p:nvSpPr>
        <p:spPr>
          <a:xfrm>
            <a:off x="7086600" y="4840224"/>
            <a:ext cx="365760" cy="365760"/>
          </a:xfrm>
          <a:prstGeom prst="ellipse">
            <a:avLst/>
          </a:prstGeom>
          <a:solidFill>
            <a:srgbClr val="2E7D32"/>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a:r>
              <a:rPr sz="1500" b="1">
                <a:solidFill>
                  <a:srgbClr val="FFFFFF"/>
                </a:solidFill>
                <a:latin typeface="Arial"/>
              </a:rPr>
              <a:t>5</a:t>
            </a:r>
          </a:p>
        </p:txBody>
      </p:sp>
      <p:sp>
        <p:nvSpPr>
          <p:cNvPr id="27" name="TextBox 26"/>
          <p:cNvSpPr txBox="1"/>
          <p:nvPr/>
        </p:nvSpPr>
        <p:spPr>
          <a:xfrm>
            <a:off x="7635240" y="4889754"/>
            <a:ext cx="6858000" cy="669798"/>
          </a:xfrm>
          <a:prstGeom prst="rect">
            <a:avLst/>
          </a:prstGeom>
          <a:noFill/>
        </p:spPr>
        <p:txBody>
          <a:bodyPr wrap="square" lIns="0" rIns="0" tIns="0" bIns="0" anchor="t">
            <a:spAutoFit/>
          </a:bodyPr>
          <a:lstStyle/>
          <a:p>
            <a:pPr algn="l">
              <a:spcAft>
                <a:spcPts val="0"/>
              </a:spcAft>
            </a:pPr>
            <a:r>
              <a:rPr sz="2100" b="1">
                <a:solidFill>
                  <a:srgbClr val="223A5A"/>
                </a:solidFill>
                <a:latin typeface="Arial"/>
              </a:rPr>
              <a:t>Water in:</a:t>
            </a:r>
            <a:r>
              <a:rPr sz="2100" b="0">
                <a:solidFill>
                  <a:srgbClr val="000000"/>
                </a:solidFill>
                <a:latin typeface="Arial"/>
              </a:rPr>
              <a:t> Water enters by osmosis, which needs no energy.</a:t>
            </a:r>
          </a:p>
        </p:txBody>
      </p:sp>
      <p:sp>
        <p:nvSpPr>
          <p:cNvPr id="28" name="TextBox 27"/>
          <p:cNvSpPr txBox="1"/>
          <p:nvPr/>
        </p:nvSpPr>
        <p:spPr>
          <a:xfrm>
            <a:off x="7635240" y="5623560"/>
            <a:ext cx="6858000" cy="669798"/>
          </a:xfrm>
          <a:prstGeom prst="rect">
            <a:avLst/>
          </a:prstGeom>
          <a:noFill/>
        </p:spPr>
        <p:txBody>
          <a:bodyPr wrap="square" lIns="0" rIns="0" tIns="0" bIns="0" anchor="t">
            <a:spAutoFit/>
          </a:bodyPr>
          <a:lstStyle/>
          <a:p>
            <a:pPr algn="l">
              <a:spcAft>
                <a:spcPts val="600"/>
              </a:spcAft>
            </a:pPr>
            <a:r>
              <a:rPr sz="2100" b="1">
                <a:solidFill>
                  <a:srgbClr val="009900"/>
                </a:solidFill>
                <a:latin typeface="Arial"/>
              </a:rPr>
              <a:t>Active transport: lower → higher concentration, using energy from respiration.</a:t>
            </a:r>
          </a:p>
        </p:txBody>
      </p:sp>
      <p:sp>
        <p:nvSpPr>
          <p:cNvPr id="29" name="Rectangle 28"/>
          <p:cNvSpPr/>
          <p:nvPr/>
        </p:nvSpPr>
        <p:spPr>
          <a:xfrm>
            <a:off x="6858000" y="6629400"/>
            <a:ext cx="7818120" cy="1143000"/>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995160" y="6629400"/>
            <a:ext cx="7543800" cy="1143000"/>
          </a:xfrm>
          <a:prstGeom prst="rect">
            <a:avLst/>
          </a:prstGeom>
          <a:noFill/>
        </p:spPr>
        <p:txBody>
          <a:bodyPr wrap="square" lIns="0" rIns="0" tIns="0" bIns="0" anchor="ctr">
            <a:spAutoFit/>
          </a:bodyPr>
          <a:lstStyle/>
          <a:p>
            <a:pPr algn="ctr">
              <a:spcAft>
                <a:spcPts val="600"/>
              </a:spcAft>
            </a:pPr>
            <a:r>
              <a:rPr sz="1800" b="1">
                <a:solidFill>
                  <a:srgbClr val="438FC9"/>
                </a:solidFill>
                <a:latin typeface="Arial"/>
                <a:hlinkClick r:id="rId3"/>
              </a:rPr>
              <a:t>▶ Online lesson, screen 3: Active transport: against the gradient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3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3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3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3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3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3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3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Active transport in the gut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4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The gut wall</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Two ways in</a:t>
            </a:r>
          </a:p>
        </p:txBody>
      </p:sp>
      <p:sp>
        <p:nvSpPr>
          <p:cNvPr id="16" name="Rectangle 15"/>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4: Active transport in the gut</a:t>
            </a:r>
          </a:p>
        </p:txBody>
      </p:sp>
      <p:pic>
        <p:nvPicPr>
          <p:cNvPr id="18" name="Picture 17" descr="A slice of the wall of the small intestine, between the inside of the gut and the blood. Just after a meal, sugar diffuses from the gut into the blood. Later, when the gut has less sugar than the blood, the wall cells use energy to move sugar into the blood by active transport."/>
          <p:cNvPicPr>
            <a:picLocks noChangeAspect="1"/>
          </p:cNvPicPr>
          <p:nvPr/>
        </p:nvPicPr>
        <p:blipFill>
          <a:blip r:embed="rId4"/>
          <a:stretch>
            <a:fillRect/>
          </a:stretch>
        </p:blipFill>
        <p:spPr>
          <a:xfrm>
            <a:off x="1686029" y="2148839"/>
            <a:ext cx="6137700" cy="4473701"/>
          </a:xfrm>
          <a:prstGeom prst="rect">
            <a:avLst/>
          </a:prstGeom>
        </p:spPr>
      </p:pic>
      <p:sp>
        <p:nvSpPr>
          <p:cNvPr id="19" name="TextBox 18"/>
          <p:cNvSpPr txBox="1"/>
          <p:nvPr/>
        </p:nvSpPr>
        <p:spPr>
          <a:xfrm>
            <a:off x="731520" y="6732270"/>
            <a:ext cx="8046719" cy="26289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 sugar (glucose)   ★ energy</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1200"/>
              </a:spcAft>
            </a:pPr>
            <a:r>
              <a:rPr sz="2000" b="1">
                <a:solidFill>
                  <a:srgbClr val="000000"/>
                </a:solidFill>
                <a:latin typeface="Arial"/>
              </a:rPr>
              <a:t>Just after a meal:</a:t>
            </a:r>
            <a:r>
              <a:rPr sz="2000" b="0">
                <a:solidFill>
                  <a:srgbClr val="000000"/>
                </a:solidFill>
                <a:latin typeface="Arial"/>
              </a:rPr>
              <a:t> the gut has more sugar than the blood. Sugar </a:t>
            </a:r>
            <a:r>
              <a:rPr sz="2000" b="1">
                <a:solidFill>
                  <a:srgbClr val="000000"/>
                </a:solidFill>
                <a:latin typeface="Arial"/>
              </a:rPr>
              <a:t>diffuses</a:t>
            </a:r>
            <a:r>
              <a:rPr sz="2000" b="0">
                <a:solidFill>
                  <a:srgbClr val="000000"/>
                </a:solidFill>
                <a:latin typeface="Arial"/>
              </a:rPr>
              <a:t> into the blood.</a:t>
            </a:r>
          </a:p>
          <a:p>
            <a:pPr algn="l">
              <a:spcAft>
                <a:spcPts val="1200"/>
              </a:spcAft>
            </a:pPr>
            <a:r>
              <a:rPr sz="2000" b="1">
                <a:solidFill>
                  <a:srgbClr val="000000"/>
                </a:solidFill>
                <a:latin typeface="Arial"/>
              </a:rPr>
              <a:t>Later:</a:t>
            </a:r>
            <a:r>
              <a:rPr sz="2000" b="0">
                <a:solidFill>
                  <a:srgbClr val="000000"/>
                </a:solidFill>
                <a:latin typeface="Arial"/>
              </a:rPr>
              <a:t> the gut has less sugar than the blood. </a:t>
            </a:r>
            <a:r>
              <a:rPr sz="2000" b="1">
                <a:solidFill>
                  <a:srgbClr val="000000"/>
                </a:solidFill>
                <a:latin typeface="Arial"/>
              </a:rPr>
              <a:t>Active transport</a:t>
            </a:r>
            <a:r>
              <a:rPr sz="2000" b="0">
                <a:solidFill>
                  <a:srgbClr val="000000"/>
                </a:solidFill>
                <a:latin typeface="Arial"/>
              </a:rPr>
              <a:t> moves sugar into the blood, against the gradient.</a:t>
            </a:r>
          </a:p>
          <a:p>
            <a:pPr algn="l">
              <a:spcAft>
                <a:spcPts val="1200"/>
              </a:spcAft>
            </a:pPr>
            <a:r>
              <a:rPr sz="2000" b="1">
                <a:solidFill>
                  <a:srgbClr val="000000"/>
                </a:solidFill>
                <a:latin typeface="Arial"/>
              </a:rPr>
              <a:t>Energy:</a:t>
            </a:r>
            <a:r>
              <a:rPr sz="2000" b="0">
                <a:solidFill>
                  <a:srgbClr val="000000"/>
                </a:solidFill>
                <a:latin typeface="Arial"/>
              </a:rPr>
              <a:t> active transport uses energy from respiration in the gut wall cells.</a:t>
            </a:r>
          </a:p>
          <a:p>
            <a:pPr algn="l">
              <a:spcAft>
                <a:spcPts val="1200"/>
              </a:spcAft>
            </a:pPr>
            <a:r>
              <a:rPr sz="2000" b="1">
                <a:solidFill>
                  <a:srgbClr val="000000"/>
                </a:solidFill>
                <a:latin typeface="Arial"/>
              </a:rPr>
              <a:t>Then:</a:t>
            </a:r>
            <a:r>
              <a:rPr sz="2000" b="0">
                <a:solidFill>
                  <a:srgbClr val="000000"/>
                </a:solidFill>
                <a:latin typeface="Arial"/>
              </a:rPr>
              <a:t> the blood carries the sugar to the body's cells, for respiration.</a:t>
            </a:r>
          </a:p>
          <a:p>
            <a:pPr algn="l">
              <a:spcAft>
                <a:spcPts val="1200"/>
              </a:spcAft>
            </a:pPr>
            <a:r>
              <a:rPr sz="2000" b="1">
                <a:solidFill>
                  <a:srgbClr val="009900"/>
                </a:solidFill>
                <a:latin typeface="Arial"/>
              </a:rPr>
              <a:t>Active transport means sugar is still absorbed when the gut has less than the blood.</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fade">
                                      <p:cBhvr>
                                        <p:cTn id="27" dur="3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are real fish gills deep red?</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They are stained red to make them easier to see.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They are full of blood, in many capillaries.</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They are made of muscle.</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describes active transport?</a:t>
            </a:r>
          </a:p>
        </p:txBody>
      </p:sp>
      <p:sp>
        <p:nvSpPr>
          <p:cNvPr id="25"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Particles move from a higher to a lower concentration, with no energy needed.</a:t>
            </a:r>
          </a:p>
        </p:txBody>
      </p:sp>
      <p:sp>
        <p:nvSpPr>
          <p:cNvPr id="26"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Water moves through a partially permeable membrane into a more concentrated solution.</a:t>
            </a:r>
          </a:p>
        </p:txBody>
      </p:sp>
      <p:sp>
        <p:nvSpPr>
          <p:cNvPr id="27"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Substances move from a lower to a higher concentration, using energy from respiration.</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Some hours after a meal, the gut has less sugar than the blood. How is sugar still absorbed into the blood?</a:t>
            </a:r>
          </a:p>
        </p:txBody>
      </p:sp>
      <p:sp>
        <p:nvSpPr>
          <p:cNvPr id="32"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By active transport</a:t>
            </a:r>
          </a:p>
        </p:txBody>
      </p:sp>
      <p:sp>
        <p:nvSpPr>
          <p:cNvPr id="33"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By diffusion</a:t>
            </a:r>
          </a:p>
        </p:txBody>
      </p:sp>
      <p:sp>
        <p:nvSpPr>
          <p:cNvPr id="34"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By osmosis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1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5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1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4 to 7 (online screens 1 to 4).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1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are real fish gills deep red?</a:t>
            </a:r>
          </a:p>
        </p:txBody>
      </p:sp>
      <p:sp>
        <p:nvSpPr>
          <p:cNvPr id="18" name="SG cp1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They are stained red to make them easier to see.</a:t>
            </a:r>
          </a:p>
        </p:txBody>
      </p:sp>
      <p:sp>
        <p:nvSpPr>
          <p:cNvPr id="19" name="SG cp1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They are full of blood, in many capillaries.</a:t>
            </a:r>
          </a:p>
        </p:txBody>
      </p:sp>
      <p:sp>
        <p:nvSpPr>
          <p:cNvPr id="20" name="SG cp1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They are made of muscle.</a:t>
            </a:r>
          </a:p>
        </p:txBody>
      </p:sp>
      <p:sp>
        <p:nvSpPr>
          <p:cNvPr id="21" name="SG cp1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They are full of blood, in many capillaries. ✓</a:t>
            </a:r>
          </a:p>
        </p:txBody>
      </p:sp>
      <p:sp>
        <p:nvSpPr>
          <p:cNvPr id="22" name="SG cp1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The filaments and their tiny plates have a very good blood supply, so real gills look deep red.</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1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describes active transport?</a:t>
            </a:r>
          </a:p>
        </p:txBody>
      </p:sp>
      <p:sp>
        <p:nvSpPr>
          <p:cNvPr id="27" name="SG cp1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Particles move from a higher to a lower concentration, with no energy needed.</a:t>
            </a:r>
          </a:p>
        </p:txBody>
      </p:sp>
      <p:sp>
        <p:nvSpPr>
          <p:cNvPr id="28" name="SG cp1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Water moves through a partially permeable membrane into a more concentrated solution.</a:t>
            </a:r>
          </a:p>
        </p:txBody>
      </p:sp>
      <p:sp>
        <p:nvSpPr>
          <p:cNvPr id="29" name="SG cp1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Substances move from a lower to a higher concentration, using energy from respiration.</a:t>
            </a:r>
          </a:p>
        </p:txBody>
      </p:sp>
      <p:sp>
        <p:nvSpPr>
          <p:cNvPr id="30" name="SG cp1 q2 answer C"/>
          <p:cNvSpPr/>
          <p:nvPr/>
        </p:nvSpPr>
        <p:spPr>
          <a:xfrm>
            <a:off x="548640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009900"/>
                </a:solidFill>
                <a:latin typeface="Arial"/>
              </a:rPr>
              <a:t>C.  Substances move from a lower to a higher concentration, using energy from respiration. ✓</a:t>
            </a:r>
          </a:p>
        </p:txBody>
      </p:sp>
      <p:sp>
        <p:nvSpPr>
          <p:cNvPr id="31" name="SG cp1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Active transport moves substances against a concentration gradient, so it needs energy.</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1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700" b="1">
                <a:solidFill>
                  <a:srgbClr val="223A5A"/>
                </a:solidFill>
                <a:latin typeface="Arial"/>
              </a:rPr>
              <a:t>Some hours after a meal, the gut has less sugar than the blood. How is sugar still absorbed into the blood?</a:t>
            </a:r>
          </a:p>
        </p:txBody>
      </p:sp>
      <p:sp>
        <p:nvSpPr>
          <p:cNvPr id="36" name="SG cp1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By active transport</a:t>
            </a:r>
          </a:p>
        </p:txBody>
      </p:sp>
      <p:sp>
        <p:nvSpPr>
          <p:cNvPr id="37" name="SG cp1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By diffusion</a:t>
            </a:r>
          </a:p>
        </p:txBody>
      </p:sp>
      <p:sp>
        <p:nvSpPr>
          <p:cNvPr id="38" name="SG cp1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By osmosis</a:t>
            </a:r>
          </a:p>
        </p:txBody>
      </p:sp>
      <p:sp>
        <p:nvSpPr>
          <p:cNvPr id="39" name="SG cp1 q3 answer A"/>
          <p:cNvSpPr/>
          <p:nvPr/>
        </p:nvSpPr>
        <p:spPr>
          <a:xfrm>
            <a:off x="1024128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By active transport ✓</a:t>
            </a:r>
          </a:p>
        </p:txBody>
      </p:sp>
      <p:sp>
        <p:nvSpPr>
          <p:cNvPr id="40" name="SG cp1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Active transport moves the sugar against the concentration gradient, using energy from respiration.</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5  ·  Q2 slide 6  ·  Q3 slide 7</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Diffusion, osmosis and active transport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6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ways across a membrane</a:t>
            </a:r>
          </a:p>
        </p:txBody>
      </p:sp>
      <p:pic>
        <p:nvPicPr>
          <p:cNvPr id="13" name="Picture 12" descr="Three ways substances cross a membrane. Diffusion: oxygen particles spread from a higher to a lower concentration. Osmosis: water moves through a partially permeable membrane into a more concentrated sugar solution. Active transport: mineral ions are moved from a lower to a higher concentration, using energy."/>
          <p:cNvPicPr>
            <a:picLocks noChangeAspect="1"/>
          </p:cNvPicPr>
          <p:nvPr/>
        </p:nvPicPr>
        <p:blipFill>
          <a:blip r:embed="rId4"/>
          <a:stretch>
            <a:fillRect/>
          </a:stretch>
        </p:blipFill>
        <p:spPr>
          <a:xfrm>
            <a:off x="731520" y="2171319"/>
            <a:ext cx="5486400" cy="5114544"/>
          </a:xfrm>
          <a:prstGeom prst="rect">
            <a:avLst/>
          </a:prstGeom>
        </p:spPr>
      </p:pic>
      <p:sp>
        <p:nvSpPr>
          <p:cNvPr id="14" name="TextBox 13"/>
          <p:cNvSpPr txBox="1"/>
          <p:nvPr/>
        </p:nvSpPr>
        <p:spPr>
          <a:xfrm>
            <a:off x="731520" y="7395591"/>
            <a:ext cx="5486400" cy="26289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 oxygen   • water   ⬡ sugar   ◆ mineral ion   ★ energy</a:t>
            </a:r>
          </a:p>
        </p:txBody>
      </p:sp>
      <p:sp>
        <p:nvSpPr>
          <p:cNvPr id="15" name="Rectangle 14"/>
          <p:cNvSpPr/>
          <p:nvPr/>
        </p:nvSpPr>
        <p:spPr>
          <a:xfrm>
            <a:off x="6675120" y="1508760"/>
            <a:ext cx="8001000" cy="4206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Compare them</a:t>
            </a:r>
          </a:p>
        </p:txBody>
      </p:sp>
      <p:sp>
        <p:nvSpPr>
          <p:cNvPr id="18" name="Rectangle 17"/>
          <p:cNvSpPr/>
          <p:nvPr/>
        </p:nvSpPr>
        <p:spPr>
          <a:xfrm>
            <a:off x="6858000" y="2157984"/>
            <a:ext cx="1828800" cy="8229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Process</a:t>
            </a:r>
          </a:p>
        </p:txBody>
      </p:sp>
      <p:sp>
        <p:nvSpPr>
          <p:cNvPr id="19" name="Rectangle 18"/>
          <p:cNvSpPr/>
          <p:nvPr/>
        </p:nvSpPr>
        <p:spPr>
          <a:xfrm>
            <a:off x="8686800" y="2157984"/>
            <a:ext cx="2286000" cy="8229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What moves</a:t>
            </a:r>
          </a:p>
        </p:txBody>
      </p:sp>
      <p:sp>
        <p:nvSpPr>
          <p:cNvPr id="20" name="Rectangle 19"/>
          <p:cNvSpPr/>
          <p:nvPr/>
        </p:nvSpPr>
        <p:spPr>
          <a:xfrm>
            <a:off x="10972800" y="2157984"/>
            <a:ext cx="2011680" cy="8229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Which way</a:t>
            </a:r>
          </a:p>
        </p:txBody>
      </p:sp>
      <p:sp>
        <p:nvSpPr>
          <p:cNvPr id="21" name="Rectangle 20"/>
          <p:cNvSpPr/>
          <p:nvPr/>
        </p:nvSpPr>
        <p:spPr>
          <a:xfrm>
            <a:off x="12984480" y="2157984"/>
            <a:ext cx="1508760" cy="8229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Energy from respiration?</a:t>
            </a:r>
          </a:p>
        </p:txBody>
      </p:sp>
      <p:sp>
        <p:nvSpPr>
          <p:cNvPr id="22" name="Rectangle 21"/>
          <p:cNvSpPr/>
          <p:nvPr/>
        </p:nvSpPr>
        <p:spPr>
          <a:xfrm>
            <a:off x="6858000" y="2980944"/>
            <a:ext cx="182880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Diffusion</a:t>
            </a:r>
          </a:p>
        </p:txBody>
      </p:sp>
      <p:sp>
        <p:nvSpPr>
          <p:cNvPr id="23" name="Rectangle 22"/>
          <p:cNvSpPr/>
          <p:nvPr/>
        </p:nvSpPr>
        <p:spPr>
          <a:xfrm>
            <a:off x="8686800" y="2980944"/>
            <a:ext cx="228600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particles of a gas or a dissolved substance</a:t>
            </a:r>
          </a:p>
        </p:txBody>
      </p:sp>
      <p:sp>
        <p:nvSpPr>
          <p:cNvPr id="24" name="Rectangle 23"/>
          <p:cNvSpPr/>
          <p:nvPr/>
        </p:nvSpPr>
        <p:spPr>
          <a:xfrm>
            <a:off x="10972800" y="2980944"/>
            <a:ext cx="201168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higher → lower concentration</a:t>
            </a:r>
          </a:p>
        </p:txBody>
      </p:sp>
      <p:sp>
        <p:nvSpPr>
          <p:cNvPr id="25" name="Rectangle 24"/>
          <p:cNvSpPr/>
          <p:nvPr/>
        </p:nvSpPr>
        <p:spPr>
          <a:xfrm>
            <a:off x="12984480" y="2980944"/>
            <a:ext cx="1508760" cy="614934"/>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no</a:t>
            </a:r>
          </a:p>
        </p:txBody>
      </p:sp>
      <p:sp>
        <p:nvSpPr>
          <p:cNvPr id="26" name="Rectangle 25"/>
          <p:cNvSpPr/>
          <p:nvPr/>
        </p:nvSpPr>
        <p:spPr>
          <a:xfrm>
            <a:off x="6858000" y="3595877"/>
            <a:ext cx="182880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Osmosis</a:t>
            </a:r>
          </a:p>
        </p:txBody>
      </p:sp>
      <p:sp>
        <p:nvSpPr>
          <p:cNvPr id="27" name="Rectangle 26"/>
          <p:cNvSpPr/>
          <p:nvPr/>
        </p:nvSpPr>
        <p:spPr>
          <a:xfrm>
            <a:off x="8686800" y="3595877"/>
            <a:ext cx="228600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water only</a:t>
            </a:r>
          </a:p>
        </p:txBody>
      </p:sp>
      <p:sp>
        <p:nvSpPr>
          <p:cNvPr id="28" name="Rectangle 27"/>
          <p:cNvSpPr/>
          <p:nvPr/>
        </p:nvSpPr>
        <p:spPr>
          <a:xfrm>
            <a:off x="10972800" y="3595877"/>
            <a:ext cx="201168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dilute → more concentrated solution</a:t>
            </a:r>
          </a:p>
        </p:txBody>
      </p:sp>
      <p:sp>
        <p:nvSpPr>
          <p:cNvPr id="29" name="Rectangle 28"/>
          <p:cNvSpPr/>
          <p:nvPr/>
        </p:nvSpPr>
        <p:spPr>
          <a:xfrm>
            <a:off x="12984480" y="3595877"/>
            <a:ext cx="150876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no</a:t>
            </a:r>
          </a:p>
        </p:txBody>
      </p:sp>
      <p:sp>
        <p:nvSpPr>
          <p:cNvPr id="30" name="Rectangle 29"/>
          <p:cNvSpPr/>
          <p:nvPr/>
        </p:nvSpPr>
        <p:spPr>
          <a:xfrm>
            <a:off x="6858000" y="4463415"/>
            <a:ext cx="182880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Active transport</a:t>
            </a:r>
          </a:p>
        </p:txBody>
      </p:sp>
      <p:sp>
        <p:nvSpPr>
          <p:cNvPr id="31" name="Rectangle 30"/>
          <p:cNvSpPr/>
          <p:nvPr/>
        </p:nvSpPr>
        <p:spPr>
          <a:xfrm>
            <a:off x="8686800" y="4463415"/>
            <a:ext cx="228600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substances such as mineral ions and sugar</a:t>
            </a:r>
          </a:p>
        </p:txBody>
      </p:sp>
      <p:sp>
        <p:nvSpPr>
          <p:cNvPr id="32" name="Rectangle 31"/>
          <p:cNvSpPr/>
          <p:nvPr/>
        </p:nvSpPr>
        <p:spPr>
          <a:xfrm>
            <a:off x="10972800" y="4463415"/>
            <a:ext cx="201168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lower → higher concentration</a:t>
            </a:r>
          </a:p>
        </p:txBody>
      </p:sp>
      <p:sp>
        <p:nvSpPr>
          <p:cNvPr id="33" name="Rectangle 32"/>
          <p:cNvSpPr/>
          <p:nvPr/>
        </p:nvSpPr>
        <p:spPr>
          <a:xfrm>
            <a:off x="12984480" y="4463415"/>
            <a:ext cx="1508760" cy="86753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9900"/>
                </a:solidFill>
                <a:latin typeface="Arial"/>
              </a:rPr>
              <a:t>yes</a:t>
            </a:r>
          </a:p>
        </p:txBody>
      </p:sp>
      <p:sp>
        <p:nvSpPr>
          <p:cNvPr id="34" name="Rectangle 33"/>
          <p:cNvSpPr/>
          <p:nvPr/>
        </p:nvSpPr>
        <p:spPr>
          <a:xfrm>
            <a:off x="6675120" y="5897880"/>
            <a:ext cx="8001000" cy="1874519"/>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675120" y="589788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812280" y="589788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37" name="TextBox 36"/>
          <p:cNvSpPr txBox="1"/>
          <p:nvPr/>
        </p:nvSpPr>
        <p:spPr>
          <a:xfrm>
            <a:off x="6903720" y="6510528"/>
            <a:ext cx="7589520" cy="1188720"/>
          </a:xfrm>
          <a:prstGeom prst="rect">
            <a:avLst/>
          </a:prstGeom>
          <a:noFill/>
        </p:spPr>
        <p:txBody>
          <a:bodyPr wrap="square" lIns="0" rIns="0" tIns="0" bIns="0" anchor="t">
            <a:spAutoFit/>
          </a:bodyPr>
          <a:lstStyle/>
          <a:p>
            <a:pPr algn="l">
              <a:spcAft>
                <a:spcPts val="1000"/>
              </a:spcAft>
            </a:pPr>
            <a:r>
              <a:rPr sz="1900" b="0">
                <a:solidFill>
                  <a:srgbClr val="000000"/>
                </a:solidFill>
                <a:latin typeface="Arial"/>
              </a:rPr>
              <a:t>Only active transport goes </a:t>
            </a:r>
            <a:r>
              <a:rPr sz="1900" b="1">
                <a:solidFill>
                  <a:srgbClr val="000000"/>
                </a:solidFill>
                <a:latin typeface="Arial"/>
              </a:rPr>
              <a:t>against</a:t>
            </a:r>
            <a:r>
              <a:rPr sz="1900" b="0">
                <a:solidFill>
                  <a:srgbClr val="000000"/>
                </a:solidFill>
                <a:latin typeface="Arial"/>
              </a:rPr>
              <a:t> a concentration gradient.</a:t>
            </a:r>
          </a:p>
          <a:p>
            <a:pPr algn="l">
              <a:spcAft>
                <a:spcPts val="1000"/>
              </a:spcAft>
            </a:pPr>
            <a:r>
              <a:rPr sz="1900" b="1">
                <a:solidFill>
                  <a:srgbClr val="009900"/>
                </a:solidFill>
                <a:latin typeface="Arial"/>
              </a:rPr>
              <a:t>Only active transport needs energy from respiration.</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3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3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3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3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3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3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3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3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3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3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7">
                                            <p:txEl>
                                              <p:pRg st="0" end="0"/>
                                            </p:txEl>
                                          </p:spTgt>
                                        </p:tgtEl>
                                        <p:attrNameLst>
                                          <p:attrName>style.visibility</p:attrName>
                                        </p:attrNameLst>
                                      </p:cBhvr>
                                      <p:to>
                                        <p:strVal val="visible"/>
                                      </p:to>
                                    </p:set>
                                    <p:animEffect transition="in" filter="fade">
                                      <p:cBhvr>
                                        <p:cTn id="49" dur="300"/>
                                        <p:tgtEl>
                                          <p:spTgt spid="37">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7">
                                            <p:txEl>
                                              <p:pRg st="1" end="1"/>
                                            </p:txEl>
                                          </p:spTgt>
                                        </p:tgtEl>
                                        <p:attrNameLst>
                                          <p:attrName>style.visibility</p:attrName>
                                        </p:attrNameLst>
                                      </p:cBhvr>
                                      <p:to>
                                        <p:strVal val="visible"/>
                                      </p:to>
                                    </p:set>
                                    <p:animEffect transition="in" filter="fade">
                                      <p:cBhvr>
                                        <p:cTn id="54" dur="300"/>
                                        <p:tgtEl>
                                          <p:spTgt spid="3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7"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Surface area to volume ratio</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7 of 12</a:t>
            </a:r>
          </a:p>
        </p:txBody>
      </p:sp>
      <p:sp>
        <p:nvSpPr>
          <p:cNvPr id="10" name="Rectangle 9"/>
          <p:cNvSpPr/>
          <p:nvPr/>
        </p:nvSpPr>
        <p:spPr>
          <a:xfrm>
            <a:off x="548640" y="1508760"/>
            <a:ext cx="585216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585216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557784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cubes</a:t>
            </a:r>
          </a:p>
        </p:txBody>
      </p:sp>
      <p:pic>
        <p:nvPicPr>
          <p:cNvPr id="13" name="Picture 12" descr="Cubes with sides of 1 cm, 3 cm and 5 cm, drawn to scale on a 1 cm grid, with ratios 6 : 1, 2 : 1 and 1.2 : 1. Each cube unfolds into its net of six squares to show its surface area."/>
          <p:cNvPicPr>
            <a:picLocks noChangeAspect="1"/>
          </p:cNvPicPr>
          <p:nvPr/>
        </p:nvPicPr>
        <p:blipFill>
          <a:blip r:embed="rId4"/>
          <a:stretch>
            <a:fillRect/>
          </a:stretch>
        </p:blipFill>
        <p:spPr>
          <a:xfrm>
            <a:off x="731520" y="2229231"/>
            <a:ext cx="5486400" cy="4998720"/>
          </a:xfrm>
          <a:prstGeom prst="rect">
            <a:avLst/>
          </a:prstGeom>
        </p:spPr>
      </p:pic>
      <p:sp>
        <p:nvSpPr>
          <p:cNvPr id="14" name="TextBox 13"/>
          <p:cNvSpPr txBox="1"/>
          <p:nvPr/>
        </p:nvSpPr>
        <p:spPr>
          <a:xfrm>
            <a:off x="731520" y="7337678"/>
            <a:ext cx="5486400" cy="26289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A bigger cube has more surface area, but less for each cm³.</a:t>
            </a:r>
          </a:p>
        </p:txBody>
      </p:sp>
      <p:sp>
        <p:nvSpPr>
          <p:cNvPr id="15" name="Rectangle 14"/>
          <p:cNvSpPr/>
          <p:nvPr/>
        </p:nvSpPr>
        <p:spPr>
          <a:xfrm>
            <a:off x="6675120" y="1508760"/>
            <a:ext cx="8001000" cy="21031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675120" y="1508760"/>
            <a:ext cx="800100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12280" y="150876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Compare the cubes</a:t>
            </a:r>
          </a:p>
        </p:txBody>
      </p:sp>
      <p:sp>
        <p:nvSpPr>
          <p:cNvPr id="18" name="Rectangle 17"/>
          <p:cNvSpPr/>
          <p:nvPr/>
        </p:nvSpPr>
        <p:spPr>
          <a:xfrm>
            <a:off x="6858000" y="2103120"/>
            <a:ext cx="114300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Side</a:t>
            </a:r>
          </a:p>
        </p:txBody>
      </p:sp>
      <p:sp>
        <p:nvSpPr>
          <p:cNvPr id="19" name="Rectangle 18"/>
          <p:cNvSpPr/>
          <p:nvPr/>
        </p:nvSpPr>
        <p:spPr>
          <a:xfrm>
            <a:off x="8001000" y="2103120"/>
            <a:ext cx="196596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Surface area</a:t>
            </a:r>
          </a:p>
        </p:txBody>
      </p:sp>
      <p:sp>
        <p:nvSpPr>
          <p:cNvPr id="20" name="Rectangle 19"/>
          <p:cNvSpPr/>
          <p:nvPr/>
        </p:nvSpPr>
        <p:spPr>
          <a:xfrm>
            <a:off x="9966960" y="2103120"/>
            <a:ext cx="169164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Volume</a:t>
            </a:r>
          </a:p>
        </p:txBody>
      </p:sp>
      <p:sp>
        <p:nvSpPr>
          <p:cNvPr id="21" name="Rectangle 20"/>
          <p:cNvSpPr/>
          <p:nvPr/>
        </p:nvSpPr>
        <p:spPr>
          <a:xfrm>
            <a:off x="11658600" y="2103120"/>
            <a:ext cx="2834640" cy="36576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FFFFFF"/>
                </a:solidFill>
                <a:latin typeface="Arial"/>
              </a:rPr>
              <a:t>Surface area : volume</a:t>
            </a:r>
          </a:p>
        </p:txBody>
      </p:sp>
      <p:sp>
        <p:nvSpPr>
          <p:cNvPr id="22" name="Rectangle 21"/>
          <p:cNvSpPr/>
          <p:nvPr/>
        </p:nvSpPr>
        <p:spPr>
          <a:xfrm>
            <a:off x="6858000" y="2468879"/>
            <a:ext cx="114300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1 cm</a:t>
            </a:r>
          </a:p>
        </p:txBody>
      </p:sp>
      <p:sp>
        <p:nvSpPr>
          <p:cNvPr id="23" name="Rectangle 22"/>
          <p:cNvSpPr/>
          <p:nvPr/>
        </p:nvSpPr>
        <p:spPr>
          <a:xfrm>
            <a:off x="8001000" y="2468879"/>
            <a:ext cx="196596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6 cm²</a:t>
            </a:r>
          </a:p>
        </p:txBody>
      </p:sp>
      <p:sp>
        <p:nvSpPr>
          <p:cNvPr id="24" name="Rectangle 23"/>
          <p:cNvSpPr/>
          <p:nvPr/>
        </p:nvSpPr>
        <p:spPr>
          <a:xfrm>
            <a:off x="9966960" y="2468879"/>
            <a:ext cx="1691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 cm³</a:t>
            </a:r>
          </a:p>
        </p:txBody>
      </p:sp>
      <p:sp>
        <p:nvSpPr>
          <p:cNvPr id="25" name="Rectangle 24"/>
          <p:cNvSpPr/>
          <p:nvPr/>
        </p:nvSpPr>
        <p:spPr>
          <a:xfrm>
            <a:off x="11658600" y="2468879"/>
            <a:ext cx="2834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6 : 1</a:t>
            </a:r>
          </a:p>
        </p:txBody>
      </p:sp>
      <p:sp>
        <p:nvSpPr>
          <p:cNvPr id="26" name="Rectangle 25"/>
          <p:cNvSpPr/>
          <p:nvPr/>
        </p:nvSpPr>
        <p:spPr>
          <a:xfrm>
            <a:off x="6858000" y="2831210"/>
            <a:ext cx="114300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3 cm</a:t>
            </a:r>
          </a:p>
        </p:txBody>
      </p:sp>
      <p:sp>
        <p:nvSpPr>
          <p:cNvPr id="27" name="Rectangle 26"/>
          <p:cNvSpPr/>
          <p:nvPr/>
        </p:nvSpPr>
        <p:spPr>
          <a:xfrm>
            <a:off x="8001000" y="2831210"/>
            <a:ext cx="196596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54 cm²</a:t>
            </a:r>
          </a:p>
        </p:txBody>
      </p:sp>
      <p:sp>
        <p:nvSpPr>
          <p:cNvPr id="28" name="Rectangle 27"/>
          <p:cNvSpPr/>
          <p:nvPr/>
        </p:nvSpPr>
        <p:spPr>
          <a:xfrm>
            <a:off x="9966960" y="2831210"/>
            <a:ext cx="1691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27 cm³</a:t>
            </a:r>
          </a:p>
        </p:txBody>
      </p:sp>
      <p:sp>
        <p:nvSpPr>
          <p:cNvPr id="29" name="Rectangle 28"/>
          <p:cNvSpPr/>
          <p:nvPr/>
        </p:nvSpPr>
        <p:spPr>
          <a:xfrm>
            <a:off x="11658600" y="2831210"/>
            <a:ext cx="2834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2 : 1</a:t>
            </a:r>
          </a:p>
        </p:txBody>
      </p:sp>
      <p:sp>
        <p:nvSpPr>
          <p:cNvPr id="30" name="Rectangle 29"/>
          <p:cNvSpPr/>
          <p:nvPr/>
        </p:nvSpPr>
        <p:spPr>
          <a:xfrm>
            <a:off x="6858000" y="3193541"/>
            <a:ext cx="114300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1">
                <a:solidFill>
                  <a:srgbClr val="000000"/>
                </a:solidFill>
                <a:latin typeface="Arial"/>
              </a:rPr>
              <a:t>5 cm</a:t>
            </a:r>
          </a:p>
        </p:txBody>
      </p:sp>
      <p:sp>
        <p:nvSpPr>
          <p:cNvPr id="31" name="Rectangle 30"/>
          <p:cNvSpPr/>
          <p:nvPr/>
        </p:nvSpPr>
        <p:spPr>
          <a:xfrm>
            <a:off x="8001000" y="3193541"/>
            <a:ext cx="196596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150 cm²</a:t>
            </a:r>
          </a:p>
        </p:txBody>
      </p:sp>
      <p:sp>
        <p:nvSpPr>
          <p:cNvPr id="32" name="Rectangle 31"/>
          <p:cNvSpPr/>
          <p:nvPr/>
        </p:nvSpPr>
        <p:spPr>
          <a:xfrm>
            <a:off x="9966960" y="3193541"/>
            <a:ext cx="1691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125 cm³</a:t>
            </a:r>
          </a:p>
        </p:txBody>
      </p:sp>
      <p:sp>
        <p:nvSpPr>
          <p:cNvPr id="33" name="Rectangle 32"/>
          <p:cNvSpPr/>
          <p:nvPr/>
        </p:nvSpPr>
        <p:spPr>
          <a:xfrm>
            <a:off x="11658600" y="3193541"/>
            <a:ext cx="2834640" cy="362331"/>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700" b="0">
                <a:solidFill>
                  <a:srgbClr val="000000"/>
                </a:solidFill>
                <a:latin typeface="Arial"/>
              </a:rPr>
              <a:t>1.2 : 1</a:t>
            </a:r>
          </a:p>
        </p:txBody>
      </p:sp>
      <p:sp>
        <p:nvSpPr>
          <p:cNvPr id="34" name="Rectangle 33"/>
          <p:cNvSpPr/>
          <p:nvPr/>
        </p:nvSpPr>
        <p:spPr>
          <a:xfrm>
            <a:off x="6675120" y="3749039"/>
            <a:ext cx="8001000" cy="19202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675120" y="3749039"/>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812280" y="3749039"/>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 1: a cube with 3 cm sides</a:t>
            </a:r>
          </a:p>
        </p:txBody>
      </p:sp>
      <p:sp>
        <p:nvSpPr>
          <p:cNvPr id="37" name="TextBox 36"/>
          <p:cNvSpPr txBox="1"/>
          <p:nvPr/>
        </p:nvSpPr>
        <p:spPr>
          <a:xfrm>
            <a:off x="6903720" y="4370832"/>
            <a:ext cx="7589520" cy="1234440"/>
          </a:xfrm>
          <a:prstGeom prst="rect">
            <a:avLst/>
          </a:prstGeom>
          <a:noFill/>
        </p:spPr>
        <p:txBody>
          <a:bodyPr wrap="square" lIns="0" rIns="0" tIns="0" bIns="0" anchor="t">
            <a:spAutoFit/>
          </a:bodyPr>
          <a:lstStyle/>
          <a:p>
            <a:pPr algn="l">
              <a:spcAft>
                <a:spcPts val="500"/>
              </a:spcAft>
            </a:pPr>
            <a:r>
              <a:rPr sz="1700" b="0">
                <a:solidFill>
                  <a:srgbClr val="000000"/>
                </a:solidFill>
                <a:latin typeface="Arial"/>
              </a:rPr>
              <a:t>surface area = 6 × side × side = 6 × 3 × 3 = </a:t>
            </a:r>
            <a:r>
              <a:rPr sz="1700" b="1">
                <a:solidFill>
                  <a:srgbClr val="000000"/>
                </a:solidFill>
                <a:latin typeface="Arial"/>
              </a:rPr>
              <a:t>54 cm²</a:t>
            </a:r>
          </a:p>
          <a:p>
            <a:pPr algn="l">
              <a:spcAft>
                <a:spcPts val="500"/>
              </a:spcAft>
            </a:pPr>
            <a:r>
              <a:rPr sz="1700" b="0">
                <a:solidFill>
                  <a:srgbClr val="000000"/>
                </a:solidFill>
                <a:latin typeface="Arial"/>
              </a:rPr>
              <a:t>volume = side × side × side = 3 × 3 × 3 = </a:t>
            </a:r>
            <a:r>
              <a:rPr sz="1700" b="1">
                <a:solidFill>
                  <a:srgbClr val="000000"/>
                </a:solidFill>
                <a:latin typeface="Arial"/>
              </a:rPr>
              <a:t>27 cm³</a:t>
            </a:r>
          </a:p>
          <a:p>
            <a:pPr algn="l">
              <a:spcAft>
                <a:spcPts val="500"/>
              </a:spcAft>
            </a:pPr>
            <a:r>
              <a:rPr sz="1700" b="1">
                <a:solidFill>
                  <a:srgbClr val="009900"/>
                </a:solidFill>
                <a:latin typeface="Arial"/>
              </a:rPr>
              <a:t>ratio = 54 : 27 = 2 : 1 (divide both by 27). Check: 6 ÷ 3 = 2 ✓</a:t>
            </a:r>
          </a:p>
        </p:txBody>
      </p:sp>
      <p:sp>
        <p:nvSpPr>
          <p:cNvPr id="38" name="Rectangle 37"/>
          <p:cNvSpPr/>
          <p:nvPr/>
        </p:nvSpPr>
        <p:spPr>
          <a:xfrm>
            <a:off x="6675120" y="5806440"/>
            <a:ext cx="8001000" cy="196596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6675120" y="5806440"/>
            <a:ext cx="800100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812280" y="5806440"/>
            <a:ext cx="772667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Worked example 2: a cuboid, 4 cm × 2 cm × 1 cm</a:t>
            </a:r>
          </a:p>
        </p:txBody>
      </p:sp>
      <p:sp>
        <p:nvSpPr>
          <p:cNvPr id="41" name="TextBox 40"/>
          <p:cNvSpPr txBox="1"/>
          <p:nvPr/>
        </p:nvSpPr>
        <p:spPr>
          <a:xfrm>
            <a:off x="6903720" y="6382512"/>
            <a:ext cx="7589520" cy="1353312"/>
          </a:xfrm>
          <a:prstGeom prst="rect">
            <a:avLst/>
          </a:prstGeom>
          <a:noFill/>
        </p:spPr>
        <p:txBody>
          <a:bodyPr wrap="square" lIns="0" rIns="0" tIns="0" bIns="0" anchor="t">
            <a:spAutoFit/>
          </a:bodyPr>
          <a:lstStyle/>
          <a:p>
            <a:pPr algn="l">
              <a:spcAft>
                <a:spcPts val="200"/>
              </a:spcAft>
            </a:pPr>
            <a:r>
              <a:rPr sz="1700" b="0">
                <a:solidFill>
                  <a:srgbClr val="000000"/>
                </a:solidFill>
                <a:latin typeface="Arial"/>
              </a:rPr>
              <a:t>It has 6 faces: two of 4 × 2, two of 4 × 1 and two of 2 × 1.</a:t>
            </a:r>
          </a:p>
          <a:p>
            <a:pPr algn="l">
              <a:spcAft>
                <a:spcPts val="200"/>
              </a:spcAft>
            </a:pPr>
            <a:r>
              <a:rPr sz="1700" b="0">
                <a:solidFill>
                  <a:srgbClr val="000000"/>
                </a:solidFill>
                <a:latin typeface="Arial"/>
              </a:rPr>
              <a:t>surface area = 2 × (8 + 4 + 2) = </a:t>
            </a:r>
            <a:r>
              <a:rPr sz="1700" b="1">
                <a:solidFill>
                  <a:srgbClr val="000000"/>
                </a:solidFill>
                <a:latin typeface="Arial"/>
              </a:rPr>
              <a:t>28 cm²</a:t>
            </a:r>
          </a:p>
          <a:p>
            <a:pPr algn="l">
              <a:spcAft>
                <a:spcPts val="200"/>
              </a:spcAft>
            </a:pPr>
            <a:r>
              <a:rPr sz="1700" b="0">
                <a:solidFill>
                  <a:srgbClr val="000000"/>
                </a:solidFill>
                <a:latin typeface="Arial"/>
              </a:rPr>
              <a:t>volume = length × width × height = 4 × 2 × 1 = </a:t>
            </a:r>
            <a:r>
              <a:rPr sz="1700" b="1">
                <a:solidFill>
                  <a:srgbClr val="000000"/>
                </a:solidFill>
                <a:latin typeface="Arial"/>
              </a:rPr>
              <a:t>8 cm³</a:t>
            </a:r>
          </a:p>
          <a:p>
            <a:pPr algn="l">
              <a:spcAft>
                <a:spcPts val="200"/>
              </a:spcAft>
            </a:pPr>
            <a:r>
              <a:rPr sz="1700" b="1">
                <a:solidFill>
                  <a:srgbClr val="009900"/>
                </a:solidFill>
                <a:latin typeface="Arial"/>
              </a:rPr>
              <a:t>ratio = 28 : 8 = 3.5 : 1 (divide both by 8). Check: 3.5 × 8 = 28 ✓</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3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3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3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3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3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3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3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3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3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3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7">
                                            <p:txEl>
                                              <p:pRg st="0" end="0"/>
                                            </p:txEl>
                                          </p:spTgt>
                                        </p:tgtEl>
                                        <p:attrNameLst>
                                          <p:attrName>style.visibility</p:attrName>
                                        </p:attrNameLst>
                                      </p:cBhvr>
                                      <p:to>
                                        <p:strVal val="visible"/>
                                      </p:to>
                                    </p:set>
                                    <p:animEffect transition="in" filter="fade">
                                      <p:cBhvr>
                                        <p:cTn id="49" dur="300"/>
                                        <p:tgtEl>
                                          <p:spTgt spid="37">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7">
                                            <p:txEl>
                                              <p:pRg st="1" end="1"/>
                                            </p:txEl>
                                          </p:spTgt>
                                        </p:tgtEl>
                                        <p:attrNameLst>
                                          <p:attrName>style.visibility</p:attrName>
                                        </p:attrNameLst>
                                      </p:cBhvr>
                                      <p:to>
                                        <p:strVal val="visible"/>
                                      </p:to>
                                    </p:set>
                                    <p:animEffect transition="in" filter="fade">
                                      <p:cBhvr>
                                        <p:cTn id="54" dur="300"/>
                                        <p:tgtEl>
                                          <p:spTgt spid="37">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7">
                                            <p:txEl>
                                              <p:pRg st="2" end="2"/>
                                            </p:txEl>
                                          </p:spTgt>
                                        </p:tgtEl>
                                        <p:attrNameLst>
                                          <p:attrName>style.visibility</p:attrName>
                                        </p:attrNameLst>
                                      </p:cBhvr>
                                      <p:to>
                                        <p:strVal val="visible"/>
                                      </p:to>
                                    </p:set>
                                    <p:animEffect transition="in" filter="fade">
                                      <p:cBhvr>
                                        <p:cTn id="59" dur="300"/>
                                        <p:tgtEl>
                                          <p:spTgt spid="37">
                                            <p:txEl>
                                              <p:pRg st="2" end="2"/>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1">
                                            <p:txEl>
                                              <p:pRg st="0" end="0"/>
                                            </p:txEl>
                                          </p:spTgt>
                                        </p:tgtEl>
                                        <p:attrNameLst>
                                          <p:attrName>style.visibility</p:attrName>
                                        </p:attrNameLst>
                                      </p:cBhvr>
                                      <p:to>
                                        <p:strVal val="visible"/>
                                      </p:to>
                                    </p:set>
                                    <p:animEffect transition="in" filter="fade">
                                      <p:cBhvr>
                                        <p:cTn id="64" dur="300"/>
                                        <p:tgtEl>
                                          <p:spTgt spid="41">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1">
                                            <p:txEl>
                                              <p:pRg st="1" end="1"/>
                                            </p:txEl>
                                          </p:spTgt>
                                        </p:tgtEl>
                                        <p:attrNameLst>
                                          <p:attrName>style.visibility</p:attrName>
                                        </p:attrNameLst>
                                      </p:cBhvr>
                                      <p:to>
                                        <p:strVal val="visible"/>
                                      </p:to>
                                    </p:set>
                                    <p:animEffect transition="in" filter="fade">
                                      <p:cBhvr>
                                        <p:cTn id="69" dur="300"/>
                                        <p:tgtEl>
                                          <p:spTgt spid="41">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1">
                                            <p:txEl>
                                              <p:pRg st="2" end="2"/>
                                            </p:txEl>
                                          </p:spTgt>
                                        </p:tgtEl>
                                        <p:attrNameLst>
                                          <p:attrName>style.visibility</p:attrName>
                                        </p:attrNameLst>
                                      </p:cBhvr>
                                      <p:to>
                                        <p:strVal val="visible"/>
                                      </p:to>
                                    </p:set>
                                    <p:animEffect transition="in" filter="fade">
                                      <p:cBhvr>
                                        <p:cTn id="74" dur="300"/>
                                        <p:tgtEl>
                                          <p:spTgt spid="41">
                                            <p:txEl>
                                              <p:pRg st="2" end="2"/>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xEl>
                                              <p:pRg st="3" end="3"/>
                                            </p:txEl>
                                          </p:spTgt>
                                        </p:tgtEl>
                                        <p:attrNameLst>
                                          <p:attrName>style.visibility</p:attrName>
                                        </p:attrNameLst>
                                      </p:cBhvr>
                                      <p:to>
                                        <p:strVal val="visible"/>
                                      </p:to>
                                    </p:set>
                                    <p:animEffect transition="in" filter="fade">
                                      <p:cBhvr>
                                        <p:cTn id="79" dur="300"/>
                                        <p:tgtEl>
                                          <p:spTgt spid="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7" grpId="0" build="p"/>
      <p:bldP spid="41"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needs energy from respiration?</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Oxygen moving into a respiring cell</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Water moving into a root hair cell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Mineral ions moving into a root hair cell</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cuboid has a surface area of 40 cm² and a volume of 16 cm³. What is its surface area to volume ratio?</a:t>
            </a:r>
          </a:p>
        </p:txBody>
      </p:sp>
      <p:sp>
        <p:nvSpPr>
          <p:cNvPr id="25"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2.5 : 1</a:t>
            </a:r>
          </a:p>
        </p:txBody>
      </p:sp>
      <p:sp>
        <p:nvSpPr>
          <p:cNvPr id="26"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1 : 2.5</a:t>
            </a:r>
          </a:p>
        </p:txBody>
      </p:sp>
      <p:sp>
        <p:nvSpPr>
          <p:cNvPr id="27"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24 : 1</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cube gets bigger. What happens to its surface area to volume ratio?</a:t>
            </a:r>
          </a:p>
        </p:txBody>
      </p:sp>
      <p:sp>
        <p:nvSpPr>
          <p:cNvPr id="32"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gets bigger.</a:t>
            </a:r>
          </a:p>
        </p:txBody>
      </p:sp>
      <p:sp>
        <p:nvSpPr>
          <p:cNvPr id="33"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gets smaller.</a:t>
            </a:r>
          </a:p>
        </p:txBody>
      </p:sp>
      <p:sp>
        <p:nvSpPr>
          <p:cNvPr id="34"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stays the same.</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2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8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2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10 and 11 (online screens 6 and 7).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2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of these needs energy from respiration?</a:t>
            </a:r>
          </a:p>
        </p:txBody>
      </p:sp>
      <p:sp>
        <p:nvSpPr>
          <p:cNvPr id="18" name="SG cp2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Oxygen moving into a respiring cell</a:t>
            </a:r>
          </a:p>
        </p:txBody>
      </p:sp>
      <p:sp>
        <p:nvSpPr>
          <p:cNvPr id="19" name="SG cp2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Water moving into a root hair cell</a:t>
            </a:r>
          </a:p>
        </p:txBody>
      </p:sp>
      <p:sp>
        <p:nvSpPr>
          <p:cNvPr id="20" name="SG cp2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Mineral ions moving into a root hair cell</a:t>
            </a:r>
          </a:p>
        </p:txBody>
      </p:sp>
      <p:sp>
        <p:nvSpPr>
          <p:cNvPr id="21" name="SG cp2 q1 answer C"/>
          <p:cNvSpPr/>
          <p:nvPr/>
        </p:nvSpPr>
        <p:spPr>
          <a:xfrm>
            <a:off x="73152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Mineral ions moving into a root hair cell ✓</a:t>
            </a:r>
          </a:p>
        </p:txBody>
      </p:sp>
      <p:sp>
        <p:nvSpPr>
          <p:cNvPr id="22" name="SG cp2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Mineral ions move in by active transport, against the concentration gradient, so energy is needed.</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2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cuboid has a surface area of 40 cm² and a volume of 16 cm³. What is its surface area to volume ratio?</a:t>
            </a:r>
          </a:p>
        </p:txBody>
      </p:sp>
      <p:sp>
        <p:nvSpPr>
          <p:cNvPr id="27" name="SG cp2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2.5 : 1</a:t>
            </a:r>
          </a:p>
        </p:txBody>
      </p:sp>
      <p:sp>
        <p:nvSpPr>
          <p:cNvPr id="28" name="SG cp2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1 : 2.5</a:t>
            </a:r>
          </a:p>
        </p:txBody>
      </p:sp>
      <p:sp>
        <p:nvSpPr>
          <p:cNvPr id="29" name="SG cp2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24 : 1</a:t>
            </a:r>
          </a:p>
        </p:txBody>
      </p:sp>
      <p:sp>
        <p:nvSpPr>
          <p:cNvPr id="30" name="SG cp2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2.5 : 1 ✓</a:t>
            </a:r>
          </a:p>
        </p:txBody>
      </p:sp>
      <p:sp>
        <p:nvSpPr>
          <p:cNvPr id="31" name="SG cp2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40 : 16. Divide both numbers by 16 to get 2.5 : 1.</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2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A cube gets bigger. What happens to its surface area to volume ratio?</a:t>
            </a:r>
          </a:p>
        </p:txBody>
      </p:sp>
      <p:sp>
        <p:nvSpPr>
          <p:cNvPr id="36" name="SG cp2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gets bigger.</a:t>
            </a:r>
          </a:p>
        </p:txBody>
      </p:sp>
      <p:sp>
        <p:nvSpPr>
          <p:cNvPr id="37" name="SG cp2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gets smaller.</a:t>
            </a:r>
          </a:p>
        </p:txBody>
      </p:sp>
      <p:sp>
        <p:nvSpPr>
          <p:cNvPr id="38" name="SG cp2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stays the same.</a:t>
            </a:r>
          </a:p>
        </p:txBody>
      </p:sp>
      <p:sp>
        <p:nvSpPr>
          <p:cNvPr id="39" name="SG cp2 q3 answer B"/>
          <p:cNvSpPr/>
          <p:nvPr/>
        </p:nvSpPr>
        <p:spPr>
          <a:xfrm>
            <a:off x="1024128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B.  It gets smaller. ✓</a:t>
            </a:r>
          </a:p>
        </p:txBody>
      </p:sp>
      <p:sp>
        <p:nvSpPr>
          <p:cNvPr id="40" name="SG cp2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The volume grows faster than the surface area, so there is less surface for each cm³ of volume.</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10  ·  Q2 and Q3 slide 11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Why big organisms need exchange surfaces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14</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9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Small and large</a:t>
            </a:r>
          </a:p>
        </p:txBody>
      </p:sp>
      <p:sp>
        <p:nvSpPr>
          <p:cNvPr id="13" name="Rectangle 12"/>
          <p:cNvSpPr/>
          <p:nvPr/>
        </p:nvSpPr>
        <p:spPr>
          <a:xfrm>
            <a:off x="731520" y="7059168"/>
            <a:ext cx="8046720"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7059168"/>
            <a:ext cx="7772400"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9: Why big organisms need exchange surfaces</a:t>
            </a:r>
          </a:p>
        </p:txBody>
      </p:sp>
      <p:pic>
        <p:nvPicPr>
          <p:cNvPr id="15" name="Picture 14" descr="A single-celled organism, where oxygen diffuses quickly to its middle, beside a large organism made of many cells, with an exchange surface and blood vessels that carry oxygen to every cell."/>
          <p:cNvPicPr>
            <a:picLocks noChangeAspect="1"/>
          </p:cNvPicPr>
          <p:nvPr/>
        </p:nvPicPr>
        <p:blipFill>
          <a:blip r:embed="rId4"/>
          <a:stretch>
            <a:fillRect/>
          </a:stretch>
        </p:blipFill>
        <p:spPr>
          <a:xfrm>
            <a:off x="731520" y="2539911"/>
            <a:ext cx="8046720" cy="3585261"/>
          </a:xfrm>
          <a:prstGeom prst="rect">
            <a:avLst/>
          </a:prstGeom>
        </p:spPr>
      </p:pic>
      <p:sp>
        <p:nvSpPr>
          <p:cNvPr id="16" name="TextBox 15"/>
          <p:cNvSpPr txBox="1"/>
          <p:nvPr/>
        </p:nvSpPr>
        <p:spPr>
          <a:xfrm>
            <a:off x="731520" y="6234899"/>
            <a:ext cx="8046720" cy="277748"/>
          </a:xfrm>
          <a:prstGeom prst="rect">
            <a:avLst/>
          </a:prstGeom>
          <a:noFill/>
        </p:spPr>
        <p:txBody>
          <a:bodyPr wrap="square" lIns="0" rIns="0" tIns="0" bIns="0" anchor="t">
            <a:spAutoFit/>
          </a:bodyPr>
          <a:lstStyle/>
          <a:p>
            <a:pPr algn="ctr">
              <a:spcAft>
                <a:spcPts val="300"/>
              </a:spcAft>
            </a:pPr>
            <a:r>
              <a:rPr sz="1500" b="0">
                <a:solidFill>
                  <a:srgbClr val="5A5A5A"/>
                </a:solidFill>
                <a:latin typeface="Arial"/>
              </a:rPr>
              <a:t>● oxygen. Cells in the middle of a large body are far from the surface.</a:t>
            </a:r>
          </a:p>
        </p:txBody>
      </p:sp>
      <p:sp>
        <p:nvSpPr>
          <p:cNvPr id="17" name="Rectangle 16"/>
          <p:cNvSpPr/>
          <p:nvPr/>
        </p:nvSpPr>
        <p:spPr>
          <a:xfrm>
            <a:off x="9235440" y="1508760"/>
            <a:ext cx="5440680" cy="46634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Key ideas</a:t>
            </a:r>
          </a:p>
        </p:txBody>
      </p:sp>
      <p:sp>
        <p:nvSpPr>
          <p:cNvPr id="20" name="TextBox 19"/>
          <p:cNvSpPr txBox="1"/>
          <p:nvPr/>
        </p:nvSpPr>
        <p:spPr>
          <a:xfrm>
            <a:off x="9436608" y="2148840"/>
            <a:ext cx="5074920" cy="3931920"/>
          </a:xfrm>
          <a:prstGeom prst="rect">
            <a:avLst/>
          </a:prstGeom>
          <a:noFill/>
        </p:spPr>
        <p:txBody>
          <a:bodyPr wrap="square" lIns="0" rIns="0" tIns="0" bIns="0" anchor="t">
            <a:spAutoFit/>
          </a:bodyPr>
          <a:lstStyle/>
          <a:p>
            <a:pPr algn="l">
              <a:spcAft>
                <a:spcPts val="1200"/>
              </a:spcAft>
            </a:pPr>
            <a:r>
              <a:rPr sz="2100" b="0">
                <a:solidFill>
                  <a:srgbClr val="000000"/>
                </a:solidFill>
                <a:latin typeface="Arial"/>
              </a:rPr>
              <a:t>A </a:t>
            </a:r>
            <a:r>
              <a:rPr sz="2100" b="1">
                <a:solidFill>
                  <a:srgbClr val="000000"/>
                </a:solidFill>
                <a:latin typeface="Arial"/>
              </a:rPr>
              <a:t>single-celled organism</a:t>
            </a:r>
            <a:r>
              <a:rPr sz="2100" b="0">
                <a:solidFill>
                  <a:srgbClr val="000000"/>
                </a:solidFill>
                <a:latin typeface="Arial"/>
              </a:rPr>
              <a:t> has a large surface area to volume ratio. Diffusion meets its needs.</a:t>
            </a:r>
          </a:p>
          <a:p>
            <a:pPr algn="l">
              <a:spcAft>
                <a:spcPts val="1200"/>
              </a:spcAft>
            </a:pPr>
            <a:r>
              <a:rPr sz="2100" b="0">
                <a:solidFill>
                  <a:srgbClr val="000000"/>
                </a:solidFill>
                <a:latin typeface="Arial"/>
              </a:rPr>
              <a:t>A larger organism has a smaller ratio, and its middle is far from the surface.</a:t>
            </a:r>
          </a:p>
          <a:p>
            <a:pPr algn="l">
              <a:spcAft>
                <a:spcPts val="1200"/>
              </a:spcAft>
            </a:pPr>
            <a:r>
              <a:rPr sz="2100" b="0">
                <a:solidFill>
                  <a:srgbClr val="000000"/>
                </a:solidFill>
                <a:latin typeface="Arial"/>
              </a:rPr>
              <a:t>So </a:t>
            </a:r>
            <a:r>
              <a:rPr sz="2100" b="1">
                <a:solidFill>
                  <a:srgbClr val="000000"/>
                </a:solidFill>
                <a:latin typeface="Arial"/>
              </a:rPr>
              <a:t>multicellular organisms</a:t>
            </a:r>
            <a:r>
              <a:rPr sz="2100" b="0">
                <a:solidFill>
                  <a:srgbClr val="000000"/>
                </a:solidFill>
                <a:latin typeface="Arial"/>
              </a:rPr>
              <a:t> need </a:t>
            </a:r>
            <a:r>
              <a:rPr sz="2100" b="1">
                <a:solidFill>
                  <a:srgbClr val="000000"/>
                </a:solidFill>
                <a:latin typeface="Arial"/>
              </a:rPr>
              <a:t>exchange surfaces</a:t>
            </a:r>
            <a:r>
              <a:rPr sz="2100" b="0">
                <a:solidFill>
                  <a:srgbClr val="000000"/>
                </a:solidFill>
                <a:latin typeface="Arial"/>
              </a:rPr>
              <a:t> and a </a:t>
            </a:r>
            <a:r>
              <a:rPr sz="2100" b="1">
                <a:solidFill>
                  <a:srgbClr val="000000"/>
                </a:solidFill>
                <a:latin typeface="Arial"/>
              </a:rPr>
              <a:t>transport system</a:t>
            </a:r>
            <a:r>
              <a:rPr sz="2100" b="0">
                <a:solidFill>
                  <a:srgbClr val="000000"/>
                </a:solidFill>
                <a:latin typeface="Arial"/>
              </a:rPr>
              <a:t>.</a:t>
            </a:r>
          </a:p>
          <a:p>
            <a:pPr algn="l">
              <a:spcAft>
                <a:spcPts val="1200"/>
              </a:spcAft>
            </a:pPr>
            <a:r>
              <a:rPr sz="2100" b="1">
                <a:solidFill>
                  <a:srgbClr val="009900"/>
                </a:solidFill>
                <a:latin typeface="Arial"/>
              </a:rPr>
              <a:t>Exchange surfaces take substances in; the transport system carries them to every cell.</a:t>
            </a:r>
          </a:p>
        </p:txBody>
      </p:sp>
      <p:sp>
        <p:nvSpPr>
          <p:cNvPr id="21" name="Rectangle 20"/>
          <p:cNvSpPr/>
          <p:nvPr/>
        </p:nvSpPr>
        <p:spPr>
          <a:xfrm>
            <a:off x="9235440" y="6309360"/>
            <a:ext cx="5440680" cy="14630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9235440" y="63093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72600" y="63093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24" name="TextBox 23"/>
          <p:cNvSpPr txBox="1"/>
          <p:nvPr/>
        </p:nvSpPr>
        <p:spPr>
          <a:xfrm>
            <a:off x="9436608" y="6903720"/>
            <a:ext cx="5074920" cy="822960"/>
          </a:xfrm>
          <a:prstGeom prst="rect">
            <a:avLst/>
          </a:prstGeom>
          <a:noFill/>
        </p:spPr>
        <p:txBody>
          <a:bodyPr wrap="square" lIns="0" rIns="0" tIns="0" bIns="0" anchor="t">
            <a:spAutoFit/>
          </a:bodyPr>
          <a:lstStyle/>
          <a:p>
            <a:pPr algn="l">
              <a:spcAft>
                <a:spcPts val="600"/>
              </a:spcAft>
            </a:pPr>
            <a:r>
              <a:rPr sz="1700" b="0">
                <a:solidFill>
                  <a:srgbClr val="000000"/>
                </a:solidFill>
                <a:latin typeface="Arial"/>
              </a:rPr>
              <a:t>A bigger organism has more surface area in total, but less surface area for each cm³ of volume.</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3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fade">
                                      <p:cBhvr>
                                        <p:cTn id="12" dur="3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fade">
                                      <p:cBhvr>
                                        <p:cTn id="17" dur="3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fade">
                                      <p:cBhvr>
                                        <p:cTn id="22" dur="3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4" grpId="0" animBg="1"/>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Gills: built for exchange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15</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10 of 12</a:t>
            </a:r>
          </a:p>
        </p:txBody>
      </p:sp>
      <p:sp>
        <p:nvSpPr>
          <p:cNvPr id="10" name="Rectangle 9"/>
          <p:cNvSpPr/>
          <p:nvPr/>
        </p:nvSpPr>
        <p:spPr>
          <a:xfrm>
            <a:off x="548640" y="1508760"/>
            <a:ext cx="84124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8412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8138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Gill filaments, close up</a:t>
            </a:r>
          </a:p>
        </p:txBody>
      </p:sp>
      <p:sp>
        <p:nvSpPr>
          <p:cNvPr id="13" name="Rectangle 12"/>
          <p:cNvSpPr/>
          <p:nvPr/>
        </p:nvSpPr>
        <p:spPr>
          <a:xfrm>
            <a:off x="9235440" y="1508760"/>
            <a:ext cx="544068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9235440" y="1508760"/>
            <a:ext cx="544068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372600" y="1508760"/>
            <a:ext cx="516636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Four features</a:t>
            </a:r>
          </a:p>
        </p:txBody>
      </p:sp>
      <p:sp>
        <p:nvSpPr>
          <p:cNvPr id="16" name="Rectangle 15"/>
          <p:cNvSpPr/>
          <p:nvPr/>
        </p:nvSpPr>
        <p:spPr>
          <a:xfrm>
            <a:off x="731520" y="7104888"/>
            <a:ext cx="8046719" cy="53035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7104888"/>
            <a:ext cx="7772399" cy="530352"/>
          </a:xfrm>
          <a:prstGeom prst="rect">
            <a:avLst/>
          </a:prstGeom>
          <a:noFill/>
        </p:spPr>
        <p:txBody>
          <a:bodyPr wrap="square" lIns="0" rIns="0" tIns="0" bIns="0" anchor="ctr">
            <a:spAutoFit/>
          </a:bodyPr>
          <a:lstStyle/>
          <a:p>
            <a:pPr algn="ctr">
              <a:spcAft>
                <a:spcPts val="600"/>
              </a:spcAft>
            </a:pPr>
            <a:r>
              <a:rPr sz="1600" b="1">
                <a:solidFill>
                  <a:srgbClr val="438FC9"/>
                </a:solidFill>
                <a:latin typeface="Arial"/>
                <a:hlinkClick r:id="rId3"/>
              </a:rPr>
              <a:t>▶ Online lesson, screen 10: Gills: built for exchange</a:t>
            </a:r>
          </a:p>
        </p:txBody>
      </p:sp>
      <p:pic>
        <p:nvPicPr>
          <p:cNvPr id="18" name="Picture 17" descr="Two gill filaments covered in tiny plates, with a capillary in each plate and water flowing between them, beside a meter comparing the oxygen in the water with the oxygen in the blood. Numbered tags: 1 the plates, 2 a thin plate surface, 3 a capillary loop, 4 the water flow."/>
          <p:cNvPicPr>
            <a:picLocks noChangeAspect="1"/>
          </p:cNvPicPr>
          <p:nvPr/>
        </p:nvPicPr>
        <p:blipFill>
          <a:blip r:embed="rId4"/>
          <a:stretch>
            <a:fillRect/>
          </a:stretch>
        </p:blipFill>
        <p:spPr>
          <a:xfrm>
            <a:off x="1599447" y="2148839"/>
            <a:ext cx="6310864" cy="4473701"/>
          </a:xfrm>
          <a:prstGeom prst="rect">
            <a:avLst/>
          </a:prstGeom>
        </p:spPr>
      </p:pic>
      <p:sp>
        <p:nvSpPr>
          <p:cNvPr id="19" name="TextBox 18"/>
          <p:cNvSpPr txBox="1"/>
          <p:nvPr/>
        </p:nvSpPr>
        <p:spPr>
          <a:xfrm>
            <a:off x="731520" y="6732270"/>
            <a:ext cx="8046719" cy="262890"/>
          </a:xfrm>
          <a:prstGeom prst="rect">
            <a:avLst/>
          </a:prstGeom>
          <a:noFill/>
        </p:spPr>
        <p:txBody>
          <a:bodyPr wrap="square" lIns="0" rIns="0" tIns="0" bIns="0" anchor="t">
            <a:spAutoFit/>
          </a:bodyPr>
          <a:lstStyle/>
          <a:p>
            <a:pPr algn="ctr">
              <a:spcAft>
                <a:spcPts val="300"/>
              </a:spcAft>
            </a:pPr>
            <a:r>
              <a:rPr sz="1400" b="0">
                <a:solidFill>
                  <a:srgbClr val="5A5A5A"/>
                </a:solidFill>
                <a:latin typeface="Arial"/>
              </a:rPr>
              <a:t>● oxygen   → water flow. Red: blood in the capillaries.</a:t>
            </a:r>
          </a:p>
        </p:txBody>
      </p:sp>
      <p:sp>
        <p:nvSpPr>
          <p:cNvPr id="20" name="TextBox 19"/>
          <p:cNvSpPr txBox="1"/>
          <p:nvPr/>
        </p:nvSpPr>
        <p:spPr>
          <a:xfrm>
            <a:off x="9418319" y="2148839"/>
            <a:ext cx="5074920" cy="5486400"/>
          </a:xfrm>
          <a:prstGeom prst="rect">
            <a:avLst/>
          </a:prstGeom>
          <a:noFill/>
        </p:spPr>
        <p:txBody>
          <a:bodyPr wrap="square" lIns="0" rIns="0" tIns="0" bIns="0" anchor="t">
            <a:spAutoFit/>
          </a:bodyPr>
          <a:lstStyle/>
          <a:p>
            <a:pPr algn="l">
              <a:spcAft>
                <a:spcPts val="2000"/>
              </a:spcAft>
            </a:pPr>
            <a:r>
              <a:rPr sz="2200" b="0">
                <a:solidFill>
                  <a:srgbClr val="000000"/>
                </a:solidFill>
                <a:latin typeface="Arial"/>
              </a:rPr>
              <a:t>1. </a:t>
            </a:r>
            <a:r>
              <a:rPr sz="2200" b="1">
                <a:solidFill>
                  <a:srgbClr val="000000"/>
                </a:solidFill>
                <a:latin typeface="Arial"/>
              </a:rPr>
              <a:t>Large surface area:</a:t>
            </a:r>
            <a:r>
              <a:rPr sz="2200" b="0">
                <a:solidFill>
                  <a:srgbClr val="000000"/>
                </a:solidFill>
                <a:latin typeface="Arial"/>
              </a:rPr>
              <a:t> many thin filaments, covered in tiny plates.</a:t>
            </a:r>
          </a:p>
          <a:p>
            <a:pPr algn="l">
              <a:spcAft>
                <a:spcPts val="2000"/>
              </a:spcAft>
            </a:pPr>
            <a:r>
              <a:rPr sz="2200" b="0">
                <a:solidFill>
                  <a:srgbClr val="000000"/>
                </a:solidFill>
                <a:latin typeface="Arial"/>
              </a:rPr>
              <a:t>2. </a:t>
            </a:r>
            <a:r>
              <a:rPr sz="2200" b="1">
                <a:solidFill>
                  <a:srgbClr val="000000"/>
                </a:solidFill>
                <a:latin typeface="Arial"/>
              </a:rPr>
              <a:t>Thin membrane:</a:t>
            </a:r>
            <a:r>
              <a:rPr sz="2200" b="0">
                <a:solidFill>
                  <a:srgbClr val="000000"/>
                </a:solidFill>
                <a:latin typeface="Arial"/>
              </a:rPr>
              <a:t> a short diffusion path into the blood.</a:t>
            </a:r>
          </a:p>
          <a:p>
            <a:pPr algn="l">
              <a:spcAft>
                <a:spcPts val="2000"/>
              </a:spcAft>
            </a:pPr>
            <a:r>
              <a:rPr sz="2200" b="0">
                <a:solidFill>
                  <a:srgbClr val="000000"/>
                </a:solidFill>
                <a:latin typeface="Arial"/>
              </a:rPr>
              <a:t>3. </a:t>
            </a:r>
            <a:r>
              <a:rPr sz="2200" b="1">
                <a:solidFill>
                  <a:srgbClr val="000000"/>
                </a:solidFill>
                <a:latin typeface="Arial"/>
              </a:rPr>
              <a:t>Efficient blood supply:</a:t>
            </a:r>
            <a:r>
              <a:rPr sz="2200" b="0">
                <a:solidFill>
                  <a:srgbClr val="000000"/>
                </a:solidFill>
                <a:latin typeface="Arial"/>
              </a:rPr>
              <a:t> capillaries carry oxygen away.</a:t>
            </a:r>
          </a:p>
          <a:p>
            <a:pPr algn="l">
              <a:spcAft>
                <a:spcPts val="2000"/>
              </a:spcAft>
            </a:pPr>
            <a:r>
              <a:rPr sz="2200" b="0">
                <a:solidFill>
                  <a:srgbClr val="000000"/>
                </a:solidFill>
                <a:latin typeface="Arial"/>
              </a:rPr>
              <a:t>4. </a:t>
            </a:r>
            <a:r>
              <a:rPr sz="2200" b="1">
                <a:solidFill>
                  <a:srgbClr val="000000"/>
                </a:solidFill>
                <a:latin typeface="Arial"/>
              </a:rPr>
              <a:t>Ventilated:</a:t>
            </a:r>
            <a:r>
              <a:rPr sz="2200" b="0">
                <a:solidFill>
                  <a:srgbClr val="000000"/>
                </a:solidFill>
                <a:latin typeface="Arial"/>
              </a:rPr>
              <a:t> water flows over the gills, bringing fresh oxygen.</a:t>
            </a:r>
          </a:p>
          <a:p>
            <a:pPr algn="l">
              <a:spcAft>
                <a:spcPts val="2000"/>
              </a:spcAft>
            </a:pPr>
            <a:r>
              <a:rPr sz="2200" b="1">
                <a:solidFill>
                  <a:srgbClr val="009900"/>
                </a:solidFill>
                <a:latin typeface="Arial"/>
              </a:rPr>
              <a:t>3 and 4 keep the concentration gradient steep, so diffusion stays fast.</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wipe(left)">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wipe(left)">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wipe(left)">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wipe(left)">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Exchange surfaces in animals and plants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16</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11 of 12</a:t>
            </a:r>
          </a:p>
        </p:txBody>
      </p:sp>
      <p:sp>
        <p:nvSpPr>
          <p:cNvPr id="10" name="Rectangle 9"/>
          <p:cNvSpPr/>
          <p:nvPr/>
        </p:nvSpPr>
        <p:spPr>
          <a:xfrm>
            <a:off x="548640" y="1508760"/>
            <a:ext cx="14127480" cy="21488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150876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1508760"/>
            <a:ext cx="138531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Five exchange surfaces</a:t>
            </a:r>
          </a:p>
        </p:txBody>
      </p:sp>
      <p:pic>
        <p:nvPicPr>
          <p:cNvPr id="13" name="Picture 12" descr="Five small pictures in a row: gills, lungs (alveoli), small intestine (villi), roots (root hair cells) and leaves."/>
          <p:cNvPicPr>
            <a:picLocks noChangeAspect="1"/>
          </p:cNvPicPr>
          <p:nvPr/>
        </p:nvPicPr>
        <p:blipFill>
          <a:blip r:embed="rId4"/>
          <a:stretch>
            <a:fillRect/>
          </a:stretch>
        </p:blipFill>
        <p:spPr>
          <a:xfrm>
            <a:off x="775744" y="2103120"/>
            <a:ext cx="13673271" cy="1463040"/>
          </a:xfrm>
          <a:prstGeom prst="rect">
            <a:avLst/>
          </a:prstGeom>
        </p:spPr>
      </p:pic>
      <p:sp>
        <p:nvSpPr>
          <p:cNvPr id="14" name="Rectangle 13"/>
          <p:cNvSpPr/>
          <p:nvPr/>
        </p:nvSpPr>
        <p:spPr>
          <a:xfrm>
            <a:off x="548640" y="3840480"/>
            <a:ext cx="10241280" cy="39319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840480"/>
            <a:ext cx="1024128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3840480"/>
            <a:ext cx="9966959"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Compare them</a:t>
            </a:r>
          </a:p>
        </p:txBody>
      </p:sp>
      <p:sp>
        <p:nvSpPr>
          <p:cNvPr id="17" name="Rectangle 16"/>
          <p:cNvSpPr/>
          <p:nvPr/>
        </p:nvSpPr>
        <p:spPr>
          <a:xfrm>
            <a:off x="731520" y="4480560"/>
            <a:ext cx="2011680" cy="41148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Exchange surface</a:t>
            </a:r>
          </a:p>
        </p:txBody>
      </p:sp>
      <p:sp>
        <p:nvSpPr>
          <p:cNvPr id="18" name="Rectangle 17"/>
          <p:cNvSpPr/>
          <p:nvPr/>
        </p:nvSpPr>
        <p:spPr>
          <a:xfrm>
            <a:off x="2743200" y="4480560"/>
            <a:ext cx="2926080" cy="41148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What is exchanged</a:t>
            </a:r>
          </a:p>
        </p:txBody>
      </p:sp>
      <p:sp>
        <p:nvSpPr>
          <p:cNvPr id="19" name="Rectangle 18"/>
          <p:cNvSpPr/>
          <p:nvPr/>
        </p:nvSpPr>
        <p:spPr>
          <a:xfrm>
            <a:off x="5669280" y="4480560"/>
            <a:ext cx="4937760" cy="411480"/>
          </a:xfrm>
          <a:prstGeom prst="rect">
            <a:avLst/>
          </a:prstGeom>
          <a:solidFill>
            <a:srgbClr val="438FC9"/>
          </a:solidFill>
          <a:ln w="1270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500" b="1">
                <a:solidFill>
                  <a:srgbClr val="FFFFFF"/>
                </a:solidFill>
                <a:latin typeface="Arial"/>
              </a:rPr>
              <a:t>Adapted by</a:t>
            </a:r>
          </a:p>
        </p:txBody>
      </p:sp>
      <p:sp>
        <p:nvSpPr>
          <p:cNvPr id="20" name="Rectangle 19"/>
          <p:cNvSpPr/>
          <p:nvPr/>
        </p:nvSpPr>
        <p:spPr>
          <a:xfrm>
            <a:off x="731520" y="4892040"/>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Gills (fish)</a:t>
            </a:r>
          </a:p>
        </p:txBody>
      </p:sp>
      <p:sp>
        <p:nvSpPr>
          <p:cNvPr id="21" name="Rectangle 20"/>
          <p:cNvSpPr/>
          <p:nvPr/>
        </p:nvSpPr>
        <p:spPr>
          <a:xfrm>
            <a:off x="2743200" y="4892040"/>
            <a:ext cx="29260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oxygen in, carbon dioxide out</a:t>
            </a:r>
          </a:p>
        </p:txBody>
      </p:sp>
      <p:sp>
        <p:nvSpPr>
          <p:cNvPr id="22" name="Rectangle 21"/>
          <p:cNvSpPr/>
          <p:nvPr/>
        </p:nvSpPr>
        <p:spPr>
          <a:xfrm>
            <a:off x="5669280" y="4892040"/>
            <a:ext cx="493776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many thin filaments with tiny plates; a good blood supply; water flowing over them</a:t>
            </a:r>
          </a:p>
        </p:txBody>
      </p:sp>
      <p:sp>
        <p:nvSpPr>
          <p:cNvPr id="23" name="Rectangle 22"/>
          <p:cNvSpPr/>
          <p:nvPr/>
        </p:nvSpPr>
        <p:spPr>
          <a:xfrm>
            <a:off x="731520" y="5477256"/>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Lungs</a:t>
            </a:r>
          </a:p>
        </p:txBody>
      </p:sp>
      <p:sp>
        <p:nvSpPr>
          <p:cNvPr id="24" name="Rectangle 23"/>
          <p:cNvSpPr/>
          <p:nvPr/>
        </p:nvSpPr>
        <p:spPr>
          <a:xfrm>
            <a:off x="2743200" y="5477256"/>
            <a:ext cx="29260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oxygen in, carbon dioxide out</a:t>
            </a:r>
          </a:p>
        </p:txBody>
      </p:sp>
      <p:sp>
        <p:nvSpPr>
          <p:cNvPr id="25" name="Rectangle 24"/>
          <p:cNvSpPr/>
          <p:nvPr/>
        </p:nvSpPr>
        <p:spPr>
          <a:xfrm>
            <a:off x="5669280" y="5477256"/>
            <a:ext cx="493776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many alveoli with thin walls, capillaries and breathing (B2 L9 Lungs and gas exchange)</a:t>
            </a:r>
          </a:p>
        </p:txBody>
      </p:sp>
      <p:sp>
        <p:nvSpPr>
          <p:cNvPr id="26" name="Rectangle 25"/>
          <p:cNvSpPr/>
          <p:nvPr/>
        </p:nvSpPr>
        <p:spPr>
          <a:xfrm>
            <a:off x="731520" y="6062472"/>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Small intestine</a:t>
            </a:r>
          </a:p>
        </p:txBody>
      </p:sp>
      <p:sp>
        <p:nvSpPr>
          <p:cNvPr id="27" name="Rectangle 26"/>
          <p:cNvSpPr/>
          <p:nvPr/>
        </p:nvSpPr>
        <p:spPr>
          <a:xfrm>
            <a:off x="2743200" y="6062472"/>
            <a:ext cx="29260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sugar and other food molecules in</a:t>
            </a:r>
          </a:p>
        </p:txBody>
      </p:sp>
      <p:sp>
        <p:nvSpPr>
          <p:cNvPr id="28" name="Rectangle 27"/>
          <p:cNvSpPr/>
          <p:nvPr/>
        </p:nvSpPr>
        <p:spPr>
          <a:xfrm>
            <a:off x="5669280" y="6062472"/>
            <a:ext cx="493776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villi: a large surface area, a thin wall and a good blood supply (B2 L2 The digestive system)</a:t>
            </a:r>
          </a:p>
        </p:txBody>
      </p:sp>
      <p:sp>
        <p:nvSpPr>
          <p:cNvPr id="29" name="Rectangle 28"/>
          <p:cNvSpPr/>
          <p:nvPr/>
        </p:nvSpPr>
        <p:spPr>
          <a:xfrm>
            <a:off x="731520" y="6647688"/>
            <a:ext cx="201168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Roots</a:t>
            </a:r>
          </a:p>
        </p:txBody>
      </p:sp>
      <p:sp>
        <p:nvSpPr>
          <p:cNvPr id="30" name="Rectangle 29"/>
          <p:cNvSpPr/>
          <p:nvPr/>
        </p:nvSpPr>
        <p:spPr>
          <a:xfrm>
            <a:off x="2743200" y="6647688"/>
            <a:ext cx="292608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water and mineral ions in</a:t>
            </a:r>
          </a:p>
        </p:txBody>
      </p:sp>
      <p:sp>
        <p:nvSpPr>
          <p:cNvPr id="31" name="Rectangle 30"/>
          <p:cNvSpPr/>
          <p:nvPr/>
        </p:nvSpPr>
        <p:spPr>
          <a:xfrm>
            <a:off x="5669280" y="6647688"/>
            <a:ext cx="4937760" cy="457200"/>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root hair cells give a large surface area</a:t>
            </a:r>
          </a:p>
        </p:txBody>
      </p:sp>
      <p:sp>
        <p:nvSpPr>
          <p:cNvPr id="32" name="Rectangle 31"/>
          <p:cNvSpPr/>
          <p:nvPr/>
        </p:nvSpPr>
        <p:spPr>
          <a:xfrm>
            <a:off x="731520" y="7104888"/>
            <a:ext cx="20116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1">
                <a:solidFill>
                  <a:srgbClr val="000000"/>
                </a:solidFill>
                <a:latin typeface="Arial"/>
              </a:rPr>
              <a:t>Leaves</a:t>
            </a:r>
          </a:p>
        </p:txBody>
      </p:sp>
      <p:sp>
        <p:nvSpPr>
          <p:cNvPr id="33" name="Rectangle 32"/>
          <p:cNvSpPr/>
          <p:nvPr/>
        </p:nvSpPr>
        <p:spPr>
          <a:xfrm>
            <a:off x="2743200" y="7104888"/>
            <a:ext cx="292608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carbon dioxide in, oxygen out (in the light)</a:t>
            </a:r>
          </a:p>
        </p:txBody>
      </p:sp>
      <p:sp>
        <p:nvSpPr>
          <p:cNvPr id="34" name="Rectangle 33"/>
          <p:cNvSpPr/>
          <p:nvPr/>
        </p:nvSpPr>
        <p:spPr>
          <a:xfrm>
            <a:off x="5669280" y="7104888"/>
            <a:ext cx="4937760" cy="585216"/>
          </a:xfrm>
          <a:prstGeom prst="rect">
            <a:avLst/>
          </a:prstGeom>
          <a:solidFill>
            <a:srgbClr val="FFFFFF"/>
          </a:solidFill>
          <a:ln w="12700">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18288" bIns="18288"/>
          <a:lstStyle/>
          <a:p>
            <a:pPr algn="l"/>
            <a:r>
              <a:rPr sz="1600" b="0">
                <a:solidFill>
                  <a:srgbClr val="000000"/>
                </a:solidFill>
                <a:latin typeface="Arial"/>
              </a:rPr>
              <a:t>flat and thin; stomata; air spaces inside</a:t>
            </a:r>
          </a:p>
        </p:txBody>
      </p:sp>
      <p:sp>
        <p:nvSpPr>
          <p:cNvPr id="35" name="Rectangle 34"/>
          <p:cNvSpPr/>
          <p:nvPr/>
        </p:nvSpPr>
        <p:spPr>
          <a:xfrm>
            <a:off x="10972800" y="3840480"/>
            <a:ext cx="3703320" cy="39319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10972800" y="3840480"/>
            <a:ext cx="3703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1109960" y="3840480"/>
            <a:ext cx="3429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Watch out!</a:t>
            </a:r>
          </a:p>
        </p:txBody>
      </p:sp>
      <p:sp>
        <p:nvSpPr>
          <p:cNvPr id="38" name="TextBox 37"/>
          <p:cNvSpPr txBox="1"/>
          <p:nvPr/>
        </p:nvSpPr>
        <p:spPr>
          <a:xfrm>
            <a:off x="11155680" y="4480560"/>
            <a:ext cx="3383280" cy="3200400"/>
          </a:xfrm>
          <a:prstGeom prst="rect">
            <a:avLst/>
          </a:prstGeom>
          <a:noFill/>
        </p:spPr>
        <p:txBody>
          <a:bodyPr wrap="square" lIns="0" rIns="0" tIns="0" bIns="0" anchor="t">
            <a:spAutoFit/>
          </a:bodyPr>
          <a:lstStyle/>
          <a:p>
            <a:pPr algn="l">
              <a:spcAft>
                <a:spcPts val="1000"/>
              </a:spcAft>
            </a:pPr>
            <a:r>
              <a:rPr sz="1800" b="0">
                <a:solidFill>
                  <a:srgbClr val="000000"/>
                </a:solidFill>
                <a:latin typeface="Arial"/>
              </a:rPr>
              <a:t>Plants have </a:t>
            </a:r>
            <a:r>
              <a:rPr sz="1800" b="1">
                <a:solidFill>
                  <a:srgbClr val="000000"/>
                </a:solidFill>
                <a:latin typeface="Arial"/>
              </a:rPr>
              <a:t>no blood</a:t>
            </a:r>
            <a:r>
              <a:rPr sz="1800" b="0">
                <a:solidFill>
                  <a:srgbClr val="000000"/>
                </a:solidFill>
                <a:latin typeface="Arial"/>
              </a:rPr>
              <a:t>.</a:t>
            </a:r>
          </a:p>
          <a:p>
            <a:pPr algn="l">
              <a:spcAft>
                <a:spcPts val="1000"/>
              </a:spcAft>
            </a:pPr>
            <a:r>
              <a:rPr sz="1800" b="0">
                <a:solidFill>
                  <a:srgbClr val="000000"/>
                </a:solidFill>
                <a:latin typeface="Arial"/>
              </a:rPr>
              <a:t>A leaf's features are being flat and thin, its stomata and its air spaces.</a:t>
            </a:r>
          </a:p>
          <a:p>
            <a:pPr algn="l">
              <a:spcAft>
                <a:spcPts val="1000"/>
              </a:spcAft>
            </a:pPr>
            <a:r>
              <a:rPr sz="1800" b="1">
                <a:solidFill>
                  <a:srgbClr val="009900"/>
                </a:solidFill>
                <a:latin typeface="Arial"/>
              </a:rPr>
              <a:t>Every exchange surface has a large surface area and a short diffusion path.</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3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3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3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3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3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3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300"/>
                                        <p:tgtEl>
                                          <p:spTgt spid="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3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3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3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3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300"/>
                                        <p:tgtEl>
                                          <p:spTgt spid="3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3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3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8">
                                            <p:txEl>
                                              <p:pRg st="0" end="0"/>
                                            </p:txEl>
                                          </p:spTgt>
                                        </p:tgtEl>
                                        <p:attrNameLst>
                                          <p:attrName>style.visibility</p:attrName>
                                        </p:attrNameLst>
                                      </p:cBhvr>
                                      <p:to>
                                        <p:strVal val="visible"/>
                                      </p:to>
                                    </p:set>
                                    <p:animEffect transition="in" filter="fade">
                                      <p:cBhvr>
                                        <p:cTn id="62" dur="300"/>
                                        <p:tgtEl>
                                          <p:spTgt spid="38">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8">
                                            <p:txEl>
                                              <p:pRg st="1" end="1"/>
                                            </p:txEl>
                                          </p:spTgt>
                                        </p:tgtEl>
                                        <p:attrNameLst>
                                          <p:attrName>style.visibility</p:attrName>
                                        </p:attrNameLst>
                                      </p:cBhvr>
                                      <p:to>
                                        <p:strVal val="visible"/>
                                      </p:to>
                                    </p:set>
                                    <p:animEffect transition="in" filter="fade">
                                      <p:cBhvr>
                                        <p:cTn id="67" dur="300"/>
                                        <p:tgtEl>
                                          <p:spTgt spid="38">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8">
                                            <p:txEl>
                                              <p:pRg st="2" end="2"/>
                                            </p:txEl>
                                          </p:spTgt>
                                        </p:tgtEl>
                                        <p:attrNameLst>
                                          <p:attrName>style.visibility</p:attrName>
                                        </p:attrNameLst>
                                      </p:cBhvr>
                                      <p:to>
                                        <p:strVal val="visible"/>
                                      </p:to>
                                    </p:set>
                                    <p:animEffect transition="in" filter="fade">
                                      <p:cBhvr>
                                        <p:cTn id="72" dur="3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8"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17</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does a single-celled organism not need an exchange surface such as gills?</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does not need oxygen.</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Its large surface area to volume ratio lets enough substances diffuse across its surface.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takes in everything by active transport.</a:t>
            </a:r>
          </a:p>
        </p:txBody>
      </p:sp>
      <p:sp>
        <p:nvSpPr>
          <p:cNvPr id="21" name="Rectangle 20"/>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4"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water flowing over a fish's gills help the fish take in oxygen?</a:t>
            </a:r>
          </a:p>
        </p:txBody>
      </p:sp>
      <p:sp>
        <p:nvSpPr>
          <p:cNvPr id="25"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It brings fresh oxygen, so the concentration gradient stays steep.</a:t>
            </a:r>
          </a:p>
        </p:txBody>
      </p:sp>
      <p:sp>
        <p:nvSpPr>
          <p:cNvPr id="26"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It pushes oxygen into the blood by force.</a:t>
            </a:r>
          </a:p>
        </p:txBody>
      </p:sp>
      <p:sp>
        <p:nvSpPr>
          <p:cNvPr id="27"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It makes the gill filaments thicker.</a:t>
            </a:r>
          </a:p>
        </p:txBody>
      </p:sp>
      <p:sp>
        <p:nvSpPr>
          <p:cNvPr id="28" name="Rectangle 27"/>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1"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feature helps a leaf to exchange gases?</a:t>
            </a:r>
          </a:p>
        </p:txBody>
      </p:sp>
      <p:sp>
        <p:nvSpPr>
          <p:cNvPr id="32"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A.  </a:t>
            </a:r>
            <a:r>
              <a:rPr sz="1800" b="0">
                <a:solidFill>
                  <a:srgbClr val="000000"/>
                </a:solidFill>
                <a:latin typeface="Arial"/>
              </a:rPr>
              <a:t>An efficient blood supply</a:t>
            </a:r>
          </a:p>
        </p:txBody>
      </p:sp>
      <p:sp>
        <p:nvSpPr>
          <p:cNvPr id="33"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B.  </a:t>
            </a:r>
            <a:r>
              <a:rPr sz="1800" b="0">
                <a:solidFill>
                  <a:srgbClr val="000000"/>
                </a:solidFill>
                <a:latin typeface="Arial"/>
              </a:rPr>
              <a:t>Villi on its surface</a:t>
            </a:r>
          </a:p>
        </p:txBody>
      </p:sp>
      <p:sp>
        <p:nvSpPr>
          <p:cNvPr id="34"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0000"/>
                </a:solidFill>
                <a:latin typeface="Arial"/>
              </a:rPr>
              <a:t>C.  </a:t>
            </a:r>
            <a:r>
              <a:rPr sz="1800" b="0">
                <a:solidFill>
                  <a:srgbClr val="000000"/>
                </a:solidFill>
                <a:latin typeface="Arial"/>
              </a:rPr>
              <a:t>Stomata and air spaces</a:t>
            </a:r>
          </a:p>
        </p:txBody>
      </p:sp>
      <p:sp>
        <p:nvSpPr>
          <p:cNvPr id="35" name="Rounded Rectangle 34"/>
          <p:cNvSpPr/>
          <p:nvPr/>
        </p:nvSpPr>
        <p:spPr>
          <a:xfrm>
            <a:off x="10515600" y="7552944"/>
            <a:ext cx="4160520" cy="310896"/>
          </a:xfrm>
          <a:prstGeom prst="roundRect">
            <a:avLst>
              <a:gd name="adj" fmla="val 50000"/>
            </a:avLst>
          </a:prstGeom>
          <a:solidFill>
            <a:srgbClr val="EEF7EE"/>
          </a:solidFill>
          <a:ln w="15875">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18288" bIns="18288"/>
          <a:lstStyle/>
          <a:p>
            <a:pPr algn="ctr"/>
            <a:r>
              <a:rPr sz="1400" b="1">
                <a:solidFill>
                  <a:srgbClr val="2E7D32"/>
                </a:solidFill>
                <a:latin typeface="Arial"/>
              </a:rPr>
              <a:t>✓  Check your answers on the next slide</a:t>
            </a:r>
          </a:p>
        </p:txBody>
      </p:sp>
    </p:spTree>
  </p:cSld>
  <p:clrMapOvr>
    <a:masterClrMapping/>
  </p:clrMapOvr>
  <p:transition spd="fast">
    <p:fade/>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82296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Checkpoint 3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18</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SG screen tag">
            <a:hlinkClick r:id="rId3"/>
          </p:cNvPr>
          <p:cNvSpPr/>
          <p:nvPr/>
        </p:nvSpPr>
        <p:spPr>
          <a:xfrm>
            <a:off x="11841480" y="228600"/>
            <a:ext cx="2834640" cy="347472"/>
          </a:xfrm>
          <a:prstGeom prst="roundRect">
            <a:avLst>
              <a:gd name="adj" fmla="val 50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18288" bIns="18288"/>
          <a:lstStyle/>
          <a:p>
            <a:pPr algn="ctr"/>
            <a:r>
              <a:rPr sz="1300" b="1">
                <a:solidFill>
                  <a:srgbClr val="FFFFFF"/>
                </a:solidFill>
                <a:latin typeface="Arial"/>
              </a:rPr>
              <a:t>Online lesson: screen 12 of 12</a:t>
            </a:r>
          </a:p>
        </p:txBody>
      </p:sp>
      <p:sp>
        <p:nvSpPr>
          <p:cNvPr id="10" name="Rounded Rectangle 9"/>
          <p:cNvSpPr/>
          <p:nvPr/>
        </p:nvSpPr>
        <p:spPr>
          <a:xfrm>
            <a:off x="548640" y="1481328"/>
            <a:ext cx="14127480" cy="566928"/>
          </a:xfrm>
          <a:prstGeom prst="roundRect">
            <a:avLst>
              <a:gd name="adj" fmla="val 18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3232" y="1554480"/>
            <a:ext cx="420624" cy="42062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18288" bIns="18288"/>
          <a:lstStyle/>
          <a:p>
            <a:pPr algn="ctr"/>
            <a:r>
              <a:rPr sz="1800" b="1">
                <a:solidFill>
                  <a:srgbClr val="2E7D32"/>
                </a:solidFill>
                <a:latin typeface="Arial"/>
              </a:rPr>
              <a:t>✓</a:t>
            </a:r>
          </a:p>
        </p:txBody>
      </p:sp>
      <p:sp>
        <p:nvSpPr>
          <p:cNvPr id="12" name="TextBox 11"/>
          <p:cNvSpPr txBox="1"/>
          <p:nvPr/>
        </p:nvSpPr>
        <p:spPr>
          <a:xfrm>
            <a:off x="1261872" y="1481328"/>
            <a:ext cx="3383280" cy="566928"/>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CHECKPOINT 3 of 3</a:t>
            </a:r>
          </a:p>
        </p:txBody>
      </p:sp>
      <p:sp>
        <p:nvSpPr>
          <p:cNvPr id="13" name="TextBox 12"/>
          <p:cNvSpPr txBox="1"/>
          <p:nvPr/>
        </p:nvSpPr>
        <p:spPr>
          <a:xfrm>
            <a:off x="4526280" y="1481328"/>
            <a:ext cx="10012680" cy="566928"/>
          </a:xfrm>
          <a:prstGeom prst="rect">
            <a:avLst/>
          </a:prstGeom>
          <a:noFill/>
        </p:spPr>
        <p:txBody>
          <a:bodyPr wrap="square" lIns="0" rIns="0" tIns="0" bIns="0" anchor="ctr">
            <a:spAutoFit/>
          </a:bodyPr>
          <a:lstStyle/>
          <a:p>
            <a:pPr algn="l">
              <a:spcAft>
                <a:spcPts val="600"/>
              </a:spcAft>
            </a:pPr>
            <a:r>
              <a:rPr sz="1700" b="0">
                <a:solidFill>
                  <a:srgbClr val="FFFFFF"/>
                </a:solidFill>
                <a:latin typeface="Arial"/>
              </a:rPr>
              <a:t>Quick check on slides 14 to 16 (online screens 9 to 11). Show A, B or C on your whiteboard.</a:t>
            </a:r>
          </a:p>
        </p:txBody>
      </p:sp>
      <p:sp>
        <p:nvSpPr>
          <p:cNvPr id="14" name="Rectangle 13"/>
          <p:cNvSpPr/>
          <p:nvPr/>
        </p:nvSpPr>
        <p:spPr>
          <a:xfrm>
            <a:off x="54864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1</a:t>
            </a:r>
          </a:p>
        </p:txBody>
      </p:sp>
      <p:sp>
        <p:nvSpPr>
          <p:cNvPr id="17" name="SG cp3 q1"/>
          <p:cNvSpPr txBox="1"/>
          <p:nvPr/>
        </p:nvSpPr>
        <p:spPr>
          <a:xfrm>
            <a:off x="73152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Why does a single-celled organism not need an exchange surface such as gills?</a:t>
            </a:r>
          </a:p>
        </p:txBody>
      </p:sp>
      <p:sp>
        <p:nvSpPr>
          <p:cNvPr id="18" name="SG cp3 q1 opt A"/>
          <p:cNvSpPr/>
          <p:nvPr/>
        </p:nvSpPr>
        <p:spPr>
          <a:xfrm>
            <a:off x="73152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does not need oxygen.</a:t>
            </a:r>
          </a:p>
        </p:txBody>
      </p:sp>
      <p:sp>
        <p:nvSpPr>
          <p:cNvPr id="19" name="SG cp3 q1 opt B"/>
          <p:cNvSpPr/>
          <p:nvPr/>
        </p:nvSpPr>
        <p:spPr>
          <a:xfrm>
            <a:off x="73152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Its large surface area to volume ratio lets enough substances diffuse across its surface.</a:t>
            </a:r>
          </a:p>
        </p:txBody>
      </p:sp>
      <p:sp>
        <p:nvSpPr>
          <p:cNvPr id="20" name="SG cp3 q1 opt C"/>
          <p:cNvSpPr/>
          <p:nvPr/>
        </p:nvSpPr>
        <p:spPr>
          <a:xfrm>
            <a:off x="73152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takes in everything by active transport.</a:t>
            </a:r>
          </a:p>
        </p:txBody>
      </p:sp>
      <p:sp>
        <p:nvSpPr>
          <p:cNvPr id="21" name="SG cp3 q1 answer B"/>
          <p:cNvSpPr/>
          <p:nvPr/>
        </p:nvSpPr>
        <p:spPr>
          <a:xfrm>
            <a:off x="731520" y="482803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600" b="1">
                <a:solidFill>
                  <a:srgbClr val="009900"/>
                </a:solidFill>
                <a:latin typeface="Arial"/>
              </a:rPr>
              <a:t>B.  Its large surface area to volume ratio lets enough substances diffuse across its surface. ✓</a:t>
            </a:r>
          </a:p>
        </p:txBody>
      </p:sp>
      <p:sp>
        <p:nvSpPr>
          <p:cNvPr id="22" name="SG cp3 q1 why"/>
          <p:cNvSpPr txBox="1"/>
          <p:nvPr/>
        </p:nvSpPr>
        <p:spPr>
          <a:xfrm>
            <a:off x="73152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It is tiny, so diffusion across its surface meets its needs.</a:t>
            </a:r>
          </a:p>
        </p:txBody>
      </p:sp>
      <p:sp>
        <p:nvSpPr>
          <p:cNvPr id="23" name="Rectangle 22"/>
          <p:cNvSpPr/>
          <p:nvPr/>
        </p:nvSpPr>
        <p:spPr>
          <a:xfrm>
            <a:off x="530352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30352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4068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2</a:t>
            </a:r>
          </a:p>
        </p:txBody>
      </p:sp>
      <p:sp>
        <p:nvSpPr>
          <p:cNvPr id="26" name="SG cp3 q2"/>
          <p:cNvSpPr txBox="1"/>
          <p:nvPr/>
        </p:nvSpPr>
        <p:spPr>
          <a:xfrm>
            <a:off x="548640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How does water flowing over a fish's gills help the fish take in oxygen?</a:t>
            </a:r>
          </a:p>
        </p:txBody>
      </p:sp>
      <p:sp>
        <p:nvSpPr>
          <p:cNvPr id="27" name="SG cp3 q2 opt A"/>
          <p:cNvSpPr/>
          <p:nvPr/>
        </p:nvSpPr>
        <p:spPr>
          <a:xfrm>
            <a:off x="548640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It brings fresh oxygen, so the concentration gradient stays steep.</a:t>
            </a:r>
          </a:p>
        </p:txBody>
      </p:sp>
      <p:sp>
        <p:nvSpPr>
          <p:cNvPr id="28" name="SG cp3 q2 opt B"/>
          <p:cNvSpPr/>
          <p:nvPr/>
        </p:nvSpPr>
        <p:spPr>
          <a:xfrm>
            <a:off x="548640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It pushes oxygen into the blood by force.</a:t>
            </a:r>
          </a:p>
        </p:txBody>
      </p:sp>
      <p:sp>
        <p:nvSpPr>
          <p:cNvPr id="29" name="SG cp3 q2 opt C"/>
          <p:cNvSpPr/>
          <p:nvPr/>
        </p:nvSpPr>
        <p:spPr>
          <a:xfrm>
            <a:off x="548640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It makes the gill filaments thicker.</a:t>
            </a:r>
          </a:p>
        </p:txBody>
      </p:sp>
      <p:sp>
        <p:nvSpPr>
          <p:cNvPr id="30" name="SG cp3 q2 answer A"/>
          <p:cNvSpPr/>
          <p:nvPr/>
        </p:nvSpPr>
        <p:spPr>
          <a:xfrm>
            <a:off x="5486400" y="3822191"/>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A.  It brings fresh oxygen, so the concentration gradient stays steep. ✓</a:t>
            </a:r>
          </a:p>
        </p:txBody>
      </p:sp>
      <p:sp>
        <p:nvSpPr>
          <p:cNvPr id="31" name="SG cp3 q2 why"/>
          <p:cNvSpPr txBox="1"/>
          <p:nvPr/>
        </p:nvSpPr>
        <p:spPr>
          <a:xfrm>
            <a:off x="5486400" y="6821424"/>
            <a:ext cx="4069080" cy="64008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Fresh water keeps more oxygen in the water than in the blood.</a:t>
            </a:r>
          </a:p>
        </p:txBody>
      </p:sp>
      <p:sp>
        <p:nvSpPr>
          <p:cNvPr id="32" name="Rectangle 31"/>
          <p:cNvSpPr/>
          <p:nvPr/>
        </p:nvSpPr>
        <p:spPr>
          <a:xfrm>
            <a:off x="10058400" y="2194560"/>
            <a:ext cx="4434840" cy="5285232"/>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058400" y="2194560"/>
            <a:ext cx="443484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195560" y="2194560"/>
            <a:ext cx="41605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 3</a:t>
            </a:r>
          </a:p>
        </p:txBody>
      </p:sp>
      <p:sp>
        <p:nvSpPr>
          <p:cNvPr id="35" name="SG cp3 q3"/>
          <p:cNvSpPr txBox="1"/>
          <p:nvPr/>
        </p:nvSpPr>
        <p:spPr>
          <a:xfrm>
            <a:off x="10241280" y="2807208"/>
            <a:ext cx="4069080" cy="914400"/>
          </a:xfrm>
          <a:prstGeom prst="rect">
            <a:avLst/>
          </a:prstGeom>
          <a:noFill/>
        </p:spPr>
        <p:txBody>
          <a:bodyPr wrap="square" lIns="0" rIns="0" tIns="0" bIns="0" anchor="t">
            <a:spAutoFit/>
          </a:bodyPr>
          <a:lstStyle/>
          <a:p>
            <a:pPr algn="l">
              <a:spcAft>
                <a:spcPts val="600"/>
              </a:spcAft>
            </a:pPr>
            <a:r>
              <a:rPr sz="1900" b="1">
                <a:solidFill>
                  <a:srgbClr val="223A5A"/>
                </a:solidFill>
                <a:latin typeface="Arial"/>
              </a:rPr>
              <a:t>Which feature helps a leaf to exchange gases?</a:t>
            </a:r>
          </a:p>
        </p:txBody>
      </p:sp>
      <p:sp>
        <p:nvSpPr>
          <p:cNvPr id="36" name="SG cp3 q3 opt A"/>
          <p:cNvSpPr/>
          <p:nvPr/>
        </p:nvSpPr>
        <p:spPr>
          <a:xfrm>
            <a:off x="10241280" y="382219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A.  </a:t>
            </a:r>
            <a:r>
              <a:rPr sz="1800" b="0">
                <a:solidFill>
                  <a:srgbClr val="5A5A5A"/>
                </a:solidFill>
                <a:latin typeface="Arial"/>
              </a:rPr>
              <a:t>An efficient blood supply</a:t>
            </a:r>
          </a:p>
        </p:txBody>
      </p:sp>
      <p:sp>
        <p:nvSpPr>
          <p:cNvPr id="37" name="SG cp3 q3 opt B"/>
          <p:cNvSpPr/>
          <p:nvPr/>
        </p:nvSpPr>
        <p:spPr>
          <a:xfrm>
            <a:off x="10241280" y="4828031"/>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B.  </a:t>
            </a:r>
            <a:r>
              <a:rPr sz="1800" b="0">
                <a:solidFill>
                  <a:srgbClr val="5A5A5A"/>
                </a:solidFill>
                <a:latin typeface="Arial"/>
              </a:rPr>
              <a:t>Villi on its surface</a:t>
            </a:r>
          </a:p>
        </p:txBody>
      </p:sp>
      <p:sp>
        <p:nvSpPr>
          <p:cNvPr id="38" name="SG cp3 q3 opt C"/>
          <p:cNvSpPr/>
          <p:nvPr/>
        </p:nvSpPr>
        <p:spPr>
          <a:xfrm>
            <a:off x="10241280" y="5833872"/>
            <a:ext cx="4069080" cy="914400"/>
          </a:xfrm>
          <a:prstGeom prst="roundRect">
            <a:avLst>
              <a:gd name="adj" fmla="val 14000"/>
            </a:avLst>
          </a:prstGeom>
          <a:solidFill>
            <a:srgbClr val="FFFFFF"/>
          </a:solidFill>
          <a:ln w="1587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5A5A5A"/>
                </a:solidFill>
                <a:latin typeface="Arial"/>
              </a:rPr>
              <a:t>C.  </a:t>
            </a:r>
            <a:r>
              <a:rPr sz="1800" b="0">
                <a:solidFill>
                  <a:srgbClr val="5A5A5A"/>
                </a:solidFill>
                <a:latin typeface="Arial"/>
              </a:rPr>
              <a:t>Stomata and air spaces</a:t>
            </a:r>
          </a:p>
        </p:txBody>
      </p:sp>
      <p:sp>
        <p:nvSpPr>
          <p:cNvPr id="39" name="SG cp3 q3 answer C"/>
          <p:cNvSpPr/>
          <p:nvPr/>
        </p:nvSpPr>
        <p:spPr>
          <a:xfrm>
            <a:off x="10241280" y="5833872"/>
            <a:ext cx="4069080" cy="914400"/>
          </a:xfrm>
          <a:prstGeom prst="roundRect">
            <a:avLst>
              <a:gd name="adj" fmla="val 14000"/>
            </a:avLst>
          </a:prstGeom>
          <a:solidFill>
            <a:srgbClr val="EEF7EE"/>
          </a:solidFill>
          <a:ln w="25400">
            <a:solidFill>
              <a:srgbClr val="009900"/>
            </a:solidFill>
          </a:ln>
          <a:effectLst/>
        </p:spPr>
        <p:style>
          <a:lnRef idx="1">
            <a:schemeClr val="accent1"/>
          </a:lnRef>
          <a:fillRef idx="3">
            <a:schemeClr val="accent1"/>
          </a:fillRef>
          <a:effectRef idx="2">
            <a:schemeClr val="accent1"/>
          </a:effectRef>
          <a:fontRef idx="minor">
            <a:schemeClr val="lt1"/>
          </a:fontRef>
        </p:style>
        <p:txBody>
          <a:bodyPr rtlCol="0" anchor="ctr" wrap="square" lIns="146304" rIns="146304" tIns="18288" bIns="18288"/>
          <a:lstStyle/>
          <a:p>
            <a:pPr algn="l"/>
            <a:r>
              <a:rPr sz="1800" b="1">
                <a:solidFill>
                  <a:srgbClr val="009900"/>
                </a:solidFill>
                <a:latin typeface="Arial"/>
              </a:rPr>
              <a:t>C.  Stomata and air spaces ✓</a:t>
            </a:r>
          </a:p>
        </p:txBody>
      </p:sp>
      <p:sp>
        <p:nvSpPr>
          <p:cNvPr id="40" name="SG cp3 q3 why"/>
          <p:cNvSpPr txBox="1"/>
          <p:nvPr/>
        </p:nvSpPr>
        <p:spPr>
          <a:xfrm>
            <a:off x="10241280" y="6821424"/>
            <a:ext cx="4069080" cy="64008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Gases diffuse in and out through the stomata and move through the air spaces inside the leaf.</a:t>
            </a:r>
          </a:p>
        </p:txBody>
      </p:sp>
      <p:sp>
        <p:nvSpPr>
          <p:cNvPr id="41" name="TextBox 40"/>
          <p:cNvSpPr txBox="1"/>
          <p:nvPr/>
        </p:nvSpPr>
        <p:spPr>
          <a:xfrm>
            <a:off x="548640" y="7534656"/>
            <a:ext cx="14127480" cy="274320"/>
          </a:xfrm>
          <a:prstGeom prst="rect">
            <a:avLst/>
          </a:prstGeom>
          <a:noFill/>
        </p:spPr>
        <p:txBody>
          <a:bodyPr wrap="square" lIns="0" rIns="0" tIns="0" bIns="0" anchor="ctr">
            <a:spAutoFit/>
          </a:bodyPr>
          <a:lstStyle/>
          <a:p>
            <a:pPr algn="r">
              <a:spcAft>
                <a:spcPts val="600"/>
              </a:spcAft>
            </a:pPr>
            <a:r>
              <a:rPr sz="1400" b="0">
                <a:solidFill>
                  <a:srgbClr val="5A5A5A"/>
                </a:solidFill>
                <a:latin typeface="Arial"/>
              </a:rPr>
              <a:t>Got one wrong? Look back: Q1 slide 14  ·  Q2 slide 15  ·  Q3 slide 16</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300"/>
                                        <p:tgtEl>
                                          <p:spTgt spid="3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3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300"/>
                                        <p:tgtEl>
                                          <p:spTgt spid="3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9" grpId="0" animBg="1"/>
      <p:bldP spid="40"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Practice: surface area to volume ratio</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19</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shapes</a:t>
            </a:r>
          </a:p>
        </p:txBody>
      </p:sp>
      <p:pic>
        <p:nvPicPr>
          <p:cNvPr id="12" name="Picture 11" descr="Three blocks drawn to the same scale on a 1 cm grid: A, a cube 6 cm × 6 cm × 6 cm; B, a cuboid 6 cm × 3 cm × 2 cm; C, a cuboid 6 cm × 1 cm × 1 cm."/>
          <p:cNvPicPr>
            <a:picLocks noChangeAspect="1"/>
          </p:cNvPicPr>
          <p:nvPr/>
        </p:nvPicPr>
        <p:blipFill>
          <a:blip r:embed="rId3"/>
          <a:stretch>
            <a:fillRect/>
          </a:stretch>
        </p:blipFill>
        <p:spPr>
          <a:xfrm>
            <a:off x="1635201" y="2057401"/>
            <a:ext cx="4776317" cy="5232653"/>
          </a:xfrm>
          <a:prstGeom prst="rect">
            <a:avLst/>
          </a:prstGeom>
        </p:spPr>
      </p:pic>
      <p:sp>
        <p:nvSpPr>
          <p:cNvPr id="13" name="TextBox 12"/>
          <p:cNvSpPr txBox="1"/>
          <p:nvPr/>
        </p:nvSpPr>
        <p:spPr>
          <a:xfrm>
            <a:off x="685800" y="738149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Drawn to the same scale. Each grid square is 1 cm.</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Questions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2000" b="1">
                <a:solidFill>
                  <a:srgbClr val="000000"/>
                </a:solidFill>
                <a:latin typeface="Arial"/>
              </a:rPr>
              <a:t>1. Calculate the surface area of shape A.</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2. Calculate the volume of shape A.</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3. Write the surface area to volume ratio of shape A in its simplest form.</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4. Shape B has a surface area of 72 cm². Calculate its volume and its surface area to volume ratio.</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5. Calculate the surface area to volume ratio of shape C.</a:t>
            </a:r>
          </a:p>
          <a:p>
            <a:pPr algn="l">
              <a:spcAft>
                <a:spcPts val="800"/>
              </a:spcAft>
            </a:pPr>
            <a:r>
              <a:rPr sz="2000" b="0">
                <a:solidFill>
                  <a:srgbClr val="5A5A5A"/>
                </a:solidFill>
                <a:latin typeface="Arial"/>
              </a:rPr>
              <a:t>______________</a:t>
            </a:r>
          </a:p>
          <a:p>
            <a:pPr algn="l">
              <a:spcAft>
                <a:spcPts val="200"/>
              </a:spcAft>
            </a:pPr>
            <a:r>
              <a:rPr sz="2000" b="1">
                <a:solidFill>
                  <a:srgbClr val="000000"/>
                </a:solidFill>
                <a:latin typeface="Arial"/>
              </a:rPr>
              <a:t>6. Which shape could take in substances fastest for its size? Give a reason.</a:t>
            </a:r>
          </a:p>
          <a:p>
            <a:pPr algn="l">
              <a:spcAft>
                <a:spcPts val="800"/>
              </a:spcAft>
            </a:pPr>
            <a:r>
              <a:rPr sz="2000" b="0">
                <a:solidFill>
                  <a:srgbClr val="5A5A5A"/>
                </a:solidFill>
                <a:latin typeface="Arial"/>
              </a:rPr>
              <a:t>______________</a:t>
            </a:r>
          </a:p>
        </p:txBody>
      </p:sp>
    </p:spTree>
  </p:cSld>
  <p:clrMapOvr>
    <a:masterClrMapping/>
  </p:clrMapOvr>
  <p:transition spd="fast">
    <p:fade/>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Surface area to volume ratio: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20</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694944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694944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667512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Three shapes</a:t>
            </a:r>
          </a:p>
        </p:txBody>
      </p:sp>
      <p:pic>
        <p:nvPicPr>
          <p:cNvPr id="12" name="Picture 11" descr="Three blocks drawn to the same scale on a 1 cm grid: A, a cube 6 cm × 6 cm × 6 cm; B, a cuboid 6 cm × 3 cm × 2 cm; C, a cuboid 6 cm × 1 cm × 1 cm."/>
          <p:cNvPicPr>
            <a:picLocks noChangeAspect="1"/>
          </p:cNvPicPr>
          <p:nvPr/>
        </p:nvPicPr>
        <p:blipFill>
          <a:blip r:embed="rId3"/>
          <a:stretch>
            <a:fillRect/>
          </a:stretch>
        </p:blipFill>
        <p:spPr>
          <a:xfrm>
            <a:off x="1635201" y="2057401"/>
            <a:ext cx="4776317" cy="5232653"/>
          </a:xfrm>
          <a:prstGeom prst="rect">
            <a:avLst/>
          </a:prstGeom>
        </p:spPr>
      </p:pic>
      <p:sp>
        <p:nvSpPr>
          <p:cNvPr id="13" name="TextBox 12"/>
          <p:cNvSpPr txBox="1"/>
          <p:nvPr/>
        </p:nvSpPr>
        <p:spPr>
          <a:xfrm>
            <a:off x="685800" y="7381495"/>
            <a:ext cx="6675120" cy="345185"/>
          </a:xfrm>
          <a:prstGeom prst="rect">
            <a:avLst/>
          </a:prstGeom>
          <a:noFill/>
        </p:spPr>
        <p:txBody>
          <a:bodyPr wrap="square" lIns="0" rIns="0" tIns="0" bIns="0" anchor="t">
            <a:spAutoFit/>
          </a:bodyPr>
          <a:lstStyle/>
          <a:p>
            <a:pPr algn="ctr">
              <a:spcAft>
                <a:spcPts val="600"/>
              </a:spcAft>
            </a:pPr>
            <a:r>
              <a:rPr sz="1400" b="0">
                <a:solidFill>
                  <a:srgbClr val="5A5A5A"/>
                </a:solidFill>
                <a:latin typeface="Arial"/>
              </a:rPr>
              <a:t>Drawn to the same scale. Each grid square is 1 cm.</a:t>
            </a:r>
          </a:p>
        </p:txBody>
      </p:sp>
      <p:sp>
        <p:nvSpPr>
          <p:cNvPr id="14" name="Rectangle 13"/>
          <p:cNvSpPr/>
          <p:nvPr/>
        </p:nvSpPr>
        <p:spPr>
          <a:xfrm>
            <a:off x="7772400" y="1508760"/>
            <a:ext cx="69037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0" y="1508760"/>
            <a:ext cx="69037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1508760"/>
            <a:ext cx="66294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7" name="SG practice"/>
          <p:cNvSpPr txBox="1"/>
          <p:nvPr/>
        </p:nvSpPr>
        <p:spPr>
          <a:xfrm>
            <a:off x="8001000" y="2148840"/>
            <a:ext cx="6446520" cy="5486400"/>
          </a:xfrm>
          <a:prstGeom prst="rect">
            <a:avLst/>
          </a:prstGeom>
          <a:noFill/>
        </p:spPr>
        <p:txBody>
          <a:bodyPr wrap="square" lIns="0" rIns="0" tIns="0" bIns="0" anchor="t">
            <a:spAutoFit/>
          </a:bodyPr>
          <a:lstStyle/>
          <a:p>
            <a:pPr algn="l">
              <a:spcAft>
                <a:spcPts val="200"/>
              </a:spcAft>
            </a:pPr>
            <a:r>
              <a:rPr sz="1900" b="1">
                <a:solidFill>
                  <a:srgbClr val="000000"/>
                </a:solidFill>
                <a:latin typeface="Arial"/>
              </a:rPr>
              <a:t>1. Calculate the surface area of shape A.</a:t>
            </a:r>
          </a:p>
          <a:p>
            <a:pPr algn="l">
              <a:spcAft>
                <a:spcPts val="800"/>
              </a:spcAft>
            </a:pPr>
            <a:r>
              <a:rPr sz="1900" b="1">
                <a:solidFill>
                  <a:srgbClr val="009900"/>
                </a:solidFill>
                <a:latin typeface="Arial"/>
              </a:rPr>
              <a:t>6 faces of 6 × 6: 6 × 6 × 6 = 216 cm²</a:t>
            </a:r>
          </a:p>
          <a:p>
            <a:pPr algn="l">
              <a:spcAft>
                <a:spcPts val="200"/>
              </a:spcAft>
            </a:pPr>
            <a:r>
              <a:rPr sz="1900" b="1">
                <a:solidFill>
                  <a:srgbClr val="000000"/>
                </a:solidFill>
                <a:latin typeface="Arial"/>
              </a:rPr>
              <a:t>2. Calculate the volume of shape A.</a:t>
            </a:r>
          </a:p>
          <a:p>
            <a:pPr algn="l">
              <a:spcAft>
                <a:spcPts val="800"/>
              </a:spcAft>
            </a:pPr>
            <a:r>
              <a:rPr sz="1900" b="1">
                <a:solidFill>
                  <a:srgbClr val="009900"/>
                </a:solidFill>
                <a:latin typeface="Arial"/>
              </a:rPr>
              <a:t>6 × 6 × 6 = 216 cm³</a:t>
            </a:r>
          </a:p>
          <a:p>
            <a:pPr algn="l">
              <a:spcAft>
                <a:spcPts val="200"/>
              </a:spcAft>
            </a:pPr>
            <a:r>
              <a:rPr sz="1900" b="1">
                <a:solidFill>
                  <a:srgbClr val="000000"/>
                </a:solidFill>
                <a:latin typeface="Arial"/>
              </a:rPr>
              <a:t>3. Write the surface area to volume ratio of shape A in its simplest form.</a:t>
            </a:r>
          </a:p>
          <a:p>
            <a:pPr algn="l">
              <a:spcAft>
                <a:spcPts val="800"/>
              </a:spcAft>
            </a:pPr>
            <a:r>
              <a:rPr sz="1900" b="1">
                <a:solidFill>
                  <a:srgbClr val="009900"/>
                </a:solidFill>
                <a:latin typeface="Arial"/>
              </a:rPr>
              <a:t>216 : 216 = 1 : 1</a:t>
            </a:r>
          </a:p>
          <a:p>
            <a:pPr algn="l">
              <a:spcAft>
                <a:spcPts val="200"/>
              </a:spcAft>
            </a:pPr>
            <a:r>
              <a:rPr sz="1900" b="1">
                <a:solidFill>
                  <a:srgbClr val="000000"/>
                </a:solidFill>
                <a:latin typeface="Arial"/>
              </a:rPr>
              <a:t>4. Shape B has a surface area of 72 cm². Calculate its volume and its surface area to volume ratio.</a:t>
            </a:r>
          </a:p>
          <a:p>
            <a:pPr algn="l">
              <a:spcAft>
                <a:spcPts val="800"/>
              </a:spcAft>
            </a:pPr>
            <a:r>
              <a:rPr sz="1900" b="1">
                <a:solidFill>
                  <a:srgbClr val="009900"/>
                </a:solidFill>
                <a:latin typeface="Arial"/>
              </a:rPr>
              <a:t>6 × 3 × 2 = 36 cm³. 72 : 36 = 2 : 1</a:t>
            </a:r>
          </a:p>
          <a:p>
            <a:pPr algn="l">
              <a:spcAft>
                <a:spcPts val="200"/>
              </a:spcAft>
            </a:pPr>
            <a:r>
              <a:rPr sz="1900" b="1">
                <a:solidFill>
                  <a:srgbClr val="000000"/>
                </a:solidFill>
                <a:latin typeface="Arial"/>
              </a:rPr>
              <a:t>5. Calculate the surface area to volume ratio of shape C.</a:t>
            </a:r>
          </a:p>
          <a:p>
            <a:pPr algn="l">
              <a:spcAft>
                <a:spcPts val="800"/>
              </a:spcAft>
            </a:pPr>
            <a:r>
              <a:rPr sz="1900" b="1">
                <a:solidFill>
                  <a:srgbClr val="009900"/>
                </a:solidFill>
                <a:latin typeface="Arial"/>
              </a:rPr>
              <a:t>2 × (6 + 6 + 1) = 26 cm²; 6 × 1 × 1 = 6 cm³. 26 : 6 = 4.3 : 1 (to 1 decimal place)</a:t>
            </a:r>
          </a:p>
          <a:p>
            <a:pPr algn="l">
              <a:spcAft>
                <a:spcPts val="200"/>
              </a:spcAft>
            </a:pPr>
            <a:r>
              <a:rPr sz="1900" b="1">
                <a:solidFill>
                  <a:srgbClr val="000000"/>
                </a:solidFill>
                <a:latin typeface="Arial"/>
              </a:rPr>
              <a:t>6. Which shape could take in substances fastest for its size? Give a reason.</a:t>
            </a:r>
          </a:p>
          <a:p>
            <a:pPr algn="l">
              <a:spcAft>
                <a:spcPts val="800"/>
              </a:spcAft>
            </a:pPr>
            <a:r>
              <a:rPr sz="1900" b="1">
                <a:solidFill>
                  <a:srgbClr val="009900"/>
                </a:solidFill>
                <a:latin typeface="Arial"/>
              </a:rPr>
              <a:t>Shape C: it has the largest surface area to volume ratio.</a:t>
            </a:r>
          </a:p>
        </p:txBody>
      </p:sp>
    </p:spTree>
  </p:cSld>
  <p:clrMapOvr>
    <a:masterClrMapping/>
  </p:clrMapOvr>
  <p:transition spd="fast">
    <p:fade/>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Exam practice</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21</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14127480" cy="313182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14127480" cy="777239"/>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SG exam practice q1"/>
          <p:cNvSpPr txBox="1"/>
          <p:nvPr/>
        </p:nvSpPr>
        <p:spPr>
          <a:xfrm>
            <a:off x="685800" y="1508760"/>
            <a:ext cx="13853160" cy="777239"/>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1. Root hair cells take in water and mineral ions from the soil. Describe how each one gets into the root hair cell.  [3]</a:t>
            </a:r>
          </a:p>
        </p:txBody>
      </p:sp>
      <p:sp>
        <p:nvSpPr>
          <p:cNvPr id="12" name="Rectangle 11"/>
          <p:cNvSpPr/>
          <p:nvPr/>
        </p:nvSpPr>
        <p:spPr>
          <a:xfrm>
            <a:off x="777240" y="2514600"/>
            <a:ext cx="13670280" cy="1897380"/>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2606040"/>
            <a:ext cx="13213080" cy="1714500"/>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Water moves in by osmosis (1). Mineral ions move in by active transport (1), from a lower to a higher concentration, using energy from respiration (1).</a:t>
            </a:r>
          </a:p>
        </p:txBody>
      </p:sp>
      <p:sp>
        <p:nvSpPr>
          <p:cNvPr id="14" name="Rectangle 13"/>
          <p:cNvSpPr/>
          <p:nvPr/>
        </p:nvSpPr>
        <p:spPr>
          <a:xfrm>
            <a:off x="548640" y="4914900"/>
            <a:ext cx="14127480" cy="285750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4914900"/>
            <a:ext cx="1412748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SG exam practice q2"/>
          <p:cNvSpPr txBox="1"/>
          <p:nvPr/>
        </p:nvSpPr>
        <p:spPr>
          <a:xfrm>
            <a:off x="685800" y="4914900"/>
            <a:ext cx="13853160" cy="502920"/>
          </a:xfrm>
          <a:prstGeom prst="rect">
            <a:avLst/>
          </a:prstGeom>
          <a:noFill/>
        </p:spPr>
        <p:txBody>
          <a:bodyPr wrap="square" lIns="0" rIns="0" tIns="0" bIns="0" anchor="ctr">
            <a:spAutoFit/>
          </a:bodyPr>
          <a:lstStyle/>
          <a:p>
            <a:pPr algn="l">
              <a:spcAft>
                <a:spcPts val="600"/>
              </a:spcAft>
            </a:pPr>
            <a:r>
              <a:rPr sz="2000" b="1">
                <a:solidFill>
                  <a:srgbClr val="FFFFFF"/>
                </a:solidFill>
                <a:latin typeface="Arial"/>
              </a:rPr>
              <a:t>2. A fish soon dies if it is taken out of water, even though air has more oxygen than water. Suggest why.  [3]</a:t>
            </a:r>
          </a:p>
        </p:txBody>
      </p:sp>
      <p:sp>
        <p:nvSpPr>
          <p:cNvPr id="17" name="Rectangle 16"/>
          <p:cNvSpPr/>
          <p:nvPr/>
        </p:nvSpPr>
        <p:spPr>
          <a:xfrm>
            <a:off x="777240" y="5646420"/>
            <a:ext cx="13670280" cy="1897380"/>
          </a:xfrm>
          <a:prstGeom prst="rect">
            <a:avLst/>
          </a:prstGeom>
          <a:solidFill>
            <a:srgbClr val="EEF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5840" y="5737859"/>
            <a:ext cx="13213080" cy="1714500"/>
          </a:xfrm>
          <a:prstGeom prst="rect">
            <a:avLst/>
          </a:prstGeom>
          <a:noFill/>
        </p:spPr>
        <p:txBody>
          <a:bodyPr wrap="square" lIns="0" rIns="0" tIns="0" bIns="0" anchor="ctr">
            <a:spAutoFit/>
          </a:bodyPr>
          <a:lstStyle/>
          <a:p>
            <a:pPr algn="l">
              <a:spcAft>
                <a:spcPts val="600"/>
              </a:spcAft>
            </a:pPr>
            <a:r>
              <a:rPr sz="2100" b="1">
                <a:solidFill>
                  <a:srgbClr val="009900"/>
                </a:solidFill>
                <a:latin typeface="Arial"/>
              </a:rPr>
              <a:t>Out of water, the gill filaments stick together (1). So the surface area for gas exchange is much smaller (1). Not enough oxygen diffuses into the blood for respiration (1).</a:t>
            </a:r>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3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3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22</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 on your own</a:t>
            </a:r>
          </a:p>
        </p:txBody>
      </p:sp>
      <p:pic>
        <p:nvPicPr>
          <p:cNvPr id="12" name="Picture 11" descr="Answer on your own. A painting of a real fish gill."/>
          <p:cNvPicPr>
            <a:picLocks noChangeAspect="1"/>
          </p:cNvPicPr>
          <p:nvPr/>
        </p:nvPicPr>
        <p:blipFill>
          <a:blip r:embed="rId3"/>
          <a:stretch>
            <a:fillRect/>
          </a:stretch>
        </p:blipFill>
        <p:spPr>
          <a:xfrm>
            <a:off x="7338060" y="2194560"/>
            <a:ext cx="2194560" cy="2194560"/>
          </a:xfrm>
          <a:prstGeom prst="rect">
            <a:avLst/>
          </a:prstGeom>
        </p:spPr>
      </p:pic>
      <p:sp>
        <p:nvSpPr>
          <p:cNvPr id="13" name="TextBox 12"/>
          <p:cNvSpPr txBox="1"/>
          <p:nvPr/>
        </p:nvSpPr>
        <p:spPr>
          <a:xfrm>
            <a:off x="6949440" y="4434840"/>
            <a:ext cx="2971800" cy="274320"/>
          </a:xfrm>
          <a:prstGeom prst="rect">
            <a:avLst/>
          </a:prstGeom>
          <a:noFill/>
        </p:spPr>
        <p:txBody>
          <a:bodyPr wrap="square" lIns="0" rIns="0" tIns="0" bIns="0" anchor="t">
            <a:spAutoFit/>
          </a:bodyPr>
          <a:lstStyle/>
          <a:p>
            <a:pPr algn="ctr">
              <a:spcAft>
                <a:spcPts val="600"/>
              </a:spcAft>
            </a:pPr>
            <a:r>
              <a:rPr sz="1300" b="0">
                <a:solidFill>
                  <a:srgbClr val="5A5A5A"/>
                </a:solidFill>
                <a:latin typeface="Arial"/>
              </a:rPr>
              <a:t>A painting of a real fish gill</a:t>
            </a:r>
          </a:p>
        </p:txBody>
      </p:sp>
      <p:sp>
        <p:nvSpPr>
          <p:cNvPr id="14" name="SG exit q1"/>
          <p:cNvSpPr txBox="1"/>
          <p:nvPr/>
        </p:nvSpPr>
        <p:spPr>
          <a:xfrm>
            <a:off x="777240" y="2240280"/>
            <a:ext cx="603504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1. Name the process that moves mineral ions into root hair cells.  [1]</a:t>
            </a:r>
          </a:p>
        </p:txBody>
      </p:sp>
      <p:cxnSp>
        <p:nvCxnSpPr>
          <p:cNvPr id="15" name="Connector 14"/>
          <p:cNvCxnSpPr/>
          <p:nvPr/>
        </p:nvCxnSpPr>
        <p:spPr>
          <a:xfrm>
            <a:off x="777240" y="3351276"/>
            <a:ext cx="6035039"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6" name="SG exit q2"/>
          <p:cNvSpPr txBox="1"/>
          <p:nvPr/>
        </p:nvSpPr>
        <p:spPr>
          <a:xfrm>
            <a:off x="777240" y="3607308"/>
            <a:ext cx="603504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2. Give one feature of an effective exchange surface.  [1]</a:t>
            </a:r>
          </a:p>
        </p:txBody>
      </p:sp>
      <p:cxnSp>
        <p:nvCxnSpPr>
          <p:cNvPr id="17" name="Connector 16"/>
          <p:cNvCxnSpPr/>
          <p:nvPr/>
        </p:nvCxnSpPr>
        <p:spPr>
          <a:xfrm>
            <a:off x="777240" y="4718304"/>
            <a:ext cx="6035039"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18" name="SG exit q3"/>
          <p:cNvSpPr txBox="1"/>
          <p:nvPr/>
        </p:nvSpPr>
        <p:spPr>
          <a:xfrm>
            <a:off x="777240" y="4974336"/>
            <a:ext cx="8961120" cy="699516"/>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3. Which has the larger surface area to volume ratio: a mouse or an elephant?  [1]</a:t>
            </a:r>
          </a:p>
        </p:txBody>
      </p:sp>
      <p:cxnSp>
        <p:nvCxnSpPr>
          <p:cNvPr id="19" name="Connector 18"/>
          <p:cNvCxnSpPr/>
          <p:nvPr/>
        </p:nvCxnSpPr>
        <p:spPr>
          <a:xfrm>
            <a:off x="777240" y="6085332"/>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0" name="SG exit q4"/>
          <p:cNvSpPr txBox="1"/>
          <p:nvPr/>
        </p:nvSpPr>
        <p:spPr>
          <a:xfrm>
            <a:off x="777240" y="6341364"/>
            <a:ext cx="8961120" cy="372618"/>
          </a:xfrm>
          <a:prstGeom prst="rect">
            <a:avLst/>
          </a:prstGeom>
          <a:noFill/>
        </p:spPr>
        <p:txBody>
          <a:bodyPr wrap="square" lIns="0" rIns="0" tIns="0" bIns="0" anchor="t">
            <a:spAutoFit/>
          </a:bodyPr>
          <a:lstStyle/>
          <a:p>
            <a:pPr algn="l">
              <a:spcAft>
                <a:spcPts val="0"/>
              </a:spcAft>
            </a:pPr>
            <a:r>
              <a:rPr sz="2200" b="0">
                <a:solidFill>
                  <a:srgbClr val="000000"/>
                </a:solidFill>
                <a:latin typeface="Arial"/>
              </a:rPr>
              <a:t>4. Explain why active transport needs energy, but diffusion does not.  [2]</a:t>
            </a:r>
          </a:p>
        </p:txBody>
      </p:sp>
      <p:cxnSp>
        <p:nvCxnSpPr>
          <p:cNvPr id="21" name="Connector 20"/>
          <p:cNvCxnSpPr/>
          <p:nvPr/>
        </p:nvCxnSpPr>
        <p:spPr>
          <a:xfrm>
            <a:off x="777240" y="7125462"/>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777240" y="7582662"/>
            <a:ext cx="8961120" cy="0"/>
          </a:xfrm>
          <a:prstGeom prst="line">
            <a:avLst/>
          </a:prstGeom>
          <a:ln w="12700">
            <a:solidFill>
              <a:srgbClr val="5A5A5A"/>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287000" y="1508760"/>
            <a:ext cx="4389120" cy="502920"/>
          </a:xfrm>
          <a:prstGeom prst="rect">
            <a:avLst/>
          </a:prstGeom>
          <a:solidFill>
            <a:srgbClr val="223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How confident am I?</a:t>
            </a:r>
          </a:p>
        </p:txBody>
      </p:sp>
      <p:sp>
        <p:nvSpPr>
          <p:cNvPr id="26" name="TextBox 25"/>
          <p:cNvSpPr txBox="1"/>
          <p:nvPr/>
        </p:nvSpPr>
        <p:spPr>
          <a:xfrm>
            <a:off x="10515600" y="21945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describe active transport.</a:t>
            </a:r>
          </a:p>
        </p:txBody>
      </p:sp>
      <p:sp>
        <p:nvSpPr>
          <p:cNvPr id="27" name="Oval 26"/>
          <p:cNvSpPr/>
          <p:nvPr/>
        </p:nvSpPr>
        <p:spPr>
          <a:xfrm>
            <a:off x="10954512" y="3136391"/>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12051792" y="3136391"/>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13149072" y="3136391"/>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515600" y="40233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calculate a surface area to volume ratio.</a:t>
            </a:r>
          </a:p>
        </p:txBody>
      </p:sp>
      <p:sp>
        <p:nvSpPr>
          <p:cNvPr id="31" name="Oval 30"/>
          <p:cNvSpPr/>
          <p:nvPr/>
        </p:nvSpPr>
        <p:spPr>
          <a:xfrm>
            <a:off x="10954512" y="49651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12051792" y="49651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3149072" y="49651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515600" y="5852160"/>
            <a:ext cx="3977639" cy="822960"/>
          </a:xfrm>
          <a:prstGeom prst="rect">
            <a:avLst/>
          </a:prstGeom>
          <a:noFill/>
        </p:spPr>
        <p:txBody>
          <a:bodyPr wrap="square" lIns="0" rIns="0" tIns="0" bIns="0" anchor="t">
            <a:spAutoFit/>
          </a:bodyPr>
          <a:lstStyle/>
          <a:p>
            <a:pPr algn="l">
              <a:spcAft>
                <a:spcPts val="600"/>
              </a:spcAft>
            </a:pPr>
            <a:r>
              <a:rPr sz="2200" b="1">
                <a:solidFill>
                  <a:srgbClr val="000000"/>
                </a:solidFill>
                <a:latin typeface="Arial"/>
              </a:rPr>
              <a:t>I can explain how an exchange surface is adapted.</a:t>
            </a:r>
          </a:p>
        </p:txBody>
      </p:sp>
      <p:sp>
        <p:nvSpPr>
          <p:cNvPr id="35" name="Oval 34"/>
          <p:cNvSpPr/>
          <p:nvPr/>
        </p:nvSpPr>
        <p:spPr>
          <a:xfrm>
            <a:off x="10954512" y="6793992"/>
            <a:ext cx="585216" cy="585216"/>
          </a:xfrm>
          <a:prstGeom prst="ellipse">
            <a:avLst/>
          </a:prstGeom>
          <a:solidFill>
            <a:srgbClr val="D9534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2051792" y="6793992"/>
            <a:ext cx="585216" cy="585216"/>
          </a:xfrm>
          <a:prstGeom prst="ellipse">
            <a:avLst/>
          </a:prstGeom>
          <a:solidFill>
            <a:srgbClr val="F0AD4E"/>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13149072" y="6793992"/>
            <a:ext cx="585216" cy="585216"/>
          </a:xfrm>
          <a:prstGeom prst="ellipse">
            <a:avLst/>
          </a:prstGeom>
          <a:solidFill>
            <a:srgbClr val="5CB85C"/>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ransition spd="fast">
    <p:fade/>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5240304" cy="2734056"/>
          </a:xfrm>
          <a:prstGeom prst="rect">
            <a:avLst/>
          </a:prstGeom>
          <a:solidFill>
            <a:srgbClr val="223A5A"/>
          </a:solidFill>
          <a:ln>
            <a:noFill/>
          </a:ln>
        </p:spPr>
        <p:txBody>
          <a:bodyPr rtlCol="0" anchor="ctr"/>
          <a:lstStyle/>
          <a:p>
            <a:pPr algn="ctr"/>
          </a:p>
        </p:txBody>
      </p:sp>
      <p:sp>
        <p:nvSpPr>
          <p:cNvPr id="3" name="Rectangle 2"/>
          <p:cNvSpPr/>
          <p:nvPr/>
        </p:nvSpPr>
        <p:spPr>
          <a:xfrm>
            <a:off x="0" y="2615184"/>
            <a:ext cx="7620152" cy="118872"/>
          </a:xfrm>
          <a:prstGeom prst="rect">
            <a:avLst/>
          </a:prstGeom>
          <a:solidFill>
            <a:srgbClr val="2E7D32"/>
          </a:solidFill>
          <a:ln>
            <a:noFill/>
          </a:ln>
        </p:spPr>
        <p:txBody>
          <a:bodyPr rtlCol="0" anchor="ctr"/>
          <a:lstStyle/>
          <a:p>
            <a:pPr algn="ctr"/>
          </a:p>
        </p:txBody>
      </p:sp>
      <p:sp>
        <p:nvSpPr>
          <p:cNvPr id="4" name="Rectangle 3"/>
          <p:cNvSpPr/>
          <p:nvPr/>
        </p:nvSpPr>
        <p:spPr>
          <a:xfrm>
            <a:off x="7620152" y="2615184"/>
            <a:ext cx="7620152" cy="118872"/>
          </a:xfrm>
          <a:prstGeom prst="rect">
            <a:avLst/>
          </a:prstGeom>
          <a:solidFill>
            <a:srgbClr val="438FC9"/>
          </a:solidFill>
          <a:ln>
            <a:noFill/>
          </a:ln>
        </p:spPr>
        <p:txBody>
          <a:bodyPr rtlCol="0" anchor="ctr"/>
          <a:lstStyle/>
          <a:p>
            <a:pPr algn="ctr"/>
          </a:p>
        </p:txBody>
      </p:sp>
      <p:sp>
        <p:nvSpPr>
          <p:cNvPr id="5" name="TextBox 4"/>
          <p:cNvSpPr txBox="1"/>
          <p:nvPr/>
        </p:nvSpPr>
        <p:spPr>
          <a:xfrm>
            <a:off x="621792" y="256032"/>
            <a:ext cx="10972800" cy="365760"/>
          </a:xfrm>
          <a:prstGeom prst="rect">
            <a:avLst/>
          </a:prstGeom>
          <a:noFill/>
        </p:spPr>
        <p:txBody>
          <a:bodyPr wrap="square" lIns="0" rIns="0" tIns="0" bIns="0" anchor="t">
            <a:spAutoFit/>
          </a:bodyPr>
          <a:lstStyle/>
          <a:p>
            <a:pPr algn="l">
              <a:spcAft>
                <a:spcPts val="600"/>
              </a:spcAft>
            </a:pPr>
            <a:r>
              <a:rPr sz="1800" b="0" i="0">
                <a:solidFill>
                  <a:srgbClr val="FFFFFF"/>
                </a:solidFill>
                <a:latin typeface="Arial"/>
              </a:rPr>
              <a:t>sciencegcse.co.uk  ·  Biology B1 L10: Active transport and exchange surfaces</a:t>
            </a:r>
          </a:p>
        </p:txBody>
      </p:sp>
      <p:sp>
        <p:nvSpPr>
          <p:cNvPr id="6" name="SG title"/>
          <p:cNvSpPr txBox="1"/>
          <p:nvPr/>
        </p:nvSpPr>
        <p:spPr>
          <a:xfrm>
            <a:off x="621792" y="658368"/>
            <a:ext cx="13898880" cy="685800"/>
          </a:xfrm>
          <a:prstGeom prst="rect">
            <a:avLst/>
          </a:prstGeom>
          <a:noFill/>
        </p:spPr>
        <p:txBody>
          <a:bodyPr wrap="square" lIns="0" rIns="0" tIns="0" bIns="0" anchor="t">
            <a:spAutoFit/>
          </a:bodyPr>
          <a:lstStyle/>
          <a:p>
            <a:pPr algn="l">
              <a:spcAft>
                <a:spcPts val="600"/>
              </a:spcAft>
            </a:pPr>
            <a:r>
              <a:rPr sz="3600" b="1" i="0">
                <a:solidFill>
                  <a:srgbClr val="FFFFFF"/>
                </a:solidFill>
                <a:latin typeface="Arial"/>
              </a:rPr>
              <a:t>Exit ticket answers</a:t>
            </a:r>
          </a:p>
        </p:txBody>
      </p:sp>
      <p:sp>
        <p:nvSpPr>
          <p:cNvPr id="7" name="TextBox 6"/>
          <p:cNvSpPr txBox="1"/>
          <p:nvPr/>
        </p:nvSpPr>
        <p:spPr>
          <a:xfrm>
            <a:off x="237744" y="8028431"/>
            <a:ext cx="548640" cy="274320"/>
          </a:xfrm>
          <a:prstGeom prst="rect">
            <a:avLst/>
          </a:prstGeom>
          <a:noFill/>
        </p:spPr>
        <p:txBody>
          <a:bodyPr wrap="square" lIns="0" rIns="0" tIns="0" bIns="0" anchor="t">
            <a:spAutoFit/>
          </a:bodyPr>
          <a:lstStyle/>
          <a:p>
            <a:pPr algn="l">
              <a:spcAft>
                <a:spcPts val="600"/>
              </a:spcAft>
            </a:pPr>
            <a:r>
              <a:rPr sz="1500" b="0" i="0">
                <a:solidFill>
                  <a:srgbClr val="5A5A5A"/>
                </a:solidFill>
                <a:latin typeface="Arial"/>
              </a:rPr>
              <a:t>23</a:t>
            </a:r>
          </a:p>
        </p:txBody>
      </p:sp>
      <p:sp>
        <p:nvSpPr>
          <p:cNvPr id="8" name="TextBox 7"/>
          <p:cNvSpPr txBox="1"/>
          <p:nvPr/>
        </p:nvSpPr>
        <p:spPr>
          <a:xfrm>
            <a:off x="10424160" y="8028431"/>
            <a:ext cx="4572000" cy="274320"/>
          </a:xfrm>
          <a:prstGeom prst="rect">
            <a:avLst/>
          </a:prstGeom>
          <a:noFill/>
        </p:spPr>
        <p:txBody>
          <a:bodyPr wrap="square" lIns="0" rIns="0" tIns="0" bIns="0" anchor="t">
            <a:spAutoFit/>
          </a:bodyPr>
          <a:lstStyle/>
          <a:p>
            <a:pPr algn="r">
              <a:spcAft>
                <a:spcPts val="600"/>
              </a:spcAft>
            </a:pPr>
            <a:r>
              <a:rPr sz="1600" b="0" i="0">
                <a:solidFill>
                  <a:srgbClr val="223A5A"/>
                </a:solidFill>
                <a:latin typeface="Arial"/>
              </a:rPr>
              <a:t>B1 L10  ·  sciencegcse.co.uk</a:t>
            </a:r>
          </a:p>
        </p:txBody>
      </p:sp>
      <p:sp>
        <p:nvSpPr>
          <p:cNvPr id="9" name="Rectangle 8"/>
          <p:cNvSpPr/>
          <p:nvPr/>
        </p:nvSpPr>
        <p:spPr>
          <a:xfrm>
            <a:off x="548640" y="1508760"/>
            <a:ext cx="94183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508760"/>
            <a:ext cx="9418320" cy="50292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1508760"/>
            <a:ext cx="91440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Answers</a:t>
            </a:r>
          </a:p>
        </p:txBody>
      </p:sp>
      <p:sp>
        <p:nvSpPr>
          <p:cNvPr id="12" name="TextBox 11"/>
          <p:cNvSpPr txBox="1"/>
          <p:nvPr/>
        </p:nvSpPr>
        <p:spPr>
          <a:xfrm>
            <a:off x="777240" y="2240280"/>
            <a:ext cx="8961120" cy="4480560"/>
          </a:xfrm>
          <a:prstGeom prst="rect">
            <a:avLst/>
          </a:prstGeom>
          <a:noFill/>
        </p:spPr>
        <p:txBody>
          <a:bodyPr wrap="square" lIns="0" rIns="0" tIns="0" bIns="0" anchor="t">
            <a:spAutoFit/>
          </a:bodyPr>
          <a:lstStyle/>
          <a:p>
            <a:pPr algn="l">
              <a:spcAft>
                <a:spcPts val="2200"/>
              </a:spcAft>
            </a:pPr>
            <a:r>
              <a:rPr sz="2200" b="1">
                <a:solidFill>
                  <a:srgbClr val="009900"/>
                </a:solidFill>
                <a:latin typeface="Arial"/>
              </a:rPr>
              <a:t>1. Active transport.</a:t>
            </a:r>
          </a:p>
          <a:p>
            <a:pPr algn="l">
              <a:spcAft>
                <a:spcPts val="2200"/>
              </a:spcAft>
            </a:pPr>
            <a:r>
              <a:rPr sz="2200" b="1">
                <a:solidFill>
                  <a:srgbClr val="009900"/>
                </a:solidFill>
                <a:latin typeface="Arial"/>
              </a:rPr>
              <a:t>2. Any one: a large surface area; a thin membrane (a short diffusion path); an efficient blood supply; being ventilated.</a:t>
            </a:r>
          </a:p>
          <a:p>
            <a:pPr algn="l">
              <a:spcAft>
                <a:spcPts val="2200"/>
              </a:spcAft>
            </a:pPr>
            <a:r>
              <a:rPr sz="2200" b="1">
                <a:solidFill>
                  <a:srgbClr val="009900"/>
                </a:solidFill>
                <a:latin typeface="Arial"/>
              </a:rPr>
              <a:t>3. A mouse.</a:t>
            </a:r>
          </a:p>
          <a:p>
            <a:pPr algn="l">
              <a:spcAft>
                <a:spcPts val="2200"/>
              </a:spcAft>
            </a:pPr>
            <a:r>
              <a:rPr sz="2200" b="1">
                <a:solidFill>
                  <a:srgbClr val="009900"/>
                </a:solidFill>
                <a:latin typeface="Arial"/>
              </a:rPr>
              <a:t>4. Active transport moves substances against a concentration gradient, from a lower to a higher concentration (1). Diffusion goes from a higher to a lower concentration, so it needs no energy from respiration (1).</a:t>
            </a:r>
          </a:p>
        </p:txBody>
      </p:sp>
      <p:sp>
        <p:nvSpPr>
          <p:cNvPr id="13" name="Rectangle 12"/>
          <p:cNvSpPr/>
          <p:nvPr/>
        </p:nvSpPr>
        <p:spPr>
          <a:xfrm>
            <a:off x="777240" y="6858000"/>
            <a:ext cx="8961120" cy="713232"/>
          </a:xfrm>
          <a:prstGeom prst="rect">
            <a:avLst/>
          </a:prstGeom>
          <a:solidFill>
            <a:srgbClr val="EAF3FB"/>
          </a:solidFill>
          <a:ln w="19050">
            <a:solidFill>
              <a:srgbClr val="438FC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6858000"/>
            <a:ext cx="8686800" cy="713232"/>
          </a:xfrm>
          <a:prstGeom prst="rect">
            <a:avLst/>
          </a:prstGeom>
          <a:noFill/>
        </p:spPr>
        <p:txBody>
          <a:bodyPr wrap="square" lIns="0" rIns="0" tIns="0" bIns="0" anchor="ctr">
            <a:spAutoFit/>
          </a:bodyPr>
          <a:lstStyle/>
          <a:p>
            <a:pPr algn="ctr">
              <a:spcAft>
                <a:spcPts val="600"/>
              </a:spcAft>
            </a:pPr>
            <a:r>
              <a:rPr sz="2000" b="1">
                <a:solidFill>
                  <a:srgbClr val="438FC9"/>
                </a:solidFill>
                <a:latin typeface="Arial"/>
                <a:hlinkClick r:id="rId3"/>
              </a:rPr>
              <a:t>▶ Online lesson: </a:t>
            </a:r>
            <a:r>
              <a:rPr sz="2000" b="1">
                <a:solidFill>
                  <a:srgbClr val="438FC9"/>
                </a:solidFill>
                <a:latin typeface="Arial"/>
                <a:hlinkClick r:id="rId3"/>
              </a:rPr>
              <a:t>quiz</a:t>
            </a:r>
            <a:r>
              <a:rPr sz="2000" b="1">
                <a:solidFill>
                  <a:srgbClr val="438FC9"/>
                </a:solidFill>
                <a:latin typeface="Arial"/>
                <a:hlinkClick r:id="rId3"/>
              </a:rPr>
              <a:t> and </a:t>
            </a:r>
            <a:r>
              <a:rPr sz="2000" b="1">
                <a:solidFill>
                  <a:srgbClr val="438FC9"/>
                </a:solidFill>
                <a:latin typeface="Arial"/>
                <a:hlinkClick r:id="rId4"/>
              </a:rPr>
              <a:t>exam questions</a:t>
            </a:r>
          </a:p>
        </p:txBody>
      </p:sp>
      <p:sp>
        <p:nvSpPr>
          <p:cNvPr id="15" name="Rectangle 14"/>
          <p:cNvSpPr/>
          <p:nvPr/>
        </p:nvSpPr>
        <p:spPr>
          <a:xfrm>
            <a:off x="10287000" y="1508760"/>
            <a:ext cx="4389120" cy="6263640"/>
          </a:xfrm>
          <a:prstGeom prst="rect">
            <a:avLst/>
          </a:prstGeom>
          <a:solidFill>
            <a:srgbClr val="FFFFFF"/>
          </a:solidFill>
          <a:ln w="9525">
            <a:solidFill>
              <a:srgbClr val="D2D2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0287000" y="1508760"/>
            <a:ext cx="4389120" cy="502920"/>
          </a:xfrm>
          <a:prstGeom prst="rect">
            <a:avLst/>
          </a:prstGeom>
          <a:solidFill>
            <a:srgbClr val="438F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424160" y="1508760"/>
            <a:ext cx="4114800" cy="502920"/>
          </a:xfrm>
          <a:prstGeom prst="rect">
            <a:avLst/>
          </a:prstGeom>
          <a:noFill/>
        </p:spPr>
        <p:txBody>
          <a:bodyPr wrap="square" lIns="0" rIns="0" tIns="0" bIns="0" anchor="ctr">
            <a:spAutoFit/>
          </a:bodyPr>
          <a:lstStyle/>
          <a:p>
            <a:pPr algn="l">
              <a:spcAft>
                <a:spcPts val="600"/>
              </a:spcAft>
            </a:pPr>
            <a:r>
              <a:rPr sz="2200" b="1">
                <a:solidFill>
                  <a:srgbClr val="FFFFFF"/>
                </a:solidFill>
                <a:latin typeface="Arial"/>
              </a:rPr>
              <a:t>Next lesson</a:t>
            </a:r>
          </a:p>
        </p:txBody>
      </p:sp>
      <p:sp>
        <p:nvSpPr>
          <p:cNvPr id="18" name="Rectangle 17"/>
          <p:cNvSpPr/>
          <p:nvPr/>
        </p:nvSpPr>
        <p:spPr>
          <a:xfrm>
            <a:off x="10305288" y="2029968"/>
            <a:ext cx="4352544" cy="5724144"/>
          </a:xfrm>
          <a:prstGeom prst="rect">
            <a:avLst/>
          </a:prstGeom>
          <a:solidFill>
            <a:srgbClr val="EA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0" y="2194560"/>
            <a:ext cx="3977639" cy="1737360"/>
          </a:xfrm>
          <a:prstGeom prst="rect">
            <a:avLst/>
          </a:prstGeom>
          <a:noFill/>
        </p:spPr>
        <p:txBody>
          <a:bodyPr wrap="square" lIns="0" rIns="0" tIns="0" bIns="0" anchor="t">
            <a:spAutoFit/>
          </a:bodyPr>
          <a:lstStyle/>
          <a:p>
            <a:pPr algn="l">
              <a:spcAft>
                <a:spcPts val="1000"/>
              </a:spcAft>
            </a:pPr>
            <a:r>
              <a:rPr sz="2100" b="1">
                <a:solidFill>
                  <a:srgbClr val="223A5A"/>
                </a:solidFill>
                <a:latin typeface="Arial"/>
              </a:rPr>
              <a:t>Next: B2 L1 Cells, tissues and organs</a:t>
            </a:r>
          </a:p>
          <a:p>
            <a:pPr algn="l">
              <a:spcAft>
                <a:spcPts val="1000"/>
              </a:spcAft>
            </a:pPr>
            <a:r>
              <a:rPr sz="2000" b="0">
                <a:solidFill>
                  <a:srgbClr val="000000"/>
                </a:solidFill>
                <a:latin typeface="Arial"/>
              </a:rPr>
              <a:t>How cells build tissues, organs, organ systems and organisms.</a:t>
            </a:r>
          </a:p>
        </p:txBody>
      </p:sp>
      <p:cxnSp>
        <p:nvCxnSpPr>
          <p:cNvPr id="20" name="Connector 19"/>
          <p:cNvCxnSpPr/>
          <p:nvPr/>
        </p:nvCxnSpPr>
        <p:spPr>
          <a:xfrm>
            <a:off x="10515600" y="3931920"/>
            <a:ext cx="3977640" cy="0"/>
          </a:xfrm>
          <a:prstGeom prst="line">
            <a:avLst/>
          </a:prstGeom>
          <a:ln w="9525">
            <a:solidFill>
              <a:srgbClr val="5A5A5A"/>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0515600" y="4069080"/>
            <a:ext cx="3977639" cy="3566160"/>
          </a:xfrm>
          <a:prstGeom prst="rect">
            <a:avLst/>
          </a:prstGeom>
          <a:noFill/>
        </p:spPr>
        <p:txBody>
          <a:bodyPr wrap="square" lIns="0" rIns="0" tIns="0" bIns="0" anchor="t">
            <a:spAutoFit/>
          </a:bodyPr>
          <a:lstStyle/>
          <a:p>
            <a:pPr algn="l">
              <a:spcAft>
                <a:spcPts val="500"/>
              </a:spcAft>
            </a:pPr>
            <a:r>
              <a:rPr sz="1700" b="1">
                <a:solidFill>
                  <a:srgbClr val="223A5A"/>
                </a:solidFill>
                <a:latin typeface="Arial"/>
              </a:rPr>
              <a:t>Worksheets:</a:t>
            </a:r>
          </a:p>
          <a:p>
            <a:pPr algn="l">
              <a:spcAft>
                <a:spcPts val="500"/>
              </a:spcAft>
            </a:pPr>
            <a:r>
              <a:rPr sz="1700" b="0">
                <a:solidFill>
                  <a:srgbClr val="223A5A"/>
                </a:solidFill>
                <a:latin typeface="Arial"/>
              </a:rPr>
              <a:t>• Mandatory (everyone)</a:t>
            </a:r>
          </a:p>
          <a:p>
            <a:pPr algn="l">
              <a:spcAft>
                <a:spcPts val="500"/>
              </a:spcAft>
            </a:pPr>
            <a:r>
              <a:rPr sz="1700" b="0">
                <a:solidFill>
                  <a:srgbClr val="223A5A"/>
                </a:solidFill>
                <a:latin typeface="Arial"/>
              </a:rPr>
              <a:t>• Alternative (easier, with key notes)</a:t>
            </a:r>
          </a:p>
          <a:p>
            <a:pPr algn="l">
              <a:spcAft>
                <a:spcPts val="500"/>
              </a:spcAft>
            </a:pPr>
            <a:r>
              <a:rPr sz="1700" b="0">
                <a:solidFill>
                  <a:srgbClr val="223A5A"/>
                </a:solidFill>
                <a:latin typeface="Arial"/>
              </a:rPr>
              <a:t>• Challenge (when you finish the Mandatory)</a:t>
            </a:r>
          </a:p>
          <a:p>
            <a:pPr algn="l">
              <a:spcAft>
                <a:spcPts val="500"/>
              </a:spcAft>
            </a:pPr>
            <a:r>
              <a:rPr sz="1700" b="0">
                <a:solidFill>
                  <a:srgbClr val="223A5A"/>
                </a:solidFill>
                <a:latin typeface="Arial"/>
              </a:rPr>
              <a:t>• Exam questions (exam style, 20 marks, homework)</a:t>
            </a:r>
          </a:p>
        </p:txBody>
      </p:sp>
    </p:spTree>
  </p:cSld>
  <p:clrMapOvr>
    <a:masterClrMapping/>
  </p:clrMapOvr>
  <p:transition spd="fast">
    <p:fade/>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Revision notes 1 of 4</a:t>
            </a:r>
          </a:p>
        </p:txBody>
      </p:sp>
      <p:sp>
        <p:nvSpPr>
          <p:cNvPr id="3" name="SG page label"/>
          <p:cNvSpPr txBox="1"/>
          <p:nvPr/>
        </p:nvSpPr>
        <p:spPr>
          <a:xfrm>
            <a:off x="11612880" y="256032"/>
            <a:ext cx="306324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Active transport, exchange surfaces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Exchange surfaces, a real gill and a diagram, active transport, root hair cells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 Getting substances in and out</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6949440" cy="22534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Cells need substances such as oxygen, water, sugar (glucose) and mineral ions. Plants take in their water and mineral ions from the soil. Cells must get rid of waste, such as carbon dioxide. Substances move into and out of cells in three ways:</a:t>
            </a:r>
          </a:p>
          <a:p>
            <a:pPr algn="l" marL="182880" indent="-182880">
              <a:spcAft>
                <a:spcPts val="100"/>
              </a:spcAft>
              <a:buClr>
                <a:srgbClr val="2E7D32"/>
              </a:buClr>
              <a:buSzPct val="115000"/>
              <a:buFont typeface="Arial"/>
              <a:buChar char="•"/>
            </a:pPr>
            <a:r>
              <a:rPr sz="1250" b="1">
                <a:solidFill>
                  <a:srgbClr val="000000"/>
                </a:solidFill>
                <a:latin typeface="Arial"/>
              </a:rPr>
              <a:t>diffusion</a:t>
            </a:r>
            <a:r>
              <a:rPr sz="1250" b="0">
                <a:solidFill>
                  <a:srgbClr val="000000"/>
                </a:solidFill>
                <a:latin typeface="Arial"/>
              </a:rPr>
              <a:t> (B1 L8 Diffusion)</a:t>
            </a:r>
          </a:p>
          <a:p>
            <a:pPr algn="l" marL="182880" indent="-182880">
              <a:spcAft>
                <a:spcPts val="100"/>
              </a:spcAft>
              <a:buClr>
                <a:srgbClr val="2E7D32"/>
              </a:buClr>
              <a:buSzPct val="115000"/>
              <a:buFont typeface="Arial"/>
              <a:buChar char="•"/>
            </a:pPr>
            <a:r>
              <a:rPr sz="1250" b="1">
                <a:solidFill>
                  <a:srgbClr val="000000"/>
                </a:solidFill>
                <a:latin typeface="Arial"/>
              </a:rPr>
              <a:t>osmosis</a:t>
            </a:r>
            <a:r>
              <a:rPr sz="1250" b="0">
                <a:solidFill>
                  <a:srgbClr val="000000"/>
                </a:solidFill>
                <a:latin typeface="Arial"/>
              </a:rPr>
              <a:t>, for water only (B1 L9 Osmosis)</a:t>
            </a:r>
          </a:p>
          <a:p>
            <a:pPr algn="l" marL="182880" indent="-182880">
              <a:spcAft>
                <a:spcPts val="300"/>
              </a:spcAft>
              <a:buClr>
                <a:srgbClr val="2E7D32"/>
              </a:buClr>
              <a:buSzPct val="115000"/>
              <a:buFont typeface="Arial"/>
              <a:buChar char="•"/>
            </a:pPr>
            <a:r>
              <a:rPr sz="1250" b="1">
                <a:solidFill>
                  <a:srgbClr val="000000"/>
                </a:solidFill>
                <a:latin typeface="Arial"/>
              </a:rPr>
              <a:t>active transport</a:t>
            </a:r>
            <a:r>
              <a:rPr sz="1250" b="0">
                <a:solidFill>
                  <a:srgbClr val="000000"/>
                </a:solidFill>
                <a:latin typeface="Arial"/>
              </a:rPr>
              <a:t> (this lesson).</a:t>
            </a:r>
          </a:p>
          <a:p>
            <a:pPr algn="l">
              <a:spcAft>
                <a:spcPts val="300"/>
              </a:spcAft>
            </a:pPr>
            <a:r>
              <a:rPr sz="1250" b="0">
                <a:solidFill>
                  <a:srgbClr val="000000"/>
                </a:solidFill>
                <a:latin typeface="Arial"/>
              </a:rPr>
              <a:t>An </a:t>
            </a:r>
            <a:r>
              <a:rPr sz="1250" b="1">
                <a:solidFill>
                  <a:srgbClr val="000000"/>
                </a:solidFill>
                <a:latin typeface="Arial"/>
              </a:rPr>
              <a:t>exchange surface</a:t>
            </a:r>
            <a:r>
              <a:rPr sz="1250" b="0">
                <a:solidFill>
                  <a:srgbClr val="000000"/>
                </a:solidFill>
                <a:latin typeface="Arial"/>
              </a:rPr>
              <a:t> is a surface specialised for substances to move into or out of an organism, such as the alveoli or the gills.</a:t>
            </a:r>
          </a:p>
          <a:p>
            <a:pPr algn="l">
              <a:spcAft>
                <a:spcPts val="300"/>
              </a:spcAft>
            </a:pPr>
            <a:r>
              <a:rPr sz="1250" b="0">
                <a:solidFill>
                  <a:srgbClr val="000000"/>
                </a:solidFill>
                <a:latin typeface="Arial"/>
              </a:rPr>
              <a:t>A fish's </a:t>
            </a:r>
            <a:r>
              <a:rPr sz="1250" b="1">
                <a:solidFill>
                  <a:srgbClr val="000000"/>
                </a:solidFill>
                <a:latin typeface="Arial"/>
              </a:rPr>
              <a:t>gills</a:t>
            </a:r>
            <a:r>
              <a:rPr sz="1250" b="0">
                <a:solidFill>
                  <a:srgbClr val="000000"/>
                </a:solidFill>
                <a:latin typeface="Arial"/>
              </a:rPr>
              <a:t> are the organs it uses to take in oxygen from water and get rid of carbon dioxide. Each gill has a curved, bony </a:t>
            </a:r>
            <a:r>
              <a:rPr sz="1250" b="1">
                <a:solidFill>
                  <a:srgbClr val="000000"/>
                </a:solidFill>
                <a:latin typeface="Arial"/>
              </a:rPr>
              <a:t>gill arch</a:t>
            </a:r>
            <a:r>
              <a:rPr sz="1250" b="0">
                <a:solidFill>
                  <a:srgbClr val="000000"/>
                </a:solidFill>
                <a:latin typeface="Arial"/>
              </a:rPr>
              <a:t> that holds two rows of </a:t>
            </a:r>
            <a:r>
              <a:rPr sz="1250" b="1">
                <a:solidFill>
                  <a:srgbClr val="000000"/>
                </a:solidFill>
                <a:latin typeface="Arial"/>
              </a:rPr>
              <a:t>gill filaments</a:t>
            </a:r>
            <a:r>
              <a:rPr sz="1250" b="0">
                <a:solidFill>
                  <a:srgbClr val="000000"/>
                </a:solidFill>
                <a:latin typeface="Arial"/>
              </a:rPr>
              <a:t>: many thin, feathery strands, covered in tiny plates, which give a large surface area.</a:t>
            </a:r>
          </a:p>
        </p:txBody>
      </p:sp>
      <p:sp>
        <p:nvSpPr>
          <p:cNvPr id="10" name="TextBox 9"/>
          <p:cNvSpPr txBox="1"/>
          <p:nvPr/>
        </p:nvSpPr>
        <p:spPr>
          <a:xfrm>
            <a:off x="548640" y="3955186"/>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2. A real gill and a diagram</a:t>
            </a:r>
          </a:p>
        </p:txBody>
      </p:sp>
      <p:sp>
        <p:nvSpPr>
          <p:cNvPr id="11" name="Rectangle 10"/>
          <p:cNvSpPr/>
          <p:nvPr/>
        </p:nvSpPr>
        <p:spPr>
          <a:xfrm>
            <a:off x="548640" y="4215790"/>
            <a:ext cx="6949440" cy="19202"/>
          </a:xfrm>
          <a:prstGeom prst="rect">
            <a:avLst/>
          </a:prstGeom>
          <a:solidFill>
            <a:srgbClr val="2E7D32"/>
          </a:solidFill>
          <a:ln>
            <a:noFill/>
          </a:ln>
          <a:effectLst/>
        </p:spPr>
        <p:txBody>
          <a:bodyPr rtlCol="0" anchor="ctr"/>
          <a:lstStyle/>
          <a:p>
            <a:pPr algn="ctr"/>
          </a:p>
        </p:txBody>
      </p:sp>
      <p:pic>
        <p:nvPicPr>
          <p:cNvPr id="12" name="Picture 11" descr="2. A real gill and a diagram. Real gills are deep red because they are full of blood. The diagram is simplified."/>
          <p:cNvPicPr>
            <a:picLocks noChangeAspect="1"/>
          </p:cNvPicPr>
          <p:nvPr/>
        </p:nvPicPr>
        <p:blipFill>
          <a:blip r:embed="rId3"/>
          <a:stretch>
            <a:fillRect/>
          </a:stretch>
        </p:blipFill>
        <p:spPr>
          <a:xfrm>
            <a:off x="3383279" y="4303572"/>
            <a:ext cx="4114800" cy="2250796"/>
          </a:xfrm>
          <a:prstGeom prst="rect">
            <a:avLst/>
          </a:prstGeom>
        </p:spPr>
      </p:pic>
      <p:sp>
        <p:nvSpPr>
          <p:cNvPr id="13" name="TextBox 12"/>
          <p:cNvSpPr txBox="1"/>
          <p:nvPr/>
        </p:nvSpPr>
        <p:spPr>
          <a:xfrm>
            <a:off x="3383279" y="6581800"/>
            <a:ext cx="4114800" cy="368808"/>
          </a:xfrm>
          <a:prstGeom prst="rect">
            <a:avLst/>
          </a:prstGeom>
          <a:noFill/>
        </p:spPr>
        <p:txBody>
          <a:bodyPr wrap="square" lIns="0" rIns="0" tIns="0" bIns="0" anchor="t">
            <a:spAutoFit/>
          </a:bodyPr>
          <a:lstStyle/>
          <a:p>
            <a:pPr algn="ctr">
              <a:spcAft>
                <a:spcPts val="0"/>
              </a:spcAft>
            </a:pPr>
            <a:r>
              <a:rPr sz="1150" b="0">
                <a:solidFill>
                  <a:srgbClr val="5A5A5A"/>
                </a:solidFill>
                <a:latin typeface="Arial"/>
              </a:rPr>
              <a:t>Real gills are deep red because they are full of blood. The diagram is simplified.</a:t>
            </a:r>
          </a:p>
        </p:txBody>
      </p:sp>
      <p:sp>
        <p:nvSpPr>
          <p:cNvPr id="14" name="TextBox 13"/>
          <p:cNvSpPr txBox="1"/>
          <p:nvPr/>
        </p:nvSpPr>
        <p:spPr>
          <a:xfrm>
            <a:off x="548640" y="4303572"/>
            <a:ext cx="2651759" cy="21899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Exam pictures of gills are usually </a:t>
            </a:r>
            <a:r>
              <a:rPr sz="1250" b="1">
                <a:solidFill>
                  <a:srgbClr val="000000"/>
                </a:solidFill>
                <a:latin typeface="Arial"/>
              </a:rPr>
              <a:t>diagrams</a:t>
            </a:r>
            <a:r>
              <a:rPr sz="1250" b="0">
                <a:solidFill>
                  <a:srgbClr val="000000"/>
                </a:solidFill>
                <a:latin typeface="Arial"/>
              </a:rPr>
              <a:t>. A diagram is simplified on purpose:</a:t>
            </a:r>
          </a:p>
          <a:p>
            <a:pPr algn="l" marL="182880" indent="-182880">
              <a:spcAft>
                <a:spcPts val="300"/>
              </a:spcAft>
              <a:buClr>
                <a:srgbClr val="2E7D32"/>
              </a:buClr>
              <a:buSzPct val="115000"/>
              <a:buFont typeface="Arial"/>
              <a:buChar char="•"/>
            </a:pPr>
            <a:r>
              <a:rPr sz="1250" b="1">
                <a:solidFill>
                  <a:srgbClr val="000000"/>
                </a:solidFill>
                <a:latin typeface="Arial"/>
              </a:rPr>
              <a:t>Colour:</a:t>
            </a:r>
            <a:r>
              <a:rPr sz="1250" b="0">
                <a:solidFill>
                  <a:srgbClr val="000000"/>
                </a:solidFill>
                <a:latin typeface="Arial"/>
              </a:rPr>
              <a:t> real gills are deep red all over, from the blood in their many capillaries. A diagram is pale, with thin red lines for the blood vessels.</a:t>
            </a:r>
          </a:p>
          <a:p>
            <a:pPr algn="l" marL="182880" indent="-182880">
              <a:spcAft>
                <a:spcPts val="300"/>
              </a:spcAft>
              <a:buClr>
                <a:srgbClr val="2E7D32"/>
              </a:buClr>
              <a:buSzPct val="115000"/>
              <a:buFont typeface="Arial"/>
              <a:buChar char="•"/>
            </a:pPr>
            <a:r>
              <a:rPr sz="1250" b="1">
                <a:solidFill>
                  <a:srgbClr val="000000"/>
                </a:solidFill>
                <a:latin typeface="Arial"/>
              </a:rPr>
              <a:t>Number:</a:t>
            </a:r>
            <a:r>
              <a:rPr sz="1250" b="0">
                <a:solidFill>
                  <a:srgbClr val="000000"/>
                </a:solidFill>
                <a:latin typeface="Arial"/>
              </a:rPr>
              <a:t> a real gill has hundreds of filaments. A diagram shows a few.</a:t>
            </a:r>
          </a:p>
        </p:txBody>
      </p:sp>
      <p:sp>
        <p:nvSpPr>
          <p:cNvPr id="15" name="TextBox 14"/>
          <p:cNvSpPr txBox="1"/>
          <p:nvPr/>
        </p:nvSpPr>
        <p:spPr>
          <a:xfrm>
            <a:off x="548640" y="7023760"/>
            <a:ext cx="6949440" cy="12755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1">
                <a:solidFill>
                  <a:srgbClr val="000000"/>
                </a:solidFill>
                <a:latin typeface="Arial"/>
              </a:rPr>
              <a:t>Tiny plates:</a:t>
            </a:r>
            <a:r>
              <a:rPr sz="1250" b="0">
                <a:solidFill>
                  <a:srgbClr val="000000"/>
                </a:solidFill>
                <a:latin typeface="Arial"/>
              </a:rPr>
              <a:t> these are too small to see without a microscope. A diagram draws them big, in an enlarged circle.</a:t>
            </a:r>
          </a:p>
          <a:p>
            <a:pPr algn="l" marL="182880" indent="-182880">
              <a:spcAft>
                <a:spcPts val="300"/>
              </a:spcAft>
              <a:buClr>
                <a:srgbClr val="2E7D32"/>
              </a:buClr>
              <a:buSzPct val="115000"/>
              <a:buFont typeface="Arial"/>
              <a:buChar char="•"/>
            </a:pPr>
            <a:r>
              <a:rPr sz="1250" b="1">
                <a:solidFill>
                  <a:srgbClr val="000000"/>
                </a:solidFill>
                <a:latin typeface="Arial"/>
              </a:rPr>
              <a:t>Two rows:</a:t>
            </a:r>
            <a:r>
              <a:rPr sz="1250" b="0">
                <a:solidFill>
                  <a:srgbClr val="000000"/>
                </a:solidFill>
                <a:latin typeface="Arial"/>
              </a:rPr>
              <a:t> a real gill has two rows of filaments. A diagram usually shows one.</a:t>
            </a:r>
          </a:p>
          <a:p>
            <a:pPr algn="l" marL="182880" indent="-182880">
              <a:spcAft>
                <a:spcPts val="300"/>
              </a:spcAft>
              <a:buClr>
                <a:srgbClr val="2E7D32"/>
              </a:buClr>
              <a:buSzPct val="115000"/>
              <a:buFont typeface="Arial"/>
              <a:buChar char="•"/>
            </a:pPr>
            <a:r>
              <a:rPr sz="1250" b="1">
                <a:solidFill>
                  <a:srgbClr val="000000"/>
                </a:solidFill>
                <a:latin typeface="Arial"/>
              </a:rPr>
              <a:t>Water flow:</a:t>
            </a:r>
            <a:r>
              <a:rPr sz="1250" b="0">
                <a:solidFill>
                  <a:srgbClr val="000000"/>
                </a:solidFill>
                <a:latin typeface="Arial"/>
              </a:rPr>
              <a:t> in a living fish, the gills sit under a bony flap, the gill cover, and water flows over them. A diagram shows the flow with arrows.</a:t>
            </a:r>
          </a:p>
          <a:p>
            <a:pPr algn="l">
              <a:spcAft>
                <a:spcPts val="300"/>
              </a:spcAft>
            </a:pPr>
            <a:r>
              <a:rPr sz="1250" b="0">
                <a:solidFill>
                  <a:srgbClr val="000000"/>
                </a:solidFill>
                <a:latin typeface="Arial"/>
              </a:rPr>
              <a:t>Both show a bony gill arch that supports many thin gill filaments.</a:t>
            </a:r>
          </a:p>
        </p:txBody>
      </p:sp>
      <p:sp>
        <p:nvSpPr>
          <p:cNvPr id="16" name="TextBox 15"/>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3. Active transport</a:t>
            </a:r>
          </a:p>
        </p:txBody>
      </p:sp>
      <p:sp>
        <p:nvSpPr>
          <p:cNvPr id="17" name="Rectangle 16"/>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744968" y="1509674"/>
            <a:ext cx="6949440" cy="10850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Active transport</a:t>
            </a:r>
            <a:r>
              <a:rPr sz="1250" b="0">
                <a:solidFill>
                  <a:srgbClr val="000000"/>
                </a:solidFill>
                <a:latin typeface="Arial"/>
              </a:rPr>
              <a:t> is the movement of substances from a more dilute solution to a more concentrated solution (against a concentration gradient), which requires energy from respiration.</a:t>
            </a:r>
          </a:p>
          <a:p>
            <a:pPr algn="l" marL="182880" indent="-182880">
              <a:spcAft>
                <a:spcPts val="300"/>
              </a:spcAft>
              <a:buClr>
                <a:srgbClr val="2E7D32"/>
              </a:buClr>
              <a:buSzPct val="115000"/>
              <a:buFont typeface="Arial"/>
              <a:buChar char="•"/>
            </a:pPr>
            <a:r>
              <a:rPr sz="1250" b="0">
                <a:solidFill>
                  <a:srgbClr val="000000"/>
                </a:solidFill>
                <a:latin typeface="Arial"/>
              </a:rPr>
              <a:t>It moves substances from a </a:t>
            </a:r>
            <a:r>
              <a:rPr sz="1250" b="1">
                <a:solidFill>
                  <a:srgbClr val="000000"/>
                </a:solidFill>
                <a:latin typeface="Arial"/>
              </a:rPr>
              <a:t>lower</a:t>
            </a:r>
            <a:r>
              <a:rPr sz="1250" b="0">
                <a:solidFill>
                  <a:srgbClr val="000000"/>
                </a:solidFill>
                <a:latin typeface="Arial"/>
              </a:rPr>
              <a:t> to a </a:t>
            </a:r>
            <a:r>
              <a:rPr sz="1250" b="1">
                <a:solidFill>
                  <a:srgbClr val="000000"/>
                </a:solidFill>
                <a:latin typeface="Arial"/>
              </a:rPr>
              <a:t>higher</a:t>
            </a:r>
            <a:r>
              <a:rPr sz="1250" b="0">
                <a:solidFill>
                  <a:srgbClr val="000000"/>
                </a:solidFill>
                <a:latin typeface="Arial"/>
              </a:rPr>
              <a:t> concentration.</a:t>
            </a:r>
          </a:p>
          <a:p>
            <a:pPr algn="l" marL="182880" indent="-182880">
              <a:spcAft>
                <a:spcPts val="300"/>
              </a:spcAft>
              <a:buClr>
                <a:srgbClr val="2E7D32"/>
              </a:buClr>
              <a:buSzPct val="115000"/>
              <a:buFont typeface="Arial"/>
              <a:buChar char="•"/>
            </a:pPr>
            <a:r>
              <a:rPr sz="1250" b="0">
                <a:solidFill>
                  <a:srgbClr val="000000"/>
                </a:solidFill>
                <a:latin typeface="Arial"/>
              </a:rPr>
              <a:t>The energy is released by </a:t>
            </a:r>
            <a:r>
              <a:rPr sz="1250" b="1">
                <a:solidFill>
                  <a:srgbClr val="000000"/>
                </a:solidFill>
                <a:latin typeface="Arial"/>
              </a:rPr>
              <a:t>respiration</a:t>
            </a:r>
            <a:r>
              <a:rPr sz="1250" b="0">
                <a:solidFill>
                  <a:srgbClr val="000000"/>
                </a:solidFill>
                <a:latin typeface="Arial"/>
              </a:rPr>
              <a:t>, which happens in the </a:t>
            </a:r>
            <a:r>
              <a:rPr sz="1250" b="1">
                <a:solidFill>
                  <a:srgbClr val="000000"/>
                </a:solidFill>
                <a:latin typeface="Arial"/>
              </a:rPr>
              <a:t>mitochondria</a:t>
            </a:r>
            <a:r>
              <a:rPr sz="1250" b="0">
                <a:solidFill>
                  <a:srgbClr val="000000"/>
                </a:solidFill>
                <a:latin typeface="Arial"/>
              </a:rPr>
              <a:t>.</a:t>
            </a:r>
          </a:p>
          <a:p>
            <a:pPr algn="l" marL="182880" indent="-182880">
              <a:spcAft>
                <a:spcPts val="300"/>
              </a:spcAft>
              <a:buClr>
                <a:srgbClr val="2E7D32"/>
              </a:buClr>
              <a:buSzPct val="115000"/>
              <a:buFont typeface="Arial"/>
              <a:buChar char="•"/>
            </a:pPr>
            <a:r>
              <a:rPr sz="1250" b="0">
                <a:solidFill>
                  <a:srgbClr val="000000"/>
                </a:solidFill>
                <a:latin typeface="Arial"/>
              </a:rPr>
              <a:t>Cells that do a lot of active transport have </a:t>
            </a:r>
            <a:r>
              <a:rPr sz="1250" b="1">
                <a:solidFill>
                  <a:srgbClr val="000000"/>
                </a:solidFill>
                <a:latin typeface="Arial"/>
              </a:rPr>
              <a:t>many mitochondria</a:t>
            </a:r>
            <a:r>
              <a:rPr sz="1250" b="0">
                <a:solidFill>
                  <a:srgbClr val="000000"/>
                </a:solidFill>
                <a:latin typeface="Arial"/>
              </a:rPr>
              <a:t>.</a:t>
            </a:r>
          </a:p>
        </p:txBody>
      </p:sp>
      <p:sp>
        <p:nvSpPr>
          <p:cNvPr id="19" name="Rectangle 18"/>
          <p:cNvSpPr/>
          <p:nvPr/>
        </p:nvSpPr>
        <p:spPr>
          <a:xfrm>
            <a:off x="7744968" y="2658770"/>
            <a:ext cx="50292" cy="344424"/>
          </a:xfrm>
          <a:prstGeom prst="rect">
            <a:avLst/>
          </a:prstGeom>
          <a:solidFill>
            <a:srgbClr val="2E7D32"/>
          </a:solidFill>
          <a:ln>
            <a:noFill/>
          </a:ln>
          <a:effectLst/>
        </p:spPr>
        <p:txBody>
          <a:bodyPr rtlCol="0" anchor="ctr"/>
          <a:lstStyle/>
          <a:p>
            <a:pPr algn="ctr"/>
          </a:p>
        </p:txBody>
      </p:sp>
      <p:sp>
        <p:nvSpPr>
          <p:cNvPr id="20" name="TextBox 19"/>
          <p:cNvSpPr txBox="1"/>
          <p:nvPr/>
        </p:nvSpPr>
        <p:spPr>
          <a:xfrm>
            <a:off x="7909560" y="263133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only active transport goes against a concentration gradient. Diffusion and osmosis go the other way and need no energy from respiration.</a:t>
            </a:r>
          </a:p>
        </p:txBody>
      </p:sp>
      <p:sp>
        <p:nvSpPr>
          <p:cNvPr id="21" name="TextBox 20"/>
          <p:cNvSpPr txBox="1"/>
          <p:nvPr/>
        </p:nvSpPr>
        <p:spPr>
          <a:xfrm>
            <a:off x="7744968" y="324093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4. Root hair cells</a:t>
            </a:r>
          </a:p>
        </p:txBody>
      </p:sp>
      <p:sp>
        <p:nvSpPr>
          <p:cNvPr id="22" name="Rectangle 21"/>
          <p:cNvSpPr/>
          <p:nvPr/>
        </p:nvSpPr>
        <p:spPr>
          <a:xfrm>
            <a:off x="7744968" y="3501542"/>
            <a:ext cx="6949440" cy="19202"/>
          </a:xfrm>
          <a:prstGeom prst="rect">
            <a:avLst/>
          </a:prstGeom>
          <a:solidFill>
            <a:srgbClr val="2E7D32"/>
          </a:solidFill>
          <a:ln>
            <a:noFill/>
          </a:ln>
          <a:effectLst/>
        </p:spPr>
        <p:txBody>
          <a:bodyPr rtlCol="0" anchor="ctr"/>
          <a:lstStyle/>
          <a:p>
            <a:pPr algn="ctr"/>
          </a:p>
        </p:txBody>
      </p:sp>
      <p:sp>
        <p:nvSpPr>
          <p:cNvPr id="23" name="TextBox 22"/>
          <p:cNvSpPr txBox="1"/>
          <p:nvPr/>
        </p:nvSpPr>
        <p:spPr>
          <a:xfrm>
            <a:off x="7744968" y="3589324"/>
            <a:ext cx="3703319" cy="3028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Plants need </a:t>
            </a:r>
            <a:r>
              <a:rPr sz="1250" b="1">
                <a:solidFill>
                  <a:srgbClr val="000000"/>
                </a:solidFill>
                <a:latin typeface="Arial"/>
              </a:rPr>
              <a:t>mineral ions</a:t>
            </a:r>
            <a:r>
              <a:rPr sz="1250" b="0">
                <a:solidFill>
                  <a:srgbClr val="000000"/>
                </a:solidFill>
                <a:latin typeface="Arial"/>
              </a:rPr>
              <a:t>, such as nitrate, to stay healthy. The water in the soil is a very dilute solution of mineral ions, so there are more ions inside a root hair cell than in the soil water.</a:t>
            </a:r>
          </a:p>
          <a:p>
            <a:pPr algn="l" marL="182880" indent="-182880">
              <a:spcAft>
                <a:spcPts val="300"/>
              </a:spcAft>
              <a:buClr>
                <a:srgbClr val="2E7D32"/>
              </a:buClr>
              <a:buSzPct val="115000"/>
              <a:buFont typeface="Arial"/>
              <a:buChar char="•"/>
            </a:pPr>
            <a:r>
              <a:rPr sz="1250" b="0">
                <a:solidFill>
                  <a:srgbClr val="000000"/>
                </a:solidFill>
                <a:latin typeface="Arial"/>
              </a:rPr>
              <a:t>Diffusion would move the ions </a:t>
            </a:r>
            <a:r>
              <a:rPr sz="1250" b="1">
                <a:solidFill>
                  <a:srgbClr val="000000"/>
                </a:solidFill>
                <a:latin typeface="Arial"/>
              </a:rPr>
              <a:t>out</a:t>
            </a:r>
            <a:r>
              <a:rPr sz="1250" b="0">
                <a:solidFill>
                  <a:srgbClr val="000000"/>
                </a:solidFill>
                <a:latin typeface="Arial"/>
              </a:rPr>
              <a:t> of the cell. So the root hair cell uses </a:t>
            </a:r>
            <a:r>
              <a:rPr sz="1250" b="1">
                <a:solidFill>
                  <a:srgbClr val="000000"/>
                </a:solidFill>
                <a:latin typeface="Arial"/>
              </a:rPr>
              <a:t>active transport</a:t>
            </a:r>
            <a:r>
              <a:rPr sz="1250" b="0">
                <a:solidFill>
                  <a:srgbClr val="000000"/>
                </a:solidFill>
                <a:latin typeface="Arial"/>
              </a:rPr>
              <a:t> to move mineral ions in, against the concentration gradient.</a:t>
            </a:r>
          </a:p>
          <a:p>
            <a:pPr algn="l" marL="182880" indent="-182880">
              <a:spcAft>
                <a:spcPts val="300"/>
              </a:spcAft>
              <a:buClr>
                <a:srgbClr val="2E7D32"/>
              </a:buClr>
              <a:buSzPct val="115000"/>
              <a:buFont typeface="Arial"/>
              <a:buChar char="•"/>
            </a:pPr>
            <a:r>
              <a:rPr sz="1250" b="0">
                <a:solidFill>
                  <a:srgbClr val="000000"/>
                </a:solidFill>
                <a:latin typeface="Arial"/>
              </a:rPr>
              <a:t>Root hair cells have many mitochondria to release the energy.</a:t>
            </a:r>
          </a:p>
          <a:p>
            <a:pPr algn="l" marL="182880" indent="-182880">
              <a:spcAft>
                <a:spcPts val="300"/>
              </a:spcAft>
              <a:buClr>
                <a:srgbClr val="2E7D32"/>
              </a:buClr>
              <a:buSzPct val="115000"/>
              <a:buFont typeface="Arial"/>
              <a:buChar char="•"/>
            </a:pPr>
            <a:r>
              <a:rPr sz="1250" b="0">
                <a:solidFill>
                  <a:srgbClr val="000000"/>
                </a:solidFill>
                <a:latin typeface="Arial"/>
              </a:rPr>
              <a:t>Root hair cells take in water from the soil by osmosis (B1 L9 Osmosis). Osmosis needs no energy.</a:t>
            </a:r>
          </a:p>
          <a:p>
            <a:pPr algn="l" marL="182880" indent="-182880">
              <a:spcAft>
                <a:spcPts val="300"/>
              </a:spcAft>
              <a:buClr>
                <a:srgbClr val="2E7D32"/>
              </a:buClr>
              <a:buSzPct val="115000"/>
              <a:buFont typeface="Arial"/>
              <a:buChar char="•"/>
            </a:pPr>
            <a:r>
              <a:rPr sz="1250" b="0">
                <a:solidFill>
                  <a:srgbClr val="000000"/>
                </a:solidFill>
                <a:latin typeface="Arial"/>
              </a:rPr>
              <a:t>The long, thin root hair gives a large surface area (B1 L5 Specialised cells).</a:t>
            </a:r>
          </a:p>
        </p:txBody>
      </p:sp>
      <p:pic>
        <p:nvPicPr>
          <p:cNvPr id="24" name="Picture 23" descr="4. Root hair cells. Watch out: water enters root hair cells by osmosis; mineral ions enter by active transport. Not the other way round."/>
          <p:cNvPicPr>
            <a:picLocks noChangeAspect="1"/>
          </p:cNvPicPr>
          <p:nvPr/>
        </p:nvPicPr>
        <p:blipFill>
          <a:blip r:embed="rId4"/>
          <a:stretch>
            <a:fillRect/>
          </a:stretch>
        </p:blipFill>
        <p:spPr>
          <a:xfrm>
            <a:off x="11585448" y="3589324"/>
            <a:ext cx="3108960" cy="2841345"/>
          </a:xfrm>
          <a:prstGeom prst="rect">
            <a:avLst/>
          </a:prstGeom>
        </p:spPr>
      </p:pic>
      <p:sp>
        <p:nvSpPr>
          <p:cNvPr id="25" name="Rectangle 24"/>
          <p:cNvSpPr/>
          <p:nvPr/>
        </p:nvSpPr>
        <p:spPr>
          <a:xfrm>
            <a:off x="7744968" y="6718096"/>
            <a:ext cx="50292" cy="344424"/>
          </a:xfrm>
          <a:prstGeom prst="rect">
            <a:avLst/>
          </a:prstGeom>
          <a:solidFill>
            <a:srgbClr val="2E7D32"/>
          </a:solidFill>
          <a:ln>
            <a:noFill/>
          </a:ln>
          <a:effectLst/>
        </p:spPr>
        <p:txBody>
          <a:bodyPr rtlCol="0" anchor="ctr"/>
          <a:lstStyle/>
          <a:p>
            <a:pPr algn="ctr"/>
          </a:p>
        </p:txBody>
      </p:sp>
      <p:sp>
        <p:nvSpPr>
          <p:cNvPr id="26" name="TextBox 25"/>
          <p:cNvSpPr txBox="1"/>
          <p:nvPr/>
        </p:nvSpPr>
        <p:spPr>
          <a:xfrm>
            <a:off x="7909560" y="6690664"/>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water enters root hair cells by osmosis; mineral ions enter by active transport. Not the other way round.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Revision notes 2 of 4</a:t>
            </a:r>
          </a:p>
        </p:txBody>
      </p:sp>
      <p:sp>
        <p:nvSpPr>
          <p:cNvPr id="3" name="SG page label"/>
          <p:cNvSpPr txBox="1"/>
          <p:nvPr/>
        </p:nvSpPr>
        <p:spPr>
          <a:xfrm>
            <a:off x="11612880" y="256032"/>
            <a:ext cx="306324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Active transport, exchange surfaces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The gut, comparing the three processes, surface area to volume ratio</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5. Active transport in the gut</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2788919" cy="27614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Digested food in the small intestine includes sugar (glucose). It is absorbed into the blood, which carries it to the body's cells for respiration.</a:t>
            </a:r>
          </a:p>
          <a:p>
            <a:pPr algn="l" marL="182880" indent="-182880">
              <a:spcAft>
                <a:spcPts val="300"/>
              </a:spcAft>
              <a:buClr>
                <a:srgbClr val="2E7D32"/>
              </a:buClr>
              <a:buSzPct val="115000"/>
              <a:buFont typeface="Arial"/>
              <a:buChar char="•"/>
            </a:pPr>
            <a:r>
              <a:rPr sz="1250" b="0">
                <a:solidFill>
                  <a:srgbClr val="000000"/>
                </a:solidFill>
                <a:latin typeface="Arial"/>
              </a:rPr>
              <a:t>Just after a meal, there is more sugar in the gut than in the blood, so sugar </a:t>
            </a:r>
            <a:r>
              <a:rPr sz="1250" b="1">
                <a:solidFill>
                  <a:srgbClr val="000000"/>
                </a:solidFill>
                <a:latin typeface="Arial"/>
              </a:rPr>
              <a:t>diffuses</a:t>
            </a:r>
            <a:r>
              <a:rPr sz="1250" b="0">
                <a:solidFill>
                  <a:srgbClr val="000000"/>
                </a:solidFill>
                <a:latin typeface="Arial"/>
              </a:rPr>
              <a:t> into the blood.</a:t>
            </a:r>
          </a:p>
          <a:p>
            <a:pPr algn="l" marL="182880" indent="-182880">
              <a:spcAft>
                <a:spcPts val="300"/>
              </a:spcAft>
              <a:buClr>
                <a:srgbClr val="2E7D32"/>
              </a:buClr>
              <a:buSzPct val="115000"/>
              <a:buFont typeface="Arial"/>
              <a:buChar char="•"/>
            </a:pPr>
            <a:r>
              <a:rPr sz="1250" b="0">
                <a:solidFill>
                  <a:srgbClr val="000000"/>
                </a:solidFill>
                <a:latin typeface="Arial"/>
              </a:rPr>
              <a:t>Later, the gut has less sugar than the blood. </a:t>
            </a:r>
            <a:r>
              <a:rPr sz="1250" b="1">
                <a:solidFill>
                  <a:srgbClr val="000000"/>
                </a:solidFill>
                <a:latin typeface="Arial"/>
              </a:rPr>
              <a:t>Active transport</a:t>
            </a:r>
            <a:r>
              <a:rPr sz="1250" b="0">
                <a:solidFill>
                  <a:srgbClr val="000000"/>
                </a:solidFill>
                <a:latin typeface="Arial"/>
              </a:rPr>
              <a:t> keeps moving sugar into the blood, against the gradient, so very little sugar is left in the gut. The gut wall cells have many mitochondria to release the energy.</a:t>
            </a:r>
          </a:p>
        </p:txBody>
      </p:sp>
      <p:pic>
        <p:nvPicPr>
          <p:cNvPr id="10" name="Picture 9" descr="5. Active transport in the gut."/>
          <p:cNvPicPr>
            <a:picLocks noChangeAspect="1"/>
          </p:cNvPicPr>
          <p:nvPr/>
        </p:nvPicPr>
        <p:blipFill>
          <a:blip r:embed="rId3"/>
          <a:stretch>
            <a:fillRect/>
          </a:stretch>
        </p:blipFill>
        <p:spPr>
          <a:xfrm>
            <a:off x="3474719" y="1509674"/>
            <a:ext cx="4023360" cy="2361712"/>
          </a:xfrm>
          <a:prstGeom prst="rect">
            <a:avLst/>
          </a:prstGeom>
        </p:spPr>
      </p:pic>
      <p:sp>
        <p:nvSpPr>
          <p:cNvPr id="11" name="TextBox 10"/>
          <p:cNvSpPr txBox="1"/>
          <p:nvPr/>
        </p:nvSpPr>
        <p:spPr>
          <a:xfrm>
            <a:off x="548640" y="4344314"/>
            <a:ext cx="6949440" cy="3992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The wall of the small intestine is folded into </a:t>
            </a:r>
            <a:r>
              <a:rPr sz="1250" b="1">
                <a:solidFill>
                  <a:srgbClr val="000000"/>
                </a:solidFill>
                <a:latin typeface="Arial"/>
              </a:rPr>
              <a:t>villi</a:t>
            </a:r>
            <a:r>
              <a:rPr sz="1250" b="0">
                <a:solidFill>
                  <a:srgbClr val="000000"/>
                </a:solidFill>
                <a:latin typeface="Arial"/>
              </a:rPr>
              <a:t> (B2 L2 The digestive system), which give a large surface area.</a:t>
            </a:r>
          </a:p>
        </p:txBody>
      </p:sp>
      <p:sp>
        <p:nvSpPr>
          <p:cNvPr id="12" name="Rectangle 11"/>
          <p:cNvSpPr/>
          <p:nvPr/>
        </p:nvSpPr>
        <p:spPr>
          <a:xfrm>
            <a:off x="548640" y="4807610"/>
            <a:ext cx="50292" cy="344424"/>
          </a:xfrm>
          <a:prstGeom prst="rect">
            <a:avLst/>
          </a:prstGeom>
          <a:solidFill>
            <a:srgbClr val="2E7D32"/>
          </a:solidFill>
          <a:ln>
            <a:noFill/>
          </a:ln>
          <a:effectLst/>
        </p:spPr>
        <p:txBody>
          <a:bodyPr rtlCol="0" anchor="ctr"/>
          <a:lstStyle/>
          <a:p>
            <a:pPr algn="ctr"/>
          </a:p>
        </p:txBody>
      </p:sp>
      <p:sp>
        <p:nvSpPr>
          <p:cNvPr id="13" name="TextBox 12"/>
          <p:cNvSpPr txBox="1"/>
          <p:nvPr/>
        </p:nvSpPr>
        <p:spPr>
          <a:xfrm>
            <a:off x="713232" y="478017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sugar is absorbed by diffusion </a:t>
            </a:r>
            <a:r>
              <a:rPr sz="1250" b="1">
                <a:solidFill>
                  <a:srgbClr val="000000"/>
                </a:solidFill>
                <a:latin typeface="Arial"/>
              </a:rPr>
              <a:t>and</a:t>
            </a:r>
            <a:r>
              <a:rPr sz="1250" b="0">
                <a:solidFill>
                  <a:srgbClr val="000000"/>
                </a:solidFill>
                <a:latin typeface="Arial"/>
              </a:rPr>
              <a:t> by active transport. Active transport lets absorption carry on when the gut has less sugar than the blood.</a:t>
            </a:r>
          </a:p>
        </p:txBody>
      </p:sp>
      <p:sp>
        <p:nvSpPr>
          <p:cNvPr id="14" name="TextBox 13"/>
          <p:cNvSpPr txBox="1"/>
          <p:nvPr/>
        </p:nvSpPr>
        <p:spPr>
          <a:xfrm>
            <a:off x="548640" y="538977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6. Diffusion, osmosis and active transport</a:t>
            </a:r>
          </a:p>
        </p:txBody>
      </p:sp>
      <p:sp>
        <p:nvSpPr>
          <p:cNvPr id="15" name="Rectangle 14"/>
          <p:cNvSpPr/>
          <p:nvPr/>
        </p:nvSpPr>
        <p:spPr>
          <a:xfrm>
            <a:off x="548640" y="5650382"/>
            <a:ext cx="6949440" cy="19202"/>
          </a:xfrm>
          <a:prstGeom prst="rect">
            <a:avLst/>
          </a:prstGeom>
          <a:solidFill>
            <a:srgbClr val="2E7D32"/>
          </a:solidFill>
          <a:ln>
            <a:noFill/>
          </a:ln>
          <a:effectLst/>
        </p:spPr>
        <p:txBody>
          <a:bodyPr rtlCol="0" anchor="ctr"/>
          <a:lstStyle/>
          <a:p>
            <a:pPr algn="ctr"/>
          </a:p>
        </p:txBody>
      </p:sp>
      <p:graphicFrame>
        <p:nvGraphicFramePr>
          <p:cNvPr id="16" name="Table 15"/>
          <p:cNvGraphicFramePr>
            <a:graphicFrameLocks noGrp="1"/>
          </p:cNvGraphicFramePr>
          <p:nvPr/>
        </p:nvGraphicFramePr>
        <p:xfrm>
          <a:off x="548640" y="5738164"/>
          <a:ext cx="6949439" cy="1600194"/>
        </p:xfrm>
        <a:graphic>
          <a:graphicData uri="http://schemas.openxmlformats.org/drawingml/2006/table">
            <a:tbl>
              <a:tblPr firstRow="0" bandRow="0">
                <a:tableStyleId>{5C22544A-7EE6-4342-B048-85BDC9FD1C3A}</a:tableStyleId>
              </a:tblPr>
              <a:tblGrid>
                <a:gridCol w="1417320"/>
                <a:gridCol w="1828800"/>
                <a:gridCol w="1828800"/>
                <a:gridCol w="1874519"/>
              </a:tblGrid>
              <a:tr h="266699">
                <a:tc>
                  <a:txBody>
                    <a:bodyPr/>
                    <a:lstStyle/>
                    <a:p>
                      <a:r>
                        <a:rPr sz="1150" b="1">
                          <a:solidFill>
                            <a:srgbClr val="FFFFFF"/>
                          </a:solidFill>
                          <a:latin typeface="Arial"/>
                        </a:rPr>
                        <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Diffusion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Osmosis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Active transport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What moves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particles of a gas or a dissolved substance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water only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substances such as mineral ions and sugar</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Which way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higher → lower concentration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dilute → more concentrated solution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lower → higher concentration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Energy from respiration?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yes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not always needed (in cells: the 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partially permeable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cell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Example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oxygen into the blood in the gills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water into a root hair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mineral ions into a root hair cell</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7" name="Rectangle 16"/>
          <p:cNvSpPr/>
          <p:nvPr/>
        </p:nvSpPr>
        <p:spPr>
          <a:xfrm>
            <a:off x="7744968" y="1188720"/>
            <a:ext cx="50292" cy="725424"/>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909560" y="1161288"/>
            <a:ext cx="6784848" cy="780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 (section 6):</a:t>
            </a:r>
            <a:r>
              <a:rPr sz="1250" b="0">
                <a:solidFill>
                  <a:srgbClr val="000000"/>
                </a:solidFill>
                <a:latin typeface="Arial"/>
              </a:rPr>
              <a:t> osmosis and active transport can both be described as "from a dilute solution to a more concentrated solution". In osmosis, </a:t>
            </a:r>
            <a:r>
              <a:rPr sz="1250" b="1">
                <a:solidFill>
                  <a:srgbClr val="000000"/>
                </a:solidFill>
                <a:latin typeface="Arial"/>
              </a:rPr>
              <a:t>water</a:t>
            </a:r>
            <a:r>
              <a:rPr sz="1250" b="0">
                <a:solidFill>
                  <a:srgbClr val="000000"/>
                </a:solidFill>
                <a:latin typeface="Arial"/>
              </a:rPr>
              <a:t> moves. In active transport, the </a:t>
            </a:r>
            <a:r>
              <a:rPr sz="1250" b="1">
                <a:solidFill>
                  <a:srgbClr val="000000"/>
                </a:solidFill>
                <a:latin typeface="Arial"/>
              </a:rPr>
              <a:t>dissolved substance</a:t>
            </a:r>
            <a:r>
              <a:rPr sz="1250" b="0">
                <a:solidFill>
                  <a:srgbClr val="000000"/>
                </a:solidFill>
                <a:latin typeface="Arial"/>
              </a:rPr>
              <a:t> (such as mineral ions) moves, from where there is less of it to where there is more.</a:t>
            </a:r>
          </a:p>
        </p:txBody>
      </p:sp>
      <p:sp>
        <p:nvSpPr>
          <p:cNvPr id="19" name="TextBox 18"/>
          <p:cNvSpPr txBox="1"/>
          <p:nvPr/>
        </p:nvSpPr>
        <p:spPr>
          <a:xfrm>
            <a:off x="7744968" y="199644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7. Surface area to volume ratio</a:t>
            </a:r>
          </a:p>
        </p:txBody>
      </p:sp>
      <p:sp>
        <p:nvSpPr>
          <p:cNvPr id="20" name="Rectangle 19"/>
          <p:cNvSpPr/>
          <p:nvPr/>
        </p:nvSpPr>
        <p:spPr>
          <a:xfrm>
            <a:off x="7744968" y="2257044"/>
            <a:ext cx="6949440" cy="19202"/>
          </a:xfrm>
          <a:prstGeom prst="rect">
            <a:avLst/>
          </a:prstGeom>
          <a:solidFill>
            <a:srgbClr val="2E7D32"/>
          </a:solidFill>
          <a:ln>
            <a:noFill/>
          </a:ln>
          <a:effectLst/>
        </p:spPr>
        <p:txBody>
          <a:bodyPr rtlCol="0" anchor="ctr"/>
          <a:lstStyle/>
          <a:p>
            <a:pPr algn="ctr"/>
          </a:p>
        </p:txBody>
      </p:sp>
      <p:sp>
        <p:nvSpPr>
          <p:cNvPr id="21" name="TextBox 20"/>
          <p:cNvSpPr txBox="1"/>
          <p:nvPr/>
        </p:nvSpPr>
        <p:spPr>
          <a:xfrm>
            <a:off x="7744968" y="2344826"/>
            <a:ext cx="3794759" cy="10088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Surface area</a:t>
            </a:r>
            <a:r>
              <a:rPr sz="1250" b="0">
                <a:solidFill>
                  <a:srgbClr val="000000"/>
                </a:solidFill>
                <a:latin typeface="Arial"/>
              </a:rPr>
              <a:t> is the total area of the outside of an object (in cm²). </a:t>
            </a:r>
            <a:r>
              <a:rPr sz="1250" b="1">
                <a:solidFill>
                  <a:srgbClr val="000000"/>
                </a:solidFill>
                <a:latin typeface="Arial"/>
              </a:rPr>
              <a:t>Volume</a:t>
            </a:r>
            <a:r>
              <a:rPr sz="1250" b="0">
                <a:solidFill>
                  <a:srgbClr val="000000"/>
                </a:solidFill>
                <a:latin typeface="Arial"/>
              </a:rPr>
              <a:t> is the space inside it (in cm³).</a:t>
            </a:r>
          </a:p>
          <a:p>
            <a:pPr algn="l">
              <a:spcAft>
                <a:spcPts val="300"/>
              </a:spcAft>
            </a:pPr>
            <a:r>
              <a:rPr sz="1250" b="0">
                <a:solidFill>
                  <a:srgbClr val="000000"/>
                </a:solidFill>
                <a:latin typeface="Arial"/>
              </a:rPr>
              <a:t>The </a:t>
            </a:r>
            <a:r>
              <a:rPr sz="1250" b="1">
                <a:solidFill>
                  <a:srgbClr val="000000"/>
                </a:solidFill>
                <a:latin typeface="Arial"/>
              </a:rPr>
              <a:t>surface area to volume ratio</a:t>
            </a:r>
            <a:r>
              <a:rPr sz="1250" b="0">
                <a:solidFill>
                  <a:srgbClr val="000000"/>
                </a:solidFill>
                <a:latin typeface="Arial"/>
              </a:rPr>
              <a:t> is the surface area of an object compared with its volume, written as a ratio such as 6 : 1.</a:t>
            </a:r>
          </a:p>
        </p:txBody>
      </p:sp>
      <p:pic>
        <p:nvPicPr>
          <p:cNvPr id="22" name="Picture 21" descr="7. Surface area to volume ratio. For a cube: surface area = 6 × side × side; volume = side × side × side."/>
          <p:cNvPicPr>
            <a:picLocks noChangeAspect="1"/>
          </p:cNvPicPr>
          <p:nvPr/>
        </p:nvPicPr>
        <p:blipFill>
          <a:blip r:embed="rId4"/>
          <a:stretch>
            <a:fillRect/>
          </a:stretch>
        </p:blipFill>
        <p:spPr>
          <a:xfrm>
            <a:off x="11676888" y="2344826"/>
            <a:ext cx="3017520" cy="1822582"/>
          </a:xfrm>
          <a:prstGeom prst="rect">
            <a:avLst/>
          </a:prstGeom>
        </p:spPr>
      </p:pic>
      <p:sp>
        <p:nvSpPr>
          <p:cNvPr id="23" name="Rectangle 22"/>
          <p:cNvSpPr/>
          <p:nvPr/>
        </p:nvSpPr>
        <p:spPr>
          <a:xfrm>
            <a:off x="7744968" y="4258848"/>
            <a:ext cx="6949440" cy="344424"/>
          </a:xfrm>
          <a:prstGeom prst="rect">
            <a:avLst/>
          </a:prstGeom>
          <a:noFill/>
          <a:ln w="12700">
            <a:solidFill>
              <a:srgbClr val="2E7D32"/>
            </a:solidFill>
          </a:ln>
          <a:effectLst/>
        </p:spPr>
        <p:txBody>
          <a:bodyPr rtlCol="0" anchor="ctr"/>
          <a:lstStyle/>
          <a:p>
            <a:pPr algn="ctr"/>
          </a:p>
        </p:txBody>
      </p:sp>
      <p:sp>
        <p:nvSpPr>
          <p:cNvPr id="24" name="TextBox 23"/>
          <p:cNvSpPr txBox="1"/>
          <p:nvPr/>
        </p:nvSpPr>
        <p:spPr>
          <a:xfrm>
            <a:off x="7882128" y="4332000"/>
            <a:ext cx="6675120" cy="216408"/>
          </a:xfrm>
          <a:prstGeom prst="rect">
            <a:avLst/>
          </a:prstGeom>
          <a:noFill/>
        </p:spPr>
        <p:txBody>
          <a:bodyPr wrap="square" lIns="0" rIns="0" tIns="0" bIns="0" anchor="t">
            <a:spAutoFit/>
          </a:bodyPr>
          <a:lstStyle/>
          <a:p>
            <a:pPr algn="ctr">
              <a:spcAft>
                <a:spcPts val="0"/>
              </a:spcAft>
            </a:pPr>
            <a:r>
              <a:rPr sz="1300" b="1">
                <a:solidFill>
                  <a:srgbClr val="000000"/>
                </a:solidFill>
                <a:latin typeface="Arial"/>
              </a:rPr>
              <a:t>For a cube: surface area = 6 × side × side; volume = side × side × side</a:t>
            </a:r>
          </a:p>
        </p:txBody>
      </p:sp>
      <p:graphicFrame>
        <p:nvGraphicFramePr>
          <p:cNvPr id="25" name="Table 24"/>
          <p:cNvGraphicFramePr>
            <a:graphicFrameLocks noGrp="1"/>
          </p:cNvGraphicFramePr>
          <p:nvPr/>
        </p:nvGraphicFramePr>
        <p:xfrm>
          <a:off x="7744968" y="4676424"/>
          <a:ext cx="6949440" cy="1066796"/>
        </p:xfrm>
        <a:graphic>
          <a:graphicData uri="http://schemas.openxmlformats.org/drawingml/2006/table">
            <a:tbl>
              <a:tblPr firstRow="0" bandRow="0">
                <a:tableStyleId>{5C22544A-7EE6-4342-B048-85BDC9FD1C3A}</a:tableStyleId>
              </a:tblPr>
              <a:tblGrid>
                <a:gridCol w="1737360"/>
                <a:gridCol w="1737360"/>
                <a:gridCol w="1737360"/>
                <a:gridCol w="1737360"/>
              </a:tblGrid>
              <a:tr h="266699">
                <a:tc>
                  <a:txBody>
                    <a:bodyPr/>
                    <a:lstStyle/>
                    <a:p>
                      <a:r>
                        <a:rPr sz="1150" b="1">
                          <a:solidFill>
                            <a:srgbClr val="FFFFFF"/>
                          </a:solidFill>
                          <a:latin typeface="Arial"/>
                        </a:rPr>
                        <a:t>Side of cube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Surface area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Volume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Ratio</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1 cm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6 cm²</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 cm³</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6 : 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3 cm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54 cm²</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27 cm³</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2 : 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5 cm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150 cm²</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125 cm³</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1.2 : 1</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6" name="TextBox 25"/>
          <p:cNvSpPr txBox="1"/>
          <p:nvPr/>
        </p:nvSpPr>
        <p:spPr>
          <a:xfrm>
            <a:off x="7744968" y="5834664"/>
            <a:ext cx="6949440" cy="11231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Worked example:</a:t>
            </a:r>
            <a:r>
              <a:rPr sz="1250" b="0">
                <a:solidFill>
                  <a:srgbClr val="000000"/>
                </a:solidFill>
                <a:latin typeface="Arial"/>
              </a:rPr>
              <a:t> a cuboid, 5 cm × 2 cm × 1 cm.</a:t>
            </a:r>
          </a:p>
          <a:p>
            <a:pPr algn="l" marL="274320" indent="0">
              <a:spcAft>
                <a:spcPts val="300"/>
              </a:spcAft>
            </a:pPr>
            <a:r>
              <a:rPr sz="1250" b="0">
                <a:solidFill>
                  <a:srgbClr val="000000"/>
                </a:solidFill>
                <a:latin typeface="Arial"/>
              </a:rPr>
              <a:t>It has 6 faces: two of 5 × 2, two of 5 × 1 and two of 2 × 1.</a:t>
            </a:r>
          </a:p>
          <a:p>
            <a:pPr algn="l" marL="274320" indent="0">
              <a:spcAft>
                <a:spcPts val="300"/>
              </a:spcAft>
            </a:pPr>
            <a:r>
              <a:rPr sz="1250" b="0">
                <a:solidFill>
                  <a:srgbClr val="000000"/>
                </a:solidFill>
                <a:latin typeface="Arial"/>
              </a:rPr>
              <a:t>Surface area = 2 × (10 + 5 + 2) = </a:t>
            </a:r>
            <a:r>
              <a:rPr sz="1250" b="1">
                <a:solidFill>
                  <a:srgbClr val="000000"/>
                </a:solidFill>
                <a:latin typeface="Arial"/>
              </a:rPr>
              <a:t>34 cm²</a:t>
            </a:r>
            <a:r>
              <a:rPr sz="1250" b="0">
                <a:solidFill>
                  <a:srgbClr val="000000"/>
                </a:solidFill>
                <a:latin typeface="Arial"/>
              </a:rPr>
              <a:t>.</a:t>
            </a:r>
          </a:p>
          <a:p>
            <a:pPr algn="l" marL="274320" indent="0">
              <a:spcAft>
                <a:spcPts val="300"/>
              </a:spcAft>
            </a:pPr>
            <a:r>
              <a:rPr sz="1250" b="0">
                <a:solidFill>
                  <a:srgbClr val="000000"/>
                </a:solidFill>
                <a:latin typeface="Arial"/>
              </a:rPr>
              <a:t>Volume = length × width × height = 5 × 2 × 1 = </a:t>
            </a:r>
            <a:r>
              <a:rPr sz="1250" b="1">
                <a:solidFill>
                  <a:srgbClr val="000000"/>
                </a:solidFill>
                <a:latin typeface="Arial"/>
              </a:rPr>
              <a:t>10 cm³</a:t>
            </a:r>
            <a:r>
              <a:rPr sz="1250" b="0">
                <a:solidFill>
                  <a:srgbClr val="000000"/>
                </a:solidFill>
                <a:latin typeface="Arial"/>
              </a:rPr>
              <a:t>.</a:t>
            </a:r>
          </a:p>
          <a:p>
            <a:pPr algn="l" marL="274320" indent="0">
              <a:spcAft>
                <a:spcPts val="300"/>
              </a:spcAft>
            </a:pPr>
            <a:r>
              <a:rPr sz="1250" b="0">
                <a:solidFill>
                  <a:srgbClr val="000000"/>
                </a:solidFill>
                <a:latin typeface="Arial"/>
              </a:rPr>
              <a:t>Ratio = 34 : 10. Divide both numbers by 10: </a:t>
            </a:r>
            <a:r>
              <a:rPr sz="1250" b="1">
                <a:solidFill>
                  <a:srgbClr val="000000"/>
                </a:solidFill>
                <a:latin typeface="Arial"/>
              </a:rPr>
              <a:t>3.4 : 1</a:t>
            </a:r>
            <a:r>
              <a:rPr sz="1250" b="0">
                <a:solidFill>
                  <a:srgbClr val="000000"/>
                </a:solidFill>
                <a:latin typeface="Arial"/>
              </a:rPr>
              <a:t>. Check: 3.4 × 10 = 34 ✓</a:t>
            </a:r>
          </a:p>
        </p:txBody>
      </p:sp>
      <p:sp>
        <p:nvSpPr>
          <p:cNvPr id="27" name="Rectangle 26"/>
          <p:cNvSpPr/>
          <p:nvPr/>
        </p:nvSpPr>
        <p:spPr>
          <a:xfrm>
            <a:off x="7744968" y="7021860"/>
            <a:ext cx="50292" cy="344424"/>
          </a:xfrm>
          <a:prstGeom prst="rect">
            <a:avLst/>
          </a:prstGeom>
          <a:solidFill>
            <a:srgbClr val="2E7D32"/>
          </a:solidFill>
          <a:ln>
            <a:noFill/>
          </a:ln>
          <a:effectLst/>
        </p:spPr>
        <p:txBody>
          <a:bodyPr rtlCol="0" anchor="ctr"/>
          <a:lstStyle/>
          <a:p>
            <a:pPr algn="ctr"/>
          </a:p>
        </p:txBody>
      </p:sp>
      <p:sp>
        <p:nvSpPr>
          <p:cNvPr id="28" name="TextBox 27"/>
          <p:cNvSpPr txBox="1"/>
          <p:nvPr/>
        </p:nvSpPr>
        <p:spPr>
          <a:xfrm>
            <a:off x="7909560" y="699442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a bigger cube has more surface area </a:t>
            </a:r>
            <a:r>
              <a:rPr sz="1250" b="1">
                <a:solidFill>
                  <a:srgbClr val="000000"/>
                </a:solidFill>
                <a:latin typeface="Arial"/>
              </a:rPr>
              <a:t>in total</a:t>
            </a:r>
            <a:r>
              <a:rPr sz="1250" b="0">
                <a:solidFill>
                  <a:srgbClr val="000000"/>
                </a:solidFill>
                <a:latin typeface="Arial"/>
              </a:rPr>
              <a:t>, but less surface area for each cm³ of volume. Put surface area first and simplify the ratio (54 : 27 = 2 : 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Revision notes 3 of 4</a:t>
            </a:r>
          </a:p>
        </p:txBody>
      </p:sp>
      <p:sp>
        <p:nvSpPr>
          <p:cNvPr id="3" name="SG page label"/>
          <p:cNvSpPr txBox="1"/>
          <p:nvPr/>
        </p:nvSpPr>
        <p:spPr>
          <a:xfrm>
            <a:off x="11612880" y="256032"/>
            <a:ext cx="306324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Active transport, exchange surfaces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Size and exchange, the four features, gills, exchange surfaces in animals and plants</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TextBox 6"/>
          <p:cNvSpPr txBox="1"/>
          <p:nvPr/>
        </p:nvSpPr>
        <p:spPr>
          <a:xfrm>
            <a:off x="548640"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8. Why big organisms need exchange surfaces</a:t>
            </a:r>
          </a:p>
        </p:txBody>
      </p:sp>
      <p:sp>
        <p:nvSpPr>
          <p:cNvPr id="8" name="Rectangle 7"/>
          <p:cNvSpPr/>
          <p:nvPr/>
        </p:nvSpPr>
        <p:spPr>
          <a:xfrm>
            <a:off x="548640" y="1421892"/>
            <a:ext cx="6949440" cy="19202"/>
          </a:xfrm>
          <a:prstGeom prst="rect">
            <a:avLst/>
          </a:prstGeom>
          <a:solidFill>
            <a:srgbClr val="2E7D32"/>
          </a:solidFill>
          <a:ln>
            <a:noFill/>
          </a:ln>
          <a:effectLst/>
        </p:spPr>
        <p:txBody>
          <a:bodyPr rtlCol="0" anchor="ctr"/>
          <a:lstStyle/>
          <a:p>
            <a:pPr algn="ctr"/>
          </a:p>
        </p:txBody>
      </p:sp>
      <p:sp>
        <p:nvSpPr>
          <p:cNvPr id="9" name="TextBox 8"/>
          <p:cNvSpPr txBox="1"/>
          <p:nvPr/>
        </p:nvSpPr>
        <p:spPr>
          <a:xfrm>
            <a:off x="548640" y="1509674"/>
            <a:ext cx="4023359" cy="30281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A </a:t>
            </a:r>
            <a:r>
              <a:rPr sz="1250" b="1">
                <a:solidFill>
                  <a:srgbClr val="000000"/>
                </a:solidFill>
                <a:latin typeface="Arial"/>
              </a:rPr>
              <a:t>single-celled organism</a:t>
            </a:r>
            <a:r>
              <a:rPr sz="1250" b="0">
                <a:solidFill>
                  <a:srgbClr val="000000"/>
                </a:solidFill>
                <a:latin typeface="Arial"/>
              </a:rPr>
              <a:t> (an organism made of only one cell, such as a bacterium) has a large surface area to volume ratio. Every part of it is close to the surface, so diffusion across its surface meets its needs.</a:t>
            </a:r>
          </a:p>
          <a:p>
            <a:pPr algn="l">
              <a:spcAft>
                <a:spcPts val="300"/>
              </a:spcAft>
            </a:pPr>
            <a:r>
              <a:rPr sz="1250" b="0">
                <a:solidFill>
                  <a:srgbClr val="000000"/>
                </a:solidFill>
                <a:latin typeface="Arial"/>
              </a:rPr>
              <a:t>A </a:t>
            </a:r>
            <a:r>
              <a:rPr sz="1250" b="1">
                <a:solidFill>
                  <a:srgbClr val="000000"/>
                </a:solidFill>
                <a:latin typeface="Arial"/>
              </a:rPr>
              <a:t>multicellular organism</a:t>
            </a:r>
            <a:r>
              <a:rPr sz="1250" b="0">
                <a:solidFill>
                  <a:srgbClr val="000000"/>
                </a:solidFill>
                <a:latin typeface="Arial"/>
              </a:rPr>
              <a:t> (an organism made of many cells, such as a human or a tree) has a much smaller surface area to volume ratio, and most of its cells are far from the surface. Diffusion alone would be far too slow.</a:t>
            </a:r>
          </a:p>
          <a:p>
            <a:pPr algn="l">
              <a:spcAft>
                <a:spcPts val="300"/>
              </a:spcAft>
            </a:pPr>
            <a:r>
              <a:rPr sz="1250" b="0">
                <a:solidFill>
                  <a:srgbClr val="000000"/>
                </a:solidFill>
                <a:latin typeface="Arial"/>
              </a:rPr>
              <a:t>So multicellular organisms need:</a:t>
            </a:r>
          </a:p>
          <a:p>
            <a:pPr algn="l" marL="182880" indent="-182880">
              <a:spcAft>
                <a:spcPts val="300"/>
              </a:spcAft>
              <a:buClr>
                <a:srgbClr val="2E7D32"/>
              </a:buClr>
              <a:buSzPct val="115000"/>
              <a:buFont typeface="Arial"/>
              <a:buChar char="•"/>
            </a:pPr>
            <a:r>
              <a:rPr sz="1250" b="1">
                <a:solidFill>
                  <a:srgbClr val="000000"/>
                </a:solidFill>
                <a:latin typeface="Arial"/>
              </a:rPr>
              <a:t>exchange surfaces</a:t>
            </a:r>
            <a:r>
              <a:rPr sz="1250" b="0">
                <a:solidFill>
                  <a:srgbClr val="000000"/>
                </a:solidFill>
                <a:latin typeface="Arial"/>
              </a:rPr>
              <a:t>, to take substances in and get rid of waste</a:t>
            </a:r>
          </a:p>
          <a:p>
            <a:pPr algn="l" marL="182880" indent="-182880">
              <a:spcAft>
                <a:spcPts val="300"/>
              </a:spcAft>
              <a:buClr>
                <a:srgbClr val="2E7D32"/>
              </a:buClr>
              <a:buSzPct val="115000"/>
              <a:buFont typeface="Arial"/>
              <a:buChar char="•"/>
            </a:pPr>
            <a:r>
              <a:rPr sz="1250" b="0">
                <a:solidFill>
                  <a:srgbClr val="000000"/>
                </a:solidFill>
                <a:latin typeface="Arial"/>
              </a:rPr>
              <a:t>a </a:t>
            </a:r>
            <a:r>
              <a:rPr sz="1250" b="1">
                <a:solidFill>
                  <a:srgbClr val="000000"/>
                </a:solidFill>
                <a:latin typeface="Arial"/>
              </a:rPr>
              <a:t>transport system</a:t>
            </a:r>
            <a:r>
              <a:rPr sz="1250" b="0">
                <a:solidFill>
                  <a:srgbClr val="000000"/>
                </a:solidFill>
                <a:latin typeface="Arial"/>
              </a:rPr>
              <a:t>, to carry substances to and from every cell (in animals, the blood: B2 L6 The heart and circulation; in plants, the xylem and phloem: B2 L13 Plant transport: xylem and phloem).</a:t>
            </a:r>
          </a:p>
        </p:txBody>
      </p:sp>
      <p:pic>
        <p:nvPicPr>
          <p:cNvPr id="10" name="Picture 9" descr="8. Why big organisms need exchange surfaces."/>
          <p:cNvPicPr>
            <a:picLocks noChangeAspect="1"/>
          </p:cNvPicPr>
          <p:nvPr/>
        </p:nvPicPr>
        <p:blipFill>
          <a:blip r:embed="rId3"/>
          <a:stretch>
            <a:fillRect/>
          </a:stretch>
        </p:blipFill>
        <p:spPr>
          <a:xfrm>
            <a:off x="4709159" y="1509674"/>
            <a:ext cx="2788920" cy="2508861"/>
          </a:xfrm>
          <a:prstGeom prst="rect">
            <a:avLst/>
          </a:prstGeom>
        </p:spPr>
      </p:pic>
      <p:sp>
        <p:nvSpPr>
          <p:cNvPr id="11" name="TextBox 10"/>
          <p:cNvSpPr txBox="1"/>
          <p:nvPr/>
        </p:nvSpPr>
        <p:spPr>
          <a:xfrm>
            <a:off x="548640" y="4766462"/>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9. Effective exchange surfaces</a:t>
            </a:r>
          </a:p>
        </p:txBody>
      </p:sp>
      <p:sp>
        <p:nvSpPr>
          <p:cNvPr id="12" name="Rectangle 11"/>
          <p:cNvSpPr/>
          <p:nvPr/>
        </p:nvSpPr>
        <p:spPr>
          <a:xfrm>
            <a:off x="548640" y="5027066"/>
            <a:ext cx="6949440" cy="19202"/>
          </a:xfrm>
          <a:prstGeom prst="rect">
            <a:avLst/>
          </a:prstGeom>
          <a:solidFill>
            <a:srgbClr val="2E7D32"/>
          </a:solidFill>
          <a:ln>
            <a:noFill/>
          </a:ln>
          <a:effectLst/>
        </p:spPr>
        <p:txBody>
          <a:bodyPr rtlCol="0" anchor="ctr"/>
          <a:lstStyle/>
          <a:p>
            <a:pPr algn="ctr"/>
          </a:p>
        </p:txBody>
      </p:sp>
      <p:graphicFrame>
        <p:nvGraphicFramePr>
          <p:cNvPr id="13" name="Table 12"/>
          <p:cNvGraphicFramePr>
            <a:graphicFrameLocks noGrp="1"/>
          </p:cNvGraphicFramePr>
          <p:nvPr/>
        </p:nvGraphicFramePr>
        <p:xfrm>
          <a:off x="548640" y="5114848"/>
          <a:ext cx="6949440" cy="1333495"/>
        </p:xfrm>
        <a:graphic>
          <a:graphicData uri="http://schemas.openxmlformats.org/drawingml/2006/table">
            <a:tbl>
              <a:tblPr firstRow="0" bandRow="0">
                <a:tableStyleId>{5C22544A-7EE6-4342-B048-85BDC9FD1C3A}</a:tableStyleId>
              </a:tblPr>
              <a:tblGrid>
                <a:gridCol w="2743200"/>
                <a:gridCol w="4206240"/>
              </a:tblGrid>
              <a:tr h="266699">
                <a:tc>
                  <a:txBody>
                    <a:bodyPr/>
                    <a:lstStyle/>
                    <a:p>
                      <a:r>
                        <a:rPr sz="1150" b="1">
                          <a:solidFill>
                            <a:srgbClr val="FFFFFF"/>
                          </a:solidFill>
                          <a:latin typeface="Arial"/>
                        </a:rPr>
                        <a:t>Feature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How it helps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1. A large surface area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More substances can move across at the same time.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2. A thin membrane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A short diffusion path, so substances cross quickly.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3. An efficient blood supply (animals)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Blood carries substances away, so the concentration gradient stays steep.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4. Ventilation (animals, for gas exchange)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Fresh air or water keeps the concentration gradient steep.</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14" name="Rectangle 13"/>
          <p:cNvSpPr/>
          <p:nvPr/>
        </p:nvSpPr>
        <p:spPr>
          <a:xfrm>
            <a:off x="548640" y="6917740"/>
            <a:ext cx="50292" cy="344424"/>
          </a:xfrm>
          <a:prstGeom prst="rect">
            <a:avLst/>
          </a:prstGeom>
          <a:solidFill>
            <a:srgbClr val="2E7D32"/>
          </a:solidFill>
          <a:ln>
            <a:noFill/>
          </a:ln>
          <a:effectLst/>
        </p:spPr>
        <p:txBody>
          <a:bodyPr rtlCol="0" anchor="ctr"/>
          <a:lstStyle/>
          <a:p>
            <a:pPr algn="ctr"/>
          </a:p>
        </p:txBody>
      </p:sp>
      <p:sp>
        <p:nvSpPr>
          <p:cNvPr id="15" name="TextBox 14"/>
          <p:cNvSpPr txBox="1"/>
          <p:nvPr/>
        </p:nvSpPr>
        <p:spPr>
          <a:xfrm>
            <a:off x="713232" y="6890308"/>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"thin" means a short diffusion path, often only one cell thick. Do not just write "thin": say what it does.</a:t>
            </a:r>
          </a:p>
        </p:txBody>
      </p:sp>
      <p:sp>
        <p:nvSpPr>
          <p:cNvPr id="16" name="TextBox 15"/>
          <p:cNvSpPr txBox="1"/>
          <p:nvPr/>
        </p:nvSpPr>
        <p:spPr>
          <a:xfrm>
            <a:off x="7744968" y="1161288"/>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10. Gills</a:t>
            </a:r>
          </a:p>
        </p:txBody>
      </p:sp>
      <p:sp>
        <p:nvSpPr>
          <p:cNvPr id="17" name="Rectangle 16"/>
          <p:cNvSpPr/>
          <p:nvPr/>
        </p:nvSpPr>
        <p:spPr>
          <a:xfrm>
            <a:off x="7744968" y="1421892"/>
            <a:ext cx="6949440" cy="19202"/>
          </a:xfrm>
          <a:prstGeom prst="rect">
            <a:avLst/>
          </a:prstGeom>
          <a:solidFill>
            <a:srgbClr val="2E7D32"/>
          </a:solidFill>
          <a:ln>
            <a:noFill/>
          </a:ln>
          <a:effectLst/>
        </p:spPr>
        <p:txBody>
          <a:bodyPr rtlCol="0" anchor="ctr"/>
          <a:lstStyle/>
          <a:p>
            <a:pPr algn="ctr"/>
          </a:p>
        </p:txBody>
      </p:sp>
      <p:sp>
        <p:nvSpPr>
          <p:cNvPr id="18" name="TextBox 17"/>
          <p:cNvSpPr txBox="1"/>
          <p:nvPr/>
        </p:nvSpPr>
        <p:spPr>
          <a:xfrm>
            <a:off x="7744968" y="1509674"/>
            <a:ext cx="3703319" cy="1656588"/>
          </a:xfrm>
          <a:prstGeom prst="rect">
            <a:avLst/>
          </a:prstGeom>
          <a:noFill/>
        </p:spPr>
        <p:txBody>
          <a:bodyPr wrap="square" lIns="0" rIns="0" tIns="0" bIns="0" anchor="t">
            <a:spAutoFit/>
          </a:bodyPr>
          <a:lstStyle/>
          <a:p>
            <a:pPr algn="l">
              <a:spcAft>
                <a:spcPts val="300"/>
              </a:spcAft>
            </a:pPr>
            <a:r>
              <a:rPr sz="1250" b="0">
                <a:solidFill>
                  <a:srgbClr val="000000"/>
                </a:solidFill>
                <a:latin typeface="Arial"/>
              </a:rPr>
              <a:t>Gills have all four features:</a:t>
            </a:r>
          </a:p>
          <a:p>
            <a:pPr algn="l" marL="274320" indent="-274320">
              <a:spcAft>
                <a:spcPts val="300"/>
              </a:spcAft>
              <a:buNone/>
            </a:pPr>
            <a:r>
              <a:rPr sz="1250" b="1">
                <a:solidFill>
                  <a:srgbClr val="2E7D32"/>
                </a:solidFill>
                <a:latin typeface="Arial"/>
              </a:rPr>
              <a:t>1.	</a:t>
            </a:r>
            <a:r>
              <a:rPr sz="1250" b="0">
                <a:solidFill>
                  <a:srgbClr val="000000"/>
                </a:solidFill>
                <a:latin typeface="Arial"/>
              </a:rPr>
              <a:t>Many thin </a:t>
            </a:r>
            <a:r>
              <a:rPr sz="1250" b="1">
                <a:solidFill>
                  <a:srgbClr val="000000"/>
                </a:solidFill>
                <a:latin typeface="Arial"/>
              </a:rPr>
              <a:t>gill filaments</a:t>
            </a:r>
            <a:r>
              <a:rPr sz="1250" b="0">
                <a:solidFill>
                  <a:srgbClr val="000000"/>
                </a:solidFill>
                <a:latin typeface="Arial"/>
              </a:rPr>
              <a:t>, each covered in tiny plates, give a huge surface area.</a:t>
            </a:r>
          </a:p>
          <a:p>
            <a:pPr algn="l" marL="274320" indent="-274320">
              <a:spcAft>
                <a:spcPts val="300"/>
              </a:spcAft>
              <a:buNone/>
            </a:pPr>
            <a:r>
              <a:rPr sz="1250" b="1">
                <a:solidFill>
                  <a:srgbClr val="2E7D32"/>
                </a:solidFill>
                <a:latin typeface="Arial"/>
              </a:rPr>
              <a:t>2.	</a:t>
            </a:r>
            <a:r>
              <a:rPr sz="1250" b="0">
                <a:solidFill>
                  <a:srgbClr val="000000"/>
                </a:solidFill>
                <a:latin typeface="Arial"/>
              </a:rPr>
              <a:t>The plates are very thin, so oxygen has a short diffusion path into the blood.</a:t>
            </a:r>
          </a:p>
          <a:p>
            <a:pPr algn="l" marL="274320" indent="-274320">
              <a:spcAft>
                <a:spcPts val="300"/>
              </a:spcAft>
              <a:buNone/>
            </a:pPr>
            <a:r>
              <a:rPr sz="1250" b="1">
                <a:solidFill>
                  <a:srgbClr val="2E7D32"/>
                </a:solidFill>
                <a:latin typeface="Arial"/>
              </a:rPr>
              <a:t>3.	</a:t>
            </a:r>
            <a:r>
              <a:rPr sz="1250" b="0">
                <a:solidFill>
                  <a:srgbClr val="000000"/>
                </a:solidFill>
                <a:latin typeface="Arial"/>
              </a:rPr>
              <a:t>Each plate has a good blood supply. Flowing blood carries oxygen away, so the blood arriving always has less oxygen than the water.</a:t>
            </a:r>
          </a:p>
        </p:txBody>
      </p:sp>
      <p:pic>
        <p:nvPicPr>
          <p:cNvPr id="19" name="Picture 18" descr="10. Gills."/>
          <p:cNvPicPr>
            <a:picLocks noChangeAspect="1"/>
          </p:cNvPicPr>
          <p:nvPr/>
        </p:nvPicPr>
        <p:blipFill>
          <a:blip r:embed="rId4"/>
          <a:stretch>
            <a:fillRect/>
          </a:stretch>
        </p:blipFill>
        <p:spPr>
          <a:xfrm>
            <a:off x="11585448" y="1509674"/>
            <a:ext cx="3108960" cy="1964863"/>
          </a:xfrm>
          <a:prstGeom prst="rect">
            <a:avLst/>
          </a:prstGeom>
        </p:spPr>
      </p:pic>
      <p:sp>
        <p:nvSpPr>
          <p:cNvPr id="20" name="TextBox 19"/>
          <p:cNvSpPr txBox="1"/>
          <p:nvPr/>
        </p:nvSpPr>
        <p:spPr>
          <a:xfrm>
            <a:off x="7744968" y="3565977"/>
            <a:ext cx="6949440" cy="8183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4.	</a:t>
            </a:r>
            <a:r>
              <a:rPr sz="1250" b="0">
                <a:solidFill>
                  <a:srgbClr val="000000"/>
                </a:solidFill>
                <a:latin typeface="Arial"/>
              </a:rPr>
              <a:t>The fish keeps water flowing over its gills, in through the mouth and out under the gill cover. This brings fresh oxygen and keeps the gradient steep.</a:t>
            </a:r>
          </a:p>
          <a:p>
            <a:pPr algn="l">
              <a:spcAft>
                <a:spcPts val="300"/>
              </a:spcAft>
            </a:pPr>
            <a:r>
              <a:rPr sz="1250" b="0">
                <a:solidFill>
                  <a:srgbClr val="000000"/>
                </a:solidFill>
                <a:latin typeface="Arial"/>
              </a:rPr>
              <a:t>Out of water, the filaments stick together. The surface area becomes much smaller, so the fish cannot take in enough oxygen.</a:t>
            </a:r>
          </a:p>
        </p:txBody>
      </p:sp>
      <p:sp>
        <p:nvSpPr>
          <p:cNvPr id="21" name="TextBox 20"/>
          <p:cNvSpPr txBox="1"/>
          <p:nvPr/>
        </p:nvSpPr>
        <p:spPr>
          <a:xfrm>
            <a:off x="7744968" y="4576389"/>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11. Exchange surfaces in animals and plants</a:t>
            </a:r>
          </a:p>
        </p:txBody>
      </p:sp>
      <p:sp>
        <p:nvSpPr>
          <p:cNvPr id="22" name="Rectangle 21"/>
          <p:cNvSpPr/>
          <p:nvPr/>
        </p:nvSpPr>
        <p:spPr>
          <a:xfrm>
            <a:off x="7744968" y="4836993"/>
            <a:ext cx="6949440" cy="19202"/>
          </a:xfrm>
          <a:prstGeom prst="rect">
            <a:avLst/>
          </a:prstGeom>
          <a:solidFill>
            <a:srgbClr val="2E7D32"/>
          </a:solidFill>
          <a:ln>
            <a:noFill/>
          </a:ln>
          <a:effectLst/>
        </p:spPr>
        <p:txBody>
          <a:bodyPr rtlCol="0" anchor="ctr"/>
          <a:lstStyle/>
          <a:p>
            <a:pPr algn="ctr"/>
          </a:p>
        </p:txBody>
      </p:sp>
      <p:graphicFrame>
        <p:nvGraphicFramePr>
          <p:cNvPr id="23" name="Table 22"/>
          <p:cNvGraphicFramePr>
            <a:graphicFrameLocks noGrp="1"/>
          </p:cNvGraphicFramePr>
          <p:nvPr/>
        </p:nvGraphicFramePr>
        <p:xfrm>
          <a:off x="7744968" y="4924775"/>
          <a:ext cx="6949440" cy="1600194"/>
        </p:xfrm>
        <a:graphic>
          <a:graphicData uri="http://schemas.openxmlformats.org/drawingml/2006/table">
            <a:tbl>
              <a:tblPr firstRow="0" bandRow="0">
                <a:tableStyleId>{5C22544A-7EE6-4342-B048-85BDC9FD1C3A}</a:tableStyleId>
              </a:tblPr>
              <a:tblGrid>
                <a:gridCol w="1508760"/>
                <a:gridCol w="2148840"/>
                <a:gridCol w="3291840"/>
              </a:tblGrid>
              <a:tr h="266699">
                <a:tc>
                  <a:txBody>
                    <a:bodyPr/>
                    <a:lstStyle/>
                    <a:p>
                      <a:r>
                        <a:rPr sz="1150" b="1">
                          <a:solidFill>
                            <a:srgbClr val="FFFFFF"/>
                          </a:solidFill>
                          <a:latin typeface="Arial"/>
                        </a:rPr>
                        <a:t>Exchange surface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What is exchanged</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c>
                  <a:txBody>
                    <a:bodyPr/>
                    <a:lstStyle/>
                    <a:p>
                      <a:r>
                        <a:rPr sz="1150" b="1">
                          <a:solidFill>
                            <a:srgbClr val="FFFFFF"/>
                          </a:solidFill>
                          <a:latin typeface="Arial"/>
                        </a:rPr>
                        <a:t>Adapted by</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2E7D32"/>
                    </a:solidFill>
                  </a:tcPr>
                </a:tc>
              </a:tr>
              <a:tr h="266699">
                <a:tc>
                  <a:txBody>
                    <a:bodyPr/>
                    <a:lstStyle/>
                    <a:p>
                      <a:r>
                        <a:rPr sz="1150" b="1">
                          <a:solidFill>
                            <a:srgbClr val="000000"/>
                          </a:solidFill>
                          <a:latin typeface="Arial"/>
                        </a:rPr>
                        <a:t>Gills (fish)</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oxygen in, carbon dioxide out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many thin filaments with tiny plates; a good blood supply; water flowing over them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Lungs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oxygen in, carbon dioxide out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many alveoli with thin walls, capillaries and breathing (B2 L9 Lungs and gas exchange)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Small intestine</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sugar and other food molecules 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villi: a large surface area, a thin wall and a good blood supply (B2 L2 The digestive system)</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Roots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water and mineral ions in</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root hair cells give a large surface area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266699">
                <a:tc>
                  <a:txBody>
                    <a:bodyPr/>
                    <a:lstStyle/>
                    <a:p>
                      <a:r>
                        <a:rPr sz="1150" b="1">
                          <a:solidFill>
                            <a:srgbClr val="000000"/>
                          </a:solidFill>
                          <a:latin typeface="Arial"/>
                        </a:rPr>
                        <a:t>Leaves</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carbon dioxide in, oxygen out (in the light)</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a:lstStyle/>
                    <a:p>
                      <a:r>
                        <a:rPr sz="1150" b="0">
                          <a:solidFill>
                            <a:srgbClr val="000000"/>
                          </a:solidFill>
                          <a:latin typeface="Arial"/>
                        </a:rPr>
                        <a:t>flat and thin; stomata; air spaces inside (B2 L12 Leaf tissues and stomata)</a:t>
                      </a:r>
                    </a:p>
                  </a:txBody>
                  <a:tcPr marL="64008" marR="64008" marT="32004" marB="32004"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
        <p:nvSpPr>
          <p:cNvPr id="24" name="Rectangle 23"/>
          <p:cNvSpPr/>
          <p:nvPr/>
        </p:nvSpPr>
        <p:spPr>
          <a:xfrm>
            <a:off x="7744968" y="7344887"/>
            <a:ext cx="50292" cy="344424"/>
          </a:xfrm>
          <a:prstGeom prst="rect">
            <a:avLst/>
          </a:prstGeom>
          <a:solidFill>
            <a:srgbClr val="2E7D32"/>
          </a:solidFill>
          <a:ln>
            <a:noFill/>
          </a:ln>
          <a:effectLst/>
        </p:spPr>
        <p:txBody>
          <a:bodyPr rtlCol="0" anchor="ctr"/>
          <a:lstStyle/>
          <a:p>
            <a:pPr algn="ctr"/>
          </a:p>
        </p:txBody>
      </p:sp>
      <p:sp>
        <p:nvSpPr>
          <p:cNvPr id="25" name="TextBox 24"/>
          <p:cNvSpPr txBox="1"/>
          <p:nvPr/>
        </p:nvSpPr>
        <p:spPr>
          <a:xfrm>
            <a:off x="7909560" y="7317455"/>
            <a:ext cx="6784848" cy="399288"/>
          </a:xfrm>
          <a:prstGeom prst="rect">
            <a:avLst/>
          </a:prstGeom>
          <a:noFill/>
        </p:spPr>
        <p:txBody>
          <a:bodyPr wrap="square" lIns="0" rIns="0" tIns="0" bIns="0" anchor="t">
            <a:spAutoFit/>
          </a:bodyPr>
          <a:lstStyle/>
          <a:p>
            <a:pPr algn="l">
              <a:spcAft>
                <a:spcPts val="300"/>
              </a:spcAft>
            </a:pPr>
            <a:r>
              <a:rPr sz="1250" b="1">
                <a:solidFill>
                  <a:srgbClr val="000000"/>
                </a:solidFill>
                <a:latin typeface="Arial"/>
              </a:rPr>
              <a:t>Watch out:</a:t>
            </a:r>
            <a:r>
              <a:rPr sz="1250" b="0">
                <a:solidFill>
                  <a:srgbClr val="000000"/>
                </a:solidFill>
                <a:latin typeface="Arial"/>
              </a:rPr>
              <a:t> plants have no blood. A leaf's features are being flat and thin, its stomata and its air spaces.</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Revision notes 4 of 4</a:t>
            </a:r>
          </a:p>
        </p:txBody>
      </p:sp>
      <p:sp>
        <p:nvSpPr>
          <p:cNvPr id="3" name="SG page label"/>
          <p:cNvSpPr txBox="1"/>
          <p:nvPr/>
        </p:nvSpPr>
        <p:spPr>
          <a:xfrm>
            <a:off x="11612880" y="256032"/>
            <a:ext cx="306324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Active transport, exchange surfaces</a:t>
            </a:r>
          </a:p>
        </p:txBody>
      </p:sp>
      <p:sp>
        <p:nvSpPr>
          <p:cNvPr id="4" name="Rectangle 3"/>
          <p:cNvSpPr/>
          <p:nvPr/>
        </p:nvSpPr>
        <p:spPr>
          <a:xfrm>
            <a:off x="548640" y="713232"/>
            <a:ext cx="14145768" cy="32004"/>
          </a:xfrm>
          <a:prstGeom prst="rect">
            <a:avLst/>
          </a:prstGeom>
          <a:solidFill>
            <a:srgbClr val="2E7D32"/>
          </a:solidFill>
          <a:ln>
            <a:noFill/>
          </a:ln>
        </p:spPr>
        <p:txBody>
          <a:bodyPr rtlCol="0" anchor="ctr"/>
          <a:lstStyle/>
          <a:p>
            <a:pPr algn="ctr"/>
          </a:p>
        </p:txBody>
      </p:sp>
      <p:sp>
        <p:nvSpPr>
          <p:cNvPr id="5" name="TextBox 4"/>
          <p:cNvSpPr txBox="1"/>
          <p:nvPr/>
        </p:nvSpPr>
        <p:spPr>
          <a:xfrm>
            <a:off x="548640" y="786384"/>
            <a:ext cx="11704320" cy="274320"/>
          </a:xfrm>
          <a:prstGeom prst="rect">
            <a:avLst/>
          </a:prstGeom>
          <a:noFill/>
        </p:spPr>
        <p:txBody>
          <a:bodyPr wrap="square" lIns="0" rIns="0" tIns="0" bIns="0" anchor="t">
            <a:spAutoFit/>
          </a:bodyPr>
          <a:lstStyle/>
          <a:p>
            <a:pPr algn="l">
              <a:spcAft>
                <a:spcPts val="600"/>
              </a:spcAft>
            </a:pPr>
            <a:r>
              <a:rPr sz="1300" b="1" i="0">
                <a:solidFill>
                  <a:srgbClr val="2E7D32"/>
                </a:solidFill>
                <a:latin typeface="Arial"/>
              </a:rPr>
              <a:t>Key words, exam tips and check yourself</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TextBox 6"/>
          <p:cNvSpPr txBox="1"/>
          <p:nvPr/>
        </p:nvSpPr>
        <p:spPr>
          <a:xfrm>
            <a:off x="667512"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Key words</a:t>
            </a:r>
          </a:p>
        </p:txBody>
      </p:sp>
      <p:sp>
        <p:nvSpPr>
          <p:cNvPr id="8" name="TextBox 7"/>
          <p:cNvSpPr txBox="1"/>
          <p:nvPr/>
        </p:nvSpPr>
        <p:spPr>
          <a:xfrm>
            <a:off x="667512" y="1508760"/>
            <a:ext cx="6711696" cy="4404867"/>
          </a:xfrm>
          <a:prstGeom prst="rect">
            <a:avLst/>
          </a:prstGeom>
          <a:noFill/>
        </p:spPr>
        <p:txBody>
          <a:bodyPr wrap="square" lIns="0" rIns="0" tIns="0" bIns="0" anchor="t">
            <a:spAutoFit/>
          </a:bodyPr>
          <a:lstStyle/>
          <a:p>
            <a:pPr algn="l">
              <a:spcAft>
                <a:spcPts val="219"/>
              </a:spcAft>
            </a:pPr>
            <a:r>
              <a:rPr sz="1200" b="1">
                <a:solidFill>
                  <a:srgbClr val="000000"/>
                </a:solidFill>
                <a:latin typeface="Arial"/>
              </a:rPr>
              <a:t>Active transport</a:t>
            </a:r>
            <a:r>
              <a:rPr sz="1200" b="0">
                <a:solidFill>
                  <a:srgbClr val="000000"/>
                </a:solidFill>
                <a:latin typeface="Arial"/>
              </a:rPr>
              <a:t>: the movement of substances from a more dilute solution to a more concentrated solution (against a concentration gradient), which requires energy from respiration.</a:t>
            </a:r>
          </a:p>
          <a:p>
            <a:pPr algn="l">
              <a:spcAft>
                <a:spcPts val="219"/>
              </a:spcAft>
            </a:pPr>
            <a:r>
              <a:rPr sz="1200" b="1">
                <a:solidFill>
                  <a:srgbClr val="000000"/>
                </a:solidFill>
                <a:latin typeface="Arial"/>
              </a:rPr>
              <a:t>Concentration gradient</a:t>
            </a:r>
            <a:r>
              <a:rPr sz="1200" b="0">
                <a:solidFill>
                  <a:srgbClr val="000000"/>
                </a:solidFill>
                <a:latin typeface="Arial"/>
              </a:rPr>
              <a:t>: the difference in concentration between two areas.</a:t>
            </a:r>
          </a:p>
          <a:p>
            <a:pPr algn="l">
              <a:spcAft>
                <a:spcPts val="219"/>
              </a:spcAft>
            </a:pPr>
            <a:r>
              <a:rPr sz="1200" b="1">
                <a:solidFill>
                  <a:srgbClr val="000000"/>
                </a:solidFill>
                <a:latin typeface="Arial"/>
              </a:rPr>
              <a:t>Diffusion</a:t>
            </a:r>
            <a:r>
              <a:rPr sz="1200" b="0">
                <a:solidFill>
                  <a:srgbClr val="000000"/>
                </a:solidFill>
                <a:latin typeface="Arial"/>
              </a:rPr>
              <a:t>: the net movement of particles from an area of higher concentration to an area of lower concentration.</a:t>
            </a:r>
          </a:p>
          <a:p>
            <a:pPr algn="l">
              <a:spcAft>
                <a:spcPts val="219"/>
              </a:spcAft>
            </a:pPr>
            <a:r>
              <a:rPr sz="1200" b="1">
                <a:solidFill>
                  <a:srgbClr val="000000"/>
                </a:solidFill>
                <a:latin typeface="Arial"/>
              </a:rPr>
              <a:t>Exchange surface</a:t>
            </a:r>
            <a:r>
              <a:rPr sz="1200" b="0">
                <a:solidFill>
                  <a:srgbClr val="000000"/>
                </a:solidFill>
                <a:latin typeface="Arial"/>
              </a:rPr>
              <a:t>: a surface specialised for substances to move into or out of an organism, such as the alveoli or the gills.</a:t>
            </a:r>
          </a:p>
          <a:p>
            <a:pPr algn="l">
              <a:spcAft>
                <a:spcPts val="219"/>
              </a:spcAft>
            </a:pPr>
            <a:r>
              <a:rPr sz="1200" b="1">
                <a:solidFill>
                  <a:srgbClr val="000000"/>
                </a:solidFill>
                <a:latin typeface="Arial"/>
              </a:rPr>
              <a:t>Gill filaments</a:t>
            </a:r>
            <a:r>
              <a:rPr sz="1200" b="0">
                <a:solidFill>
                  <a:srgbClr val="000000"/>
                </a:solidFill>
                <a:latin typeface="Arial"/>
              </a:rPr>
              <a:t>: the many thin, feathery strands of a gill, covered in tiny plates, which give it a large surface area.</a:t>
            </a:r>
          </a:p>
          <a:p>
            <a:pPr algn="l">
              <a:spcAft>
                <a:spcPts val="219"/>
              </a:spcAft>
            </a:pPr>
            <a:r>
              <a:rPr sz="1200" b="1">
                <a:solidFill>
                  <a:srgbClr val="000000"/>
                </a:solidFill>
                <a:latin typeface="Arial"/>
              </a:rPr>
              <a:t>Gills</a:t>
            </a:r>
            <a:r>
              <a:rPr sz="1200" b="0">
                <a:solidFill>
                  <a:srgbClr val="000000"/>
                </a:solidFill>
                <a:latin typeface="Arial"/>
              </a:rPr>
              <a:t>: the organs a fish uses to take in oxygen from water and get rid of carbon dioxide.</a:t>
            </a:r>
          </a:p>
          <a:p>
            <a:pPr algn="l">
              <a:spcAft>
                <a:spcPts val="219"/>
              </a:spcAft>
            </a:pPr>
            <a:r>
              <a:rPr sz="1200" b="1">
                <a:solidFill>
                  <a:srgbClr val="000000"/>
                </a:solidFill>
                <a:latin typeface="Arial"/>
              </a:rPr>
              <a:t>Mineral ions</a:t>
            </a:r>
            <a:r>
              <a:rPr sz="1200" b="0">
                <a:solidFill>
                  <a:srgbClr val="000000"/>
                </a:solidFill>
                <a:latin typeface="Arial"/>
              </a:rPr>
              <a:t>: substances from the soil, such as nitrate, that a plant needs to stay healthy.</a:t>
            </a:r>
          </a:p>
          <a:p>
            <a:pPr algn="l">
              <a:spcAft>
                <a:spcPts val="219"/>
              </a:spcAft>
            </a:pPr>
            <a:r>
              <a:rPr sz="1200" b="1">
                <a:solidFill>
                  <a:srgbClr val="000000"/>
                </a:solidFill>
                <a:latin typeface="Arial"/>
              </a:rPr>
              <a:t>Mitochondria</a:t>
            </a:r>
            <a:r>
              <a:rPr sz="1200" b="0">
                <a:solidFill>
                  <a:srgbClr val="000000"/>
                </a:solidFill>
                <a:latin typeface="Arial"/>
              </a:rPr>
              <a:t> (one </a:t>
            </a:r>
            <a:r>
              <a:rPr sz="1200" b="1">
                <a:solidFill>
                  <a:srgbClr val="000000"/>
                </a:solidFill>
                <a:latin typeface="Arial"/>
              </a:rPr>
              <a:t>mitochondrion</a:t>
            </a:r>
            <a:r>
              <a:rPr sz="1200" b="0">
                <a:solidFill>
                  <a:srgbClr val="000000"/>
                </a:solidFill>
                <a:latin typeface="Arial"/>
              </a:rPr>
              <a:t>): the structures in the cytoplasm where aerobic respiration happens, releasing energy for the cell.</a:t>
            </a:r>
          </a:p>
          <a:p>
            <a:pPr algn="l">
              <a:spcAft>
                <a:spcPts val="219"/>
              </a:spcAft>
            </a:pPr>
            <a:r>
              <a:rPr sz="1200" b="1">
                <a:solidFill>
                  <a:srgbClr val="000000"/>
                </a:solidFill>
                <a:latin typeface="Arial"/>
              </a:rPr>
              <a:t>Osmosis</a:t>
            </a:r>
            <a:r>
              <a:rPr sz="1200" b="0">
                <a:solidFill>
                  <a:srgbClr val="000000"/>
                </a:solidFill>
                <a:latin typeface="Arial"/>
              </a:rPr>
              <a:t>: the diffusion of water from a dilute solution to a concentrated solution through a partially permeable membrane.</a:t>
            </a:r>
          </a:p>
          <a:p>
            <a:pPr algn="l">
              <a:spcAft>
                <a:spcPts val="219"/>
              </a:spcAft>
            </a:pPr>
            <a:r>
              <a:rPr sz="1200" b="1">
                <a:solidFill>
                  <a:srgbClr val="000000"/>
                </a:solidFill>
                <a:latin typeface="Arial"/>
              </a:rPr>
              <a:t>Respiration</a:t>
            </a:r>
            <a:r>
              <a:rPr sz="1200" b="0">
                <a:solidFill>
                  <a:srgbClr val="000000"/>
                </a:solidFill>
                <a:latin typeface="Arial"/>
              </a:rPr>
              <a:t>: a chemical reaction in every living cell that releases energy.</a:t>
            </a:r>
          </a:p>
          <a:p>
            <a:pPr algn="l">
              <a:spcAft>
                <a:spcPts val="219"/>
              </a:spcAft>
            </a:pPr>
            <a:r>
              <a:rPr sz="1200" b="1">
                <a:solidFill>
                  <a:srgbClr val="000000"/>
                </a:solidFill>
                <a:latin typeface="Arial"/>
              </a:rPr>
              <a:t>Stoma</a:t>
            </a:r>
            <a:r>
              <a:rPr sz="1200" b="0">
                <a:solidFill>
                  <a:srgbClr val="000000"/>
                </a:solidFill>
                <a:latin typeface="Arial"/>
              </a:rPr>
              <a:t> (plural </a:t>
            </a:r>
            <a:r>
              <a:rPr sz="1200" b="1">
                <a:solidFill>
                  <a:srgbClr val="000000"/>
                </a:solidFill>
                <a:latin typeface="Arial"/>
              </a:rPr>
              <a:t>stomata</a:t>
            </a:r>
            <a:r>
              <a:rPr sz="1200" b="0">
                <a:solidFill>
                  <a:srgbClr val="000000"/>
                </a:solidFill>
                <a:latin typeface="Arial"/>
              </a:rPr>
              <a:t>): a tiny hole (pore) in the surface of a leaf that lets gases diffuse in and out.</a:t>
            </a:r>
          </a:p>
          <a:p>
            <a:pPr algn="l">
              <a:spcAft>
                <a:spcPts val="219"/>
              </a:spcAft>
            </a:pPr>
            <a:r>
              <a:rPr sz="1200" b="1">
                <a:solidFill>
                  <a:srgbClr val="000000"/>
                </a:solidFill>
                <a:latin typeface="Arial"/>
              </a:rPr>
              <a:t>Surface area</a:t>
            </a:r>
            <a:r>
              <a:rPr sz="1200" b="0">
                <a:solidFill>
                  <a:srgbClr val="000000"/>
                </a:solidFill>
                <a:latin typeface="Arial"/>
              </a:rPr>
              <a:t>: the total area of the outside of an object.</a:t>
            </a:r>
          </a:p>
          <a:p>
            <a:pPr algn="l">
              <a:spcAft>
                <a:spcPts val="219"/>
              </a:spcAft>
            </a:pPr>
            <a:r>
              <a:rPr sz="1200" b="1">
                <a:solidFill>
                  <a:srgbClr val="000000"/>
                </a:solidFill>
                <a:latin typeface="Arial"/>
              </a:rPr>
              <a:t>Surface area to volume ratio</a:t>
            </a:r>
            <a:r>
              <a:rPr sz="1200" b="0">
                <a:solidFill>
                  <a:srgbClr val="000000"/>
                </a:solidFill>
                <a:latin typeface="Arial"/>
              </a:rPr>
              <a:t>: the surface area of an object compared with its volume, written as a ratio such as 6 : 1.</a:t>
            </a:r>
          </a:p>
          <a:p>
            <a:pPr algn="l">
              <a:spcAft>
                <a:spcPts val="219"/>
              </a:spcAft>
            </a:pPr>
            <a:r>
              <a:rPr sz="1200" b="1">
                <a:solidFill>
                  <a:srgbClr val="000000"/>
                </a:solidFill>
                <a:latin typeface="Arial"/>
              </a:rPr>
              <a:t>Villi</a:t>
            </a:r>
            <a:r>
              <a:rPr sz="1200" b="0">
                <a:solidFill>
                  <a:srgbClr val="000000"/>
                </a:solidFill>
                <a:latin typeface="Arial"/>
              </a:rPr>
              <a:t> (one </a:t>
            </a:r>
            <a:r>
              <a:rPr sz="1200" b="1">
                <a:solidFill>
                  <a:srgbClr val="000000"/>
                </a:solidFill>
                <a:latin typeface="Arial"/>
              </a:rPr>
              <a:t>villus</a:t>
            </a:r>
            <a:r>
              <a:rPr sz="1200" b="0">
                <a:solidFill>
                  <a:srgbClr val="000000"/>
                </a:solidFill>
                <a:latin typeface="Arial"/>
              </a:rPr>
              <a:t>): tiny finger-shaped parts that stick out from the inside wall of the small intestine and give it a large surface area.</a:t>
            </a:r>
          </a:p>
        </p:txBody>
      </p:sp>
      <p:sp>
        <p:nvSpPr>
          <p:cNvPr id="9" name="Rectangle 8"/>
          <p:cNvSpPr/>
          <p:nvPr/>
        </p:nvSpPr>
        <p:spPr>
          <a:xfrm>
            <a:off x="548640" y="1161288"/>
            <a:ext cx="6949440" cy="4807203"/>
          </a:xfrm>
          <a:prstGeom prst="rect">
            <a:avLst/>
          </a:prstGeom>
          <a:noFill/>
          <a:ln w="12700">
            <a:solidFill>
              <a:srgbClr val="2E7D32"/>
            </a:solidFill>
          </a:ln>
          <a:effectLst/>
        </p:spPr>
        <p:txBody>
          <a:bodyPr rtlCol="0" anchor="ctr"/>
          <a:lstStyle/>
          <a:p>
            <a:pPr algn="ctr"/>
          </a:p>
        </p:txBody>
      </p:sp>
      <p:sp>
        <p:nvSpPr>
          <p:cNvPr id="10" name="TextBox 9"/>
          <p:cNvSpPr txBox="1"/>
          <p:nvPr/>
        </p:nvSpPr>
        <p:spPr>
          <a:xfrm>
            <a:off x="7863840" y="1225296"/>
            <a:ext cx="6711696"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Check yourself</a:t>
            </a:r>
          </a:p>
        </p:txBody>
      </p:sp>
      <p:sp>
        <p:nvSpPr>
          <p:cNvPr id="11" name="TextBox 10"/>
          <p:cNvSpPr txBox="1"/>
          <p:nvPr/>
        </p:nvSpPr>
        <p:spPr>
          <a:xfrm>
            <a:off x="9875520" y="1261872"/>
            <a:ext cx="4700016" cy="228600"/>
          </a:xfrm>
          <a:prstGeom prst="rect">
            <a:avLst/>
          </a:prstGeom>
          <a:noFill/>
        </p:spPr>
        <p:txBody>
          <a:bodyPr wrap="square" lIns="0" rIns="0" tIns="0" bIns="0" anchor="t">
            <a:spAutoFit/>
          </a:bodyPr>
          <a:lstStyle/>
          <a:p>
            <a:pPr algn="r">
              <a:spcAft>
                <a:spcPts val="0"/>
              </a:spcAft>
            </a:pPr>
            <a:r>
              <a:rPr sz="1150" b="0">
                <a:solidFill>
                  <a:srgbClr val="5A5A5A"/>
                </a:solidFill>
                <a:latin typeface="Arial"/>
              </a:rPr>
              <a:t>Cover the answers, then check.</a:t>
            </a:r>
          </a:p>
        </p:txBody>
      </p:sp>
      <p:sp>
        <p:nvSpPr>
          <p:cNvPr id="12" name="TextBox 11"/>
          <p:cNvSpPr txBox="1"/>
          <p:nvPr/>
        </p:nvSpPr>
        <p:spPr>
          <a:xfrm>
            <a:off x="7863840" y="1508760"/>
            <a:ext cx="6711696" cy="2189988"/>
          </a:xfrm>
          <a:prstGeom prst="rect">
            <a:avLst/>
          </a:prstGeom>
          <a:noFill/>
        </p:spPr>
        <p:txBody>
          <a:bodyPr wrap="square" lIns="0" rIns="0" tIns="0" bIns="0" anchor="t">
            <a:spAutoFit/>
          </a:bodyPr>
          <a:lstStyle/>
          <a:p>
            <a:pPr algn="l" marL="274320" indent="-274320">
              <a:spcAft>
                <a:spcPts val="300"/>
              </a:spcAft>
              <a:buNone/>
            </a:pPr>
            <a:r>
              <a:rPr sz="1250" b="1">
                <a:solidFill>
                  <a:srgbClr val="2E7D32"/>
                </a:solidFill>
                <a:latin typeface="Arial"/>
              </a:rPr>
              <a:t>1.	</a:t>
            </a:r>
            <a:r>
              <a:rPr sz="1250" b="0">
                <a:solidFill>
                  <a:srgbClr val="000000"/>
                </a:solidFill>
                <a:latin typeface="Arial"/>
              </a:rPr>
              <a:t>What is active transport?</a:t>
            </a:r>
          </a:p>
          <a:p>
            <a:pPr algn="l" marL="274320" indent="-274320">
              <a:spcAft>
                <a:spcPts val="300"/>
              </a:spcAft>
              <a:buNone/>
            </a:pPr>
            <a:r>
              <a:rPr sz="1250" b="1">
                <a:solidFill>
                  <a:srgbClr val="2E7D32"/>
                </a:solidFill>
                <a:latin typeface="Arial"/>
              </a:rPr>
              <a:t>2.	</a:t>
            </a:r>
            <a:r>
              <a:rPr sz="1250" b="0">
                <a:solidFill>
                  <a:srgbClr val="000000"/>
                </a:solidFill>
                <a:latin typeface="Arial"/>
              </a:rPr>
              <a:t>Give two places where active transport happens.</a:t>
            </a:r>
          </a:p>
          <a:p>
            <a:pPr algn="l" marL="274320" indent="-274320">
              <a:spcAft>
                <a:spcPts val="300"/>
              </a:spcAft>
              <a:buNone/>
            </a:pPr>
            <a:r>
              <a:rPr sz="1250" b="1">
                <a:solidFill>
                  <a:srgbClr val="2E7D32"/>
                </a:solidFill>
                <a:latin typeface="Arial"/>
              </a:rPr>
              <a:t>3.	</a:t>
            </a:r>
            <a:r>
              <a:rPr sz="1250" b="0">
                <a:solidFill>
                  <a:srgbClr val="000000"/>
                </a:solidFill>
                <a:latin typeface="Arial"/>
              </a:rPr>
              <a:t>Some hours after a meal, the gut has less sugar than the blood. Why can diffusion not absorb this sugar?</a:t>
            </a:r>
          </a:p>
          <a:p>
            <a:pPr algn="l" marL="274320" indent="-274320">
              <a:spcAft>
                <a:spcPts val="300"/>
              </a:spcAft>
              <a:buNone/>
            </a:pPr>
            <a:r>
              <a:rPr sz="1250" b="1">
                <a:solidFill>
                  <a:srgbClr val="2E7D32"/>
                </a:solidFill>
                <a:latin typeface="Arial"/>
              </a:rPr>
              <a:t>4.	</a:t>
            </a:r>
            <a:r>
              <a:rPr sz="1250" b="0">
                <a:solidFill>
                  <a:srgbClr val="000000"/>
                </a:solidFill>
                <a:latin typeface="Arial"/>
              </a:rPr>
              <a:t>Give one way a diagram of a gill is different from a real gill.</a:t>
            </a:r>
          </a:p>
          <a:p>
            <a:pPr algn="l" marL="274320" indent="-274320">
              <a:spcAft>
                <a:spcPts val="300"/>
              </a:spcAft>
              <a:buNone/>
            </a:pPr>
            <a:r>
              <a:rPr sz="1250" b="1">
                <a:solidFill>
                  <a:srgbClr val="2E7D32"/>
                </a:solidFill>
                <a:latin typeface="Arial"/>
              </a:rPr>
              <a:t>5.	</a:t>
            </a:r>
            <a:r>
              <a:rPr sz="1250" b="0">
                <a:solidFill>
                  <a:srgbClr val="000000"/>
                </a:solidFill>
                <a:latin typeface="Arial"/>
              </a:rPr>
              <a:t>Calculate the surface area to volume ratio of a cube with sides of 8 cm.</a:t>
            </a:r>
          </a:p>
          <a:p>
            <a:pPr algn="l" marL="274320" indent="-274320">
              <a:spcAft>
                <a:spcPts val="300"/>
              </a:spcAft>
              <a:buNone/>
            </a:pPr>
            <a:r>
              <a:rPr sz="1250" b="1">
                <a:solidFill>
                  <a:srgbClr val="2E7D32"/>
                </a:solidFill>
                <a:latin typeface="Arial"/>
              </a:rPr>
              <a:t>6.	</a:t>
            </a:r>
            <a:r>
              <a:rPr sz="1250" b="0">
                <a:solidFill>
                  <a:srgbClr val="000000"/>
                </a:solidFill>
                <a:latin typeface="Arial"/>
              </a:rPr>
              <a:t>Explain why a large multicellular organism needs exchange surfaces and a transport system.</a:t>
            </a:r>
          </a:p>
          <a:p>
            <a:pPr algn="l" marL="274320" indent="-274320">
              <a:spcAft>
                <a:spcPts val="300"/>
              </a:spcAft>
              <a:buNone/>
            </a:pPr>
            <a:r>
              <a:rPr sz="1250" b="1">
                <a:solidFill>
                  <a:srgbClr val="2E7D32"/>
                </a:solidFill>
                <a:latin typeface="Arial"/>
              </a:rPr>
              <a:t>7.	</a:t>
            </a:r>
            <a:r>
              <a:rPr sz="1250" b="0">
                <a:solidFill>
                  <a:srgbClr val="000000"/>
                </a:solidFill>
                <a:latin typeface="Arial"/>
              </a:rPr>
              <a:t>Give the four features of an effective exchange surface.</a:t>
            </a:r>
          </a:p>
          <a:p>
            <a:pPr algn="l" marL="274320" indent="-274320">
              <a:spcAft>
                <a:spcPts val="300"/>
              </a:spcAft>
              <a:buNone/>
            </a:pPr>
            <a:r>
              <a:rPr sz="1250" b="1">
                <a:solidFill>
                  <a:srgbClr val="2E7D32"/>
                </a:solidFill>
                <a:latin typeface="Arial"/>
              </a:rPr>
              <a:t>8.	</a:t>
            </a:r>
            <a:r>
              <a:rPr sz="1250" b="0">
                <a:solidFill>
                  <a:srgbClr val="000000"/>
                </a:solidFill>
                <a:latin typeface="Arial"/>
              </a:rPr>
              <a:t>Give two ways a leaf is adapted for exchanging gases.</a:t>
            </a:r>
          </a:p>
        </p:txBody>
      </p:sp>
      <p:sp>
        <p:nvSpPr>
          <p:cNvPr id="13" name="Rectangle 12"/>
          <p:cNvSpPr/>
          <p:nvPr/>
        </p:nvSpPr>
        <p:spPr>
          <a:xfrm>
            <a:off x="7744968" y="1161288"/>
            <a:ext cx="6949440" cy="2592324"/>
          </a:xfrm>
          <a:prstGeom prst="rect">
            <a:avLst/>
          </a:prstGeom>
          <a:noFill/>
          <a:ln w="12700">
            <a:solidFill>
              <a:srgbClr val="2E7D32"/>
            </a:solidFill>
          </a:ln>
          <a:effectLst/>
        </p:spPr>
        <p:txBody>
          <a:bodyPr rtlCol="0" anchor="ctr"/>
          <a:lstStyle/>
          <a:p>
            <a:pPr algn="ctr"/>
          </a:p>
        </p:txBody>
      </p:sp>
      <p:sp>
        <p:nvSpPr>
          <p:cNvPr id="14" name="TextBox 13"/>
          <p:cNvSpPr txBox="1"/>
          <p:nvPr/>
        </p:nvSpPr>
        <p:spPr>
          <a:xfrm>
            <a:off x="7863840" y="3909060"/>
            <a:ext cx="6711696" cy="274320"/>
          </a:xfrm>
          <a:prstGeom prst="rect">
            <a:avLst/>
          </a:prstGeom>
          <a:noFill/>
        </p:spPr>
        <p:txBody>
          <a:bodyPr wrap="square" lIns="0" rIns="0" tIns="0" bIns="0" anchor="t">
            <a:spAutoFit/>
          </a:bodyPr>
          <a:lstStyle/>
          <a:p>
            <a:pPr algn="l">
              <a:spcAft>
                <a:spcPts val="0"/>
              </a:spcAft>
            </a:pPr>
            <a:r>
              <a:rPr sz="1500" b="1">
                <a:solidFill>
                  <a:srgbClr val="000000"/>
                </a:solidFill>
                <a:latin typeface="Arial"/>
              </a:rPr>
              <a:t>Answers</a:t>
            </a:r>
          </a:p>
        </p:txBody>
      </p:sp>
      <p:sp>
        <p:nvSpPr>
          <p:cNvPr id="15" name="TextBox 14"/>
          <p:cNvSpPr txBox="1"/>
          <p:nvPr/>
        </p:nvSpPr>
        <p:spPr>
          <a:xfrm>
            <a:off x="7863840" y="4192524"/>
            <a:ext cx="6711696" cy="2385568"/>
          </a:xfrm>
          <a:prstGeom prst="rect">
            <a:avLst/>
          </a:prstGeom>
          <a:noFill/>
        </p:spPr>
        <p:txBody>
          <a:bodyPr wrap="square" lIns="0" rIns="0" tIns="0" bIns="0" anchor="t">
            <a:spAutoFit/>
          </a:bodyPr>
          <a:lstStyle/>
          <a:p>
            <a:pPr algn="l" marL="274320" indent="-274320">
              <a:spcAft>
                <a:spcPts val="100"/>
              </a:spcAft>
              <a:buNone/>
            </a:pPr>
            <a:r>
              <a:rPr sz="1150" b="1">
                <a:solidFill>
                  <a:srgbClr val="2E7D32"/>
                </a:solidFill>
                <a:latin typeface="Arial"/>
              </a:rPr>
              <a:t>1.	</a:t>
            </a:r>
            <a:r>
              <a:rPr sz="1150" b="0">
                <a:solidFill>
                  <a:srgbClr val="000000"/>
                </a:solidFill>
                <a:latin typeface="Arial"/>
              </a:rPr>
              <a:t>The movement of substances from a more dilute solution to a more concentrated solution (against a concentration gradient), which requires energy from respiration.</a:t>
            </a:r>
          </a:p>
          <a:p>
            <a:pPr algn="l" marL="274320" indent="-274320">
              <a:spcAft>
                <a:spcPts val="100"/>
              </a:spcAft>
              <a:buNone/>
            </a:pPr>
            <a:r>
              <a:rPr sz="1150" b="1">
                <a:solidFill>
                  <a:srgbClr val="2E7D32"/>
                </a:solidFill>
                <a:latin typeface="Arial"/>
              </a:rPr>
              <a:t>2.	</a:t>
            </a:r>
            <a:r>
              <a:rPr sz="1150" b="0">
                <a:solidFill>
                  <a:srgbClr val="000000"/>
                </a:solidFill>
                <a:latin typeface="Arial"/>
              </a:rPr>
              <a:t>Root hair cells (taking in mineral ions) and the small intestine (absorbing sugar into the blood).</a:t>
            </a:r>
          </a:p>
          <a:p>
            <a:pPr algn="l" marL="274320" indent="-274320">
              <a:spcAft>
                <a:spcPts val="100"/>
              </a:spcAft>
              <a:buNone/>
            </a:pPr>
            <a:r>
              <a:rPr sz="1150" b="1">
                <a:solidFill>
                  <a:srgbClr val="2E7D32"/>
                </a:solidFill>
                <a:latin typeface="Arial"/>
              </a:rPr>
              <a:t>3.	</a:t>
            </a:r>
            <a:r>
              <a:rPr sz="1150" b="0">
                <a:solidFill>
                  <a:srgbClr val="000000"/>
                </a:solidFill>
                <a:latin typeface="Arial"/>
              </a:rPr>
              <a:t>Diffusion only moves particles from a higher to a lower concentration. Here the blood has more sugar than the gut, so active transport is needed, using energy from respiration.</a:t>
            </a:r>
          </a:p>
          <a:p>
            <a:pPr algn="l" marL="274320" indent="-274320">
              <a:spcAft>
                <a:spcPts val="100"/>
              </a:spcAft>
              <a:buNone/>
            </a:pPr>
            <a:r>
              <a:rPr sz="1150" b="1">
                <a:solidFill>
                  <a:srgbClr val="2E7D32"/>
                </a:solidFill>
                <a:latin typeface="Arial"/>
              </a:rPr>
              <a:t>4.	</a:t>
            </a:r>
            <a:r>
              <a:rPr sz="1150" b="0">
                <a:solidFill>
                  <a:srgbClr val="000000"/>
                </a:solidFill>
                <a:latin typeface="Arial"/>
              </a:rPr>
              <a:t>Any one: it is pale, not deep red; it shows a few filaments, not hundreds; it draws the tiny plates big; it shows one row of filaments, not two; it shows the water flow with arrows.</a:t>
            </a:r>
          </a:p>
          <a:p>
            <a:pPr algn="l" marL="274320" indent="-274320">
              <a:spcAft>
                <a:spcPts val="100"/>
              </a:spcAft>
              <a:buNone/>
            </a:pPr>
            <a:r>
              <a:rPr sz="1150" b="1">
                <a:solidFill>
                  <a:srgbClr val="2E7D32"/>
                </a:solidFill>
                <a:latin typeface="Arial"/>
              </a:rPr>
              <a:t>5.	</a:t>
            </a:r>
            <a:r>
              <a:rPr sz="1150" b="0">
                <a:solidFill>
                  <a:srgbClr val="000000"/>
                </a:solidFill>
                <a:latin typeface="Arial"/>
              </a:rPr>
              <a:t>6 × 8 × 8 = 384 cm²; 8 × 8 × 8 = 512 cm³; 384 : 512 = 0.75 : 1.</a:t>
            </a:r>
          </a:p>
          <a:p>
            <a:pPr algn="l" marL="274320" indent="-274320">
              <a:spcAft>
                <a:spcPts val="100"/>
              </a:spcAft>
              <a:buNone/>
            </a:pPr>
            <a:r>
              <a:rPr sz="1150" b="1">
                <a:solidFill>
                  <a:srgbClr val="2E7D32"/>
                </a:solidFill>
                <a:latin typeface="Arial"/>
              </a:rPr>
              <a:t>6.	</a:t>
            </a:r>
            <a:r>
              <a:rPr sz="1150" b="0">
                <a:solidFill>
                  <a:srgbClr val="000000"/>
                </a:solidFill>
                <a:latin typeface="Arial"/>
              </a:rPr>
              <a:t>It has a small surface area to volume ratio, and most of its cells are far from the surface, so diffusion across its outer surface would be too slow to supply them.</a:t>
            </a:r>
          </a:p>
          <a:p>
            <a:pPr algn="l" marL="274320" indent="-274320">
              <a:spcAft>
                <a:spcPts val="100"/>
              </a:spcAft>
              <a:buNone/>
            </a:pPr>
            <a:r>
              <a:rPr sz="1150" b="1">
                <a:solidFill>
                  <a:srgbClr val="2E7D32"/>
                </a:solidFill>
                <a:latin typeface="Arial"/>
              </a:rPr>
              <a:t>7.	</a:t>
            </a:r>
            <a:r>
              <a:rPr sz="1150" b="0">
                <a:solidFill>
                  <a:srgbClr val="000000"/>
                </a:solidFill>
                <a:latin typeface="Arial"/>
              </a:rPr>
              <a:t>A large surface area; a thin membrane (a short diffusion path); an efficient blood supply (in animals); ventilation (in animals, for gas exchange).</a:t>
            </a:r>
          </a:p>
          <a:p>
            <a:pPr algn="l" marL="274320" indent="-274320">
              <a:spcAft>
                <a:spcPts val="100"/>
              </a:spcAft>
              <a:buNone/>
            </a:pPr>
            <a:r>
              <a:rPr sz="1150" b="1">
                <a:solidFill>
                  <a:srgbClr val="2E7D32"/>
                </a:solidFill>
                <a:latin typeface="Arial"/>
              </a:rPr>
              <a:t>8.	</a:t>
            </a:r>
            <a:r>
              <a:rPr sz="1150" b="0">
                <a:solidFill>
                  <a:srgbClr val="000000"/>
                </a:solidFill>
                <a:latin typeface="Arial"/>
              </a:rPr>
              <a:t>Any two: it is flat and thin; it has stomata; it has air spaces inside.</a:t>
            </a:r>
          </a:p>
        </p:txBody>
      </p:sp>
      <p:sp>
        <p:nvSpPr>
          <p:cNvPr id="16" name="Rectangle 15"/>
          <p:cNvSpPr/>
          <p:nvPr/>
        </p:nvSpPr>
        <p:spPr>
          <a:xfrm>
            <a:off x="7744968" y="3845052"/>
            <a:ext cx="6949440" cy="2787904"/>
          </a:xfrm>
          <a:prstGeom prst="rect">
            <a:avLst/>
          </a:prstGeom>
          <a:noFill/>
          <a:ln w="9525">
            <a:solidFill>
              <a:srgbClr val="D2D2D2"/>
            </a:solidFill>
          </a:ln>
          <a:effectLst/>
        </p:spPr>
        <p:txBody>
          <a:bodyPr rtlCol="0" anchor="ctr"/>
          <a:lstStyle/>
          <a:p>
            <a:pPr algn="ctr"/>
          </a:p>
        </p:txBody>
      </p:sp>
      <p:sp>
        <p:nvSpPr>
          <p:cNvPr id="17" name="TextBox 16"/>
          <p:cNvSpPr txBox="1"/>
          <p:nvPr/>
        </p:nvSpPr>
        <p:spPr>
          <a:xfrm>
            <a:off x="548640" y="6123940"/>
            <a:ext cx="6949440" cy="274320"/>
          </a:xfrm>
          <a:prstGeom prst="rect">
            <a:avLst/>
          </a:prstGeom>
          <a:noFill/>
        </p:spPr>
        <p:txBody>
          <a:bodyPr wrap="square" lIns="0" rIns="0" tIns="0" bIns="0" anchor="t">
            <a:spAutoFit/>
          </a:bodyPr>
          <a:lstStyle/>
          <a:p>
            <a:pPr algn="l">
              <a:spcAft>
                <a:spcPts val="0"/>
              </a:spcAft>
            </a:pPr>
            <a:r>
              <a:rPr sz="1500" b="1">
                <a:solidFill>
                  <a:srgbClr val="2E7D32"/>
                </a:solidFill>
                <a:latin typeface="Arial"/>
              </a:rPr>
              <a:t>Exam tips</a:t>
            </a:r>
          </a:p>
        </p:txBody>
      </p:sp>
      <p:sp>
        <p:nvSpPr>
          <p:cNvPr id="18" name="Rectangle 17"/>
          <p:cNvSpPr/>
          <p:nvPr/>
        </p:nvSpPr>
        <p:spPr>
          <a:xfrm>
            <a:off x="548640" y="6384544"/>
            <a:ext cx="6949440" cy="19202"/>
          </a:xfrm>
          <a:prstGeom prst="rect">
            <a:avLst/>
          </a:prstGeom>
          <a:solidFill>
            <a:srgbClr val="2E7D32"/>
          </a:solidFill>
          <a:ln>
            <a:noFill/>
          </a:ln>
          <a:effectLst/>
        </p:spPr>
        <p:txBody>
          <a:bodyPr rtlCol="0" anchor="ctr"/>
          <a:lstStyle/>
          <a:p>
            <a:pPr algn="ctr"/>
          </a:p>
        </p:txBody>
      </p:sp>
      <p:sp>
        <p:nvSpPr>
          <p:cNvPr id="19" name="TextBox 18"/>
          <p:cNvSpPr txBox="1"/>
          <p:nvPr/>
        </p:nvSpPr>
        <p:spPr>
          <a:xfrm>
            <a:off x="548640" y="6472326"/>
            <a:ext cx="6949440" cy="1732788"/>
          </a:xfrm>
          <a:prstGeom prst="rect">
            <a:avLst/>
          </a:prstGeom>
          <a:noFill/>
        </p:spPr>
        <p:txBody>
          <a:bodyPr wrap="square" lIns="0" rIns="0" tIns="0" bIns="0" anchor="t">
            <a:spAutoFit/>
          </a:bodyPr>
          <a:lstStyle/>
          <a:p>
            <a:pPr algn="l" marL="182880" indent="-182880">
              <a:spcAft>
                <a:spcPts val="300"/>
              </a:spcAft>
              <a:buClr>
                <a:srgbClr val="2E7D32"/>
              </a:buClr>
              <a:buSzPct val="115000"/>
              <a:buFont typeface="Arial"/>
              <a:buChar char="•"/>
            </a:pPr>
            <a:r>
              <a:rPr sz="1250" b="0">
                <a:solidFill>
                  <a:srgbClr val="000000"/>
                </a:solidFill>
                <a:latin typeface="Arial"/>
              </a:rPr>
              <a:t>For active transport, say "against the concentration gradient" </a:t>
            </a:r>
            <a:r>
              <a:rPr sz="1250" b="1">
                <a:solidFill>
                  <a:srgbClr val="000000"/>
                </a:solidFill>
                <a:latin typeface="Arial"/>
              </a:rPr>
              <a:t>and</a:t>
            </a:r>
            <a:r>
              <a:rPr sz="1250" b="0">
                <a:solidFill>
                  <a:srgbClr val="000000"/>
                </a:solidFill>
                <a:latin typeface="Arial"/>
              </a:rPr>
              <a:t> "uses energy from respiration".</a:t>
            </a:r>
          </a:p>
          <a:p>
            <a:pPr algn="l" marL="182880" indent="-182880">
              <a:spcAft>
                <a:spcPts val="300"/>
              </a:spcAft>
              <a:buClr>
                <a:srgbClr val="2E7D32"/>
              </a:buClr>
              <a:buSzPct val="115000"/>
              <a:buFont typeface="Arial"/>
              <a:buChar char="•"/>
            </a:pPr>
            <a:r>
              <a:rPr sz="1250" b="0">
                <a:solidFill>
                  <a:srgbClr val="000000"/>
                </a:solidFill>
                <a:latin typeface="Arial"/>
              </a:rPr>
              <a:t>Water enters root hair cells by osmosis; mineral ions enter by active transport.</a:t>
            </a:r>
          </a:p>
          <a:p>
            <a:pPr algn="l" marL="182880" indent="-182880">
              <a:spcAft>
                <a:spcPts val="300"/>
              </a:spcAft>
              <a:buClr>
                <a:srgbClr val="2E7D32"/>
              </a:buClr>
              <a:buSzPct val="115000"/>
              <a:buFont typeface="Arial"/>
              <a:buChar char="•"/>
            </a:pPr>
            <a:r>
              <a:rPr sz="1250" b="0">
                <a:solidFill>
                  <a:srgbClr val="000000"/>
                </a:solidFill>
                <a:latin typeface="Arial"/>
              </a:rPr>
              <a:t>Energy is </a:t>
            </a:r>
            <a:r>
              <a:rPr sz="1250" b="1">
                <a:solidFill>
                  <a:srgbClr val="000000"/>
                </a:solidFill>
                <a:latin typeface="Arial"/>
              </a:rPr>
              <a:t>released</a:t>
            </a:r>
            <a:r>
              <a:rPr sz="1250" b="0">
                <a:solidFill>
                  <a:srgbClr val="000000"/>
                </a:solidFill>
                <a:latin typeface="Arial"/>
              </a:rPr>
              <a:t> by respiration. Never write that energy is "made".</a:t>
            </a:r>
          </a:p>
          <a:p>
            <a:pPr algn="l" marL="182880" indent="-182880">
              <a:spcAft>
                <a:spcPts val="300"/>
              </a:spcAft>
              <a:buClr>
                <a:srgbClr val="2E7D32"/>
              </a:buClr>
              <a:buSzPct val="115000"/>
              <a:buFont typeface="Arial"/>
              <a:buChar char="•"/>
            </a:pPr>
            <a:r>
              <a:rPr sz="1250" b="0">
                <a:solidFill>
                  <a:srgbClr val="000000"/>
                </a:solidFill>
                <a:latin typeface="Arial"/>
              </a:rPr>
              <a:t>Ratios: surface area first, then volume. Simplify to "something : 1". Use cm² and cm³ in your working.</a:t>
            </a:r>
          </a:p>
          <a:p>
            <a:pPr algn="l" marL="182880" indent="-182880">
              <a:spcAft>
                <a:spcPts val="300"/>
              </a:spcAft>
              <a:buClr>
                <a:srgbClr val="2E7D32"/>
              </a:buClr>
              <a:buSzPct val="115000"/>
              <a:buFont typeface="Arial"/>
              <a:buChar char="•"/>
            </a:pPr>
            <a:r>
              <a:rPr sz="1250" b="0">
                <a:solidFill>
                  <a:srgbClr val="000000"/>
                </a:solidFill>
                <a:latin typeface="Arial"/>
              </a:rPr>
              <a:t>A bigger object has a </a:t>
            </a:r>
            <a:r>
              <a:rPr sz="1250" b="1">
                <a:solidFill>
                  <a:srgbClr val="000000"/>
                </a:solidFill>
                <a:latin typeface="Arial"/>
              </a:rPr>
              <a:t>smaller</a:t>
            </a:r>
            <a:r>
              <a:rPr sz="1250" b="0">
                <a:solidFill>
                  <a:srgbClr val="000000"/>
                </a:solidFill>
                <a:latin typeface="Arial"/>
              </a:rPr>
              <a:t> surface area to volume ratio.</a:t>
            </a:r>
          </a:p>
          <a:p>
            <a:pPr algn="l" marL="182880" indent="-182880">
              <a:spcAft>
                <a:spcPts val="300"/>
              </a:spcAft>
              <a:buClr>
                <a:srgbClr val="2E7D32"/>
              </a:buClr>
              <a:buSzPct val="115000"/>
              <a:buFont typeface="Arial"/>
              <a:buChar char="•"/>
            </a:pPr>
            <a:r>
              <a:rPr sz="1250" b="0">
                <a:solidFill>
                  <a:srgbClr val="000000"/>
                </a:solidFill>
                <a:latin typeface="Arial"/>
              </a:rPr>
              <a:t>Link each feature of an exchange surface to its effect: "thin, so a short diffusion path".</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Mandatory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411480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gill</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2</a:t>
            </a:r>
          </a:p>
        </p:txBody>
      </p:sp>
      <p:sp>
        <p:nvSpPr>
          <p:cNvPr id="11" name="TextBox 10"/>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Name the parts labelled 1 to 4. Then answer the question under them.</a:t>
            </a:r>
          </a:p>
        </p:txBody>
      </p:sp>
      <p:sp>
        <p:nvSpPr>
          <p:cNvPr id="12" name="TextBox 11"/>
          <p:cNvSpPr txBox="1"/>
          <p:nvPr/>
        </p:nvSpPr>
        <p:spPr>
          <a:xfrm>
            <a:off x="685800" y="4504563"/>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Part 3 is drawn big in the diagram. Why can you not see it on a real gill?  [1]</a:t>
            </a:r>
          </a:p>
        </p:txBody>
      </p:sp>
      <p:sp>
        <p:nvSpPr>
          <p:cNvPr id="13" name="Rectangle 12"/>
          <p:cNvSpPr/>
          <p:nvPr/>
        </p:nvSpPr>
        <p:spPr>
          <a:xfrm>
            <a:off x="960120" y="5111496"/>
            <a:ext cx="6400800" cy="10972"/>
          </a:xfrm>
          <a:prstGeom prst="rect">
            <a:avLst/>
          </a:prstGeom>
          <a:solidFill>
            <a:srgbClr val="000000"/>
          </a:solidFill>
          <a:ln>
            <a:noFill/>
          </a:ln>
          <a:effectLst/>
        </p:spPr>
        <p:txBody>
          <a:bodyPr rtlCol="0" anchor="ctr"/>
          <a:lstStyle/>
          <a:p>
            <a:pPr algn="ctr"/>
          </a:p>
        </p:txBody>
      </p:sp>
      <p:pic>
        <p:nvPicPr>
          <p:cNvPr id="14" name="Picture 13" descr="Name the parts labelled 1 to 4. Then answer the question under them. 5. Part 3 is drawn big in the diagram. Why can you not see it on a real gill? [1]."/>
          <p:cNvPicPr>
            <a:picLocks noChangeAspect="1"/>
          </p:cNvPicPr>
          <p:nvPr/>
        </p:nvPicPr>
        <p:blipFill>
          <a:blip r:embed="rId2"/>
          <a:stretch>
            <a:fillRect/>
          </a:stretch>
        </p:blipFill>
        <p:spPr>
          <a:xfrm>
            <a:off x="685800" y="1938528"/>
            <a:ext cx="3743714" cy="2474595"/>
          </a:xfrm>
          <a:prstGeom prst="rect">
            <a:avLst/>
          </a:prstGeom>
        </p:spPr>
      </p:pic>
      <p:sp>
        <p:nvSpPr>
          <p:cNvPr id="15" name="TextBox 14"/>
          <p:cNvSpPr txBox="1"/>
          <p:nvPr/>
        </p:nvSpPr>
        <p:spPr>
          <a:xfrm>
            <a:off x="4658114" y="2188273"/>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16" name="Rectangle 15"/>
          <p:cNvSpPr/>
          <p:nvPr/>
        </p:nvSpPr>
        <p:spPr>
          <a:xfrm>
            <a:off x="4978154" y="2435161"/>
            <a:ext cx="2382765"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4658114" y="2755201"/>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18" name="Rectangle 17"/>
          <p:cNvSpPr/>
          <p:nvPr/>
        </p:nvSpPr>
        <p:spPr>
          <a:xfrm>
            <a:off x="4978154" y="3002089"/>
            <a:ext cx="2382765" cy="10972"/>
          </a:xfrm>
          <a:prstGeom prst="rect">
            <a:avLst/>
          </a:prstGeom>
          <a:solidFill>
            <a:srgbClr val="000000"/>
          </a:solidFill>
          <a:ln>
            <a:noFill/>
          </a:ln>
          <a:effectLst/>
        </p:spPr>
        <p:txBody>
          <a:bodyPr rtlCol="0" anchor="ctr"/>
          <a:lstStyle/>
          <a:p>
            <a:pPr algn="ctr"/>
          </a:p>
        </p:txBody>
      </p:sp>
      <p:sp>
        <p:nvSpPr>
          <p:cNvPr id="19" name="TextBox 18"/>
          <p:cNvSpPr txBox="1"/>
          <p:nvPr/>
        </p:nvSpPr>
        <p:spPr>
          <a:xfrm>
            <a:off x="4658114" y="3322129"/>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20" name="Rectangle 19"/>
          <p:cNvSpPr/>
          <p:nvPr/>
        </p:nvSpPr>
        <p:spPr>
          <a:xfrm>
            <a:off x="4978154" y="3569017"/>
            <a:ext cx="2382765"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4658114" y="3889057"/>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22" name="Rectangle 21"/>
          <p:cNvSpPr/>
          <p:nvPr/>
        </p:nvSpPr>
        <p:spPr>
          <a:xfrm>
            <a:off x="4978154" y="4135945"/>
            <a:ext cx="2382765"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548640" y="5394960"/>
            <a:ext cx="6949440" cy="2926079"/>
          </a:xfrm>
          <a:prstGeom prst="rect">
            <a:avLst/>
          </a:prstGeom>
          <a:solidFill>
            <a:srgbClr val="FFFFFF"/>
          </a:solidFill>
          <a:ln w="9525">
            <a:solidFill>
              <a:srgbClr val="000000"/>
            </a:solidFill>
          </a:ln>
          <a:effectLst/>
        </p:spPr>
        <p:txBody>
          <a:bodyPr rtlCol="0" anchor="ctr"/>
          <a:lstStyle/>
          <a:p>
            <a:pPr algn="ctr"/>
          </a:p>
        </p:txBody>
      </p:sp>
      <p:sp>
        <p:nvSpPr>
          <p:cNvPr id="24" name="TextBox 23"/>
          <p:cNvSpPr txBox="1"/>
          <p:nvPr/>
        </p:nvSpPr>
        <p:spPr>
          <a:xfrm>
            <a:off x="658368" y="54681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25" name="TextBox 24"/>
          <p:cNvSpPr txBox="1"/>
          <p:nvPr/>
        </p:nvSpPr>
        <p:spPr>
          <a:xfrm>
            <a:off x="6400799" y="54864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6" name="TextBox 25"/>
          <p:cNvSpPr txBox="1"/>
          <p:nvPr/>
        </p:nvSpPr>
        <p:spPr>
          <a:xfrm>
            <a:off x="5393152" y="553669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27" name="TextBox 26"/>
          <p:cNvSpPr txBox="1"/>
          <p:nvPr/>
        </p:nvSpPr>
        <p:spPr>
          <a:xfrm>
            <a:off x="685800" y="5824728"/>
            <a:ext cx="6675120" cy="27432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words from the box. Use each word once. One word is not needed.</a:t>
            </a:r>
          </a:p>
        </p:txBody>
      </p:sp>
      <p:sp>
        <p:nvSpPr>
          <p:cNvPr id="28" name="Rectangle 27"/>
          <p:cNvSpPr/>
          <p:nvPr/>
        </p:nvSpPr>
        <p:spPr>
          <a:xfrm>
            <a:off x="777240" y="6153912"/>
            <a:ext cx="6492240" cy="365760"/>
          </a:xfrm>
          <a:prstGeom prst="rect">
            <a:avLst/>
          </a:prstGeom>
          <a:solidFill>
            <a:srgbClr val="FFFFFF"/>
          </a:solidFill>
          <a:ln w="15875">
            <a:solidFill>
              <a:srgbClr val="000000"/>
            </a:solidFill>
          </a:ln>
          <a:effectLst/>
        </p:spPr>
        <p:txBody>
          <a:bodyPr rtlCol="0" anchor="ctr"/>
          <a:lstStyle/>
          <a:p>
            <a:pPr algn="ctr"/>
          </a:p>
        </p:txBody>
      </p:sp>
      <p:sp>
        <p:nvSpPr>
          <p:cNvPr id="29" name="TextBox 28"/>
          <p:cNvSpPr txBox="1"/>
          <p:nvPr/>
        </p:nvSpPr>
        <p:spPr>
          <a:xfrm>
            <a:off x="868680" y="6153912"/>
            <a:ext cx="1121789"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diffusion</a:t>
            </a:r>
          </a:p>
        </p:txBody>
      </p:sp>
      <p:sp>
        <p:nvSpPr>
          <p:cNvPr id="30" name="TextBox 29"/>
          <p:cNvSpPr txBox="1"/>
          <p:nvPr/>
        </p:nvSpPr>
        <p:spPr>
          <a:xfrm>
            <a:off x="1990469" y="6153912"/>
            <a:ext cx="942347"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energy</a:t>
            </a:r>
          </a:p>
        </p:txBody>
      </p:sp>
      <p:sp>
        <p:nvSpPr>
          <p:cNvPr id="31" name="TextBox 30"/>
          <p:cNvSpPr txBox="1"/>
          <p:nvPr/>
        </p:nvSpPr>
        <p:spPr>
          <a:xfrm>
            <a:off x="2932816" y="6153912"/>
            <a:ext cx="899737"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higher</a:t>
            </a:r>
          </a:p>
        </p:txBody>
      </p:sp>
      <p:sp>
        <p:nvSpPr>
          <p:cNvPr id="32" name="TextBox 31"/>
          <p:cNvSpPr txBox="1"/>
          <p:nvPr/>
        </p:nvSpPr>
        <p:spPr>
          <a:xfrm>
            <a:off x="3832554" y="6153912"/>
            <a:ext cx="815173"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lower</a:t>
            </a:r>
          </a:p>
        </p:txBody>
      </p:sp>
      <p:sp>
        <p:nvSpPr>
          <p:cNvPr id="33" name="TextBox 32"/>
          <p:cNvSpPr txBox="1"/>
          <p:nvPr/>
        </p:nvSpPr>
        <p:spPr>
          <a:xfrm>
            <a:off x="4647728" y="6153912"/>
            <a:ext cx="1439790"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mineral ions</a:t>
            </a:r>
          </a:p>
        </p:txBody>
      </p:sp>
      <p:sp>
        <p:nvSpPr>
          <p:cNvPr id="34" name="TextBox 33"/>
          <p:cNvSpPr txBox="1"/>
          <p:nvPr/>
        </p:nvSpPr>
        <p:spPr>
          <a:xfrm>
            <a:off x="6087519" y="6153912"/>
            <a:ext cx="1090520"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osmosis</a:t>
            </a:r>
          </a:p>
        </p:txBody>
      </p:sp>
      <p:sp>
        <p:nvSpPr>
          <p:cNvPr id="35" name="TextBox 34"/>
          <p:cNvSpPr txBox="1"/>
          <p:nvPr/>
        </p:nvSpPr>
        <p:spPr>
          <a:xfrm>
            <a:off x="777240" y="6629400"/>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Active transport moves substances from a </a:t>
            </a:r>
            <a:r>
              <a:rPr sz="1400" b="0">
                <a:solidFill>
                  <a:srgbClr val="000000"/>
                </a:solidFill>
                <a:latin typeface="Arial"/>
              </a:rPr>
              <a:t>____________</a:t>
            </a:r>
            <a:r>
              <a:rPr sz="1400" b="0">
                <a:solidFill>
                  <a:srgbClr val="000000"/>
                </a:solidFill>
                <a:latin typeface="Arial"/>
              </a:rPr>
              <a:t> concentration to a </a:t>
            </a:r>
            <a:r>
              <a:rPr sz="1400" b="0">
                <a:solidFill>
                  <a:srgbClr val="000000"/>
                </a:solidFill>
                <a:latin typeface="Arial"/>
              </a:rPr>
              <a:t>____________</a:t>
            </a:r>
            <a:r>
              <a:rPr sz="1400" b="0">
                <a:solidFill>
                  <a:srgbClr val="000000"/>
                </a:solidFill>
                <a:latin typeface="Arial"/>
              </a:rPr>
              <a:t> concentration.</a:t>
            </a:r>
          </a:p>
        </p:txBody>
      </p:sp>
      <p:sp>
        <p:nvSpPr>
          <p:cNvPr id="36" name="TextBox 35"/>
          <p:cNvSpPr txBox="1"/>
          <p:nvPr/>
        </p:nvSpPr>
        <p:spPr>
          <a:xfrm>
            <a:off x="777240" y="7226046"/>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Active transport needs </a:t>
            </a:r>
            <a:r>
              <a:rPr sz="1400" b="0">
                <a:solidFill>
                  <a:srgbClr val="000000"/>
                </a:solidFill>
                <a:latin typeface="Arial"/>
              </a:rPr>
              <a:t>____________</a:t>
            </a:r>
            <a:r>
              <a:rPr sz="1400" b="0">
                <a:solidFill>
                  <a:srgbClr val="000000"/>
                </a:solidFill>
                <a:latin typeface="Arial"/>
              </a:rPr>
              <a:t> from respiration.</a:t>
            </a:r>
          </a:p>
        </p:txBody>
      </p:sp>
      <p:sp>
        <p:nvSpPr>
          <p:cNvPr id="37" name="TextBox 36"/>
          <p:cNvSpPr txBox="1"/>
          <p:nvPr/>
        </p:nvSpPr>
        <p:spPr>
          <a:xfrm>
            <a:off x="777240" y="7614666"/>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Root hair cells take in </a:t>
            </a:r>
            <a:r>
              <a:rPr sz="1400" b="0">
                <a:solidFill>
                  <a:srgbClr val="000000"/>
                </a:solidFill>
                <a:latin typeface="Arial"/>
              </a:rPr>
              <a:t>____________</a:t>
            </a:r>
            <a:r>
              <a:rPr sz="1400" b="0">
                <a:solidFill>
                  <a:srgbClr val="000000"/>
                </a:solidFill>
                <a:latin typeface="Arial"/>
              </a:rPr>
              <a:t> by active transport.</a:t>
            </a:r>
          </a:p>
        </p:txBody>
      </p:sp>
      <p:sp>
        <p:nvSpPr>
          <p:cNvPr id="38" name="TextBox 37"/>
          <p:cNvSpPr txBox="1"/>
          <p:nvPr/>
        </p:nvSpPr>
        <p:spPr>
          <a:xfrm>
            <a:off x="777240" y="8003286"/>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Root hair cells take in water by </a:t>
            </a:r>
            <a:r>
              <a:rPr sz="1400" b="0">
                <a:solidFill>
                  <a:srgbClr val="000000"/>
                </a:solidFill>
                <a:latin typeface="Arial"/>
              </a:rPr>
              <a:t>____________</a:t>
            </a:r>
            <a:r>
              <a:rPr sz="1400" b="0">
                <a:solidFill>
                  <a:srgbClr val="000000"/>
                </a:solidFill>
                <a:latin typeface="Arial"/>
              </a:rPr>
              <a:t>.</a:t>
            </a:r>
          </a:p>
        </p:txBody>
      </p:sp>
      <p:sp>
        <p:nvSpPr>
          <p:cNvPr id="39" name="Rectangle 3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40" name="TextBox 3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Diffusion, osmosis or active transport?</a:t>
            </a:r>
          </a:p>
        </p:txBody>
      </p:sp>
      <p:sp>
        <p:nvSpPr>
          <p:cNvPr id="41" name="TextBox 4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2" name="TextBox 41"/>
          <p:cNvSpPr txBox="1"/>
          <p:nvPr/>
        </p:nvSpPr>
        <p:spPr>
          <a:xfrm>
            <a:off x="12364688" y="1607248"/>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and 6</a:t>
            </a:r>
          </a:p>
        </p:txBody>
      </p:sp>
      <p:sp>
        <p:nvSpPr>
          <p:cNvPr id="43" name="TextBox 42"/>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Tick (✓) one box in each row.</a:t>
            </a:r>
          </a:p>
        </p:txBody>
      </p:sp>
      <p:graphicFrame>
        <p:nvGraphicFramePr>
          <p:cNvPr id="44" name="Table 43"/>
          <p:cNvGraphicFramePr>
            <a:graphicFrameLocks noGrp="1"/>
          </p:cNvGraphicFramePr>
          <p:nvPr/>
        </p:nvGraphicFramePr>
        <p:xfrm>
          <a:off x="7882128" y="1956816"/>
          <a:ext cx="6675120" cy="5528691"/>
        </p:xfrm>
        <a:graphic>
          <a:graphicData uri="http://schemas.openxmlformats.org/drawingml/2006/table">
            <a:tbl>
              <a:tblPr firstRow="0" bandRow="0">
                <a:tableStyleId>{5C22544A-7EE6-4342-B048-85BDC9FD1C3A}</a:tableStyleId>
              </a:tblPr>
              <a:tblGrid>
                <a:gridCol w="3657600"/>
                <a:gridCol w="1005840"/>
                <a:gridCol w="1005840"/>
                <a:gridCol w="1005840"/>
              </a:tblGrid>
              <a:tr h="566928">
                <a:tc>
                  <a:txBody>
                    <a:bodyPr/>
                    <a:lstStyle/>
                    <a:p>
                      <a:pPr algn="ctr"/>
                      <a:r>
                        <a:rPr sz="1400" b="1">
                          <a:solidFill>
                            <a:srgbClr val="000000"/>
                          </a:solidFill>
                          <a:latin typeface="Arial"/>
                        </a:rPr>
                        <a:t>Movement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Diffusion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Osmosis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Active transport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826960">
                <a:tc>
                  <a:txBody>
                    <a:bodyPr/>
                    <a:lstStyle/>
                    <a:p>
                      <a:pPr algn="l"/>
                      <a:r>
                        <a:rPr sz="1400" b="0">
                          <a:solidFill>
                            <a:srgbClr val="000000"/>
                          </a:solidFill>
                          <a:latin typeface="Arial"/>
                        </a:rPr>
                        <a:t>1. Oxygen moves from the water into the blood in a fish's gills.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2. Water moves from the soil into a 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3. Mineral ions move from the soil into a 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4. Sugar moves from the gut into the blood, when the gut has less sugar than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5. Carbon dioxide moves from a respiring cell into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6. Water moves out of a plant cell into a concentrated sugar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Mandatory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10" name="TextBox 9"/>
          <p:cNvSpPr txBox="1"/>
          <p:nvPr/>
        </p:nvSpPr>
        <p:spPr>
          <a:xfrm>
            <a:off x="4226708" y="1284732"/>
            <a:ext cx="268964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4, 9, 10 and 11</a:t>
            </a:r>
          </a:p>
        </p:txBody>
      </p:sp>
      <p:sp>
        <p:nvSpPr>
          <p:cNvPr id="11" name="TextBox 10"/>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Name the process in cells that releases the energy for active transport.  [1]</a:t>
            </a:r>
          </a:p>
        </p:txBody>
      </p:sp>
      <p:sp>
        <p:nvSpPr>
          <p:cNvPr id="12" name="Rectangle 11"/>
          <p:cNvSpPr/>
          <p:nvPr/>
        </p:nvSpPr>
        <p:spPr>
          <a:xfrm>
            <a:off x="960120" y="2179701"/>
            <a:ext cx="6400800" cy="10972"/>
          </a:xfrm>
          <a:prstGeom prst="rect">
            <a:avLst/>
          </a:prstGeom>
          <a:solidFill>
            <a:srgbClr val="000000"/>
          </a:solidFill>
          <a:ln>
            <a:noFill/>
          </a:ln>
          <a:effectLst/>
        </p:spPr>
        <p:txBody>
          <a:bodyPr rtlCol="0" anchor="ctr"/>
          <a:lstStyle/>
          <a:p>
            <a:pPr algn="ctr"/>
          </a:p>
        </p:txBody>
      </p:sp>
      <p:sp>
        <p:nvSpPr>
          <p:cNvPr id="13" name="TextBox 12"/>
          <p:cNvSpPr txBox="1"/>
          <p:nvPr/>
        </p:nvSpPr>
        <p:spPr>
          <a:xfrm>
            <a:off x="685800" y="2390394"/>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Name the structures in a cell where this process happens.  [1]</a:t>
            </a:r>
          </a:p>
        </p:txBody>
      </p:sp>
      <p:sp>
        <p:nvSpPr>
          <p:cNvPr id="14" name="Rectangle 13"/>
          <p:cNvSpPr/>
          <p:nvPr/>
        </p:nvSpPr>
        <p:spPr>
          <a:xfrm>
            <a:off x="960120" y="2997327"/>
            <a:ext cx="640080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85800" y="3208020"/>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one example of active transport in animals.  [1]</a:t>
            </a:r>
          </a:p>
        </p:txBody>
      </p:sp>
      <p:sp>
        <p:nvSpPr>
          <p:cNvPr id="16" name="Rectangle 15"/>
          <p:cNvSpPr/>
          <p:nvPr/>
        </p:nvSpPr>
        <p:spPr>
          <a:xfrm>
            <a:off x="960120" y="3814953"/>
            <a:ext cx="6400800" cy="10972"/>
          </a:xfrm>
          <a:prstGeom prst="rect">
            <a:avLst/>
          </a:prstGeom>
          <a:solidFill>
            <a:srgbClr val="000000"/>
          </a:solidFill>
          <a:ln>
            <a:noFill/>
          </a:ln>
          <a:effectLst/>
        </p:spPr>
        <p:txBody>
          <a:bodyPr rtlCol="0" anchor="ctr"/>
          <a:lstStyle/>
          <a:p>
            <a:pPr algn="ctr"/>
          </a:p>
        </p:txBody>
      </p:sp>
      <p:sp>
        <p:nvSpPr>
          <p:cNvPr id="17" name="TextBox 16"/>
          <p:cNvSpPr txBox="1"/>
          <p:nvPr/>
        </p:nvSpPr>
        <p:spPr>
          <a:xfrm>
            <a:off x="685800" y="4025646"/>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Name the exchange surface in the lungs and the exchange surface in the small intestine.  [2]</a:t>
            </a:r>
          </a:p>
        </p:txBody>
      </p:sp>
      <p:sp>
        <p:nvSpPr>
          <p:cNvPr id="18" name="Rectangle 17"/>
          <p:cNvSpPr/>
          <p:nvPr/>
        </p:nvSpPr>
        <p:spPr>
          <a:xfrm>
            <a:off x="960120" y="4855464"/>
            <a:ext cx="6400800"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960120" y="5276088"/>
            <a:ext cx="6400800" cy="10972"/>
          </a:xfrm>
          <a:prstGeom prst="rect">
            <a:avLst/>
          </a:prstGeom>
          <a:solidFill>
            <a:srgbClr val="000000"/>
          </a:solidFill>
          <a:ln>
            <a:noFill/>
          </a:ln>
          <a:effectLst/>
        </p:spPr>
        <p:txBody>
          <a:bodyPr rtlCol="0" anchor="ctr"/>
          <a:lstStyle/>
          <a:p>
            <a:pPr algn="ctr"/>
          </a:p>
        </p:txBody>
      </p:sp>
      <p:sp>
        <p:nvSpPr>
          <p:cNvPr id="20" name="TextBox 19"/>
          <p:cNvSpPr txBox="1"/>
          <p:nvPr/>
        </p:nvSpPr>
        <p:spPr>
          <a:xfrm>
            <a:off x="685800" y="548678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Name the tiny holes in the surface of a leaf that let gases diffuse in and out.  [1]</a:t>
            </a:r>
          </a:p>
        </p:txBody>
      </p:sp>
      <p:sp>
        <p:nvSpPr>
          <p:cNvPr id="21" name="Rectangle 20"/>
          <p:cNvSpPr/>
          <p:nvPr/>
        </p:nvSpPr>
        <p:spPr>
          <a:xfrm>
            <a:off x="960120" y="6316598"/>
            <a:ext cx="640080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652729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Which has the larger surface area to volume ratio: a single-celled organism or a fish?  [1]</a:t>
            </a:r>
          </a:p>
        </p:txBody>
      </p:sp>
      <p:sp>
        <p:nvSpPr>
          <p:cNvPr id="23" name="Rectangle 22"/>
          <p:cNvSpPr/>
          <p:nvPr/>
        </p:nvSpPr>
        <p:spPr>
          <a:xfrm>
            <a:off x="960120" y="7357109"/>
            <a:ext cx="6400800" cy="10972"/>
          </a:xfrm>
          <a:prstGeom prst="rect">
            <a:avLst/>
          </a:prstGeom>
          <a:solidFill>
            <a:srgbClr val="000000"/>
          </a:solidFill>
          <a:ln>
            <a:noFill/>
          </a:ln>
          <a:effectLst/>
        </p:spPr>
        <p:txBody>
          <a:bodyPr rtlCol="0" anchor="ctr"/>
          <a:lstStyle/>
          <a:p>
            <a:pPr algn="ctr"/>
          </a:p>
        </p:txBody>
      </p:sp>
      <p:sp>
        <p:nvSpPr>
          <p:cNvPr id="24" name="TextBox 23"/>
          <p:cNvSpPr txBox="1"/>
          <p:nvPr/>
        </p:nvSpPr>
        <p:spPr>
          <a:xfrm>
            <a:off x="685800" y="756780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7. Why is a thin exchange surface better than a thick one?  [1]</a:t>
            </a:r>
          </a:p>
        </p:txBody>
      </p:sp>
      <p:sp>
        <p:nvSpPr>
          <p:cNvPr id="25" name="Rectangle 24"/>
          <p:cNvSpPr/>
          <p:nvPr/>
        </p:nvSpPr>
        <p:spPr>
          <a:xfrm>
            <a:off x="960120" y="8174736"/>
            <a:ext cx="6400800" cy="10972"/>
          </a:xfrm>
          <a:prstGeom prst="rect">
            <a:avLst/>
          </a:prstGeom>
          <a:solidFill>
            <a:srgbClr val="000000"/>
          </a:solidFill>
          <a:ln>
            <a:noFill/>
          </a:ln>
          <a:effectLst/>
        </p:spPr>
        <p:txBody>
          <a:bodyPr rtlCol="0" anchor="ctr"/>
          <a:lstStyle/>
          <a:p>
            <a:pPr algn="ctr"/>
          </a:p>
        </p:txBody>
      </p:sp>
      <p:sp>
        <p:nvSpPr>
          <p:cNvPr id="26" name="Rectangle 25"/>
          <p:cNvSpPr/>
          <p:nvPr/>
        </p:nvSpPr>
        <p:spPr>
          <a:xfrm>
            <a:off x="7744968" y="1143000"/>
            <a:ext cx="6949440" cy="4389120"/>
          </a:xfrm>
          <a:prstGeom prst="rect">
            <a:avLst/>
          </a:prstGeom>
          <a:solidFill>
            <a:srgbClr val="FFFFFF"/>
          </a:solidFill>
          <a:ln w="9525">
            <a:solidFill>
              <a:srgbClr val="000000"/>
            </a:solidFill>
          </a:ln>
          <a:effectLst/>
        </p:spPr>
        <p:txBody>
          <a:bodyPr rtlCol="0" anchor="ctr"/>
          <a:lstStyle/>
          <a:p>
            <a:pPr algn="ctr"/>
          </a:p>
        </p:txBody>
      </p:sp>
      <p:sp>
        <p:nvSpPr>
          <p:cNvPr id="27" name="TextBox 26"/>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Surface area to volume ratio</a:t>
            </a:r>
          </a:p>
        </p:txBody>
      </p:sp>
      <p:sp>
        <p:nvSpPr>
          <p:cNvPr id="28" name="TextBox 2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9" name="TextBox 28"/>
          <p:cNvSpPr txBox="1"/>
          <p:nvPr/>
        </p:nvSpPr>
        <p:spPr>
          <a:xfrm>
            <a:off x="12589480" y="128473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7</a:t>
            </a:r>
          </a:p>
        </p:txBody>
      </p:sp>
      <p:sp>
        <p:nvSpPr>
          <p:cNvPr id="30" name="TextBox 29"/>
          <p:cNvSpPr txBox="1"/>
          <p:nvPr/>
        </p:nvSpPr>
        <p:spPr>
          <a:xfrm>
            <a:off x="7882128" y="1572768"/>
            <a:ext cx="667512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The diagram shows a cube with sides of 4 cm.</a:t>
            </a:r>
          </a:p>
        </p:txBody>
      </p:sp>
      <p:pic>
        <p:nvPicPr>
          <p:cNvPr id="31" name="Picture 30" descr="B1 L10 Mandatory worksheet: Active transport and exchange surfaces. (b) Calculate the volume of the cube. [1]."/>
          <p:cNvPicPr>
            <a:picLocks noChangeAspect="1"/>
          </p:cNvPicPr>
          <p:nvPr/>
        </p:nvPicPr>
        <p:blipFill>
          <a:blip r:embed="rId2"/>
          <a:stretch>
            <a:fillRect/>
          </a:stretch>
        </p:blipFill>
        <p:spPr>
          <a:xfrm>
            <a:off x="12454128" y="1481328"/>
            <a:ext cx="2103120" cy="1503731"/>
          </a:xfrm>
          <a:prstGeom prst="rect">
            <a:avLst/>
          </a:prstGeom>
        </p:spPr>
      </p:pic>
      <p:sp>
        <p:nvSpPr>
          <p:cNvPr id="32" name="Rectangle 31"/>
          <p:cNvSpPr/>
          <p:nvPr/>
        </p:nvSpPr>
        <p:spPr>
          <a:xfrm>
            <a:off x="7882128" y="1901952"/>
            <a:ext cx="3402697" cy="569468"/>
          </a:xfrm>
          <a:prstGeom prst="rect">
            <a:avLst/>
          </a:prstGeom>
          <a:solidFill>
            <a:srgbClr val="FFFFFF"/>
          </a:solidFill>
          <a:ln w="12700">
            <a:solidFill>
              <a:srgbClr val="000000"/>
            </a:solidFill>
          </a:ln>
          <a:effectLst/>
        </p:spPr>
        <p:txBody>
          <a:bodyPr rtlCol="0" anchor="ctr"/>
          <a:lstStyle/>
          <a:p>
            <a:pPr algn="ctr"/>
          </a:p>
        </p:txBody>
      </p:sp>
      <p:sp>
        <p:nvSpPr>
          <p:cNvPr id="33" name="TextBox 32"/>
          <p:cNvSpPr txBox="1"/>
          <p:nvPr/>
        </p:nvSpPr>
        <p:spPr>
          <a:xfrm>
            <a:off x="7991856" y="1956816"/>
            <a:ext cx="3219817" cy="478028"/>
          </a:xfrm>
          <a:prstGeom prst="rect">
            <a:avLst/>
          </a:prstGeom>
          <a:noFill/>
        </p:spPr>
        <p:txBody>
          <a:bodyPr wrap="square" lIns="0" rIns="0" tIns="0" bIns="0" anchor="t">
            <a:spAutoFit/>
          </a:bodyPr>
          <a:lstStyle/>
          <a:p>
            <a:pPr algn="l">
              <a:spcAft>
                <a:spcPts val="200"/>
              </a:spcAft>
            </a:pPr>
            <a:r>
              <a:rPr sz="1400" b="0">
                <a:solidFill>
                  <a:srgbClr val="000000"/>
                </a:solidFill>
                <a:latin typeface="Arial"/>
              </a:rPr>
              <a:t>surface area of a cube = 6 × side × side</a:t>
            </a:r>
          </a:p>
          <a:p>
            <a:pPr algn="l">
              <a:spcAft>
                <a:spcPts val="200"/>
              </a:spcAft>
            </a:pPr>
            <a:r>
              <a:rPr sz="1400" b="0">
                <a:solidFill>
                  <a:srgbClr val="000000"/>
                </a:solidFill>
                <a:latin typeface="Arial"/>
              </a:rPr>
              <a:t>volume of a cube = side × side × side</a:t>
            </a:r>
          </a:p>
        </p:txBody>
      </p:sp>
      <p:sp>
        <p:nvSpPr>
          <p:cNvPr id="34" name="TextBox 33"/>
          <p:cNvSpPr txBox="1"/>
          <p:nvPr/>
        </p:nvSpPr>
        <p:spPr>
          <a:xfrm>
            <a:off x="7882128" y="258114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Calculate the surface area of the cube.  [1]</a:t>
            </a:r>
          </a:p>
        </p:txBody>
      </p:sp>
      <p:sp>
        <p:nvSpPr>
          <p:cNvPr id="35" name="Rectangle 34"/>
          <p:cNvSpPr/>
          <p:nvPr/>
        </p:nvSpPr>
        <p:spPr>
          <a:xfrm>
            <a:off x="12271248" y="3173222"/>
            <a:ext cx="1737360" cy="10972"/>
          </a:xfrm>
          <a:prstGeom prst="rect">
            <a:avLst/>
          </a:prstGeom>
          <a:solidFill>
            <a:srgbClr val="000000"/>
          </a:solidFill>
          <a:ln>
            <a:noFill/>
          </a:ln>
          <a:effectLst/>
        </p:spPr>
        <p:txBody>
          <a:bodyPr rtlCol="0" anchor="ctr"/>
          <a:lstStyle/>
          <a:p>
            <a:pPr algn="ctr"/>
          </a:p>
        </p:txBody>
      </p:sp>
      <p:sp>
        <p:nvSpPr>
          <p:cNvPr id="36" name="TextBox 35"/>
          <p:cNvSpPr txBox="1"/>
          <p:nvPr/>
        </p:nvSpPr>
        <p:spPr>
          <a:xfrm>
            <a:off x="14100048" y="2908046"/>
            <a:ext cx="45720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cm²</a:t>
            </a:r>
          </a:p>
        </p:txBody>
      </p:sp>
      <p:sp>
        <p:nvSpPr>
          <p:cNvPr id="37" name="TextBox 36"/>
          <p:cNvSpPr txBox="1"/>
          <p:nvPr/>
        </p:nvSpPr>
        <p:spPr>
          <a:xfrm>
            <a:off x="7882128" y="3255433"/>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Calculate the volume of the cube.  [1]</a:t>
            </a:r>
          </a:p>
        </p:txBody>
      </p:sp>
      <p:sp>
        <p:nvSpPr>
          <p:cNvPr id="38" name="Rectangle 37"/>
          <p:cNvSpPr/>
          <p:nvPr/>
        </p:nvSpPr>
        <p:spPr>
          <a:xfrm>
            <a:off x="12271248" y="3847507"/>
            <a:ext cx="1737360" cy="10972"/>
          </a:xfrm>
          <a:prstGeom prst="rect">
            <a:avLst/>
          </a:prstGeom>
          <a:solidFill>
            <a:srgbClr val="000000"/>
          </a:solidFill>
          <a:ln>
            <a:noFill/>
          </a:ln>
          <a:effectLst/>
        </p:spPr>
        <p:txBody>
          <a:bodyPr rtlCol="0" anchor="ctr"/>
          <a:lstStyle/>
          <a:p>
            <a:pPr algn="ctr"/>
          </a:p>
        </p:txBody>
      </p:sp>
      <p:sp>
        <p:nvSpPr>
          <p:cNvPr id="39" name="TextBox 38"/>
          <p:cNvSpPr txBox="1"/>
          <p:nvPr/>
        </p:nvSpPr>
        <p:spPr>
          <a:xfrm>
            <a:off x="14100048" y="3582331"/>
            <a:ext cx="45720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cm³</a:t>
            </a:r>
          </a:p>
        </p:txBody>
      </p:sp>
      <p:sp>
        <p:nvSpPr>
          <p:cNvPr id="40" name="TextBox 39"/>
          <p:cNvSpPr txBox="1"/>
          <p:nvPr/>
        </p:nvSpPr>
        <p:spPr>
          <a:xfrm>
            <a:off x="7882128" y="392971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 Write the surface area to volume ratio of the cube in the form ___ : 1.  [2]</a:t>
            </a:r>
          </a:p>
        </p:txBody>
      </p:sp>
      <p:sp>
        <p:nvSpPr>
          <p:cNvPr id="41" name="Rectangle 40"/>
          <p:cNvSpPr/>
          <p:nvPr/>
        </p:nvSpPr>
        <p:spPr>
          <a:xfrm>
            <a:off x="12271248" y="4521792"/>
            <a:ext cx="1737360" cy="10972"/>
          </a:xfrm>
          <a:prstGeom prst="rect">
            <a:avLst/>
          </a:prstGeom>
          <a:solidFill>
            <a:srgbClr val="000000"/>
          </a:solidFill>
          <a:ln>
            <a:noFill/>
          </a:ln>
          <a:effectLst/>
        </p:spPr>
        <p:txBody>
          <a:bodyPr rtlCol="0" anchor="ctr"/>
          <a:lstStyle/>
          <a:p>
            <a:pPr algn="ctr"/>
          </a:p>
        </p:txBody>
      </p:sp>
      <p:sp>
        <p:nvSpPr>
          <p:cNvPr id="42" name="TextBox 41"/>
          <p:cNvSpPr txBox="1"/>
          <p:nvPr/>
        </p:nvSpPr>
        <p:spPr>
          <a:xfrm>
            <a:off x="14100048" y="4256616"/>
            <a:ext cx="457200" cy="274320"/>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 1</a:t>
            </a:r>
          </a:p>
        </p:txBody>
      </p:sp>
      <p:sp>
        <p:nvSpPr>
          <p:cNvPr id="43" name="TextBox 42"/>
          <p:cNvSpPr txBox="1"/>
          <p:nvPr/>
        </p:nvSpPr>
        <p:spPr>
          <a:xfrm>
            <a:off x="7882128" y="4604004"/>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(d) A cube with 1 cm sides has a ratio of 6 : 1. Which cube has the larger surface area to volume ratio?  [1]</a:t>
            </a:r>
          </a:p>
        </p:txBody>
      </p:sp>
      <p:sp>
        <p:nvSpPr>
          <p:cNvPr id="44" name="Rectangle 43"/>
          <p:cNvSpPr/>
          <p:nvPr/>
        </p:nvSpPr>
        <p:spPr>
          <a:xfrm>
            <a:off x="8156448" y="5404104"/>
            <a:ext cx="6400800" cy="10972"/>
          </a:xfrm>
          <a:prstGeom prst="rect">
            <a:avLst/>
          </a:prstGeom>
          <a:solidFill>
            <a:srgbClr val="000000"/>
          </a:solidFill>
          <a:ln>
            <a:noFill/>
          </a:ln>
          <a:effectLst/>
        </p:spPr>
        <p:txBody>
          <a:bodyPr rtlCol="0" anchor="ctr"/>
          <a:lstStyle/>
          <a:p>
            <a:pPr algn="ctr"/>
          </a:p>
        </p:txBody>
      </p:sp>
      <p:sp>
        <p:nvSpPr>
          <p:cNvPr id="45" name="Rectangle 44"/>
          <p:cNvSpPr/>
          <p:nvPr/>
        </p:nvSpPr>
        <p:spPr>
          <a:xfrm>
            <a:off x="7744968" y="5669280"/>
            <a:ext cx="6949440" cy="2651759"/>
          </a:xfrm>
          <a:prstGeom prst="rect">
            <a:avLst/>
          </a:prstGeom>
          <a:solidFill>
            <a:srgbClr val="FFFFFF"/>
          </a:solidFill>
          <a:ln w="9525">
            <a:solidFill>
              <a:srgbClr val="000000"/>
            </a:solidFill>
          </a:ln>
          <a:effectLst/>
        </p:spPr>
        <p:txBody>
          <a:bodyPr rtlCol="0" anchor="ctr"/>
          <a:lstStyle/>
          <a:p>
            <a:pPr algn="ctr"/>
          </a:p>
        </p:txBody>
      </p:sp>
      <p:sp>
        <p:nvSpPr>
          <p:cNvPr id="46" name="TextBox 45"/>
          <p:cNvSpPr txBox="1"/>
          <p:nvPr/>
        </p:nvSpPr>
        <p:spPr>
          <a:xfrm>
            <a:off x="7854696" y="57424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47" name="TextBox 46"/>
          <p:cNvSpPr txBox="1"/>
          <p:nvPr/>
        </p:nvSpPr>
        <p:spPr>
          <a:xfrm>
            <a:off x="13597128" y="57607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48" name="TextBox 47"/>
          <p:cNvSpPr txBox="1"/>
          <p:nvPr/>
        </p:nvSpPr>
        <p:spPr>
          <a:xfrm>
            <a:off x="12589480" y="5811012"/>
            <a:ext cx="152320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 3</a:t>
            </a:r>
          </a:p>
        </p:txBody>
      </p:sp>
      <p:sp>
        <p:nvSpPr>
          <p:cNvPr id="49" name="TextBox 48"/>
          <p:cNvSpPr txBox="1"/>
          <p:nvPr/>
        </p:nvSpPr>
        <p:spPr>
          <a:xfrm>
            <a:off x="7882128" y="6099048"/>
            <a:ext cx="667512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field is flooded. The soil is waterlogged, so there is very little oxygen in it. Explain why the root hair cells of the crop plants take in fewer mineral ions.  [3]</a:t>
            </a:r>
          </a:p>
        </p:txBody>
      </p:sp>
      <p:sp>
        <p:nvSpPr>
          <p:cNvPr id="50" name="Rectangle 49"/>
          <p:cNvSpPr/>
          <p:nvPr/>
        </p:nvSpPr>
        <p:spPr>
          <a:xfrm>
            <a:off x="7882128" y="6899148"/>
            <a:ext cx="6675120" cy="10972"/>
          </a:xfrm>
          <a:prstGeom prst="rect">
            <a:avLst/>
          </a:prstGeom>
          <a:solidFill>
            <a:srgbClr val="000000"/>
          </a:solidFill>
          <a:ln>
            <a:noFill/>
          </a:ln>
          <a:effectLst/>
        </p:spPr>
        <p:txBody>
          <a:bodyPr rtlCol="0" anchor="ctr"/>
          <a:lstStyle/>
          <a:p>
            <a:pPr algn="ctr"/>
          </a:p>
        </p:txBody>
      </p:sp>
      <p:sp>
        <p:nvSpPr>
          <p:cNvPr id="51" name="Rectangle 50"/>
          <p:cNvSpPr/>
          <p:nvPr/>
        </p:nvSpPr>
        <p:spPr>
          <a:xfrm>
            <a:off x="7882128" y="7319772"/>
            <a:ext cx="6675120" cy="10972"/>
          </a:xfrm>
          <a:prstGeom prst="rect">
            <a:avLst/>
          </a:prstGeom>
          <a:solidFill>
            <a:srgbClr val="000000"/>
          </a:solidFill>
          <a:ln>
            <a:noFill/>
          </a:ln>
          <a:effectLst/>
        </p:spPr>
        <p:txBody>
          <a:bodyPr rtlCol="0" anchor="ctr"/>
          <a:lstStyle/>
          <a:p>
            <a:pPr algn="ctr"/>
          </a:p>
        </p:txBody>
      </p:sp>
      <p:sp>
        <p:nvSpPr>
          <p:cNvPr id="52" name="Rectangle 51"/>
          <p:cNvSpPr/>
          <p:nvPr/>
        </p:nvSpPr>
        <p:spPr>
          <a:xfrm>
            <a:off x="7882128" y="7740396"/>
            <a:ext cx="6675120" cy="10972"/>
          </a:xfrm>
          <a:prstGeom prst="rect">
            <a:avLst/>
          </a:prstGeom>
          <a:solidFill>
            <a:srgbClr val="000000"/>
          </a:solidFill>
          <a:ln>
            <a:noFill/>
          </a:ln>
          <a:effectLst/>
        </p:spPr>
        <p:txBody>
          <a:bodyPr rtlCol="0" anchor="ctr"/>
          <a:lstStyle/>
          <a:p>
            <a:pPr algn="ctr"/>
          </a:p>
        </p:txBody>
      </p:sp>
      <p:sp>
        <p:nvSpPr>
          <p:cNvPr id="53" name="Rectangle 52"/>
          <p:cNvSpPr/>
          <p:nvPr/>
        </p:nvSpPr>
        <p:spPr>
          <a:xfrm>
            <a:off x="7882128" y="8161020"/>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Mandatory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411480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gill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Name the parts labelled 1 to 4. Then answer the question under them.</a:t>
            </a:r>
          </a:p>
        </p:txBody>
      </p:sp>
      <p:sp>
        <p:nvSpPr>
          <p:cNvPr id="10" name="TextBox 9"/>
          <p:cNvSpPr txBox="1"/>
          <p:nvPr/>
        </p:nvSpPr>
        <p:spPr>
          <a:xfrm>
            <a:off x="685800" y="4713732"/>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Part 3 is drawn big in the diagram. Why can you not see it on a real gill?  [1]</a:t>
            </a:r>
          </a:p>
        </p:txBody>
      </p:sp>
      <p:sp>
        <p:nvSpPr>
          <p:cNvPr id="11" name="TextBox 10"/>
          <p:cNvSpPr txBox="1"/>
          <p:nvPr/>
        </p:nvSpPr>
        <p:spPr>
          <a:xfrm>
            <a:off x="960120" y="4958334"/>
            <a:ext cx="6400800" cy="208025"/>
          </a:xfrm>
          <a:prstGeom prst="rect">
            <a:avLst/>
          </a:prstGeom>
          <a:noFill/>
        </p:spPr>
        <p:txBody>
          <a:bodyPr wrap="square" lIns="0" rIns="0" tIns="0" bIns="0" anchor="t">
            <a:spAutoFit/>
          </a:bodyPr>
          <a:lstStyle/>
          <a:p>
            <a:pPr algn="l">
              <a:spcAft>
                <a:spcPts val="0"/>
              </a:spcAft>
            </a:pPr>
            <a:r>
              <a:rPr sz="1400" b="1">
                <a:solidFill>
                  <a:srgbClr val="009900"/>
                </a:solidFill>
                <a:latin typeface="Arial"/>
              </a:rPr>
              <a:t>They are too small to see without a microscope (1).</a:t>
            </a:r>
          </a:p>
        </p:txBody>
      </p:sp>
      <p:sp>
        <p:nvSpPr>
          <p:cNvPr id="12" name="TextBox 11"/>
          <p:cNvSpPr txBox="1"/>
          <p:nvPr/>
        </p:nvSpPr>
        <p:spPr>
          <a:xfrm>
            <a:off x="685800" y="4235958"/>
            <a:ext cx="6675120" cy="386334"/>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Allow: 1 arch or bony arch; 2 filament(s); 3 plates; 4 capillary, artery or vein. Allow small spelling errors if the word is clear. Do not accept “gill” alone for 1 or 2.</a:t>
            </a:r>
          </a:p>
        </p:txBody>
      </p:sp>
      <p:pic>
        <p:nvPicPr>
          <p:cNvPr id="13" name="Picture 12" descr="Name the parts labelled 1 to 4. Then answer the question under them. Allow: 1 arch or bony arch; 2 filament(s); 3 plates; 4 capillary, artery or vein. Allow small spelling errors if the word is clear. Do not accept “gill” alone for 1 or 2."/>
          <p:cNvPicPr>
            <a:picLocks noChangeAspect="1"/>
          </p:cNvPicPr>
          <p:nvPr/>
        </p:nvPicPr>
        <p:blipFill>
          <a:blip r:embed="rId2"/>
          <a:stretch>
            <a:fillRect/>
          </a:stretch>
        </p:blipFill>
        <p:spPr>
          <a:xfrm>
            <a:off x="685800" y="1938528"/>
            <a:ext cx="3365020" cy="2224278"/>
          </a:xfrm>
          <a:prstGeom prst="rect">
            <a:avLst/>
          </a:prstGeom>
        </p:spPr>
      </p:pic>
      <p:sp>
        <p:nvSpPr>
          <p:cNvPr id="14" name="TextBox 13"/>
          <p:cNvSpPr txBox="1"/>
          <p:nvPr/>
        </p:nvSpPr>
        <p:spPr>
          <a:xfrm>
            <a:off x="4279419" y="2063115"/>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15" name="TextBox 14"/>
          <p:cNvSpPr txBox="1"/>
          <p:nvPr/>
        </p:nvSpPr>
        <p:spPr>
          <a:xfrm>
            <a:off x="4599459" y="2053971"/>
            <a:ext cx="280718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gill arch (1)</a:t>
            </a:r>
          </a:p>
        </p:txBody>
      </p:sp>
      <p:sp>
        <p:nvSpPr>
          <p:cNvPr id="16" name="TextBox 15"/>
          <p:cNvSpPr txBox="1"/>
          <p:nvPr/>
        </p:nvSpPr>
        <p:spPr>
          <a:xfrm>
            <a:off x="4279419" y="2630043"/>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17" name="TextBox 16"/>
          <p:cNvSpPr txBox="1"/>
          <p:nvPr/>
        </p:nvSpPr>
        <p:spPr>
          <a:xfrm>
            <a:off x="4599459" y="2620899"/>
            <a:ext cx="280718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gill filament (1)</a:t>
            </a:r>
          </a:p>
        </p:txBody>
      </p:sp>
      <p:sp>
        <p:nvSpPr>
          <p:cNvPr id="18" name="TextBox 17"/>
          <p:cNvSpPr txBox="1"/>
          <p:nvPr/>
        </p:nvSpPr>
        <p:spPr>
          <a:xfrm>
            <a:off x="4279419" y="3196971"/>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19" name="TextBox 18"/>
          <p:cNvSpPr txBox="1"/>
          <p:nvPr/>
        </p:nvSpPr>
        <p:spPr>
          <a:xfrm>
            <a:off x="4599459" y="3187827"/>
            <a:ext cx="280718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tiny plates (1)</a:t>
            </a:r>
          </a:p>
        </p:txBody>
      </p:sp>
      <p:sp>
        <p:nvSpPr>
          <p:cNvPr id="20" name="TextBox 19"/>
          <p:cNvSpPr txBox="1"/>
          <p:nvPr/>
        </p:nvSpPr>
        <p:spPr>
          <a:xfrm>
            <a:off x="4279419" y="3763899"/>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21" name="TextBox 20"/>
          <p:cNvSpPr txBox="1"/>
          <p:nvPr/>
        </p:nvSpPr>
        <p:spPr>
          <a:xfrm>
            <a:off x="4599459" y="3754755"/>
            <a:ext cx="280718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blood vessel (1)</a:t>
            </a:r>
          </a:p>
        </p:txBody>
      </p:sp>
      <p:sp>
        <p:nvSpPr>
          <p:cNvPr id="22" name="Rectangle 21"/>
          <p:cNvSpPr/>
          <p:nvPr/>
        </p:nvSpPr>
        <p:spPr>
          <a:xfrm>
            <a:off x="548640" y="5394960"/>
            <a:ext cx="6949440" cy="2926079"/>
          </a:xfrm>
          <a:prstGeom prst="rect">
            <a:avLst/>
          </a:prstGeom>
          <a:solidFill>
            <a:srgbClr val="FFFFFF"/>
          </a:solidFill>
          <a:ln w="9525">
            <a:solidFill>
              <a:srgbClr val="000000"/>
            </a:solidFill>
          </a:ln>
          <a:effectLst/>
        </p:spPr>
        <p:txBody>
          <a:bodyPr rtlCol="0" anchor="ctr"/>
          <a:lstStyle/>
          <a:p>
            <a:pPr algn="ctr"/>
          </a:p>
        </p:txBody>
      </p:sp>
      <p:sp>
        <p:nvSpPr>
          <p:cNvPr id="23" name="TextBox 22"/>
          <p:cNvSpPr txBox="1"/>
          <p:nvPr/>
        </p:nvSpPr>
        <p:spPr>
          <a:xfrm>
            <a:off x="658368" y="546811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Fill in the gaps</a:t>
            </a:r>
          </a:p>
        </p:txBody>
      </p:sp>
      <p:sp>
        <p:nvSpPr>
          <p:cNvPr id="24" name="TextBox 23"/>
          <p:cNvSpPr txBox="1"/>
          <p:nvPr/>
        </p:nvSpPr>
        <p:spPr>
          <a:xfrm>
            <a:off x="6400799" y="548640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5" name="TextBox 24"/>
          <p:cNvSpPr txBox="1"/>
          <p:nvPr/>
        </p:nvSpPr>
        <p:spPr>
          <a:xfrm>
            <a:off x="685800" y="5824728"/>
            <a:ext cx="667512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gap. “diffusion” is not needed.</a:t>
            </a:r>
          </a:p>
        </p:txBody>
      </p:sp>
      <p:sp>
        <p:nvSpPr>
          <p:cNvPr id="26" name="Rectangle 25"/>
          <p:cNvSpPr/>
          <p:nvPr/>
        </p:nvSpPr>
        <p:spPr>
          <a:xfrm>
            <a:off x="777240" y="6153912"/>
            <a:ext cx="6492240" cy="365760"/>
          </a:xfrm>
          <a:prstGeom prst="rect">
            <a:avLst/>
          </a:prstGeom>
          <a:solidFill>
            <a:srgbClr val="FFFFFF"/>
          </a:solidFill>
          <a:ln w="15875">
            <a:solidFill>
              <a:srgbClr val="000000"/>
            </a:solidFill>
          </a:ln>
          <a:effectLst/>
        </p:spPr>
        <p:txBody>
          <a:bodyPr rtlCol="0" anchor="ctr"/>
          <a:lstStyle/>
          <a:p>
            <a:pPr algn="ctr"/>
          </a:p>
        </p:txBody>
      </p:sp>
      <p:sp>
        <p:nvSpPr>
          <p:cNvPr id="27" name="TextBox 26"/>
          <p:cNvSpPr txBox="1"/>
          <p:nvPr/>
        </p:nvSpPr>
        <p:spPr>
          <a:xfrm>
            <a:off x="868680" y="6153912"/>
            <a:ext cx="1121789"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diffusion</a:t>
            </a:r>
          </a:p>
        </p:txBody>
      </p:sp>
      <p:sp>
        <p:nvSpPr>
          <p:cNvPr id="28" name="TextBox 27"/>
          <p:cNvSpPr txBox="1"/>
          <p:nvPr/>
        </p:nvSpPr>
        <p:spPr>
          <a:xfrm>
            <a:off x="1990469" y="6153912"/>
            <a:ext cx="942347"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energy</a:t>
            </a:r>
          </a:p>
        </p:txBody>
      </p:sp>
      <p:sp>
        <p:nvSpPr>
          <p:cNvPr id="29" name="TextBox 28"/>
          <p:cNvSpPr txBox="1"/>
          <p:nvPr/>
        </p:nvSpPr>
        <p:spPr>
          <a:xfrm>
            <a:off x="2932816" y="6153912"/>
            <a:ext cx="899737"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higher</a:t>
            </a:r>
          </a:p>
        </p:txBody>
      </p:sp>
      <p:sp>
        <p:nvSpPr>
          <p:cNvPr id="30" name="TextBox 29"/>
          <p:cNvSpPr txBox="1"/>
          <p:nvPr/>
        </p:nvSpPr>
        <p:spPr>
          <a:xfrm>
            <a:off x="3832554" y="6153912"/>
            <a:ext cx="815173"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lower</a:t>
            </a:r>
          </a:p>
        </p:txBody>
      </p:sp>
      <p:sp>
        <p:nvSpPr>
          <p:cNvPr id="31" name="TextBox 30"/>
          <p:cNvSpPr txBox="1"/>
          <p:nvPr/>
        </p:nvSpPr>
        <p:spPr>
          <a:xfrm>
            <a:off x="4647728" y="6153912"/>
            <a:ext cx="1439790"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mineral ions</a:t>
            </a:r>
          </a:p>
        </p:txBody>
      </p:sp>
      <p:sp>
        <p:nvSpPr>
          <p:cNvPr id="32" name="TextBox 31"/>
          <p:cNvSpPr txBox="1"/>
          <p:nvPr/>
        </p:nvSpPr>
        <p:spPr>
          <a:xfrm>
            <a:off x="6087519" y="6153912"/>
            <a:ext cx="1090520" cy="36576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osmosis</a:t>
            </a:r>
          </a:p>
        </p:txBody>
      </p:sp>
      <p:sp>
        <p:nvSpPr>
          <p:cNvPr id="33" name="TextBox 32"/>
          <p:cNvSpPr txBox="1"/>
          <p:nvPr/>
        </p:nvSpPr>
        <p:spPr>
          <a:xfrm>
            <a:off x="777240" y="6629400"/>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Active transport moves substances from a </a:t>
            </a:r>
            <a:r>
              <a:rPr sz="1400" b="1">
                <a:solidFill>
                  <a:srgbClr val="009900"/>
                </a:solidFill>
                <a:latin typeface="Arial"/>
              </a:rPr>
              <a:t>lower</a:t>
            </a:r>
            <a:r>
              <a:rPr sz="1400" b="1">
                <a:solidFill>
                  <a:srgbClr val="009900"/>
                </a:solidFill>
                <a:latin typeface="Arial"/>
              </a:rPr>
              <a:t> (1)</a:t>
            </a:r>
            <a:r>
              <a:rPr sz="1400" b="0">
                <a:solidFill>
                  <a:srgbClr val="000000"/>
                </a:solidFill>
                <a:latin typeface="Arial"/>
              </a:rPr>
              <a:t> concentration to a </a:t>
            </a:r>
            <a:r>
              <a:rPr sz="1400" b="1">
                <a:solidFill>
                  <a:srgbClr val="009900"/>
                </a:solidFill>
                <a:latin typeface="Arial"/>
              </a:rPr>
              <a:t>higher</a:t>
            </a:r>
            <a:r>
              <a:rPr sz="1400" b="1">
                <a:solidFill>
                  <a:srgbClr val="009900"/>
                </a:solidFill>
                <a:latin typeface="Arial"/>
              </a:rPr>
              <a:t> (1)</a:t>
            </a:r>
            <a:r>
              <a:rPr sz="1400" b="0">
                <a:solidFill>
                  <a:srgbClr val="000000"/>
                </a:solidFill>
                <a:latin typeface="Arial"/>
              </a:rPr>
              <a:t> concentration.</a:t>
            </a:r>
          </a:p>
        </p:txBody>
      </p:sp>
      <p:sp>
        <p:nvSpPr>
          <p:cNvPr id="34" name="TextBox 33"/>
          <p:cNvSpPr txBox="1"/>
          <p:nvPr/>
        </p:nvSpPr>
        <p:spPr>
          <a:xfrm>
            <a:off x="777240" y="7123461"/>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Active transport needs </a:t>
            </a:r>
            <a:r>
              <a:rPr sz="1400" b="1">
                <a:solidFill>
                  <a:srgbClr val="009900"/>
                </a:solidFill>
                <a:latin typeface="Arial"/>
              </a:rPr>
              <a:t>energy</a:t>
            </a:r>
            <a:r>
              <a:rPr sz="1400" b="1">
                <a:solidFill>
                  <a:srgbClr val="009900"/>
                </a:solidFill>
                <a:latin typeface="Arial"/>
              </a:rPr>
              <a:t> (1)</a:t>
            </a:r>
            <a:r>
              <a:rPr sz="1400" b="0">
                <a:solidFill>
                  <a:srgbClr val="000000"/>
                </a:solidFill>
                <a:latin typeface="Arial"/>
              </a:rPr>
              <a:t> from respiration.</a:t>
            </a:r>
          </a:p>
        </p:txBody>
      </p:sp>
      <p:sp>
        <p:nvSpPr>
          <p:cNvPr id="35" name="TextBox 34"/>
          <p:cNvSpPr txBox="1"/>
          <p:nvPr/>
        </p:nvSpPr>
        <p:spPr>
          <a:xfrm>
            <a:off x="777240" y="7409497"/>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Root hair cells take in </a:t>
            </a:r>
            <a:r>
              <a:rPr sz="1400" b="1">
                <a:solidFill>
                  <a:srgbClr val="009900"/>
                </a:solidFill>
                <a:latin typeface="Arial"/>
              </a:rPr>
              <a:t>mineral ions</a:t>
            </a:r>
            <a:r>
              <a:rPr sz="1400" b="1">
                <a:solidFill>
                  <a:srgbClr val="009900"/>
                </a:solidFill>
                <a:latin typeface="Arial"/>
              </a:rPr>
              <a:t> (1)</a:t>
            </a:r>
            <a:r>
              <a:rPr sz="1400" b="0">
                <a:solidFill>
                  <a:srgbClr val="000000"/>
                </a:solidFill>
                <a:latin typeface="Arial"/>
              </a:rPr>
              <a:t> by active transport.</a:t>
            </a:r>
          </a:p>
        </p:txBody>
      </p:sp>
      <p:sp>
        <p:nvSpPr>
          <p:cNvPr id="36" name="TextBox 35"/>
          <p:cNvSpPr txBox="1"/>
          <p:nvPr/>
        </p:nvSpPr>
        <p:spPr>
          <a:xfrm>
            <a:off x="777240" y="7695533"/>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Root hair cells take in water by </a:t>
            </a:r>
            <a:r>
              <a:rPr sz="1400" b="1">
                <a:solidFill>
                  <a:srgbClr val="009900"/>
                </a:solidFill>
                <a:latin typeface="Arial"/>
              </a:rPr>
              <a:t>osmosis</a:t>
            </a:r>
            <a:r>
              <a:rPr sz="1400" b="1">
                <a:solidFill>
                  <a:srgbClr val="009900"/>
                </a:solidFill>
                <a:latin typeface="Arial"/>
              </a:rPr>
              <a:t> (1)</a:t>
            </a:r>
            <a:r>
              <a:rPr sz="1400" b="0">
                <a:solidFill>
                  <a:srgbClr val="000000"/>
                </a:solidFill>
                <a:latin typeface="Arial"/>
              </a:rPr>
              <a:t>.</a:t>
            </a:r>
          </a:p>
        </p:txBody>
      </p:sp>
      <p:sp>
        <p:nvSpPr>
          <p:cNvPr id="37" name="TextBox 36"/>
          <p:cNvSpPr txBox="1"/>
          <p:nvPr/>
        </p:nvSpPr>
        <p:spPr>
          <a:xfrm>
            <a:off x="685800" y="7981569"/>
            <a:ext cx="6675120" cy="229742"/>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Do not accept “higher, lower” in 1: that is the direction of diffusion.</a:t>
            </a:r>
          </a:p>
        </p:txBody>
      </p:sp>
      <p:sp>
        <p:nvSpPr>
          <p:cNvPr id="38" name="Rectangle 37"/>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39" name="TextBox 3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Diffusion, osmosis or active transport?</a:t>
            </a:r>
          </a:p>
        </p:txBody>
      </p:sp>
      <p:sp>
        <p:nvSpPr>
          <p:cNvPr id="40" name="TextBox 3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41" name="TextBox 40"/>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correct row.</a:t>
            </a:r>
          </a:p>
        </p:txBody>
      </p:sp>
      <p:graphicFrame>
        <p:nvGraphicFramePr>
          <p:cNvPr id="42" name="Table 41"/>
          <p:cNvGraphicFramePr>
            <a:graphicFrameLocks noGrp="1"/>
          </p:cNvGraphicFramePr>
          <p:nvPr/>
        </p:nvGraphicFramePr>
        <p:xfrm>
          <a:off x="7882128" y="1956816"/>
          <a:ext cx="6675120" cy="5528691"/>
        </p:xfrm>
        <a:graphic>
          <a:graphicData uri="http://schemas.openxmlformats.org/drawingml/2006/table">
            <a:tbl>
              <a:tblPr firstRow="0" bandRow="0">
                <a:tableStyleId>{5C22544A-7EE6-4342-B048-85BDC9FD1C3A}</a:tableStyleId>
              </a:tblPr>
              <a:tblGrid>
                <a:gridCol w="3657600"/>
                <a:gridCol w="1005840"/>
                <a:gridCol w="1005840"/>
                <a:gridCol w="1005840"/>
              </a:tblGrid>
              <a:tr h="566928">
                <a:tc>
                  <a:txBody>
                    <a:bodyPr/>
                    <a:lstStyle/>
                    <a:p>
                      <a:pPr algn="ctr"/>
                      <a:r>
                        <a:rPr sz="1400" b="1">
                          <a:solidFill>
                            <a:srgbClr val="000000"/>
                          </a:solidFill>
                          <a:latin typeface="Arial"/>
                        </a:rPr>
                        <a:t>Movement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Diffusion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Osmosis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300" b="1">
                          <a:solidFill>
                            <a:srgbClr val="000000"/>
                          </a:solidFill>
                          <a:latin typeface="Arial"/>
                        </a:rPr>
                        <a:t>Active transport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826960">
                <a:tc>
                  <a:txBody>
                    <a:bodyPr/>
                    <a:lstStyle/>
                    <a:p>
                      <a:pPr algn="l"/>
                      <a:r>
                        <a:rPr sz="1400" b="0">
                          <a:solidFill>
                            <a:srgbClr val="000000"/>
                          </a:solidFill>
                          <a:latin typeface="Arial"/>
                        </a:rPr>
                        <a:t>1. Oxygen moves from the water into the blood in a fish's gills.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2. Water moves from the soil into a 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3. Mineral ions move from the soil into a root hair cell.</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4. Sugar moves from the gut into the blood, when the gut has less sugar than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5. Carbon dioxide moves from a respiring cell into the blood.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826960">
                <a:tc>
                  <a:txBody>
                    <a:bodyPr/>
                    <a:lstStyle/>
                    <a:p>
                      <a:pPr algn="l"/>
                      <a:r>
                        <a:rPr sz="1400" b="0">
                          <a:solidFill>
                            <a:srgbClr val="000000"/>
                          </a:solidFill>
                          <a:latin typeface="Arial"/>
                        </a:rPr>
                        <a:t>6. Water moves out of a plant cell into a concentrated sugar solution.</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2000" b="1">
                          <a:solidFill>
                            <a:srgbClr val="009900"/>
                          </a:solidFill>
                          <a:latin typeface="Arial"/>
                        </a:rPr>
                        <a:t>✓</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43" name="TextBox 42"/>
          <p:cNvSpPr txBox="1"/>
          <p:nvPr/>
        </p:nvSpPr>
        <p:spPr>
          <a:xfrm>
            <a:off x="7882128" y="7595235"/>
            <a:ext cx="6675120" cy="579500"/>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Two ticks in one row score 0 for that row. Water always moves by osmosis; mineral ions move into root hair cells by active transport. In osmosis water moves; in active transport a dissolved substance moves.</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Mandatory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Short answers</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[8]</a:t>
            </a:r>
          </a:p>
        </p:txBody>
      </p:sp>
      <p:sp>
        <p:nvSpPr>
          <p:cNvPr id="9" name="TextBox 8"/>
          <p:cNvSpPr txBox="1"/>
          <p:nvPr/>
        </p:nvSpPr>
        <p:spPr>
          <a:xfrm>
            <a:off x="685800" y="1572768"/>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1. Name the process in cells that releases the energy for active transport.  [1]</a:t>
            </a:r>
          </a:p>
        </p:txBody>
      </p:sp>
      <p:sp>
        <p:nvSpPr>
          <p:cNvPr id="10" name="TextBox 9"/>
          <p:cNvSpPr txBox="1"/>
          <p:nvPr/>
        </p:nvSpPr>
        <p:spPr>
          <a:xfrm>
            <a:off x="960120" y="1841373"/>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Respiration (1).</a:t>
            </a:r>
          </a:p>
          <a:p>
            <a:pPr algn="l">
              <a:spcAft>
                <a:spcPts val="300"/>
              </a:spcAft>
            </a:pPr>
            <a:r>
              <a:rPr sz="1300" b="1">
                <a:solidFill>
                  <a:srgbClr val="009900"/>
                </a:solidFill>
                <a:latin typeface="Arial"/>
              </a:rPr>
              <a:t>Do not accept “breathing”.</a:t>
            </a:r>
          </a:p>
        </p:txBody>
      </p:sp>
      <p:sp>
        <p:nvSpPr>
          <p:cNvPr id="11" name="TextBox 10"/>
          <p:cNvSpPr txBox="1"/>
          <p:nvPr/>
        </p:nvSpPr>
        <p:spPr>
          <a:xfrm>
            <a:off x="685800" y="2485834"/>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2. Name the structures in a cell where this process happens.  [1]</a:t>
            </a:r>
          </a:p>
        </p:txBody>
      </p:sp>
      <p:sp>
        <p:nvSpPr>
          <p:cNvPr id="12" name="TextBox 11"/>
          <p:cNvSpPr txBox="1"/>
          <p:nvPr/>
        </p:nvSpPr>
        <p:spPr>
          <a:xfrm>
            <a:off x="960120" y="2754439"/>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Mitochondria (1).</a:t>
            </a:r>
          </a:p>
          <a:p>
            <a:pPr algn="l">
              <a:spcAft>
                <a:spcPts val="300"/>
              </a:spcAft>
            </a:pPr>
            <a:r>
              <a:rPr sz="1300" b="1">
                <a:solidFill>
                  <a:srgbClr val="009900"/>
                </a:solidFill>
                <a:latin typeface="Arial"/>
              </a:rPr>
              <a:t>Allow mitochondrion.</a:t>
            </a:r>
          </a:p>
        </p:txBody>
      </p:sp>
      <p:sp>
        <p:nvSpPr>
          <p:cNvPr id="13" name="TextBox 12"/>
          <p:cNvSpPr txBox="1"/>
          <p:nvPr/>
        </p:nvSpPr>
        <p:spPr>
          <a:xfrm>
            <a:off x="685800" y="3398901"/>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3. Give one example of active transport in animals.  [1]</a:t>
            </a:r>
          </a:p>
        </p:txBody>
      </p:sp>
      <p:sp>
        <p:nvSpPr>
          <p:cNvPr id="14" name="TextBox 13"/>
          <p:cNvSpPr txBox="1"/>
          <p:nvPr/>
        </p:nvSpPr>
        <p:spPr>
          <a:xfrm>
            <a:off x="960120" y="3667506"/>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Sugar (glucose) moving from the gut into the blood (1).</a:t>
            </a:r>
          </a:p>
          <a:p>
            <a:pPr algn="l">
              <a:spcAft>
                <a:spcPts val="300"/>
              </a:spcAft>
            </a:pPr>
            <a:r>
              <a:rPr sz="1300" b="1">
                <a:solidFill>
                  <a:srgbClr val="009900"/>
                </a:solidFill>
                <a:latin typeface="Arial"/>
              </a:rPr>
              <a:t>Allow “absorbing sugar in the small intestine”.</a:t>
            </a:r>
          </a:p>
        </p:txBody>
      </p:sp>
      <p:sp>
        <p:nvSpPr>
          <p:cNvPr id="15" name="TextBox 14"/>
          <p:cNvSpPr txBox="1"/>
          <p:nvPr/>
        </p:nvSpPr>
        <p:spPr>
          <a:xfrm>
            <a:off x="685800" y="431196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4. Name the exchange surface in the lungs and the exchange surface in the small intestine.  [2]</a:t>
            </a:r>
          </a:p>
        </p:txBody>
      </p:sp>
      <p:sp>
        <p:nvSpPr>
          <p:cNvPr id="16" name="TextBox 15"/>
          <p:cNvSpPr txBox="1"/>
          <p:nvPr/>
        </p:nvSpPr>
        <p:spPr>
          <a:xfrm>
            <a:off x="960120" y="4803457"/>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Lungs: alveoli (1). Small intestine: villi (1).</a:t>
            </a:r>
          </a:p>
          <a:p>
            <a:pPr algn="l">
              <a:spcAft>
                <a:spcPts val="300"/>
              </a:spcAft>
            </a:pPr>
            <a:r>
              <a:rPr sz="1300" b="1">
                <a:solidFill>
                  <a:srgbClr val="009900"/>
                </a:solidFill>
                <a:latin typeface="Arial"/>
              </a:rPr>
              <a:t>Allow alveolus, villus.</a:t>
            </a:r>
          </a:p>
        </p:txBody>
      </p:sp>
      <p:sp>
        <p:nvSpPr>
          <p:cNvPr id="17" name="TextBox 16"/>
          <p:cNvSpPr txBox="1"/>
          <p:nvPr/>
        </p:nvSpPr>
        <p:spPr>
          <a:xfrm>
            <a:off x="685800" y="5447919"/>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5. Name the tiny holes in the surface of a leaf that let gases diffuse in and out.  [1]</a:t>
            </a:r>
          </a:p>
        </p:txBody>
      </p:sp>
      <p:sp>
        <p:nvSpPr>
          <p:cNvPr id="18" name="TextBox 17"/>
          <p:cNvSpPr txBox="1"/>
          <p:nvPr/>
        </p:nvSpPr>
        <p:spPr>
          <a:xfrm>
            <a:off x="960120" y="5939409"/>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Stomata (1).</a:t>
            </a:r>
          </a:p>
          <a:p>
            <a:pPr algn="l">
              <a:spcAft>
                <a:spcPts val="300"/>
              </a:spcAft>
            </a:pPr>
            <a:r>
              <a:rPr sz="1300" b="1">
                <a:solidFill>
                  <a:srgbClr val="009900"/>
                </a:solidFill>
                <a:latin typeface="Arial"/>
              </a:rPr>
              <a:t>Allow stoma.</a:t>
            </a:r>
          </a:p>
        </p:txBody>
      </p:sp>
      <p:sp>
        <p:nvSpPr>
          <p:cNvPr id="19" name="TextBox 18"/>
          <p:cNvSpPr txBox="1"/>
          <p:nvPr/>
        </p:nvSpPr>
        <p:spPr>
          <a:xfrm>
            <a:off x="685800" y="658387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6. Which has the larger surface area to volume ratio: a single-celled organism or a fish?  [1]</a:t>
            </a:r>
          </a:p>
        </p:txBody>
      </p:sp>
      <p:sp>
        <p:nvSpPr>
          <p:cNvPr id="20" name="TextBox 19"/>
          <p:cNvSpPr txBox="1"/>
          <p:nvPr/>
        </p:nvSpPr>
        <p:spPr>
          <a:xfrm>
            <a:off x="960120" y="7075360"/>
            <a:ext cx="6400800" cy="222884"/>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A single-celled organism (1).</a:t>
            </a:r>
          </a:p>
        </p:txBody>
      </p:sp>
      <p:sp>
        <p:nvSpPr>
          <p:cNvPr id="21" name="TextBox 20"/>
          <p:cNvSpPr txBox="1"/>
          <p:nvPr/>
        </p:nvSpPr>
        <p:spPr>
          <a:xfrm>
            <a:off x="685800" y="7488555"/>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7. Why is a thin exchange surface better than a thick one?  [1]</a:t>
            </a:r>
          </a:p>
        </p:txBody>
      </p:sp>
      <p:sp>
        <p:nvSpPr>
          <p:cNvPr id="22" name="TextBox 21"/>
          <p:cNvSpPr txBox="1"/>
          <p:nvPr/>
        </p:nvSpPr>
        <p:spPr>
          <a:xfrm>
            <a:off x="960120" y="7757159"/>
            <a:ext cx="6400800" cy="454152"/>
          </a:xfrm>
          <a:prstGeom prst="rect">
            <a:avLst/>
          </a:prstGeom>
          <a:noFill/>
        </p:spPr>
        <p:txBody>
          <a:bodyPr wrap="square" lIns="0" rIns="0" tIns="0" bIns="0" anchor="t">
            <a:spAutoFit/>
          </a:bodyPr>
          <a:lstStyle/>
          <a:p>
            <a:pPr algn="l">
              <a:spcAft>
                <a:spcPts val="300"/>
              </a:spcAft>
            </a:pPr>
            <a:r>
              <a:rPr sz="1500" b="1">
                <a:solidFill>
                  <a:srgbClr val="009900"/>
                </a:solidFill>
                <a:latin typeface="Arial"/>
              </a:rPr>
              <a:t>It gives a short diffusion path, so substances cross it quickly (1).</a:t>
            </a:r>
          </a:p>
          <a:p>
            <a:pPr algn="l">
              <a:spcAft>
                <a:spcPts val="300"/>
              </a:spcAft>
            </a:pPr>
            <a:r>
              <a:rPr sz="1300" b="1">
                <a:solidFill>
                  <a:srgbClr val="009900"/>
                </a:solidFill>
                <a:latin typeface="Arial"/>
              </a:rPr>
              <a:t>Allow “a short distance to diffuse”. Do not accept “it is thin” alone.</a:t>
            </a:r>
          </a:p>
        </p:txBody>
      </p:sp>
      <p:sp>
        <p:nvSpPr>
          <p:cNvPr id="23" name="Rectangle 22"/>
          <p:cNvSpPr/>
          <p:nvPr/>
        </p:nvSpPr>
        <p:spPr>
          <a:xfrm>
            <a:off x="7744968" y="1143000"/>
            <a:ext cx="6949440" cy="3931920"/>
          </a:xfrm>
          <a:prstGeom prst="rect">
            <a:avLst/>
          </a:prstGeom>
          <a:solidFill>
            <a:srgbClr val="FFFFFF"/>
          </a:solidFill>
          <a:ln w="9525">
            <a:solidFill>
              <a:srgbClr val="000000"/>
            </a:solidFill>
          </a:ln>
          <a:effectLst/>
        </p:spPr>
        <p:txBody>
          <a:bodyPr rtlCol="0" anchor="ctr"/>
          <a:lstStyle/>
          <a:p>
            <a:pPr algn="ctr"/>
          </a:p>
        </p:txBody>
      </p:sp>
      <p:sp>
        <p:nvSpPr>
          <p:cNvPr id="24" name="TextBox 2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Surface area to volume ratio</a:t>
            </a:r>
          </a:p>
        </p:txBody>
      </p:sp>
      <p:sp>
        <p:nvSpPr>
          <p:cNvPr id="25" name="TextBox 2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26" name="TextBox 25"/>
          <p:cNvSpPr txBox="1"/>
          <p:nvPr/>
        </p:nvSpPr>
        <p:spPr>
          <a:xfrm>
            <a:off x="7882128" y="157276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(a) Calculate the surface area of the cube.  [1]</a:t>
            </a:r>
          </a:p>
        </p:txBody>
      </p:sp>
      <p:sp>
        <p:nvSpPr>
          <p:cNvPr id="27" name="TextBox 26"/>
          <p:cNvSpPr txBox="1"/>
          <p:nvPr/>
        </p:nvSpPr>
        <p:spPr>
          <a:xfrm>
            <a:off x="8156448" y="1811655"/>
            <a:ext cx="640080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6 × 4 × 4 = 96 (cm²) (1).</a:t>
            </a:r>
          </a:p>
        </p:txBody>
      </p:sp>
      <p:sp>
        <p:nvSpPr>
          <p:cNvPr id="28" name="TextBox 27"/>
          <p:cNvSpPr txBox="1"/>
          <p:nvPr/>
        </p:nvSpPr>
        <p:spPr>
          <a:xfrm>
            <a:off x="7882128" y="2101913"/>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(b) Calculate the volume of the cube.  [1]</a:t>
            </a:r>
          </a:p>
        </p:txBody>
      </p:sp>
      <p:sp>
        <p:nvSpPr>
          <p:cNvPr id="29" name="TextBox 28"/>
          <p:cNvSpPr txBox="1"/>
          <p:nvPr/>
        </p:nvSpPr>
        <p:spPr>
          <a:xfrm>
            <a:off x="8156448" y="2340800"/>
            <a:ext cx="640080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4 × 4 × 4 = 64 (cm³) (1).</a:t>
            </a:r>
          </a:p>
        </p:txBody>
      </p:sp>
      <p:sp>
        <p:nvSpPr>
          <p:cNvPr id="30" name="TextBox 29"/>
          <p:cNvSpPr txBox="1"/>
          <p:nvPr/>
        </p:nvSpPr>
        <p:spPr>
          <a:xfrm>
            <a:off x="7882128" y="2631059"/>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(c) Write the surface area to volume ratio of the cube in the form ___ : 1.  [2]</a:t>
            </a:r>
          </a:p>
        </p:txBody>
      </p:sp>
      <p:sp>
        <p:nvSpPr>
          <p:cNvPr id="31" name="TextBox 30"/>
          <p:cNvSpPr txBox="1"/>
          <p:nvPr/>
        </p:nvSpPr>
        <p:spPr>
          <a:xfrm>
            <a:off x="8156448" y="2869946"/>
            <a:ext cx="6400800" cy="812927"/>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96 : 64 (1)   = 1.5 : 1 (1)</a:t>
            </a:r>
          </a:p>
          <a:p>
            <a:pPr algn="l">
              <a:spcAft>
                <a:spcPts val="200"/>
              </a:spcAft>
            </a:pPr>
            <a:r>
              <a:rPr sz="1300" b="1">
                <a:solidFill>
                  <a:srgbClr val="009900"/>
                </a:solidFill>
                <a:latin typeface="Arial"/>
              </a:rPr>
              <a:t>Allow 3 : 2 for 1 mark (it is not in the form asked for). Allow their (a) and (b), correctly used. Do not accept 64 : 96 or 1 : 1.5 (the wrong way round) for the second mark.</a:t>
            </a:r>
          </a:p>
        </p:txBody>
      </p:sp>
      <p:sp>
        <p:nvSpPr>
          <p:cNvPr id="32" name="TextBox 31"/>
          <p:cNvSpPr txBox="1"/>
          <p:nvPr/>
        </p:nvSpPr>
        <p:spPr>
          <a:xfrm>
            <a:off x="7882128" y="3765105"/>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(d) A cube with 1 cm sides has a ratio of 6 : 1. Which cube has the larger surface area to volume ratio?  [1]</a:t>
            </a:r>
          </a:p>
        </p:txBody>
      </p:sp>
      <p:sp>
        <p:nvSpPr>
          <p:cNvPr id="33" name="TextBox 32"/>
          <p:cNvSpPr txBox="1"/>
          <p:nvPr/>
        </p:nvSpPr>
        <p:spPr>
          <a:xfrm>
            <a:off x="8156448" y="4197159"/>
            <a:ext cx="640080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The 1 cm cube (1).</a:t>
            </a:r>
          </a:p>
        </p:txBody>
      </p:sp>
      <p:sp>
        <p:nvSpPr>
          <p:cNvPr id="34" name="TextBox 33"/>
          <p:cNvSpPr txBox="1"/>
          <p:nvPr/>
        </p:nvSpPr>
        <p:spPr>
          <a:xfrm>
            <a:off x="7882128" y="4487418"/>
            <a:ext cx="6675120" cy="496062"/>
          </a:xfrm>
          <a:prstGeom prst="rect">
            <a:avLst/>
          </a:prstGeom>
          <a:noFill/>
        </p:spPr>
        <p:txBody>
          <a:bodyPr wrap="square" lIns="0" rIns="0" tIns="0" bIns="0" anchor="t">
            <a:spAutoFit/>
          </a:bodyPr>
          <a:lstStyle/>
          <a:p>
            <a:pPr algn="l">
              <a:spcAft>
                <a:spcPts val="200"/>
              </a:spcAft>
            </a:pPr>
            <a:r>
              <a:rPr sz="1300" b="1">
                <a:solidFill>
                  <a:srgbClr val="000000"/>
                </a:solidFill>
                <a:latin typeface="Arial"/>
              </a:rPr>
              <a:t>Model answer: </a:t>
            </a:r>
            <a:r>
              <a:rPr sz="1300" b="1">
                <a:solidFill>
                  <a:srgbClr val="009900"/>
                </a:solidFill>
                <a:latin typeface="Arial"/>
              </a:rPr>
              <a:t>(a) 6 × 4 × 4 = 96 cm². (b) 4 × 4 × 4 = 64 cm³. (c) 96 : 64. Divide both by 64: 1.5 : 1. Check: 6 ÷ 4 = 1.5 ✓ (d) The 1 cm cube (6 : 1 is larger than 1.5 : 1).</a:t>
            </a:r>
          </a:p>
        </p:txBody>
      </p:sp>
      <p:sp>
        <p:nvSpPr>
          <p:cNvPr id="35" name="Rectangle 34"/>
          <p:cNvSpPr/>
          <p:nvPr/>
        </p:nvSpPr>
        <p:spPr>
          <a:xfrm>
            <a:off x="7744968"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7854696"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F. Explain</a:t>
            </a:r>
          </a:p>
        </p:txBody>
      </p:sp>
      <p:sp>
        <p:nvSpPr>
          <p:cNvPr id="37" name="TextBox 36"/>
          <p:cNvSpPr txBox="1"/>
          <p:nvPr/>
        </p:nvSpPr>
        <p:spPr>
          <a:xfrm>
            <a:off x="13597128"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[3]</a:t>
            </a:r>
          </a:p>
        </p:txBody>
      </p:sp>
      <p:sp>
        <p:nvSpPr>
          <p:cNvPr id="38" name="TextBox 37"/>
          <p:cNvSpPr txBox="1"/>
          <p:nvPr/>
        </p:nvSpPr>
        <p:spPr>
          <a:xfrm>
            <a:off x="7882128" y="5641848"/>
            <a:ext cx="6675120" cy="2387472"/>
          </a:xfrm>
          <a:prstGeom prst="rect">
            <a:avLst/>
          </a:prstGeom>
          <a:noFill/>
        </p:spPr>
        <p:txBody>
          <a:bodyPr wrap="square" lIns="0" rIns="0" tIns="0" bIns="0" anchor="t">
            <a:spAutoFit/>
          </a:bodyPr>
          <a:lstStyle/>
          <a:p>
            <a:pPr algn="l">
              <a:spcAft>
                <a:spcPts val="400"/>
              </a:spcAft>
            </a:pPr>
            <a:r>
              <a:rPr sz="1400" b="1">
                <a:solidFill>
                  <a:srgbClr val="009900"/>
                </a:solidFill>
                <a:latin typeface="Arial"/>
              </a:rPr>
              <a:t>Less oxygen, so less (aerobic) respiration in the root hair cells (1).</a:t>
            </a:r>
          </a:p>
          <a:p>
            <a:pPr algn="l">
              <a:spcAft>
                <a:spcPts val="400"/>
              </a:spcAft>
            </a:pPr>
            <a:r>
              <a:rPr sz="1400" b="1">
                <a:solidFill>
                  <a:srgbClr val="009900"/>
                </a:solidFill>
                <a:latin typeface="Arial"/>
              </a:rPr>
              <a:t>So less energy is released (1).</a:t>
            </a:r>
          </a:p>
          <a:p>
            <a:pPr algn="l">
              <a:spcAft>
                <a:spcPts val="400"/>
              </a:spcAft>
            </a:pPr>
            <a:r>
              <a:rPr sz="1400" b="1">
                <a:solidFill>
                  <a:srgbClr val="009900"/>
                </a:solidFill>
                <a:latin typeface="Arial"/>
              </a:rPr>
              <a:t>Mineral ions are taken in by active transport, which needs this energy, so less active transport happens (1).</a:t>
            </a:r>
          </a:p>
          <a:p>
            <a:pPr algn="l">
              <a:spcAft>
                <a:spcPts val="400"/>
              </a:spcAft>
            </a:pPr>
            <a:r>
              <a:rPr sz="1300" b="1">
                <a:solidFill>
                  <a:srgbClr val="009900"/>
                </a:solidFill>
                <a:latin typeface="Arial"/>
              </a:rPr>
              <a:t>Allow “the cells cannot respire properly” for the first mark. Do not accept “less energy is made / produced” (no second mark; the other marks can still score). Do not accept “the water stops the ions getting in”.</a:t>
            </a:r>
          </a:p>
          <a:p>
            <a:pPr algn="l">
              <a:spcAft>
                <a:spcPts val="400"/>
              </a:spcAft>
            </a:pPr>
            <a:r>
              <a:rPr sz="1300" b="1">
                <a:solidFill>
                  <a:srgbClr val="000000"/>
                </a:solidFill>
                <a:latin typeface="Arial"/>
              </a:rPr>
              <a:t>Model answer: </a:t>
            </a:r>
            <a:r>
              <a:rPr sz="1300" b="1">
                <a:solidFill>
                  <a:srgbClr val="009900"/>
                </a:solidFill>
                <a:latin typeface="Arial"/>
              </a:rPr>
              <a:t>There is very little oxygen in the waterlogged soil, so the root hair cells carry out less respiration. Less energy is released. Mineral ions are taken in by active transport, which needs energy from respiration, so fewer mineral ions are taken in.</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Challenge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Potassium in a pond alga</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10" name="TextBox 9"/>
          <p:cNvSpPr txBox="1"/>
          <p:nvPr/>
        </p:nvSpPr>
        <p:spPr>
          <a:xfrm>
            <a:off x="4893232"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and 6</a:t>
            </a:r>
          </a:p>
        </p:txBody>
      </p:sp>
      <p:sp>
        <p:nvSpPr>
          <p:cNvPr id="11" name="TextBox 10"/>
          <p:cNvSpPr txBox="1"/>
          <p:nvPr/>
        </p:nvSpPr>
        <p:spPr>
          <a:xfrm>
            <a:off x="685800" y="1572768"/>
            <a:ext cx="6675120" cy="668655"/>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pond alga is made of large cells. A student measured the concentration of potassium ions in the pond water and inside the alga's cells. Table 1 shows the results.</a:t>
            </a:r>
          </a:p>
        </p:txBody>
      </p:sp>
      <p:graphicFrame>
        <p:nvGraphicFramePr>
          <p:cNvPr id="12" name="Table 11"/>
          <p:cNvGraphicFramePr>
            <a:graphicFrameLocks noGrp="1"/>
          </p:cNvGraphicFramePr>
          <p:nvPr/>
        </p:nvGraphicFramePr>
        <p:xfrm>
          <a:off x="822960" y="2332863"/>
          <a:ext cx="6400800" cy="1239012"/>
        </p:xfrm>
        <a:graphic>
          <a:graphicData uri="http://schemas.openxmlformats.org/drawingml/2006/table">
            <a:tbl>
              <a:tblPr firstRow="0" bandRow="0">
                <a:tableStyleId>{5C22544A-7EE6-4342-B048-85BDC9FD1C3A}</a:tableStyleId>
              </a:tblPr>
              <a:tblGrid>
                <a:gridCol w="3291840"/>
                <a:gridCol w="3108960"/>
              </a:tblGrid>
              <a:tr h="507491">
                <a:tc>
                  <a:txBody>
                    <a:bodyPr/>
                    <a:lstStyle/>
                    <a:p>
                      <a:pPr algn="ctr"/>
                      <a:r>
                        <a:rPr sz="1400" b="1">
                          <a:solidFill>
                            <a:srgbClr val="000000"/>
                          </a:solidFill>
                          <a:latin typeface="Arial"/>
                        </a:rPr>
                        <a:t>Where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Concentration of potassium ions (arbitrary units)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65760">
                <a:tc>
                  <a:txBody>
                    <a:bodyPr/>
                    <a:lstStyle/>
                    <a:p>
                      <a:pPr algn="l"/>
                      <a:r>
                        <a:rPr sz="1400" b="0">
                          <a:solidFill>
                            <a:srgbClr val="000000"/>
                          </a:solidFill>
                          <a:latin typeface="Arial"/>
                        </a:rPr>
                        <a:t>pond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0.05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65760">
                <a:tc>
                  <a:txBody>
                    <a:bodyPr/>
                    <a:lstStyle/>
                    <a:p>
                      <a:pPr algn="l"/>
                      <a:r>
                        <a:rPr sz="1400" b="0">
                          <a:solidFill>
                            <a:srgbClr val="000000"/>
                          </a:solidFill>
                          <a:latin typeface="Arial"/>
                        </a:rPr>
                        <a:t>inside the alga's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3" name="TextBox 12"/>
          <p:cNvSpPr txBox="1"/>
          <p:nvPr/>
        </p:nvSpPr>
        <p:spPr>
          <a:xfrm>
            <a:off x="685800" y="3754755"/>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Calculate how many times greater the concentration is inside the cells than in the pond water.  [2]</a:t>
            </a:r>
          </a:p>
        </p:txBody>
      </p:sp>
      <p:sp>
        <p:nvSpPr>
          <p:cNvPr id="14" name="Rectangle 13"/>
          <p:cNvSpPr/>
          <p:nvPr/>
        </p:nvSpPr>
        <p:spPr>
          <a:xfrm>
            <a:off x="4939813" y="4840605"/>
            <a:ext cx="173736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768613" y="4575429"/>
            <a:ext cx="59230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16" name="TextBox 15"/>
          <p:cNvSpPr txBox="1"/>
          <p:nvPr/>
        </p:nvSpPr>
        <p:spPr>
          <a:xfrm>
            <a:off x="685800" y="501472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Name the process the cells use to take in potassium ions.  [1]</a:t>
            </a:r>
          </a:p>
        </p:txBody>
      </p:sp>
      <p:sp>
        <p:nvSpPr>
          <p:cNvPr id="17" name="Rectangle 16"/>
          <p:cNvSpPr/>
          <p:nvPr/>
        </p:nvSpPr>
        <p:spPr>
          <a:xfrm>
            <a:off x="960120" y="5621655"/>
            <a:ext cx="6400800" cy="10972"/>
          </a:xfrm>
          <a:prstGeom prst="rect">
            <a:avLst/>
          </a:prstGeom>
          <a:solidFill>
            <a:srgbClr val="000000"/>
          </a:solidFill>
          <a:ln>
            <a:noFill/>
          </a:ln>
          <a:effectLst/>
        </p:spPr>
        <p:txBody>
          <a:bodyPr rtlCol="0" anchor="ctr"/>
          <a:lstStyle/>
          <a:p>
            <a:pPr algn="ctr"/>
          </a:p>
        </p:txBody>
      </p:sp>
      <p:sp>
        <p:nvSpPr>
          <p:cNvPr id="18" name="TextBox 17"/>
          <p:cNvSpPr txBox="1"/>
          <p:nvPr/>
        </p:nvSpPr>
        <p:spPr>
          <a:xfrm>
            <a:off x="685800" y="579577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Explain why the cells cannot take in potassium ions by diffusion.  [2]</a:t>
            </a:r>
          </a:p>
        </p:txBody>
      </p:sp>
      <p:sp>
        <p:nvSpPr>
          <p:cNvPr id="19" name="Rectangle 18"/>
          <p:cNvSpPr/>
          <p:nvPr/>
        </p:nvSpPr>
        <p:spPr>
          <a:xfrm>
            <a:off x="960120" y="6402705"/>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786753"/>
            <a:ext cx="6400800" cy="10972"/>
          </a:xfrm>
          <a:prstGeom prst="rect">
            <a:avLst/>
          </a:prstGeom>
          <a:solidFill>
            <a:srgbClr val="000000"/>
          </a:solidFill>
          <a:ln>
            <a:noFill/>
          </a:ln>
          <a:effectLst/>
        </p:spPr>
        <p:txBody>
          <a:bodyPr rtlCol="0" anchor="ctr"/>
          <a:lstStyle/>
          <a:p>
            <a:pPr algn="ctr"/>
          </a:p>
        </p:txBody>
      </p:sp>
      <p:sp>
        <p:nvSpPr>
          <p:cNvPr id="21" name="Rectangle 20"/>
          <p:cNvSpPr/>
          <p:nvPr/>
        </p:nvSpPr>
        <p:spPr>
          <a:xfrm>
            <a:off x="960120" y="7170801"/>
            <a:ext cx="6400800" cy="10972"/>
          </a:xfrm>
          <a:prstGeom prst="rect">
            <a:avLst/>
          </a:prstGeom>
          <a:solidFill>
            <a:srgbClr val="000000"/>
          </a:solidFill>
          <a:ln>
            <a:noFill/>
          </a:ln>
          <a:effectLst/>
        </p:spPr>
        <p:txBody>
          <a:bodyPr rtlCol="0" anchor="ctr"/>
          <a:lstStyle/>
          <a:p>
            <a:pPr algn="ctr"/>
          </a:p>
        </p:txBody>
      </p:sp>
      <p:sp>
        <p:nvSpPr>
          <p:cNvPr id="22" name="TextBox 21"/>
          <p:cNvSpPr txBox="1"/>
          <p:nvPr/>
        </p:nvSpPr>
        <p:spPr>
          <a:xfrm>
            <a:off x="685800" y="734491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The student adds a substance that stops respiration. Predict what happens to the uptake of potassium ions.  [1]</a:t>
            </a:r>
          </a:p>
        </p:txBody>
      </p:sp>
      <p:sp>
        <p:nvSpPr>
          <p:cNvPr id="23" name="Rectangle 22"/>
          <p:cNvSpPr/>
          <p:nvPr/>
        </p:nvSpPr>
        <p:spPr>
          <a:xfrm>
            <a:off x="960120" y="8174736"/>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Sizing up organisms</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and 9</a:t>
            </a:r>
          </a:p>
        </p:txBody>
      </p:sp>
      <p:sp>
        <p:nvSpPr>
          <p:cNvPr id="28" name="TextBox 27"/>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single-celled organism is roughly a cube with sides of 50 µm. A small water animal is roughly a cube with sides of 5 mm. 1 mm = 1000 µm.</a:t>
            </a:r>
          </a:p>
        </p:txBody>
      </p:sp>
      <p:sp>
        <p:nvSpPr>
          <p:cNvPr id="29" name="Rectangle 28"/>
          <p:cNvSpPr/>
          <p:nvPr/>
        </p:nvSpPr>
        <p:spPr>
          <a:xfrm>
            <a:off x="7882128" y="2128266"/>
            <a:ext cx="3402697" cy="569468"/>
          </a:xfrm>
          <a:prstGeom prst="rect">
            <a:avLst/>
          </a:prstGeom>
          <a:solidFill>
            <a:srgbClr val="FFFFFF"/>
          </a:solidFill>
          <a:ln w="12700">
            <a:solidFill>
              <a:srgbClr val="000000"/>
            </a:solidFill>
          </a:ln>
          <a:effectLst/>
        </p:spPr>
        <p:txBody>
          <a:bodyPr rtlCol="0" anchor="ctr"/>
          <a:lstStyle/>
          <a:p>
            <a:pPr algn="ctr"/>
          </a:p>
        </p:txBody>
      </p:sp>
      <p:sp>
        <p:nvSpPr>
          <p:cNvPr id="30" name="TextBox 29"/>
          <p:cNvSpPr txBox="1"/>
          <p:nvPr/>
        </p:nvSpPr>
        <p:spPr>
          <a:xfrm>
            <a:off x="7991856" y="2183130"/>
            <a:ext cx="3219817" cy="478028"/>
          </a:xfrm>
          <a:prstGeom prst="rect">
            <a:avLst/>
          </a:prstGeom>
          <a:noFill/>
        </p:spPr>
        <p:txBody>
          <a:bodyPr wrap="square" lIns="0" rIns="0" tIns="0" bIns="0" anchor="t">
            <a:spAutoFit/>
          </a:bodyPr>
          <a:lstStyle/>
          <a:p>
            <a:pPr algn="l">
              <a:spcAft>
                <a:spcPts val="200"/>
              </a:spcAft>
            </a:pPr>
            <a:r>
              <a:rPr sz="1400" b="0">
                <a:solidFill>
                  <a:srgbClr val="000000"/>
                </a:solidFill>
                <a:latin typeface="Arial"/>
              </a:rPr>
              <a:t>surface area of a cube = 6 × side × side</a:t>
            </a:r>
          </a:p>
          <a:p>
            <a:pPr algn="l">
              <a:spcAft>
                <a:spcPts val="200"/>
              </a:spcAft>
            </a:pPr>
            <a:r>
              <a:rPr sz="1400" b="0">
                <a:solidFill>
                  <a:srgbClr val="000000"/>
                </a:solidFill>
                <a:latin typeface="Arial"/>
              </a:rPr>
              <a:t>volume of a cube = side × side × side</a:t>
            </a:r>
          </a:p>
        </p:txBody>
      </p:sp>
      <p:sp>
        <p:nvSpPr>
          <p:cNvPr id="31" name="TextBox 30"/>
          <p:cNvSpPr txBox="1"/>
          <p:nvPr/>
        </p:nvSpPr>
        <p:spPr>
          <a:xfrm>
            <a:off x="7882128" y="2898902"/>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Convert 50 µm into mm.  [1]</a:t>
            </a:r>
          </a:p>
        </p:txBody>
      </p:sp>
      <p:sp>
        <p:nvSpPr>
          <p:cNvPr id="32" name="Rectangle 31"/>
          <p:cNvSpPr/>
          <p:nvPr/>
        </p:nvSpPr>
        <p:spPr>
          <a:xfrm>
            <a:off x="12271248" y="3506893"/>
            <a:ext cx="1737360" cy="10972"/>
          </a:xfrm>
          <a:prstGeom prst="rect">
            <a:avLst/>
          </a:prstGeom>
          <a:solidFill>
            <a:srgbClr val="000000"/>
          </a:solidFill>
          <a:ln>
            <a:noFill/>
          </a:ln>
          <a:effectLst/>
        </p:spPr>
        <p:txBody>
          <a:bodyPr rtlCol="0" anchor="ctr"/>
          <a:lstStyle/>
          <a:p>
            <a:pPr algn="ctr"/>
          </a:p>
        </p:txBody>
      </p:sp>
      <p:sp>
        <p:nvSpPr>
          <p:cNvPr id="33" name="TextBox 32"/>
          <p:cNvSpPr txBox="1"/>
          <p:nvPr/>
        </p:nvSpPr>
        <p:spPr>
          <a:xfrm>
            <a:off x="14100048" y="3241717"/>
            <a:ext cx="45720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mm</a:t>
            </a:r>
          </a:p>
        </p:txBody>
      </p:sp>
      <p:sp>
        <p:nvSpPr>
          <p:cNvPr id="34" name="TextBox 33"/>
          <p:cNvSpPr txBox="1"/>
          <p:nvPr/>
        </p:nvSpPr>
        <p:spPr>
          <a:xfrm>
            <a:off x="7882128" y="3799501"/>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Calculate the surface area to volume ratio of the single-celled organism. Use your answer to (a).  [2]</a:t>
            </a:r>
          </a:p>
        </p:txBody>
      </p:sp>
      <p:sp>
        <p:nvSpPr>
          <p:cNvPr id="35" name="Rectangle 34"/>
          <p:cNvSpPr/>
          <p:nvPr/>
        </p:nvSpPr>
        <p:spPr>
          <a:xfrm>
            <a:off x="12271248" y="5160729"/>
            <a:ext cx="1737360" cy="10972"/>
          </a:xfrm>
          <a:prstGeom prst="rect">
            <a:avLst/>
          </a:prstGeom>
          <a:solidFill>
            <a:srgbClr val="000000"/>
          </a:solidFill>
          <a:ln>
            <a:noFill/>
          </a:ln>
          <a:effectLst/>
        </p:spPr>
        <p:txBody>
          <a:bodyPr rtlCol="0" anchor="ctr"/>
          <a:lstStyle/>
          <a:p>
            <a:pPr algn="ctr"/>
          </a:p>
        </p:txBody>
      </p:sp>
      <p:sp>
        <p:nvSpPr>
          <p:cNvPr id="36" name="TextBox 35"/>
          <p:cNvSpPr txBox="1"/>
          <p:nvPr/>
        </p:nvSpPr>
        <p:spPr>
          <a:xfrm>
            <a:off x="14100048" y="4895553"/>
            <a:ext cx="457200"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 1</a:t>
            </a:r>
          </a:p>
        </p:txBody>
      </p:sp>
      <p:sp>
        <p:nvSpPr>
          <p:cNvPr id="37" name="TextBox 36"/>
          <p:cNvSpPr txBox="1"/>
          <p:nvPr/>
        </p:nvSpPr>
        <p:spPr>
          <a:xfrm>
            <a:off x="7882128" y="5453337"/>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The small animal has a surface area to volume ratio of 1.2 : 1. How many times larger is the single-celled organism's ratio?  [1]</a:t>
            </a:r>
          </a:p>
        </p:txBody>
      </p:sp>
      <p:sp>
        <p:nvSpPr>
          <p:cNvPr id="38" name="Rectangle 37"/>
          <p:cNvSpPr/>
          <p:nvPr/>
        </p:nvSpPr>
        <p:spPr>
          <a:xfrm>
            <a:off x="12136141" y="6284214"/>
            <a:ext cx="1737360" cy="10972"/>
          </a:xfrm>
          <a:prstGeom prst="rect">
            <a:avLst/>
          </a:prstGeom>
          <a:solidFill>
            <a:srgbClr val="000000"/>
          </a:solidFill>
          <a:ln>
            <a:noFill/>
          </a:ln>
          <a:effectLst/>
        </p:spPr>
        <p:txBody>
          <a:bodyPr rtlCol="0" anchor="ctr"/>
          <a:lstStyle/>
          <a:p>
            <a:pPr algn="ctr"/>
          </a:p>
        </p:txBody>
      </p:sp>
      <p:sp>
        <p:nvSpPr>
          <p:cNvPr id="39" name="TextBox 38"/>
          <p:cNvSpPr txBox="1"/>
          <p:nvPr/>
        </p:nvSpPr>
        <p:spPr>
          <a:xfrm>
            <a:off x="13964941" y="6019038"/>
            <a:ext cx="59230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40" name="TextBox 39"/>
          <p:cNvSpPr txBox="1"/>
          <p:nvPr/>
        </p:nvSpPr>
        <p:spPr>
          <a:xfrm>
            <a:off x="7882128" y="6576822"/>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(d) The small animal has gills and blood. Use your answers to explain why it needs them, but the single-celled organism does not.  [2]</a:t>
            </a:r>
          </a:p>
        </p:txBody>
      </p:sp>
      <p:sp>
        <p:nvSpPr>
          <p:cNvPr id="41" name="Rectangle 40"/>
          <p:cNvSpPr/>
          <p:nvPr/>
        </p:nvSpPr>
        <p:spPr>
          <a:xfrm>
            <a:off x="8156448" y="7406640"/>
            <a:ext cx="640080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8156448" y="7790688"/>
            <a:ext cx="640080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8156448" y="8174736"/>
            <a:ext cx="640080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Challenge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Gill area and lifestyle</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735022" y="1284732"/>
            <a:ext cx="2181332"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10 and 11</a:t>
            </a:r>
          </a:p>
        </p:txBody>
      </p:sp>
      <p:sp>
        <p:nvSpPr>
          <p:cNvPr id="11" name="TextBox 10"/>
          <p:cNvSpPr txBox="1"/>
          <p:nvPr/>
        </p:nvSpPr>
        <p:spPr>
          <a:xfrm>
            <a:off x="685800"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Table 2 shows the gill surface area of three kinds of fish, for each gram of body mass.</a:t>
            </a:r>
          </a:p>
        </p:txBody>
      </p:sp>
      <p:graphicFrame>
        <p:nvGraphicFramePr>
          <p:cNvPr id="12" name="Table 11"/>
          <p:cNvGraphicFramePr>
            <a:graphicFrameLocks noGrp="1"/>
          </p:cNvGraphicFramePr>
          <p:nvPr/>
        </p:nvGraphicFramePr>
        <p:xfrm>
          <a:off x="822960" y="2128266"/>
          <a:ext cx="6400800" cy="1659636"/>
        </p:xfrm>
        <a:graphic>
          <a:graphicData uri="http://schemas.openxmlformats.org/drawingml/2006/table">
            <a:tbl>
              <a:tblPr firstRow="0" bandRow="0">
                <a:tableStyleId>{5C22544A-7EE6-4342-B048-85BDC9FD1C3A}</a:tableStyleId>
              </a:tblPr>
              <a:tblGrid>
                <a:gridCol w="822960"/>
                <a:gridCol w="3291840"/>
                <a:gridCol w="2286000"/>
              </a:tblGrid>
              <a:tr h="507491">
                <a:tc>
                  <a:txBody>
                    <a:bodyPr/>
                    <a:lstStyle/>
                    <a:p>
                      <a:pPr algn="ctr"/>
                      <a:r>
                        <a:rPr sz="1400" b="1">
                          <a:solidFill>
                            <a:srgbClr val="000000"/>
                          </a:solidFill>
                          <a:latin typeface="Arial"/>
                        </a:rPr>
                        <a:t>Fish</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How it lives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400" b="1">
                          <a:solidFill>
                            <a:srgbClr val="000000"/>
                          </a:solidFill>
                          <a:latin typeface="Arial"/>
                        </a:rPr>
                        <a:t>Gill surface area in mm² per g of body mass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384048">
                <a:tc>
                  <a:txBody>
                    <a:bodyPr/>
                    <a:lstStyle/>
                    <a:p>
                      <a:pPr algn="ctr"/>
                      <a:r>
                        <a:rPr sz="1400" b="0">
                          <a:solidFill>
                            <a:srgbClr val="000000"/>
                          </a:solidFill>
                          <a:latin typeface="Arial"/>
                        </a:rPr>
                        <a:t>A</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swims fast all the time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1100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ctr"/>
                      <a:r>
                        <a:rPr sz="1400" b="0">
                          <a:solidFill>
                            <a:srgbClr val="000000"/>
                          </a:solidFill>
                          <a:latin typeface="Arial"/>
                        </a:rPr>
                        <a:t>B</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swims at a medium speed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450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384048">
                <a:tc>
                  <a:txBody>
                    <a:bodyPr/>
                    <a:lstStyle/>
                    <a:p>
                      <a:pPr algn="ctr"/>
                      <a:r>
                        <a:rPr sz="1400" b="0">
                          <a:solidFill>
                            <a:srgbClr val="000000"/>
                          </a:solidFill>
                          <a:latin typeface="Arial"/>
                        </a:rPr>
                        <a:t>C</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l"/>
                      <a:r>
                        <a:rPr sz="1400" b="0">
                          <a:solidFill>
                            <a:srgbClr val="000000"/>
                          </a:solidFill>
                          <a:latin typeface="Arial"/>
                        </a:rPr>
                        <a:t>rests on the sea bed</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400" b="0">
                          <a:solidFill>
                            <a:srgbClr val="000000"/>
                          </a:solidFill>
                          <a:latin typeface="Arial"/>
                        </a:rPr>
                        <a:t>200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3" name="TextBox 12"/>
          <p:cNvSpPr txBox="1"/>
          <p:nvPr/>
        </p:nvSpPr>
        <p:spPr>
          <a:xfrm>
            <a:off x="685800" y="4016502"/>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(a) How many times larger is the gill surface area of fish A than that of fish C?  [1]</a:t>
            </a:r>
          </a:p>
        </p:txBody>
      </p:sp>
      <p:sp>
        <p:nvSpPr>
          <p:cNvPr id="14" name="Rectangle 13"/>
          <p:cNvSpPr/>
          <p:nvPr/>
        </p:nvSpPr>
        <p:spPr>
          <a:xfrm>
            <a:off x="4939813" y="4846320"/>
            <a:ext cx="1737360" cy="10972"/>
          </a:xfrm>
          <a:prstGeom prst="rect">
            <a:avLst/>
          </a:prstGeom>
          <a:solidFill>
            <a:srgbClr val="000000"/>
          </a:solidFill>
          <a:ln>
            <a:noFill/>
          </a:ln>
          <a:effectLst/>
        </p:spPr>
        <p:txBody>
          <a:bodyPr rtlCol="0" anchor="ctr"/>
          <a:lstStyle/>
          <a:p>
            <a:pPr algn="ctr"/>
          </a:p>
        </p:txBody>
      </p:sp>
      <p:sp>
        <p:nvSpPr>
          <p:cNvPr id="15" name="TextBox 14"/>
          <p:cNvSpPr txBox="1"/>
          <p:nvPr/>
        </p:nvSpPr>
        <p:spPr>
          <a:xfrm>
            <a:off x="6768613" y="4581144"/>
            <a:ext cx="592306" cy="274320"/>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times</a:t>
            </a:r>
          </a:p>
        </p:txBody>
      </p:sp>
      <p:sp>
        <p:nvSpPr>
          <p:cNvPr id="16" name="TextBox 15"/>
          <p:cNvSpPr txBox="1"/>
          <p:nvPr/>
        </p:nvSpPr>
        <p:spPr>
          <a:xfrm>
            <a:off x="685800" y="5024056"/>
            <a:ext cx="6675120" cy="222884"/>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(b) Suggest why fish A has the largest gill surface area.  [3]</a:t>
            </a:r>
          </a:p>
        </p:txBody>
      </p:sp>
      <p:sp>
        <p:nvSpPr>
          <p:cNvPr id="17" name="Rectangle 16"/>
          <p:cNvSpPr/>
          <p:nvPr/>
        </p:nvSpPr>
        <p:spPr>
          <a:xfrm>
            <a:off x="960120" y="5630989"/>
            <a:ext cx="6400800" cy="10972"/>
          </a:xfrm>
          <a:prstGeom prst="rect">
            <a:avLst/>
          </a:prstGeom>
          <a:solidFill>
            <a:srgbClr val="000000"/>
          </a:solidFill>
          <a:ln>
            <a:noFill/>
          </a:ln>
          <a:effectLst/>
        </p:spPr>
        <p:txBody>
          <a:bodyPr rtlCol="0" anchor="ctr"/>
          <a:lstStyle/>
          <a:p>
            <a:pPr algn="ctr"/>
          </a:p>
        </p:txBody>
      </p:sp>
      <p:sp>
        <p:nvSpPr>
          <p:cNvPr id="18" name="Rectangle 17"/>
          <p:cNvSpPr/>
          <p:nvPr/>
        </p:nvSpPr>
        <p:spPr>
          <a:xfrm>
            <a:off x="960120" y="6015037"/>
            <a:ext cx="6400800" cy="10972"/>
          </a:xfrm>
          <a:prstGeom prst="rect">
            <a:avLst/>
          </a:prstGeom>
          <a:solidFill>
            <a:srgbClr val="000000"/>
          </a:solidFill>
          <a:ln>
            <a:noFill/>
          </a:ln>
          <a:effectLst/>
        </p:spPr>
        <p:txBody>
          <a:bodyPr rtlCol="0" anchor="ctr"/>
          <a:lstStyle/>
          <a:p>
            <a:pPr algn="ctr"/>
          </a:p>
        </p:txBody>
      </p:sp>
      <p:sp>
        <p:nvSpPr>
          <p:cNvPr id="19" name="Rectangle 18"/>
          <p:cNvSpPr/>
          <p:nvPr/>
        </p:nvSpPr>
        <p:spPr>
          <a:xfrm>
            <a:off x="960120" y="6399085"/>
            <a:ext cx="6400800" cy="10972"/>
          </a:xfrm>
          <a:prstGeom prst="rect">
            <a:avLst/>
          </a:prstGeom>
          <a:solidFill>
            <a:srgbClr val="000000"/>
          </a:solidFill>
          <a:ln>
            <a:noFill/>
          </a:ln>
          <a:effectLst/>
        </p:spPr>
        <p:txBody>
          <a:bodyPr rtlCol="0" anchor="ctr"/>
          <a:lstStyle/>
          <a:p>
            <a:pPr algn="ctr"/>
          </a:p>
        </p:txBody>
      </p:sp>
      <p:sp>
        <p:nvSpPr>
          <p:cNvPr id="20" name="Rectangle 19"/>
          <p:cNvSpPr/>
          <p:nvPr/>
        </p:nvSpPr>
        <p:spPr>
          <a:xfrm>
            <a:off x="960120" y="6783133"/>
            <a:ext cx="6400800" cy="10972"/>
          </a:xfrm>
          <a:prstGeom prst="rect">
            <a:avLst/>
          </a:prstGeom>
          <a:solidFill>
            <a:srgbClr val="000000"/>
          </a:solidFill>
          <a:ln>
            <a:noFill/>
          </a:ln>
          <a:effectLst/>
        </p:spPr>
        <p:txBody>
          <a:bodyPr rtlCol="0" anchor="ctr"/>
          <a:lstStyle/>
          <a:p>
            <a:pPr algn="ctr"/>
          </a:p>
        </p:txBody>
      </p:sp>
      <p:sp>
        <p:nvSpPr>
          <p:cNvPr id="21" name="TextBox 20"/>
          <p:cNvSpPr txBox="1"/>
          <p:nvPr/>
        </p:nvSpPr>
        <p:spPr>
          <a:xfrm>
            <a:off x="685800" y="6960870"/>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 Fish A swims with its mouth open. Suggest how this helps it take in oxygen.  [1]</a:t>
            </a:r>
          </a:p>
        </p:txBody>
      </p:sp>
      <p:sp>
        <p:nvSpPr>
          <p:cNvPr id="22" name="Rectangle 21"/>
          <p:cNvSpPr/>
          <p:nvPr/>
        </p:nvSpPr>
        <p:spPr>
          <a:xfrm>
            <a:off x="960120" y="7790688"/>
            <a:ext cx="6400800" cy="10972"/>
          </a:xfrm>
          <a:prstGeom prst="rect">
            <a:avLst/>
          </a:prstGeom>
          <a:solidFill>
            <a:srgbClr val="000000"/>
          </a:solidFill>
          <a:ln>
            <a:noFill/>
          </a:ln>
          <a:effectLst/>
        </p:spPr>
        <p:txBody>
          <a:bodyPr rtlCol="0" anchor="ctr"/>
          <a:lstStyle/>
          <a:p>
            <a:pPr algn="ctr"/>
          </a:p>
        </p:txBody>
      </p:sp>
      <p:sp>
        <p:nvSpPr>
          <p:cNvPr id="23" name="Rectangle 22"/>
          <p:cNvSpPr/>
          <p:nvPr/>
        </p:nvSpPr>
        <p:spPr>
          <a:xfrm>
            <a:off x="960120" y="8174736"/>
            <a:ext cx="6400800" cy="10972"/>
          </a:xfrm>
          <a:prstGeom prst="rect">
            <a:avLst/>
          </a:prstGeom>
          <a:solidFill>
            <a:srgbClr val="000000"/>
          </a:solidFill>
          <a:ln>
            <a:noFill/>
          </a:ln>
          <a:effectLst/>
        </p:spPr>
        <p:txBody>
          <a:bodyPr rtlCol="0" anchor="ctr"/>
          <a:lstStyle/>
          <a:p>
            <a:pPr algn="ctr"/>
          </a:p>
        </p:txBody>
      </p:sp>
      <p:sp>
        <p:nvSpPr>
          <p:cNvPr id="24" name="Rectangle 23"/>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5" name="TextBox 24"/>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6" name="TextBox 25"/>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7" name="TextBox 26"/>
          <p:cNvSpPr txBox="1"/>
          <p:nvPr/>
        </p:nvSpPr>
        <p:spPr>
          <a:xfrm>
            <a:off x="11761912" y="1284732"/>
            <a:ext cx="2350770"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10 and 11</a:t>
            </a:r>
          </a:p>
        </p:txBody>
      </p:sp>
      <p:sp>
        <p:nvSpPr>
          <p:cNvPr id="28" name="TextBox 27"/>
          <p:cNvSpPr txBox="1"/>
          <p:nvPr/>
        </p:nvSpPr>
        <p:spPr>
          <a:xfrm>
            <a:off x="7882128" y="1572768"/>
            <a:ext cx="6675120" cy="445769"/>
          </a:xfrm>
          <a:prstGeom prst="rect">
            <a:avLst/>
          </a:prstGeom>
          <a:noFill/>
        </p:spPr>
        <p:txBody>
          <a:bodyPr wrap="square" lIns="0" rIns="0" tIns="0" bIns="0" anchor="t">
            <a:spAutoFit/>
          </a:bodyPr>
          <a:lstStyle/>
          <a:p>
            <a:pPr algn="l">
              <a:spcAft>
                <a:spcPts val="0"/>
              </a:spcAft>
            </a:pPr>
            <a:r>
              <a:rPr sz="1500" b="0">
                <a:solidFill>
                  <a:srgbClr val="000000"/>
                </a:solidFill>
                <a:latin typeface="Arial"/>
              </a:rPr>
              <a:t>Compare how fish gills and plant roots are adapted for exchanging substances.  [6]</a:t>
            </a:r>
          </a:p>
        </p:txBody>
      </p:sp>
      <p:sp>
        <p:nvSpPr>
          <p:cNvPr id="29" name="TextBox 28"/>
          <p:cNvSpPr txBox="1"/>
          <p:nvPr/>
        </p:nvSpPr>
        <p:spPr>
          <a:xfrm>
            <a:off x="7882128" y="2091690"/>
            <a:ext cx="6675120" cy="416051"/>
          </a:xfrm>
          <a:prstGeom prst="rect">
            <a:avLst/>
          </a:prstGeom>
          <a:noFill/>
        </p:spPr>
        <p:txBody>
          <a:bodyPr wrap="square" lIns="0" rIns="0" tIns="0" bIns="0" anchor="t">
            <a:spAutoFit/>
          </a:bodyPr>
          <a:lstStyle/>
          <a:p>
            <a:pPr algn="l">
              <a:spcAft>
                <a:spcPts val="0"/>
              </a:spcAft>
            </a:pPr>
            <a:r>
              <a:rPr sz="1400" b="0">
                <a:solidFill>
                  <a:srgbClr val="5A5A5A"/>
                </a:solidFill>
                <a:latin typeface="Arial"/>
              </a:rPr>
              <a:t>Say what is the same and what is different. Name the substances each one takes in, and how they get in.</a:t>
            </a:r>
          </a:p>
        </p:txBody>
      </p:sp>
      <p:sp>
        <p:nvSpPr>
          <p:cNvPr id="30" name="Rectangle 29"/>
          <p:cNvSpPr/>
          <p:nvPr/>
        </p:nvSpPr>
        <p:spPr>
          <a:xfrm>
            <a:off x="7882128" y="2937510"/>
            <a:ext cx="6675120" cy="10972"/>
          </a:xfrm>
          <a:prstGeom prst="rect">
            <a:avLst/>
          </a:prstGeom>
          <a:solidFill>
            <a:srgbClr val="000000"/>
          </a:solidFill>
          <a:ln>
            <a:noFill/>
          </a:ln>
          <a:effectLst/>
        </p:spPr>
        <p:txBody>
          <a:bodyPr rtlCol="0" anchor="ctr"/>
          <a:lstStyle/>
          <a:p>
            <a:pPr algn="ctr"/>
          </a:p>
        </p:txBody>
      </p:sp>
      <p:sp>
        <p:nvSpPr>
          <p:cNvPr id="31" name="Rectangle 30"/>
          <p:cNvSpPr/>
          <p:nvPr/>
        </p:nvSpPr>
        <p:spPr>
          <a:xfrm>
            <a:off x="7882128" y="3338966"/>
            <a:ext cx="6675120" cy="10972"/>
          </a:xfrm>
          <a:prstGeom prst="rect">
            <a:avLst/>
          </a:prstGeom>
          <a:solidFill>
            <a:srgbClr val="000000"/>
          </a:solidFill>
          <a:ln>
            <a:noFill/>
          </a:ln>
          <a:effectLst/>
        </p:spPr>
        <p:txBody>
          <a:bodyPr rtlCol="0" anchor="ctr"/>
          <a:lstStyle/>
          <a:p>
            <a:pPr algn="ctr"/>
          </a:p>
        </p:txBody>
      </p:sp>
      <p:sp>
        <p:nvSpPr>
          <p:cNvPr id="32" name="Rectangle 31"/>
          <p:cNvSpPr/>
          <p:nvPr/>
        </p:nvSpPr>
        <p:spPr>
          <a:xfrm>
            <a:off x="7882128" y="3740423"/>
            <a:ext cx="6675120" cy="10972"/>
          </a:xfrm>
          <a:prstGeom prst="rect">
            <a:avLst/>
          </a:prstGeom>
          <a:solidFill>
            <a:srgbClr val="000000"/>
          </a:solidFill>
          <a:ln>
            <a:noFill/>
          </a:ln>
          <a:effectLst/>
        </p:spPr>
        <p:txBody>
          <a:bodyPr rtlCol="0" anchor="ctr"/>
          <a:lstStyle/>
          <a:p>
            <a:pPr algn="ctr"/>
          </a:p>
        </p:txBody>
      </p:sp>
      <p:sp>
        <p:nvSpPr>
          <p:cNvPr id="33" name="Rectangle 32"/>
          <p:cNvSpPr/>
          <p:nvPr/>
        </p:nvSpPr>
        <p:spPr>
          <a:xfrm>
            <a:off x="7882128" y="4141880"/>
            <a:ext cx="6675120" cy="10972"/>
          </a:xfrm>
          <a:prstGeom prst="rect">
            <a:avLst/>
          </a:prstGeom>
          <a:solidFill>
            <a:srgbClr val="000000"/>
          </a:solidFill>
          <a:ln>
            <a:noFill/>
          </a:ln>
          <a:effectLst/>
        </p:spPr>
        <p:txBody>
          <a:bodyPr rtlCol="0" anchor="ctr"/>
          <a:lstStyle/>
          <a:p>
            <a:pPr algn="ctr"/>
          </a:p>
        </p:txBody>
      </p:sp>
      <p:sp>
        <p:nvSpPr>
          <p:cNvPr id="34" name="Rectangle 33"/>
          <p:cNvSpPr/>
          <p:nvPr/>
        </p:nvSpPr>
        <p:spPr>
          <a:xfrm>
            <a:off x="7882128" y="4543337"/>
            <a:ext cx="6675120" cy="10972"/>
          </a:xfrm>
          <a:prstGeom prst="rect">
            <a:avLst/>
          </a:prstGeom>
          <a:solidFill>
            <a:srgbClr val="000000"/>
          </a:solidFill>
          <a:ln>
            <a:noFill/>
          </a:ln>
          <a:effectLst/>
        </p:spPr>
        <p:txBody>
          <a:bodyPr rtlCol="0" anchor="ctr"/>
          <a:lstStyle/>
          <a:p>
            <a:pPr algn="ctr"/>
          </a:p>
        </p:txBody>
      </p:sp>
      <p:sp>
        <p:nvSpPr>
          <p:cNvPr id="35" name="Rectangle 34"/>
          <p:cNvSpPr/>
          <p:nvPr/>
        </p:nvSpPr>
        <p:spPr>
          <a:xfrm>
            <a:off x="7882128" y="4944793"/>
            <a:ext cx="6675120" cy="10972"/>
          </a:xfrm>
          <a:prstGeom prst="rect">
            <a:avLst/>
          </a:prstGeom>
          <a:solidFill>
            <a:srgbClr val="000000"/>
          </a:solidFill>
          <a:ln>
            <a:noFill/>
          </a:ln>
          <a:effectLst/>
        </p:spPr>
        <p:txBody>
          <a:bodyPr rtlCol="0" anchor="ctr"/>
          <a:lstStyle/>
          <a:p>
            <a:pPr algn="ctr"/>
          </a:p>
        </p:txBody>
      </p:sp>
      <p:sp>
        <p:nvSpPr>
          <p:cNvPr id="36" name="Rectangle 35"/>
          <p:cNvSpPr/>
          <p:nvPr/>
        </p:nvSpPr>
        <p:spPr>
          <a:xfrm>
            <a:off x="7882128" y="5346250"/>
            <a:ext cx="6675120" cy="10972"/>
          </a:xfrm>
          <a:prstGeom prst="rect">
            <a:avLst/>
          </a:prstGeom>
          <a:solidFill>
            <a:srgbClr val="000000"/>
          </a:solidFill>
          <a:ln>
            <a:noFill/>
          </a:ln>
          <a:effectLst/>
        </p:spPr>
        <p:txBody>
          <a:bodyPr rtlCol="0" anchor="ctr"/>
          <a:lstStyle/>
          <a:p>
            <a:pPr algn="ctr"/>
          </a:p>
        </p:txBody>
      </p:sp>
      <p:sp>
        <p:nvSpPr>
          <p:cNvPr id="37" name="Rectangle 36"/>
          <p:cNvSpPr/>
          <p:nvPr/>
        </p:nvSpPr>
        <p:spPr>
          <a:xfrm>
            <a:off x="7882128" y="5747707"/>
            <a:ext cx="6675120" cy="10972"/>
          </a:xfrm>
          <a:prstGeom prst="rect">
            <a:avLst/>
          </a:prstGeom>
          <a:solidFill>
            <a:srgbClr val="000000"/>
          </a:solidFill>
          <a:ln>
            <a:noFill/>
          </a:ln>
          <a:effectLst/>
        </p:spPr>
        <p:txBody>
          <a:bodyPr rtlCol="0" anchor="ctr"/>
          <a:lstStyle/>
          <a:p>
            <a:pPr algn="ctr"/>
          </a:p>
        </p:txBody>
      </p:sp>
      <p:sp>
        <p:nvSpPr>
          <p:cNvPr id="38" name="Rectangle 37"/>
          <p:cNvSpPr/>
          <p:nvPr/>
        </p:nvSpPr>
        <p:spPr>
          <a:xfrm>
            <a:off x="7882128" y="6149164"/>
            <a:ext cx="6675120" cy="10972"/>
          </a:xfrm>
          <a:prstGeom prst="rect">
            <a:avLst/>
          </a:prstGeom>
          <a:solidFill>
            <a:srgbClr val="000000"/>
          </a:solidFill>
          <a:ln>
            <a:noFill/>
          </a:ln>
          <a:effectLst/>
        </p:spPr>
        <p:txBody>
          <a:bodyPr rtlCol="0" anchor="ctr"/>
          <a:lstStyle/>
          <a:p>
            <a:pPr algn="ctr"/>
          </a:p>
        </p:txBody>
      </p:sp>
      <p:sp>
        <p:nvSpPr>
          <p:cNvPr id="39" name="Rectangle 38"/>
          <p:cNvSpPr/>
          <p:nvPr/>
        </p:nvSpPr>
        <p:spPr>
          <a:xfrm>
            <a:off x="7882128" y="6550620"/>
            <a:ext cx="6675120" cy="10972"/>
          </a:xfrm>
          <a:prstGeom prst="rect">
            <a:avLst/>
          </a:prstGeom>
          <a:solidFill>
            <a:srgbClr val="000000"/>
          </a:solidFill>
          <a:ln>
            <a:noFill/>
          </a:ln>
          <a:effectLst/>
        </p:spPr>
        <p:txBody>
          <a:bodyPr rtlCol="0" anchor="ctr"/>
          <a:lstStyle/>
          <a:p>
            <a:pPr algn="ctr"/>
          </a:p>
        </p:txBody>
      </p:sp>
      <p:sp>
        <p:nvSpPr>
          <p:cNvPr id="40" name="Rectangle 39"/>
          <p:cNvSpPr/>
          <p:nvPr/>
        </p:nvSpPr>
        <p:spPr>
          <a:xfrm>
            <a:off x="7882128" y="6952077"/>
            <a:ext cx="6675120" cy="10972"/>
          </a:xfrm>
          <a:prstGeom prst="rect">
            <a:avLst/>
          </a:prstGeom>
          <a:solidFill>
            <a:srgbClr val="000000"/>
          </a:solidFill>
          <a:ln>
            <a:noFill/>
          </a:ln>
          <a:effectLst/>
        </p:spPr>
        <p:txBody>
          <a:bodyPr rtlCol="0" anchor="ctr"/>
          <a:lstStyle/>
          <a:p>
            <a:pPr algn="ctr"/>
          </a:p>
        </p:txBody>
      </p:sp>
      <p:sp>
        <p:nvSpPr>
          <p:cNvPr id="41" name="Rectangle 40"/>
          <p:cNvSpPr/>
          <p:nvPr/>
        </p:nvSpPr>
        <p:spPr>
          <a:xfrm>
            <a:off x="7882128" y="7353534"/>
            <a:ext cx="6675120" cy="10972"/>
          </a:xfrm>
          <a:prstGeom prst="rect">
            <a:avLst/>
          </a:prstGeom>
          <a:solidFill>
            <a:srgbClr val="000000"/>
          </a:solidFill>
          <a:ln>
            <a:noFill/>
          </a:ln>
          <a:effectLst/>
        </p:spPr>
        <p:txBody>
          <a:bodyPr rtlCol="0" anchor="ctr"/>
          <a:lstStyle/>
          <a:p>
            <a:pPr algn="ctr"/>
          </a:p>
        </p:txBody>
      </p:sp>
      <p:sp>
        <p:nvSpPr>
          <p:cNvPr id="42" name="Rectangle 41"/>
          <p:cNvSpPr/>
          <p:nvPr/>
        </p:nvSpPr>
        <p:spPr>
          <a:xfrm>
            <a:off x="7882128" y="7754991"/>
            <a:ext cx="6675120" cy="10972"/>
          </a:xfrm>
          <a:prstGeom prst="rect">
            <a:avLst/>
          </a:prstGeom>
          <a:solidFill>
            <a:srgbClr val="000000"/>
          </a:solidFill>
          <a:ln>
            <a:noFill/>
          </a:ln>
          <a:effectLst/>
        </p:spPr>
        <p:txBody>
          <a:bodyPr rtlCol="0" anchor="ctr"/>
          <a:lstStyle/>
          <a:p>
            <a:pPr algn="ctr"/>
          </a:p>
        </p:txBody>
      </p:sp>
      <p:sp>
        <p:nvSpPr>
          <p:cNvPr id="43" name="Rectangle 42"/>
          <p:cNvSpPr/>
          <p:nvPr/>
        </p:nvSpPr>
        <p:spPr>
          <a:xfrm>
            <a:off x="7882128" y="8156448"/>
            <a:ext cx="6675120" cy="10972"/>
          </a:xfrm>
          <a:prstGeom prst="rect">
            <a:avLst/>
          </a:prstGeom>
          <a:solidFill>
            <a:srgbClr val="000000"/>
          </a:solidFill>
          <a:ln>
            <a:noFill/>
          </a:ln>
          <a:effectLst/>
        </p:spPr>
        <p:txBody>
          <a:bodyPr rtlCol="0" anchor="ctr"/>
          <a:lstStyle/>
          <a:p>
            <a:pPr algn="ct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Challenge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Potassium in a pond alga</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9" name="TextBox 8"/>
          <p:cNvSpPr txBox="1"/>
          <p:nvPr/>
        </p:nvSpPr>
        <p:spPr>
          <a:xfrm>
            <a:off x="685800" y="1572768"/>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A pond alga is made of large cells. A student measured the concentration of potassium ions in the pond water and inside the alga's cells. Table 1 shows the results.</a:t>
            </a:r>
          </a:p>
        </p:txBody>
      </p:sp>
      <p:graphicFrame>
        <p:nvGraphicFramePr>
          <p:cNvPr id="10" name="Table 9"/>
          <p:cNvGraphicFramePr>
            <a:graphicFrameLocks noGrp="1"/>
          </p:cNvGraphicFramePr>
          <p:nvPr/>
        </p:nvGraphicFramePr>
        <p:xfrm>
          <a:off x="822960" y="2050542"/>
          <a:ext cx="6400800" cy="1033271"/>
        </p:xfrm>
        <a:graphic>
          <a:graphicData uri="http://schemas.openxmlformats.org/drawingml/2006/table">
            <a:tbl>
              <a:tblPr firstRow="0" bandRow="0">
                <a:tableStyleId>{5C22544A-7EE6-4342-B048-85BDC9FD1C3A}</a:tableStyleId>
              </a:tblPr>
              <a:tblGrid>
                <a:gridCol w="3291840"/>
                <a:gridCol w="3108960"/>
              </a:tblGrid>
              <a:tr h="448056">
                <a:tc>
                  <a:txBody>
                    <a:bodyPr/>
                    <a:lstStyle/>
                    <a:p>
                      <a:pPr algn="ctr"/>
                      <a:r>
                        <a:rPr sz="1200" b="1">
                          <a:solidFill>
                            <a:srgbClr val="000000"/>
                          </a:solidFill>
                          <a:latin typeface="Arial"/>
                        </a:rPr>
                        <a:t>Where</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c>
                  <a:txBody>
                    <a:bodyPr/>
                    <a:lstStyle/>
                    <a:p>
                      <a:pPr algn="ctr"/>
                      <a:r>
                        <a:rPr sz="1200" b="1">
                          <a:solidFill>
                            <a:srgbClr val="000000"/>
                          </a:solidFill>
                          <a:latin typeface="Arial"/>
                        </a:rPr>
                        <a:t>Concentration of potassium ions (arbitrary units)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EAF3FB"/>
                    </a:solidFill>
                  </a:tcPr>
                </a:tc>
              </a:tr>
              <a:tr h="292608">
                <a:tc>
                  <a:txBody>
                    <a:bodyPr/>
                    <a:lstStyle/>
                    <a:p>
                      <a:pPr algn="l"/>
                      <a:r>
                        <a:rPr sz="1200" b="0">
                          <a:solidFill>
                            <a:srgbClr val="000000"/>
                          </a:solidFill>
                          <a:latin typeface="Arial"/>
                        </a:rPr>
                        <a:t>pond water</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200" b="0">
                          <a:solidFill>
                            <a:srgbClr val="000000"/>
                          </a:solidFill>
                          <a:latin typeface="Arial"/>
                        </a:rPr>
                        <a:t>0.05</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r h="292608">
                <a:tc>
                  <a:txBody>
                    <a:bodyPr/>
                    <a:lstStyle/>
                    <a:p>
                      <a:pPr algn="l"/>
                      <a:r>
                        <a:rPr sz="1200" b="0">
                          <a:solidFill>
                            <a:srgbClr val="000000"/>
                          </a:solidFill>
                          <a:latin typeface="Arial"/>
                        </a:rPr>
                        <a:t>inside the alga's cells</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c>
                  <a:txBody>
                    <a:bodyPr/>
                    <a:lstStyle/>
                    <a:p>
                      <a:pPr algn="ctr"/>
                      <a:r>
                        <a:rPr sz="1200" b="0">
                          <a:solidFill>
                            <a:srgbClr val="000000"/>
                          </a:solidFill>
                          <a:latin typeface="Arial"/>
                        </a:rPr>
                        <a:t>50</a:t>
                      </a:r>
                    </a:p>
                  </a:txBody>
                  <a:tcPr marL="54864" marR="54864" marT="18288" marB="18288" anchor="ctr">
                    <a:lnL w="12700" cap="flat" cmpd="sng" algn="ctr">
                      <a:solidFill>
                        <a:srgbClr val="000000"/>
                      </a:solidFill>
                      <a:prstDash val="solid"/>
                    </a:lnL>
                    <a:lnR w="12700" cap="flat" cmpd="sng" algn="ctr">
                      <a:solidFill>
                        <a:srgbClr val="000000"/>
                      </a:solidFill>
                      <a:prstDash val="solid"/>
                    </a:lnR>
                    <a:lnT w="12700" cap="flat" cmpd="sng" algn="ctr">
                      <a:solidFill>
                        <a:srgbClr val="000000"/>
                      </a:solidFill>
                      <a:prstDash val="solid"/>
                    </a:lnT>
                    <a:lnB w="12700" cap="flat" cmpd="sng" algn="ctr">
                      <a:solidFill>
                        <a:srgbClr val="000000"/>
                      </a:solidFill>
                      <a:prstDash val="solid"/>
                    </a:lnB>
                    <a:solidFill>
                      <a:srgbClr val="FFFFFF"/>
                    </a:solidFill>
                  </a:tcPr>
                </a:tc>
              </a:tr>
            </a:tbl>
          </a:graphicData>
        </a:graphic>
      </p:graphicFrame>
      <p:sp>
        <p:nvSpPr>
          <p:cNvPr id="11" name="TextBox 10"/>
          <p:cNvSpPr txBox="1"/>
          <p:nvPr/>
        </p:nvSpPr>
        <p:spPr>
          <a:xfrm>
            <a:off x="685800" y="3211830"/>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(a) Calculate how many times greater the concentration is inside the cells than in the pond water.  [2]</a:t>
            </a:r>
          </a:p>
        </p:txBody>
      </p:sp>
      <p:sp>
        <p:nvSpPr>
          <p:cNvPr id="12" name="TextBox 11"/>
          <p:cNvSpPr txBox="1"/>
          <p:nvPr/>
        </p:nvSpPr>
        <p:spPr>
          <a:xfrm>
            <a:off x="960120" y="3643884"/>
            <a:ext cx="6400800" cy="426593"/>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50 ÷ 0.05 (1)   = 1000 (times) (1)</a:t>
            </a:r>
          </a:p>
          <a:p>
            <a:pPr algn="l">
              <a:spcAft>
                <a:spcPts val="200"/>
              </a:spcAft>
            </a:pPr>
            <a:r>
              <a:rPr sz="1300" b="1">
                <a:solidFill>
                  <a:srgbClr val="009900"/>
                </a:solidFill>
                <a:latin typeface="Arial"/>
              </a:rPr>
              <a:t>Correct answer with no working scores 2.</a:t>
            </a:r>
          </a:p>
        </p:txBody>
      </p:sp>
      <p:sp>
        <p:nvSpPr>
          <p:cNvPr id="13" name="TextBox 12"/>
          <p:cNvSpPr txBox="1"/>
          <p:nvPr/>
        </p:nvSpPr>
        <p:spPr>
          <a:xfrm>
            <a:off x="685800" y="415086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(b) Name the process the cells use to take in potassium ions.  [1]</a:t>
            </a:r>
          </a:p>
        </p:txBody>
      </p:sp>
      <p:sp>
        <p:nvSpPr>
          <p:cNvPr id="14" name="TextBox 13"/>
          <p:cNvSpPr txBox="1"/>
          <p:nvPr/>
        </p:nvSpPr>
        <p:spPr>
          <a:xfrm>
            <a:off x="960120" y="4389754"/>
            <a:ext cx="6400800" cy="208025"/>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Active transport (1).</a:t>
            </a:r>
          </a:p>
        </p:txBody>
      </p:sp>
      <p:sp>
        <p:nvSpPr>
          <p:cNvPr id="15" name="TextBox 14"/>
          <p:cNvSpPr txBox="1"/>
          <p:nvPr/>
        </p:nvSpPr>
        <p:spPr>
          <a:xfrm>
            <a:off x="685800" y="4678172"/>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(c) Explain why the cells cannot take in potassium ions by diffusion.  [2]</a:t>
            </a:r>
          </a:p>
        </p:txBody>
      </p:sp>
      <p:sp>
        <p:nvSpPr>
          <p:cNvPr id="16" name="TextBox 15"/>
          <p:cNvSpPr txBox="1"/>
          <p:nvPr/>
        </p:nvSpPr>
        <p:spPr>
          <a:xfrm>
            <a:off x="960120" y="4917058"/>
            <a:ext cx="6400800" cy="649478"/>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The concentration is higher inside the cells than in the pond water (1).</a:t>
            </a:r>
          </a:p>
          <a:p>
            <a:pPr algn="l">
              <a:spcAft>
                <a:spcPts val="200"/>
              </a:spcAft>
            </a:pPr>
            <a:r>
              <a:rPr sz="1400" b="1">
                <a:solidFill>
                  <a:srgbClr val="009900"/>
                </a:solidFill>
                <a:latin typeface="Arial"/>
              </a:rPr>
              <a:t>Diffusion only moves particles from a higher to a lower concentration, so it would move the ions out of the cells (1).</a:t>
            </a:r>
          </a:p>
        </p:txBody>
      </p:sp>
      <p:sp>
        <p:nvSpPr>
          <p:cNvPr id="17" name="TextBox 16"/>
          <p:cNvSpPr txBox="1"/>
          <p:nvPr/>
        </p:nvSpPr>
        <p:spPr>
          <a:xfrm>
            <a:off x="685800" y="5646927"/>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(d) The student adds a substance that stops respiration. Predict what happens to the uptake of potassium ions.  [1]</a:t>
            </a:r>
          </a:p>
        </p:txBody>
      </p:sp>
      <p:sp>
        <p:nvSpPr>
          <p:cNvPr id="18" name="TextBox 17"/>
          <p:cNvSpPr txBox="1"/>
          <p:nvPr/>
        </p:nvSpPr>
        <p:spPr>
          <a:xfrm>
            <a:off x="960120" y="6078981"/>
            <a:ext cx="6400800" cy="426593"/>
          </a:xfrm>
          <a:prstGeom prst="rect">
            <a:avLst/>
          </a:prstGeom>
          <a:noFill/>
        </p:spPr>
        <p:txBody>
          <a:bodyPr wrap="square" lIns="0" rIns="0" tIns="0" bIns="0" anchor="t">
            <a:spAutoFit/>
          </a:bodyPr>
          <a:lstStyle/>
          <a:p>
            <a:pPr algn="l">
              <a:spcAft>
                <a:spcPts val="200"/>
              </a:spcAft>
            </a:pPr>
            <a:r>
              <a:rPr sz="1400" b="1">
                <a:solidFill>
                  <a:srgbClr val="009900"/>
                </a:solidFill>
                <a:latin typeface="Arial"/>
              </a:rPr>
              <a:t>It stops / falls (because no energy is released for active transport) (1).</a:t>
            </a:r>
          </a:p>
          <a:p>
            <a:pPr algn="l">
              <a:spcAft>
                <a:spcPts val="200"/>
              </a:spcAft>
            </a:pPr>
            <a:r>
              <a:rPr sz="1300" b="1">
                <a:solidFill>
                  <a:srgbClr val="009900"/>
                </a:solidFill>
                <a:latin typeface="Arial"/>
              </a:rPr>
              <a:t>Do not accept “it speeds up”.</a:t>
            </a:r>
          </a:p>
        </p:txBody>
      </p:sp>
      <p:sp>
        <p:nvSpPr>
          <p:cNvPr id="19" name="Rectangle 18"/>
          <p:cNvSpPr/>
          <p:nvPr/>
        </p:nvSpPr>
        <p:spPr>
          <a:xfrm>
            <a:off x="685800" y="6615302"/>
            <a:ext cx="6675120" cy="10972"/>
          </a:xfrm>
          <a:prstGeom prst="rect">
            <a:avLst/>
          </a:prstGeom>
          <a:solidFill>
            <a:srgbClr val="D2D2D2"/>
          </a:solidFill>
          <a:ln>
            <a:noFill/>
          </a:ln>
          <a:effectLst/>
        </p:spPr>
        <p:txBody>
          <a:bodyPr rtlCol="0" anchor="ctr"/>
          <a:lstStyle/>
          <a:p>
            <a:pPr algn="ctr"/>
          </a:p>
        </p:txBody>
      </p:sp>
      <p:sp>
        <p:nvSpPr>
          <p:cNvPr id="20" name="TextBox 19"/>
          <p:cNvSpPr txBox="1"/>
          <p:nvPr/>
        </p:nvSpPr>
        <p:spPr>
          <a:xfrm>
            <a:off x="685800" y="6706742"/>
            <a:ext cx="6675120" cy="1504569"/>
          </a:xfrm>
          <a:prstGeom prst="rect">
            <a:avLst/>
          </a:prstGeom>
          <a:noFill/>
        </p:spPr>
        <p:txBody>
          <a:bodyPr wrap="square" lIns="0" rIns="0" tIns="0" bIns="0" anchor="t">
            <a:spAutoFit/>
          </a:bodyPr>
          <a:lstStyle/>
          <a:p>
            <a:pPr algn="l">
              <a:spcAft>
                <a:spcPts val="300"/>
              </a:spcAft>
            </a:pPr>
            <a:r>
              <a:rPr sz="1300" b="1">
                <a:solidFill>
                  <a:srgbClr val="000000"/>
                </a:solidFill>
                <a:latin typeface="Arial"/>
              </a:rPr>
              <a:t>Model answers</a:t>
            </a:r>
          </a:p>
          <a:p>
            <a:pPr algn="l">
              <a:spcAft>
                <a:spcPts val="300"/>
              </a:spcAft>
            </a:pPr>
            <a:r>
              <a:rPr sz="1300" b="1">
                <a:solidFill>
                  <a:srgbClr val="009900"/>
                </a:solidFill>
                <a:latin typeface="Arial"/>
              </a:rPr>
              <a:t>(a) 50 ÷ 0.05 = 1000 times.</a:t>
            </a:r>
          </a:p>
          <a:p>
            <a:pPr algn="l">
              <a:spcAft>
                <a:spcPts val="300"/>
              </a:spcAft>
            </a:pPr>
            <a:r>
              <a:rPr sz="1300" b="1">
                <a:solidFill>
                  <a:srgbClr val="009900"/>
                </a:solidFill>
                <a:latin typeface="Arial"/>
              </a:rPr>
              <a:t>(b) Active transport.</a:t>
            </a:r>
          </a:p>
          <a:p>
            <a:pPr algn="l">
              <a:spcAft>
                <a:spcPts val="300"/>
              </a:spcAft>
            </a:pPr>
            <a:r>
              <a:rPr sz="1300" b="1">
                <a:solidFill>
                  <a:srgbClr val="009900"/>
                </a:solidFill>
                <a:latin typeface="Arial"/>
              </a:rPr>
              <a:t>(c) The concentration of potassium ions is already higher inside the cells. Diffusion only goes from a higher to a lower concentration, so it would move the ions out.</a:t>
            </a:r>
          </a:p>
          <a:p>
            <a:pPr algn="l">
              <a:spcAft>
                <a:spcPts val="300"/>
              </a:spcAft>
            </a:pPr>
            <a:r>
              <a:rPr sz="1300" b="1">
                <a:solidFill>
                  <a:srgbClr val="009900"/>
                </a:solidFill>
                <a:latin typeface="Arial"/>
              </a:rPr>
              <a:t>(d) Uptake stops, because respiration releases the energy that active transport needs.</a:t>
            </a:r>
          </a:p>
        </p:txBody>
      </p:sp>
      <p:sp>
        <p:nvSpPr>
          <p:cNvPr id="21" name="Rectangle 20"/>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2" name="TextBox 21"/>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Sizing up organisms</a:t>
            </a:r>
          </a:p>
        </p:txBody>
      </p:sp>
      <p:sp>
        <p:nvSpPr>
          <p:cNvPr id="23" name="TextBox 22"/>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4" name="TextBox 23"/>
          <p:cNvSpPr txBox="1"/>
          <p:nvPr/>
        </p:nvSpPr>
        <p:spPr>
          <a:xfrm>
            <a:off x="7882128" y="1572768"/>
            <a:ext cx="6675120" cy="193167"/>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(a) Convert 50 µm into mm.  [1]</a:t>
            </a:r>
          </a:p>
        </p:txBody>
      </p:sp>
      <p:sp>
        <p:nvSpPr>
          <p:cNvPr id="25" name="TextBox 24"/>
          <p:cNvSpPr txBox="1"/>
          <p:nvPr/>
        </p:nvSpPr>
        <p:spPr>
          <a:xfrm>
            <a:off x="8156448" y="1811655"/>
            <a:ext cx="6400800" cy="193167"/>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50 ÷ 1000 = 0.05 (mm) (1).</a:t>
            </a:r>
          </a:p>
        </p:txBody>
      </p:sp>
      <p:sp>
        <p:nvSpPr>
          <p:cNvPr id="26" name="TextBox 25"/>
          <p:cNvSpPr txBox="1"/>
          <p:nvPr/>
        </p:nvSpPr>
        <p:spPr>
          <a:xfrm>
            <a:off x="7882128" y="2103458"/>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(b) Calculate the surface area to volume ratio of the single-celled organism. Use your answer to (a).  [2]</a:t>
            </a:r>
          </a:p>
        </p:txBody>
      </p:sp>
      <p:sp>
        <p:nvSpPr>
          <p:cNvPr id="27" name="TextBox 26"/>
          <p:cNvSpPr txBox="1"/>
          <p:nvPr/>
        </p:nvSpPr>
        <p:spPr>
          <a:xfrm>
            <a:off x="8156448" y="2535512"/>
            <a:ext cx="6400800" cy="1209802"/>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Surface area = 6 × 0.05 × 0.05 = 0.015 mm² and volume = 0.05 × 0.05 × 0.05 = 0.000125 mm³ (1)</a:t>
            </a:r>
          </a:p>
          <a:p>
            <a:pPr algn="l">
              <a:spcAft>
                <a:spcPts val="200"/>
              </a:spcAft>
            </a:pPr>
            <a:r>
              <a:rPr sz="1300" b="1">
                <a:solidFill>
                  <a:srgbClr val="009900"/>
                </a:solidFill>
                <a:latin typeface="Arial"/>
              </a:rPr>
              <a:t>0.015 : 0.000125 = 120 : 1 (1)</a:t>
            </a:r>
          </a:p>
          <a:p>
            <a:pPr algn="l">
              <a:spcAft>
                <a:spcPts val="200"/>
              </a:spcAft>
            </a:pPr>
            <a:r>
              <a:rPr sz="1300" b="1">
                <a:solidFill>
                  <a:srgbClr val="009900"/>
                </a:solidFill>
                <a:latin typeface="Arial"/>
              </a:rPr>
              <a:t>Allow 6 ÷ 0.05 = 120, so 120 : 1, for both marks. Working in µm and getting 0.12 : 1 scores 1 mark only: the ratio must be in mm, the same unit as the animal's, before the two can be compared.</a:t>
            </a:r>
          </a:p>
        </p:txBody>
      </p:sp>
      <p:sp>
        <p:nvSpPr>
          <p:cNvPr id="28" name="TextBox 27"/>
          <p:cNvSpPr txBox="1"/>
          <p:nvPr/>
        </p:nvSpPr>
        <p:spPr>
          <a:xfrm>
            <a:off x="7882128" y="3843951"/>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(c) The small animal has a surface area to volume ratio of 1.2 : 1. How many times larger is the single-celled organism's ratio?  [1]</a:t>
            </a:r>
          </a:p>
        </p:txBody>
      </p:sp>
      <p:sp>
        <p:nvSpPr>
          <p:cNvPr id="29" name="TextBox 28"/>
          <p:cNvSpPr txBox="1"/>
          <p:nvPr/>
        </p:nvSpPr>
        <p:spPr>
          <a:xfrm>
            <a:off x="8156448" y="4276005"/>
            <a:ext cx="6400800" cy="4117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120 ÷ 1.2 = 100 (times) (1).</a:t>
            </a:r>
          </a:p>
          <a:p>
            <a:pPr algn="l">
              <a:spcAft>
                <a:spcPts val="200"/>
              </a:spcAft>
            </a:pPr>
            <a:r>
              <a:rPr sz="1300" b="1">
                <a:solidFill>
                  <a:srgbClr val="009900"/>
                </a:solidFill>
                <a:latin typeface="Arial"/>
              </a:rPr>
              <a:t>Allow their (b) ÷ 1.2, correctly worked.</a:t>
            </a:r>
          </a:p>
        </p:txBody>
      </p:sp>
      <p:sp>
        <p:nvSpPr>
          <p:cNvPr id="30" name="TextBox 29"/>
          <p:cNvSpPr txBox="1"/>
          <p:nvPr/>
        </p:nvSpPr>
        <p:spPr>
          <a:xfrm>
            <a:off x="7882128" y="4786376"/>
            <a:ext cx="6675120" cy="386334"/>
          </a:xfrm>
          <a:prstGeom prst="rect">
            <a:avLst/>
          </a:prstGeom>
          <a:noFill/>
        </p:spPr>
        <p:txBody>
          <a:bodyPr wrap="square" lIns="0" rIns="0" tIns="0" bIns="0" anchor="t">
            <a:spAutoFit/>
          </a:bodyPr>
          <a:lstStyle/>
          <a:p>
            <a:pPr algn="l">
              <a:spcAft>
                <a:spcPts val="0"/>
              </a:spcAft>
            </a:pPr>
            <a:r>
              <a:rPr sz="1300" b="0">
                <a:solidFill>
                  <a:srgbClr val="000000"/>
                </a:solidFill>
                <a:latin typeface="Arial"/>
              </a:rPr>
              <a:t>(d) The small animal has gills and blood. Use your answers to explain why it needs them, but the single-celled organism does not.  [2]</a:t>
            </a:r>
          </a:p>
        </p:txBody>
      </p:sp>
      <p:sp>
        <p:nvSpPr>
          <p:cNvPr id="31" name="TextBox 30"/>
          <p:cNvSpPr txBox="1"/>
          <p:nvPr/>
        </p:nvSpPr>
        <p:spPr>
          <a:xfrm>
            <a:off x="8156448" y="5218430"/>
            <a:ext cx="6400800" cy="991234"/>
          </a:xfrm>
          <a:prstGeom prst="rect">
            <a:avLst/>
          </a:prstGeom>
          <a:noFill/>
        </p:spPr>
        <p:txBody>
          <a:bodyPr wrap="square" lIns="0" rIns="0" tIns="0" bIns="0" anchor="t">
            <a:spAutoFit/>
          </a:bodyPr>
          <a:lstStyle/>
          <a:p>
            <a:pPr algn="l">
              <a:spcAft>
                <a:spcPts val="200"/>
              </a:spcAft>
            </a:pPr>
            <a:r>
              <a:rPr sz="1300" b="1">
                <a:solidFill>
                  <a:srgbClr val="009900"/>
                </a:solidFill>
                <a:latin typeface="Arial"/>
              </a:rPr>
              <a:t>The single-celled organism has a (100 times) larger surface area to volume ratio, so diffusion across its surface meets its needs (1).</a:t>
            </a:r>
          </a:p>
          <a:p>
            <a:pPr algn="l">
              <a:spcAft>
                <a:spcPts val="200"/>
              </a:spcAft>
            </a:pPr>
            <a:r>
              <a:rPr sz="1300" b="1">
                <a:solidFill>
                  <a:srgbClr val="009900"/>
                </a:solidFill>
                <a:latin typeface="Arial"/>
              </a:rPr>
              <a:t>The animal has a smaller ratio and its cells are far from the surface, so it needs an exchange surface (gills) to take in enough oxygen and a transport system (blood) to carry it to every cell (1).</a:t>
            </a:r>
          </a:p>
        </p:txBody>
      </p:sp>
      <p:sp>
        <p:nvSpPr>
          <p:cNvPr id="32" name="Rectangle 31"/>
          <p:cNvSpPr/>
          <p:nvPr/>
        </p:nvSpPr>
        <p:spPr>
          <a:xfrm>
            <a:off x="7882128" y="6301105"/>
            <a:ext cx="6675120" cy="10972"/>
          </a:xfrm>
          <a:prstGeom prst="rect">
            <a:avLst/>
          </a:prstGeom>
          <a:solidFill>
            <a:srgbClr val="D2D2D2"/>
          </a:solidFill>
          <a:ln>
            <a:noFill/>
          </a:ln>
          <a:effectLst/>
        </p:spPr>
        <p:txBody>
          <a:bodyPr rtlCol="0" anchor="ctr"/>
          <a:lstStyle/>
          <a:p>
            <a:pPr algn="ctr"/>
          </a:p>
        </p:txBody>
      </p:sp>
      <p:sp>
        <p:nvSpPr>
          <p:cNvPr id="33" name="TextBox 32"/>
          <p:cNvSpPr txBox="1"/>
          <p:nvPr/>
        </p:nvSpPr>
        <p:spPr>
          <a:xfrm>
            <a:off x="7882128" y="6392545"/>
            <a:ext cx="6675120" cy="1377569"/>
          </a:xfrm>
          <a:prstGeom prst="rect">
            <a:avLst/>
          </a:prstGeom>
          <a:noFill/>
        </p:spPr>
        <p:txBody>
          <a:bodyPr wrap="square" lIns="0" rIns="0" tIns="0" bIns="0" anchor="t">
            <a:spAutoFit/>
          </a:bodyPr>
          <a:lstStyle/>
          <a:p>
            <a:pPr algn="l">
              <a:spcAft>
                <a:spcPts val="100"/>
              </a:spcAft>
            </a:pPr>
            <a:r>
              <a:rPr sz="1300" b="1">
                <a:solidFill>
                  <a:srgbClr val="000000"/>
                </a:solidFill>
                <a:latin typeface="Arial"/>
              </a:rPr>
              <a:t>Model answers</a:t>
            </a:r>
          </a:p>
          <a:p>
            <a:pPr algn="l">
              <a:spcAft>
                <a:spcPts val="100"/>
              </a:spcAft>
            </a:pPr>
            <a:r>
              <a:rPr sz="1300" b="1">
                <a:solidFill>
                  <a:srgbClr val="009900"/>
                </a:solidFill>
                <a:latin typeface="Arial"/>
              </a:rPr>
              <a:t>(a) 0.05 mm. (b) 6 × 0.05 × 0.05 = 0.015 mm²; 0.05 × 0.05 × 0.05 = 0.000125 mm³; 0.015 : 0.000125 = 120 : 1. Check: 6 ÷ 0.05 = 120 ✓ (c) 120 ÷ 1.2 = 100 times.</a:t>
            </a:r>
          </a:p>
          <a:p>
            <a:pPr algn="l">
              <a:spcAft>
                <a:spcPts val="100"/>
              </a:spcAft>
            </a:pPr>
            <a:r>
              <a:rPr sz="1300" b="1">
                <a:solidFill>
                  <a:srgbClr val="009900"/>
                </a:solidFill>
                <a:latin typeface="Arial"/>
              </a:rPr>
              <a:t>(d) The single-celled organism has a ratio 100 times larger, so enough oxygen diffuses across its surface. The animal's ratio is much smaller and its cells are far from the surface, so it needs gills for a large exchange surface and blood to carry oxygen to every cell.</a:t>
            </a:r>
          </a:p>
        </p:txBody>
      </p:sp>
      <p:sp>
        <p:nvSpPr>
          <p:cNvPr id="34" name="TextBox 33"/>
          <p:cNvSpPr txBox="1"/>
          <p:nvPr/>
        </p:nvSpPr>
        <p:spPr>
          <a:xfrm>
            <a:off x="7882128" y="7843266"/>
            <a:ext cx="6675120" cy="386334"/>
          </a:xfrm>
          <a:prstGeom prst="rect">
            <a:avLst/>
          </a:prstGeom>
          <a:noFill/>
        </p:spPr>
        <p:txBody>
          <a:bodyPr wrap="square" lIns="0" rIns="0" tIns="0" bIns="0" anchor="t">
            <a:spAutoFit/>
          </a:bodyPr>
          <a:lstStyle/>
          <a:p>
            <a:pPr algn="l">
              <a:spcAft>
                <a:spcPts val="0"/>
              </a:spcAft>
            </a:pPr>
            <a:r>
              <a:rPr sz="1300" b="0">
                <a:solidFill>
                  <a:srgbClr val="5A5A5A"/>
                </a:solidFill>
                <a:latin typeface="Arial"/>
              </a:rPr>
              <a:t>Changing to the same unit first is the key step. A surface area to volume ratio can only be compared with another one worked out in the same unit: here, both in mm.</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Challenge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4956047"/>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Gill area and lifestyle</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(a) How many times larger is the gill surface area of fish A than that of fish C?  [1]</a:t>
            </a:r>
          </a:p>
        </p:txBody>
      </p:sp>
      <p:sp>
        <p:nvSpPr>
          <p:cNvPr id="10" name="TextBox 9"/>
          <p:cNvSpPr txBox="1"/>
          <p:nvPr/>
        </p:nvSpPr>
        <p:spPr>
          <a:xfrm>
            <a:off x="960120" y="1826514"/>
            <a:ext cx="6400800" cy="208025"/>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1100 ÷ 200 = 5.5 (times) (1).</a:t>
            </a:r>
          </a:p>
        </p:txBody>
      </p:sp>
      <p:sp>
        <p:nvSpPr>
          <p:cNvPr id="11" name="TextBox 10"/>
          <p:cNvSpPr txBox="1"/>
          <p:nvPr/>
        </p:nvSpPr>
        <p:spPr>
          <a:xfrm>
            <a:off x="685800" y="2230628"/>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(b) Suggest why fish A has the largest gill surface area.  [3]</a:t>
            </a:r>
          </a:p>
        </p:txBody>
      </p:sp>
      <p:sp>
        <p:nvSpPr>
          <p:cNvPr id="12" name="TextBox 11"/>
          <p:cNvSpPr txBox="1"/>
          <p:nvPr/>
        </p:nvSpPr>
        <p:spPr>
          <a:xfrm>
            <a:off x="960120" y="2484373"/>
            <a:ext cx="6400800" cy="1347597"/>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Fish A swims fast, so its muscles carry out more respiration / need more energy (1).</a:t>
            </a:r>
          </a:p>
          <a:p>
            <a:pPr algn="l">
              <a:spcAft>
                <a:spcPts val="300"/>
              </a:spcAft>
            </a:pPr>
            <a:r>
              <a:rPr sz="1400" b="1">
                <a:solidFill>
                  <a:srgbClr val="009900"/>
                </a:solidFill>
                <a:latin typeface="Arial"/>
              </a:rPr>
              <a:t>So it needs more oxygen (1).</a:t>
            </a:r>
          </a:p>
          <a:p>
            <a:pPr algn="l">
              <a:spcAft>
                <a:spcPts val="300"/>
              </a:spcAft>
            </a:pPr>
            <a:r>
              <a:rPr sz="1400" b="1">
                <a:solidFill>
                  <a:srgbClr val="009900"/>
                </a:solidFill>
                <a:latin typeface="Arial"/>
              </a:rPr>
              <a:t>A larger surface area lets more oxygen diffuse into the blood at the same time (1).</a:t>
            </a:r>
          </a:p>
          <a:p>
            <a:pPr algn="l">
              <a:spcAft>
                <a:spcPts val="300"/>
              </a:spcAft>
            </a:pPr>
            <a:r>
              <a:rPr sz="1300" b="1">
                <a:solidFill>
                  <a:srgbClr val="009900"/>
                </a:solidFill>
                <a:latin typeface="Arial"/>
              </a:rPr>
              <a:t>Do not accept “energy is made / produced” (no first mark).</a:t>
            </a:r>
          </a:p>
        </p:txBody>
      </p:sp>
      <p:sp>
        <p:nvSpPr>
          <p:cNvPr id="13" name="TextBox 12"/>
          <p:cNvSpPr txBox="1"/>
          <p:nvPr/>
        </p:nvSpPr>
        <p:spPr>
          <a:xfrm>
            <a:off x="685800" y="4028059"/>
            <a:ext cx="667512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(c) Fish A swims with its mouth open. Suggest how this helps it take in oxygen.  [1]</a:t>
            </a:r>
          </a:p>
        </p:txBody>
      </p:sp>
      <p:sp>
        <p:nvSpPr>
          <p:cNvPr id="14" name="TextBox 13"/>
          <p:cNvSpPr txBox="1"/>
          <p:nvPr/>
        </p:nvSpPr>
        <p:spPr>
          <a:xfrm>
            <a:off x="960120" y="4281805"/>
            <a:ext cx="6400800" cy="647319"/>
          </a:xfrm>
          <a:prstGeom prst="rect">
            <a:avLst/>
          </a:prstGeom>
          <a:noFill/>
        </p:spPr>
        <p:txBody>
          <a:bodyPr wrap="square" lIns="0" rIns="0" tIns="0" bIns="0" anchor="t">
            <a:spAutoFit/>
          </a:bodyPr>
          <a:lstStyle/>
          <a:p>
            <a:pPr algn="l">
              <a:spcAft>
                <a:spcPts val="300"/>
              </a:spcAft>
            </a:pPr>
            <a:r>
              <a:rPr sz="1400" b="1">
                <a:solidFill>
                  <a:srgbClr val="009900"/>
                </a:solidFill>
                <a:latin typeface="Arial"/>
              </a:rPr>
              <a:t>Water flows over its gills all the time, bringing fresh oxygen / keeping the concentration gradient steep (1).</a:t>
            </a:r>
          </a:p>
          <a:p>
            <a:pPr algn="l">
              <a:spcAft>
                <a:spcPts val="300"/>
              </a:spcAft>
            </a:pPr>
            <a:r>
              <a:rPr sz="1300" b="1">
                <a:solidFill>
                  <a:srgbClr val="009900"/>
                </a:solidFill>
                <a:latin typeface="Arial"/>
              </a:rPr>
              <a:t>Allow “it ventilates its gills”.</a:t>
            </a:r>
          </a:p>
        </p:txBody>
      </p:sp>
      <p:sp>
        <p:nvSpPr>
          <p:cNvPr id="15" name="TextBox 14"/>
          <p:cNvSpPr txBox="1"/>
          <p:nvPr/>
        </p:nvSpPr>
        <p:spPr>
          <a:xfrm>
            <a:off x="685800" y="5125212"/>
            <a:ext cx="6675120" cy="882396"/>
          </a:xfrm>
          <a:prstGeom prst="rect">
            <a:avLst/>
          </a:prstGeom>
          <a:noFill/>
        </p:spPr>
        <p:txBody>
          <a:bodyPr wrap="square" lIns="0" rIns="0" tIns="0" bIns="0" anchor="t">
            <a:spAutoFit/>
          </a:bodyPr>
          <a:lstStyle/>
          <a:p>
            <a:pPr algn="l">
              <a:spcAft>
                <a:spcPts val="300"/>
              </a:spcAft>
            </a:pPr>
            <a:r>
              <a:rPr sz="1300" b="1">
                <a:solidFill>
                  <a:srgbClr val="000000"/>
                </a:solidFill>
                <a:latin typeface="Arial"/>
              </a:rPr>
              <a:t>Model answer: </a:t>
            </a:r>
            <a:r>
              <a:rPr sz="1300" b="1">
                <a:solidFill>
                  <a:srgbClr val="009900"/>
                </a:solidFill>
                <a:latin typeface="Arial"/>
              </a:rPr>
              <a:t>(a) 1100 ÷ 200 = 5.5 times. (b) Fish A swims fast all the time, so its muscles respire more and need more oxygen. A larger gill surface area lets more oxygen diffuse into its blood at the same time. (c) Water keeps flowing over the gills, bringing fresh oxygen, so the concentration gradient stays steep.</a:t>
            </a:r>
          </a:p>
        </p:txBody>
      </p:sp>
      <p:sp>
        <p:nvSpPr>
          <p:cNvPr id="16" name="Rectangle 15"/>
          <p:cNvSpPr/>
          <p:nvPr/>
        </p:nvSpPr>
        <p:spPr>
          <a:xfrm>
            <a:off x="548640" y="6236207"/>
            <a:ext cx="6949440" cy="2084832"/>
          </a:xfrm>
          <a:prstGeom prst="rect">
            <a:avLst/>
          </a:prstGeom>
          <a:solidFill>
            <a:srgbClr val="FFFFFF"/>
          </a:solidFill>
          <a:ln w="9525">
            <a:solidFill>
              <a:srgbClr val="000000"/>
            </a:solidFill>
          </a:ln>
          <a:effectLst/>
        </p:spPr>
        <p:txBody>
          <a:bodyPr rtlCol="0" anchor="ctr"/>
          <a:lstStyle/>
          <a:p>
            <a:pPr algn="ctr"/>
          </a:p>
        </p:txBody>
      </p:sp>
      <p:sp>
        <p:nvSpPr>
          <p:cNvPr id="17" name="TextBox 16"/>
          <p:cNvSpPr txBox="1"/>
          <p:nvPr/>
        </p:nvSpPr>
        <p:spPr>
          <a:xfrm>
            <a:off x="658368" y="6309359"/>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Level 3 model answer</a:t>
            </a:r>
          </a:p>
        </p:txBody>
      </p:sp>
      <p:sp>
        <p:nvSpPr>
          <p:cNvPr id="18" name="TextBox 17"/>
          <p:cNvSpPr txBox="1"/>
          <p:nvPr/>
        </p:nvSpPr>
        <p:spPr>
          <a:xfrm>
            <a:off x="685800" y="6665975"/>
            <a:ext cx="6675120" cy="1545336"/>
          </a:xfrm>
          <a:prstGeom prst="rect">
            <a:avLst/>
          </a:prstGeom>
          <a:noFill/>
        </p:spPr>
        <p:txBody>
          <a:bodyPr wrap="square" lIns="0" rIns="0" tIns="0" bIns="0" anchor="t">
            <a:spAutoFit/>
          </a:bodyPr>
          <a:lstStyle/>
          <a:p>
            <a:pPr algn="l">
              <a:spcAft>
                <a:spcPts val="0"/>
              </a:spcAft>
            </a:pPr>
            <a:r>
              <a:rPr sz="1300" b="1">
                <a:solidFill>
                  <a:srgbClr val="009900"/>
                </a:solidFill>
                <a:latin typeface="Arial"/>
              </a:rPr>
              <a:t>Gills and roots both have a very large surface area. Gills have many thin filaments covered in tiny plates, and roots have many root hair cells with long, thin extensions. Both give a short diffusion path. Gills take in oxygen, which diffuses from the water into the blood. Roots take in water by osmosis and mineral ions by active transport, which moves the ions against the concentration gradient using energy from respiration. Gills have an efficient blood supply that carries oxygen away and keeps the gradient steep, but plants have no blood. Gills are also ventilated: water flowing over them brings fresh oxygen. Roots are not ventilated.</a:t>
            </a:r>
          </a:p>
        </p:txBody>
      </p:sp>
      <p:sp>
        <p:nvSpPr>
          <p:cNvPr id="19" name="Rectangle 18"/>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20" name="TextBox 19"/>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Extended response</a:t>
            </a:r>
          </a:p>
        </p:txBody>
      </p:sp>
      <p:sp>
        <p:nvSpPr>
          <p:cNvPr id="21" name="TextBox 20"/>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2" name="TextBox 21"/>
          <p:cNvSpPr txBox="1"/>
          <p:nvPr/>
        </p:nvSpPr>
        <p:spPr>
          <a:xfrm>
            <a:off x="7882128" y="1572768"/>
            <a:ext cx="6675120" cy="6656832"/>
          </a:xfrm>
          <a:prstGeom prst="rect">
            <a:avLst/>
          </a:prstGeom>
          <a:noFill/>
        </p:spPr>
        <p:txBody>
          <a:bodyPr wrap="square" lIns="0" rIns="0" tIns="0" bIns="0" anchor="t">
            <a:spAutoFit/>
          </a:bodyPr>
          <a:lstStyle/>
          <a:p>
            <a:pPr algn="l">
              <a:spcAft>
                <a:spcPts val="300"/>
              </a:spcAft>
            </a:pPr>
            <a:r>
              <a:rPr sz="1400" b="1">
                <a:solidFill>
                  <a:srgbClr val="000000"/>
                </a:solidFill>
                <a:latin typeface="Arial"/>
              </a:rPr>
              <a:t>Level 3 (5–6 marks): </a:t>
            </a:r>
            <a:r>
              <a:rPr sz="1400" b="1">
                <a:solidFill>
                  <a:srgbClr val="009900"/>
                </a:solidFill>
                <a:latin typeface="Arial"/>
              </a:rPr>
              <a:t>A detailed and coherent comparison, with at least one clear similarity and at least two clear differences. Features are linked to how they help exchange, and the substances and the processes (diffusion, osmosis, active transport) are named correctly.</a:t>
            </a:r>
          </a:p>
          <a:p>
            <a:pPr algn="l">
              <a:spcAft>
                <a:spcPts val="300"/>
              </a:spcAft>
            </a:pPr>
            <a:r>
              <a:rPr sz="1400" b="1">
                <a:solidFill>
                  <a:srgbClr val="000000"/>
                </a:solidFill>
                <a:latin typeface="Arial"/>
              </a:rPr>
              <a:t>Level 2 (3–4 marks): </a:t>
            </a:r>
            <a:r>
              <a:rPr sz="1400" b="1">
                <a:solidFill>
                  <a:srgbClr val="009900"/>
                </a:solidFill>
                <a:latin typeface="Arial"/>
              </a:rPr>
              <a:t>Relevant features of both gills and roots, with at least one similarity or difference stated. Some features are linked to their effect; the links may be incomplete.</a:t>
            </a:r>
          </a:p>
          <a:p>
            <a:pPr algn="l">
              <a:spcAft>
                <a:spcPts val="300"/>
              </a:spcAft>
            </a:pPr>
            <a:r>
              <a:rPr sz="1400" b="1">
                <a:solidFill>
                  <a:srgbClr val="000000"/>
                </a:solidFill>
                <a:latin typeface="Arial"/>
              </a:rPr>
              <a:t>Level 1 (1–2 marks): </a:t>
            </a:r>
            <a:r>
              <a:rPr sz="1400" b="1">
                <a:solidFill>
                  <a:srgbClr val="009900"/>
                </a:solidFill>
                <a:latin typeface="Arial"/>
              </a:rPr>
              <a:t>Simple statements about gills or roots, with little or no comparison.</a:t>
            </a:r>
          </a:p>
          <a:p>
            <a:pPr algn="l">
              <a:spcAft>
                <a:spcPts val="300"/>
              </a:spcAft>
            </a:pPr>
            <a:r>
              <a:rPr sz="1400" b="1">
                <a:solidFill>
                  <a:srgbClr val="000000"/>
                </a:solidFill>
                <a:latin typeface="Arial"/>
              </a:rPr>
              <a:t>0 marks: </a:t>
            </a:r>
            <a:r>
              <a:rPr sz="1400" b="1">
                <a:solidFill>
                  <a:srgbClr val="009900"/>
                </a:solidFill>
                <a:latin typeface="Arial"/>
              </a:rPr>
              <a:t>No relevant content.</a:t>
            </a:r>
          </a:p>
          <a:p>
            <a:pPr algn="l">
              <a:spcAft>
                <a:spcPts val="300"/>
              </a:spcAft>
            </a:pPr>
            <a:r>
              <a:rPr sz="1400" b="1">
                <a:solidFill>
                  <a:srgbClr val="000000"/>
                </a:solidFill>
                <a:latin typeface="Arial"/>
              </a:rPr>
              <a:t>Indicative content</a:t>
            </a:r>
          </a:p>
          <a:p>
            <a:pPr algn="l" marL="201168" indent="-201168">
              <a:spcAft>
                <a:spcPts val="300"/>
              </a:spcAft>
              <a:buClr>
                <a:srgbClr val="009900"/>
              </a:buClr>
              <a:buSzPct val="120000"/>
              <a:buFont typeface="Arial"/>
              <a:buChar char="•"/>
            </a:pPr>
            <a:r>
              <a:rPr sz="1400" b="1">
                <a:solidFill>
                  <a:srgbClr val="009900"/>
                </a:solidFill>
                <a:latin typeface="Arial"/>
              </a:rPr>
              <a:t>both have a large surface area (gills: many thin filaments covered in tiny plates; roots: many root hair cells, each with a long, thin extension)</a:t>
            </a:r>
          </a:p>
          <a:p>
            <a:pPr algn="l" marL="201168" indent="-201168">
              <a:spcAft>
                <a:spcPts val="300"/>
              </a:spcAft>
              <a:buClr>
                <a:srgbClr val="009900"/>
              </a:buClr>
              <a:buSzPct val="120000"/>
              <a:buFont typeface="Arial"/>
              <a:buChar char="•"/>
            </a:pPr>
            <a:r>
              <a:rPr sz="1400" b="1">
                <a:solidFill>
                  <a:srgbClr val="009900"/>
                </a:solidFill>
                <a:latin typeface="Arial"/>
              </a:rPr>
              <a:t>both give a short diffusion path</a:t>
            </a:r>
          </a:p>
          <a:p>
            <a:pPr algn="l" marL="201168" indent="-201168">
              <a:spcAft>
                <a:spcPts val="300"/>
              </a:spcAft>
              <a:buClr>
                <a:srgbClr val="009900"/>
              </a:buClr>
              <a:buSzPct val="120000"/>
              <a:buFont typeface="Arial"/>
              <a:buChar char="•"/>
            </a:pPr>
            <a:r>
              <a:rPr sz="1400" b="1">
                <a:solidFill>
                  <a:srgbClr val="009900"/>
                </a:solidFill>
                <a:latin typeface="Arial"/>
              </a:rPr>
              <a:t>gills take in oxygen (and get rid of carbon dioxide); roots take in water and mineral ions</a:t>
            </a:r>
          </a:p>
          <a:p>
            <a:pPr algn="l" marL="201168" indent="-201168">
              <a:spcAft>
                <a:spcPts val="300"/>
              </a:spcAft>
              <a:buClr>
                <a:srgbClr val="009900"/>
              </a:buClr>
              <a:buSzPct val="120000"/>
              <a:buFont typeface="Arial"/>
              <a:buChar char="•"/>
            </a:pPr>
            <a:r>
              <a:rPr sz="1400" b="1">
                <a:solidFill>
                  <a:srgbClr val="009900"/>
                </a:solidFill>
                <a:latin typeface="Arial"/>
              </a:rPr>
              <a:t>oxygen diffuses into the blood in the gills</a:t>
            </a:r>
          </a:p>
          <a:p>
            <a:pPr algn="l" marL="201168" indent="-201168">
              <a:spcAft>
                <a:spcPts val="300"/>
              </a:spcAft>
              <a:buClr>
                <a:srgbClr val="009900"/>
              </a:buClr>
              <a:buSzPct val="120000"/>
              <a:buFont typeface="Arial"/>
              <a:buChar char="•"/>
            </a:pPr>
            <a:r>
              <a:rPr sz="1400" b="1">
                <a:solidFill>
                  <a:srgbClr val="009900"/>
                </a:solidFill>
                <a:latin typeface="Arial"/>
              </a:rPr>
              <a:t>water enters root hair cells by osmosis</a:t>
            </a:r>
          </a:p>
          <a:p>
            <a:pPr algn="l" marL="201168" indent="-201168">
              <a:spcAft>
                <a:spcPts val="300"/>
              </a:spcAft>
              <a:buClr>
                <a:srgbClr val="009900"/>
              </a:buClr>
              <a:buSzPct val="120000"/>
              <a:buFont typeface="Arial"/>
              <a:buChar char="•"/>
            </a:pPr>
            <a:r>
              <a:rPr sz="1400" b="1">
                <a:solidFill>
                  <a:srgbClr val="009900"/>
                </a:solidFill>
                <a:latin typeface="Arial"/>
              </a:rPr>
              <a:t>mineral ions enter by active transport, against the concentration gradient, using energy from respiration (root hair cells have many mitochondria)</a:t>
            </a:r>
          </a:p>
          <a:p>
            <a:pPr algn="l" marL="201168" indent="-201168">
              <a:spcAft>
                <a:spcPts val="300"/>
              </a:spcAft>
              <a:buClr>
                <a:srgbClr val="009900"/>
              </a:buClr>
              <a:buSzPct val="120000"/>
              <a:buFont typeface="Arial"/>
              <a:buChar char="•"/>
            </a:pPr>
            <a:r>
              <a:rPr sz="1400" b="1">
                <a:solidFill>
                  <a:srgbClr val="009900"/>
                </a:solidFill>
                <a:latin typeface="Arial"/>
              </a:rPr>
              <a:t>gills have an efficient blood supply, which carries oxygen away and keeps the gradient steep; roots have no blood supply (plants have no blood)</a:t>
            </a:r>
          </a:p>
          <a:p>
            <a:pPr algn="l" marL="201168" indent="-201168">
              <a:spcAft>
                <a:spcPts val="300"/>
              </a:spcAft>
              <a:buClr>
                <a:srgbClr val="009900"/>
              </a:buClr>
              <a:buSzPct val="120000"/>
              <a:buFont typeface="Arial"/>
              <a:buChar char="•"/>
            </a:pPr>
            <a:r>
              <a:rPr sz="1400" b="1">
                <a:solidFill>
                  <a:srgbClr val="009900"/>
                </a:solidFill>
                <a:latin typeface="Arial"/>
              </a:rPr>
              <a:t>gills are ventilated: water flows over them, bringing fresh oxygen; roots are not ventilated</a:t>
            </a:r>
          </a:p>
          <a:p>
            <a:pPr algn="l">
              <a:spcAft>
                <a:spcPts val="300"/>
              </a:spcAft>
            </a:pPr>
            <a:r>
              <a:rPr sz="1300" b="1">
                <a:solidFill>
                  <a:srgbClr val="009900"/>
                </a:solidFill>
                <a:latin typeface="Arial"/>
              </a:rPr>
              <a:t>Do not accept “roots take in water by active transport” or “plants have a blood supply” (errors limit the level).</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Alternative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9" name="TextBox 8"/>
          <p:cNvSpPr txBox="1"/>
          <p:nvPr/>
        </p:nvSpPr>
        <p:spPr>
          <a:xfrm>
            <a:off x="749808" y="1572768"/>
            <a:ext cx="6583679" cy="369887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An </a:t>
            </a:r>
            <a:r>
              <a:rPr sz="1500" b="1">
                <a:solidFill>
                  <a:srgbClr val="000000"/>
                </a:solidFill>
                <a:latin typeface="Arial"/>
              </a:rPr>
              <a:t>exchange surface</a:t>
            </a:r>
            <a:r>
              <a:rPr sz="1500" b="0">
                <a:solidFill>
                  <a:srgbClr val="000000"/>
                </a:solidFill>
                <a:latin typeface="Arial"/>
              </a:rPr>
              <a:t> is a surface specialised for substances to move into or out of an organism. A fish's </a:t>
            </a:r>
            <a:r>
              <a:rPr sz="1500" b="1">
                <a:solidFill>
                  <a:srgbClr val="000000"/>
                </a:solidFill>
                <a:latin typeface="Arial"/>
              </a:rPr>
              <a:t>gills</a:t>
            </a:r>
            <a:r>
              <a:rPr sz="1500" b="0">
                <a:solidFill>
                  <a:srgbClr val="000000"/>
                </a:solidFill>
                <a:latin typeface="Arial"/>
              </a:rPr>
              <a:t> are one.</a:t>
            </a:r>
          </a:p>
          <a:p>
            <a:pPr algn="l" marL="256032" indent="-256032">
              <a:spcAft>
                <a:spcPts val="400"/>
              </a:spcAft>
              <a:buClr>
                <a:srgbClr val="223A5A"/>
              </a:buClr>
              <a:buSzPct val="120000"/>
              <a:buFont typeface="Arial"/>
              <a:buChar char="•"/>
            </a:pPr>
            <a:r>
              <a:rPr sz="1500" b="0">
                <a:solidFill>
                  <a:srgbClr val="000000"/>
                </a:solidFill>
                <a:latin typeface="Arial"/>
              </a:rPr>
              <a:t>Each gill has a bony </a:t>
            </a:r>
            <a:r>
              <a:rPr sz="1500" b="1">
                <a:solidFill>
                  <a:srgbClr val="000000"/>
                </a:solidFill>
                <a:latin typeface="Arial"/>
              </a:rPr>
              <a:t>gill arch</a:t>
            </a:r>
            <a:r>
              <a:rPr sz="1500" b="0">
                <a:solidFill>
                  <a:srgbClr val="000000"/>
                </a:solidFill>
                <a:latin typeface="Arial"/>
              </a:rPr>
              <a:t> holding many thin </a:t>
            </a:r>
            <a:r>
              <a:rPr sz="1500" b="1">
                <a:solidFill>
                  <a:srgbClr val="000000"/>
                </a:solidFill>
                <a:latin typeface="Arial"/>
              </a:rPr>
              <a:t>gill filaments</a:t>
            </a:r>
            <a:r>
              <a:rPr sz="1500" b="0">
                <a:solidFill>
                  <a:srgbClr val="000000"/>
                </a:solidFill>
                <a:latin typeface="Arial"/>
              </a:rPr>
              <a:t>. Real gills are deep red: they are full of blood.</a:t>
            </a:r>
          </a:p>
          <a:p>
            <a:pPr algn="l" marL="256032" indent="-256032">
              <a:spcAft>
                <a:spcPts val="400"/>
              </a:spcAft>
              <a:buClr>
                <a:srgbClr val="223A5A"/>
              </a:buClr>
              <a:buSzPct val="120000"/>
              <a:buFont typeface="Arial"/>
              <a:buChar char="•"/>
            </a:pPr>
            <a:r>
              <a:rPr sz="1500" b="1">
                <a:solidFill>
                  <a:srgbClr val="000000"/>
                </a:solidFill>
                <a:latin typeface="Arial"/>
              </a:rPr>
              <a:t>Diffusion</a:t>
            </a:r>
            <a:r>
              <a:rPr sz="1500" b="0">
                <a:solidFill>
                  <a:srgbClr val="000000"/>
                </a:solidFill>
                <a:latin typeface="Arial"/>
              </a:rPr>
              <a:t> and </a:t>
            </a:r>
            <a:r>
              <a:rPr sz="1500" b="1">
                <a:solidFill>
                  <a:srgbClr val="000000"/>
                </a:solidFill>
                <a:latin typeface="Arial"/>
              </a:rPr>
              <a:t>osmosis</a:t>
            </a:r>
            <a:r>
              <a:rPr sz="1500" b="0">
                <a:solidFill>
                  <a:srgbClr val="000000"/>
                </a:solidFill>
                <a:latin typeface="Arial"/>
              </a:rPr>
              <a:t> need no energy. Osmosis moves water only.</a:t>
            </a:r>
          </a:p>
          <a:p>
            <a:pPr algn="l" marL="256032" indent="-256032">
              <a:spcAft>
                <a:spcPts val="400"/>
              </a:spcAft>
              <a:buClr>
                <a:srgbClr val="223A5A"/>
              </a:buClr>
              <a:buSzPct val="120000"/>
              <a:buFont typeface="Arial"/>
              <a:buChar char="•"/>
            </a:pPr>
            <a:r>
              <a:rPr sz="1500" b="1">
                <a:solidFill>
                  <a:srgbClr val="000000"/>
                </a:solidFill>
                <a:latin typeface="Arial"/>
              </a:rPr>
              <a:t>Active transport</a:t>
            </a:r>
            <a:r>
              <a:rPr sz="1500" b="0">
                <a:solidFill>
                  <a:srgbClr val="000000"/>
                </a:solidFill>
                <a:latin typeface="Arial"/>
              </a:rPr>
              <a:t> moves substances from a </a:t>
            </a:r>
            <a:r>
              <a:rPr sz="1500" b="1">
                <a:solidFill>
                  <a:srgbClr val="000000"/>
                </a:solidFill>
                <a:latin typeface="Arial"/>
              </a:rPr>
              <a:t>lower</a:t>
            </a:r>
            <a:r>
              <a:rPr sz="1500" b="0">
                <a:solidFill>
                  <a:srgbClr val="000000"/>
                </a:solidFill>
                <a:latin typeface="Arial"/>
              </a:rPr>
              <a:t> to a </a:t>
            </a:r>
            <a:r>
              <a:rPr sz="1500" b="1">
                <a:solidFill>
                  <a:srgbClr val="000000"/>
                </a:solidFill>
                <a:latin typeface="Arial"/>
              </a:rPr>
              <a:t>higher</a:t>
            </a:r>
            <a:r>
              <a:rPr sz="1500" b="0">
                <a:solidFill>
                  <a:srgbClr val="000000"/>
                </a:solidFill>
                <a:latin typeface="Arial"/>
              </a:rPr>
              <a:t> concentration (against a concentration gradient). It needs </a:t>
            </a:r>
            <a:r>
              <a:rPr sz="1500" b="1">
                <a:solidFill>
                  <a:srgbClr val="000000"/>
                </a:solidFill>
                <a:latin typeface="Arial"/>
              </a:rPr>
              <a:t>energy</a:t>
            </a:r>
            <a:r>
              <a:rPr sz="1500" b="0">
                <a:solidFill>
                  <a:srgbClr val="000000"/>
                </a:solidFill>
                <a:latin typeface="Arial"/>
              </a:rPr>
              <a:t> from respiration.</a:t>
            </a:r>
          </a:p>
          <a:p>
            <a:pPr algn="l" marL="256032" indent="-256032">
              <a:spcAft>
                <a:spcPts val="400"/>
              </a:spcAft>
              <a:buClr>
                <a:srgbClr val="223A5A"/>
              </a:buClr>
              <a:buSzPct val="120000"/>
              <a:buFont typeface="Arial"/>
              <a:buChar char="•"/>
            </a:pPr>
            <a:r>
              <a:rPr sz="1500" b="0">
                <a:solidFill>
                  <a:srgbClr val="000000"/>
                </a:solidFill>
                <a:latin typeface="Arial"/>
              </a:rPr>
              <a:t>Root hair cells take in </a:t>
            </a:r>
            <a:r>
              <a:rPr sz="1500" b="1">
                <a:solidFill>
                  <a:srgbClr val="000000"/>
                </a:solidFill>
                <a:latin typeface="Arial"/>
              </a:rPr>
              <a:t>mineral ions</a:t>
            </a:r>
            <a:r>
              <a:rPr sz="1500" b="0">
                <a:solidFill>
                  <a:srgbClr val="000000"/>
                </a:solidFill>
                <a:latin typeface="Arial"/>
              </a:rPr>
              <a:t> by active transport, and water by osmosis.</a:t>
            </a:r>
          </a:p>
          <a:p>
            <a:pPr algn="l" marL="256032" indent="-256032">
              <a:spcAft>
                <a:spcPts val="400"/>
              </a:spcAft>
              <a:buClr>
                <a:srgbClr val="223A5A"/>
              </a:buClr>
              <a:buSzPct val="120000"/>
              <a:buFont typeface="Arial"/>
              <a:buChar char="•"/>
            </a:pPr>
            <a:r>
              <a:rPr sz="1500" b="0">
                <a:solidFill>
                  <a:srgbClr val="000000"/>
                </a:solidFill>
                <a:latin typeface="Arial"/>
              </a:rPr>
              <a:t>Respiration in the </a:t>
            </a:r>
            <a:r>
              <a:rPr sz="1500" b="1">
                <a:solidFill>
                  <a:srgbClr val="000000"/>
                </a:solidFill>
                <a:latin typeface="Arial"/>
              </a:rPr>
              <a:t>mitochondria</a:t>
            </a:r>
            <a:r>
              <a:rPr sz="1500" b="0">
                <a:solidFill>
                  <a:srgbClr val="000000"/>
                </a:solidFill>
                <a:latin typeface="Arial"/>
              </a:rPr>
              <a:t> releases the energy.</a:t>
            </a:r>
          </a:p>
          <a:p>
            <a:pPr algn="l" marL="256032" indent="-256032">
              <a:spcAft>
                <a:spcPts val="400"/>
              </a:spcAft>
              <a:buClr>
                <a:srgbClr val="223A5A"/>
              </a:buClr>
              <a:buSzPct val="120000"/>
              <a:buFont typeface="Arial"/>
              <a:buChar char="•"/>
            </a:pPr>
            <a:r>
              <a:rPr sz="1500" b="0">
                <a:solidFill>
                  <a:srgbClr val="000000"/>
                </a:solidFill>
                <a:latin typeface="Arial"/>
              </a:rPr>
              <a:t>A small object has a </a:t>
            </a:r>
            <a:r>
              <a:rPr sz="1500" b="1">
                <a:solidFill>
                  <a:srgbClr val="000000"/>
                </a:solidFill>
                <a:latin typeface="Arial"/>
              </a:rPr>
              <a:t>large</a:t>
            </a:r>
            <a:r>
              <a:rPr sz="1500" b="0">
                <a:solidFill>
                  <a:srgbClr val="000000"/>
                </a:solidFill>
                <a:latin typeface="Arial"/>
              </a:rPr>
              <a:t> surface area to volume ratio. A big object has a </a:t>
            </a:r>
            <a:r>
              <a:rPr sz="1500" b="1">
                <a:solidFill>
                  <a:srgbClr val="000000"/>
                </a:solidFill>
                <a:latin typeface="Arial"/>
              </a:rPr>
              <a:t>small</a:t>
            </a:r>
            <a:r>
              <a:rPr sz="1500" b="0">
                <a:solidFill>
                  <a:srgbClr val="000000"/>
                </a:solidFill>
                <a:latin typeface="Arial"/>
              </a:rPr>
              <a:t> one.</a:t>
            </a:r>
          </a:p>
          <a:p>
            <a:pPr algn="l" marL="256032" indent="-256032">
              <a:spcAft>
                <a:spcPts val="400"/>
              </a:spcAft>
              <a:buClr>
                <a:srgbClr val="223A5A"/>
              </a:buClr>
              <a:buSzPct val="120000"/>
              <a:buFont typeface="Arial"/>
              <a:buChar char="•"/>
            </a:pPr>
            <a:r>
              <a:rPr sz="1500" b="0">
                <a:solidFill>
                  <a:srgbClr val="000000"/>
                </a:solidFill>
                <a:latin typeface="Arial"/>
              </a:rPr>
              <a:t>Good exchange surfaces have a </a:t>
            </a:r>
            <a:r>
              <a:rPr sz="1500" b="1">
                <a:solidFill>
                  <a:srgbClr val="000000"/>
                </a:solidFill>
                <a:latin typeface="Arial"/>
              </a:rPr>
              <a:t>large surface area</a:t>
            </a:r>
            <a:r>
              <a:rPr sz="1500" b="0">
                <a:solidFill>
                  <a:srgbClr val="000000"/>
                </a:solidFill>
                <a:latin typeface="Arial"/>
              </a:rPr>
              <a:t> and are </a:t>
            </a:r>
            <a:r>
              <a:rPr sz="1500" b="1">
                <a:solidFill>
                  <a:srgbClr val="000000"/>
                </a:solidFill>
                <a:latin typeface="Arial"/>
              </a:rPr>
              <a:t>thin</a:t>
            </a:r>
            <a:r>
              <a:rPr sz="1500" b="0">
                <a:solidFill>
                  <a:srgbClr val="000000"/>
                </a:solidFill>
                <a:latin typeface="Arial"/>
              </a:rPr>
              <a:t>. In animals they have a good </a:t>
            </a:r>
            <a:r>
              <a:rPr sz="1500" b="1">
                <a:solidFill>
                  <a:srgbClr val="000000"/>
                </a:solidFill>
                <a:latin typeface="Arial"/>
              </a:rPr>
              <a:t>blood</a:t>
            </a:r>
            <a:r>
              <a:rPr sz="1500" b="0">
                <a:solidFill>
                  <a:srgbClr val="000000"/>
                </a:solidFill>
                <a:latin typeface="Arial"/>
              </a:rPr>
              <a:t> supply. Plants have no blood.</a:t>
            </a:r>
          </a:p>
        </p:txBody>
      </p:sp>
      <p:sp>
        <p:nvSpPr>
          <p:cNvPr id="10" name="Rounded Rectangle 9"/>
          <p:cNvSpPr/>
          <p:nvPr/>
        </p:nvSpPr>
        <p:spPr>
          <a:xfrm>
            <a:off x="685800" y="5428993"/>
            <a:ext cx="6675120" cy="2752984"/>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1" name="Picture 10" descr="Key facts. A real gill (left) and a diagram (right)."/>
          <p:cNvPicPr>
            <a:picLocks noChangeAspect="1"/>
          </p:cNvPicPr>
          <p:nvPr/>
        </p:nvPicPr>
        <p:blipFill>
          <a:blip r:embed="rId2"/>
          <a:stretch>
            <a:fillRect/>
          </a:stretch>
        </p:blipFill>
        <p:spPr>
          <a:xfrm>
            <a:off x="777240" y="5502145"/>
            <a:ext cx="6492240" cy="2382652"/>
          </a:xfrm>
          <a:prstGeom prst="rect">
            <a:avLst/>
          </a:prstGeom>
        </p:spPr>
      </p:pic>
      <p:sp>
        <p:nvSpPr>
          <p:cNvPr id="12" name="TextBox 11"/>
          <p:cNvSpPr txBox="1"/>
          <p:nvPr/>
        </p:nvSpPr>
        <p:spPr>
          <a:xfrm>
            <a:off x="685800" y="7930517"/>
            <a:ext cx="6675120" cy="178307"/>
          </a:xfrm>
          <a:prstGeom prst="rect">
            <a:avLst/>
          </a:prstGeom>
          <a:noFill/>
        </p:spPr>
        <p:txBody>
          <a:bodyPr wrap="square" lIns="0" rIns="0" tIns="0" bIns="0" anchor="t">
            <a:spAutoFit/>
          </a:bodyPr>
          <a:lstStyle/>
          <a:p>
            <a:pPr algn="ctr">
              <a:spcAft>
                <a:spcPts val="0"/>
              </a:spcAft>
            </a:pPr>
            <a:r>
              <a:rPr sz="1200" b="0">
                <a:solidFill>
                  <a:srgbClr val="5A5A5A"/>
                </a:solidFill>
                <a:latin typeface="Arial"/>
              </a:rPr>
              <a:t>A real gill (left) and a diagram (right).</a:t>
            </a:r>
          </a:p>
        </p:txBody>
      </p:sp>
      <p:sp>
        <p:nvSpPr>
          <p:cNvPr id="13" name="Rectangle 12"/>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4" name="TextBox 13"/>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gill</a:t>
            </a:r>
          </a:p>
        </p:txBody>
      </p:sp>
      <p:sp>
        <p:nvSpPr>
          <p:cNvPr id="15" name="TextBox 14"/>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6" name="TextBox 15"/>
          <p:cNvSpPr txBox="1"/>
          <p:nvPr/>
        </p:nvSpPr>
        <p:spPr>
          <a:xfrm>
            <a:off x="12089560" y="1284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and 2</a:t>
            </a:r>
          </a:p>
        </p:txBody>
      </p:sp>
      <p:sp>
        <p:nvSpPr>
          <p:cNvPr id="17" name="TextBox 16"/>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Write a name from the box next to each number.</a:t>
            </a:r>
          </a:p>
        </p:txBody>
      </p:sp>
      <p:sp>
        <p:nvSpPr>
          <p:cNvPr id="18" name="Rectangle 17"/>
          <p:cNvSpPr/>
          <p:nvPr/>
        </p:nvSpPr>
        <p:spPr>
          <a:xfrm>
            <a:off x="7973568" y="1965960"/>
            <a:ext cx="6492240" cy="457200"/>
          </a:xfrm>
          <a:prstGeom prst="rect">
            <a:avLst/>
          </a:prstGeom>
          <a:solidFill>
            <a:srgbClr val="FFFFFF"/>
          </a:solidFill>
          <a:ln w="15875">
            <a:solidFill>
              <a:srgbClr val="000000"/>
            </a:solidFill>
          </a:ln>
          <a:effectLst/>
        </p:spPr>
        <p:txBody>
          <a:bodyPr rtlCol="0" anchor="ctr"/>
          <a:lstStyle/>
          <a:p>
            <a:pPr algn="ctr"/>
          </a:p>
        </p:txBody>
      </p:sp>
      <p:sp>
        <p:nvSpPr>
          <p:cNvPr id="19" name="TextBox 18"/>
          <p:cNvSpPr txBox="1"/>
          <p:nvPr/>
        </p:nvSpPr>
        <p:spPr>
          <a:xfrm>
            <a:off x="8065008" y="1965960"/>
            <a:ext cx="1772241"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blood vessel</a:t>
            </a:r>
          </a:p>
        </p:txBody>
      </p:sp>
      <p:sp>
        <p:nvSpPr>
          <p:cNvPr id="20" name="TextBox 19"/>
          <p:cNvSpPr txBox="1"/>
          <p:nvPr/>
        </p:nvSpPr>
        <p:spPr>
          <a:xfrm>
            <a:off x="9837249" y="1965960"/>
            <a:ext cx="1320470"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gill arch</a:t>
            </a:r>
          </a:p>
        </p:txBody>
      </p:sp>
      <p:sp>
        <p:nvSpPr>
          <p:cNvPr id="21" name="TextBox 20"/>
          <p:cNvSpPr txBox="1"/>
          <p:nvPr/>
        </p:nvSpPr>
        <p:spPr>
          <a:xfrm>
            <a:off x="11157719" y="1965960"/>
            <a:ext cx="1670323"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gill filament</a:t>
            </a:r>
          </a:p>
        </p:txBody>
      </p:sp>
      <p:sp>
        <p:nvSpPr>
          <p:cNvPr id="22" name="TextBox 21"/>
          <p:cNvSpPr txBox="1"/>
          <p:nvPr/>
        </p:nvSpPr>
        <p:spPr>
          <a:xfrm>
            <a:off x="12828043" y="1965960"/>
            <a:ext cx="1546324"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tiny plates</a:t>
            </a:r>
          </a:p>
        </p:txBody>
      </p:sp>
      <p:pic>
        <p:nvPicPr>
          <p:cNvPr id="23" name="Picture 22" descr="gill arch."/>
          <p:cNvPicPr>
            <a:picLocks noChangeAspect="1"/>
          </p:cNvPicPr>
          <p:nvPr/>
        </p:nvPicPr>
        <p:blipFill>
          <a:blip r:embed="rId3"/>
          <a:stretch>
            <a:fillRect/>
          </a:stretch>
        </p:blipFill>
        <p:spPr>
          <a:xfrm>
            <a:off x="8314635" y="2606040"/>
            <a:ext cx="5810106" cy="3840480"/>
          </a:xfrm>
          <a:prstGeom prst="rect">
            <a:avLst/>
          </a:prstGeom>
        </p:spPr>
      </p:pic>
      <p:sp>
        <p:nvSpPr>
          <p:cNvPr id="24" name="TextBox 23"/>
          <p:cNvSpPr txBox="1"/>
          <p:nvPr/>
        </p:nvSpPr>
        <p:spPr>
          <a:xfrm>
            <a:off x="8065008" y="676656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25" name="Rectangle 24"/>
          <p:cNvSpPr/>
          <p:nvPr/>
        </p:nvSpPr>
        <p:spPr>
          <a:xfrm>
            <a:off x="8385048" y="7013448"/>
            <a:ext cx="2651760" cy="10972"/>
          </a:xfrm>
          <a:prstGeom prst="rect">
            <a:avLst/>
          </a:prstGeom>
          <a:solidFill>
            <a:srgbClr val="000000"/>
          </a:solidFill>
          <a:ln>
            <a:noFill/>
          </a:ln>
          <a:effectLst/>
        </p:spPr>
        <p:txBody>
          <a:bodyPr rtlCol="0" anchor="ctr"/>
          <a:lstStyle/>
          <a:p>
            <a:pPr algn="ctr"/>
          </a:p>
        </p:txBody>
      </p:sp>
      <p:sp>
        <p:nvSpPr>
          <p:cNvPr id="26" name="TextBox 25"/>
          <p:cNvSpPr txBox="1"/>
          <p:nvPr/>
        </p:nvSpPr>
        <p:spPr>
          <a:xfrm>
            <a:off x="8065008" y="731520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27" name="Rectangle 26"/>
          <p:cNvSpPr/>
          <p:nvPr/>
        </p:nvSpPr>
        <p:spPr>
          <a:xfrm>
            <a:off x="8385048" y="7562088"/>
            <a:ext cx="2651760" cy="10972"/>
          </a:xfrm>
          <a:prstGeom prst="rect">
            <a:avLst/>
          </a:prstGeom>
          <a:solidFill>
            <a:srgbClr val="000000"/>
          </a:solidFill>
          <a:ln>
            <a:noFill/>
          </a:ln>
          <a:effectLst/>
        </p:spPr>
        <p:txBody>
          <a:bodyPr rtlCol="0" anchor="ctr"/>
          <a:lstStyle/>
          <a:p>
            <a:pPr algn="ctr"/>
          </a:p>
        </p:txBody>
      </p:sp>
      <p:sp>
        <p:nvSpPr>
          <p:cNvPr id="28" name="TextBox 27"/>
          <p:cNvSpPr txBox="1"/>
          <p:nvPr/>
        </p:nvSpPr>
        <p:spPr>
          <a:xfrm>
            <a:off x="11448288" y="676656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29" name="Rectangle 28"/>
          <p:cNvSpPr/>
          <p:nvPr/>
        </p:nvSpPr>
        <p:spPr>
          <a:xfrm>
            <a:off x="11768328" y="7013448"/>
            <a:ext cx="2651760" cy="10972"/>
          </a:xfrm>
          <a:prstGeom prst="rect">
            <a:avLst/>
          </a:prstGeom>
          <a:solidFill>
            <a:srgbClr val="000000"/>
          </a:solidFill>
          <a:ln>
            <a:noFill/>
          </a:ln>
          <a:effectLst/>
        </p:spPr>
        <p:txBody>
          <a:bodyPr rtlCol="0" anchor="ctr"/>
          <a:lstStyle/>
          <a:p>
            <a:pPr algn="ctr"/>
          </a:p>
        </p:txBody>
      </p:sp>
      <p:sp>
        <p:nvSpPr>
          <p:cNvPr id="30" name="TextBox 29"/>
          <p:cNvSpPr txBox="1"/>
          <p:nvPr/>
        </p:nvSpPr>
        <p:spPr>
          <a:xfrm>
            <a:off x="11448288" y="731520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31" name="Rectangle 30"/>
          <p:cNvSpPr/>
          <p:nvPr/>
        </p:nvSpPr>
        <p:spPr>
          <a:xfrm>
            <a:off x="11768328" y="7562088"/>
            <a:ext cx="2651760" cy="10972"/>
          </a:xfrm>
          <a:prstGeom prst="rect">
            <a:avLst/>
          </a:prstGeom>
          <a:solidFill>
            <a:srgbClr val="000000"/>
          </a:solidFill>
          <a:ln>
            <a:noFill/>
          </a:ln>
          <a:effectLst/>
        </p:spPr>
        <p:txBody>
          <a:bodyPr rtlCol="0" anchor="ctr"/>
          <a:lstStyle/>
          <a:p>
            <a:pPr algn="ctr"/>
          </a:p>
        </p:txBody>
      </p:sp>
      <p:sp>
        <p:nvSpPr>
          <p:cNvPr id="32" name="TextBox 31"/>
          <p:cNvSpPr txBox="1"/>
          <p:nvPr/>
        </p:nvSpPr>
        <p:spPr>
          <a:xfrm>
            <a:off x="7882128" y="7955279"/>
            <a:ext cx="6675120" cy="274320"/>
          </a:xfrm>
          <a:prstGeom prst="rect">
            <a:avLst/>
          </a:prstGeom>
          <a:noFill/>
        </p:spPr>
        <p:txBody>
          <a:bodyPr wrap="square" lIns="0" rIns="0" tIns="0" bIns="0" anchor="t">
            <a:spAutoFit/>
          </a:bodyPr>
          <a:lstStyle/>
          <a:p>
            <a:pPr algn="l">
              <a:spcAft>
                <a:spcPts val="600"/>
              </a:spcAft>
            </a:pPr>
            <a:r>
              <a:rPr sz="1300" b="0">
                <a:solidFill>
                  <a:srgbClr val="5A5A5A"/>
                </a:solidFill>
                <a:latin typeface="Arial"/>
              </a:rPr>
              <a:t>Tip: the circle shows part of one filament, made bigger.</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0000"/>
                </a:solidFill>
                <a:latin typeface="Arial"/>
              </a:rPr>
              <a:t>B1 L10 Alternative worksheet: Active transport and exchange surfaces</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Page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786384"/>
            <a:ext cx="8229600" cy="274320"/>
          </a:xfrm>
          <a:prstGeom prst="rect">
            <a:avLst/>
          </a:prstGeom>
          <a:noFill/>
        </p:spPr>
        <p:txBody>
          <a:bodyPr wrap="square" lIns="0" rIns="0" tIns="0" bIns="0" anchor="t">
            <a:spAutoFit/>
          </a:bodyPr>
          <a:lstStyle/>
          <a:p>
            <a:pPr algn="l">
              <a:spcAft>
                <a:spcPts val="600"/>
              </a:spcAft>
            </a:pPr>
            <a:r>
              <a:rPr sz="1300" b="0" i="0">
                <a:solidFill>
                  <a:srgbClr val="5A5A5A"/>
                </a:solidFill>
                <a:latin typeface="Arial"/>
              </a:rPr>
              <a:t>Name: ______________________________      Class: __________</a:t>
            </a:r>
          </a:p>
        </p:txBody>
      </p:sp>
      <p:sp>
        <p:nvSpPr>
          <p:cNvPr id="6" name="TextBox 5"/>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7" name="Rectangle 6"/>
          <p:cNvSpPr/>
          <p:nvPr/>
        </p:nvSpPr>
        <p:spPr>
          <a:xfrm>
            <a:off x="548640" y="1143000"/>
            <a:ext cx="6949440" cy="3931920"/>
          </a:xfrm>
          <a:prstGeom prst="rect">
            <a:avLst/>
          </a:prstGeom>
          <a:solidFill>
            <a:srgbClr val="FFFFFF"/>
          </a:solidFill>
          <a:ln w="9525">
            <a:solidFill>
              <a:srgbClr val="000000"/>
            </a:solidFill>
          </a:ln>
          <a:effectLst/>
        </p:spPr>
        <p:txBody>
          <a:bodyPr rtlCol="0" anchor="ctr"/>
          <a:lstStyle/>
          <a:p>
            <a:pPr algn="ctr"/>
          </a:p>
        </p:txBody>
      </p:sp>
      <p:sp>
        <p:nvSpPr>
          <p:cNvPr id="8" name="TextBox 7"/>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up</a:t>
            </a:r>
          </a:p>
        </p:txBody>
      </p:sp>
      <p:sp>
        <p:nvSpPr>
          <p:cNvPr id="9" name="TextBox 8"/>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10" name="TextBox 9"/>
          <p:cNvSpPr txBox="1"/>
          <p:nvPr/>
        </p:nvSpPr>
        <p:spPr>
          <a:xfrm>
            <a:off x="4723794" y="1284732"/>
            <a:ext cx="2192559"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1, 3 and 7</a:t>
            </a:r>
          </a:p>
        </p:txBody>
      </p:sp>
      <p:sp>
        <p:nvSpPr>
          <p:cNvPr id="11" name="TextBox 10"/>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Draw a line from each word to what it means.</a:t>
            </a:r>
          </a:p>
        </p:txBody>
      </p:sp>
      <p:sp>
        <p:nvSpPr>
          <p:cNvPr id="12" name="Rectangle 11"/>
          <p:cNvSpPr/>
          <p:nvPr/>
        </p:nvSpPr>
        <p:spPr>
          <a:xfrm>
            <a:off x="731520" y="1938528"/>
            <a:ext cx="1783080" cy="477773"/>
          </a:xfrm>
          <a:prstGeom prst="rect">
            <a:avLst/>
          </a:prstGeom>
          <a:solidFill>
            <a:srgbClr val="FFFFFF"/>
          </a:solidFill>
          <a:ln w="12700">
            <a:solidFill>
              <a:srgbClr val="000000"/>
            </a:solidFill>
          </a:ln>
          <a:effectLst/>
        </p:spPr>
        <p:txBody>
          <a:bodyPr rtlCol="0" anchor="ctr"/>
          <a:lstStyle/>
          <a:p>
            <a:pPr algn="ctr"/>
          </a:p>
        </p:txBody>
      </p:sp>
      <p:sp>
        <p:nvSpPr>
          <p:cNvPr id="13" name="TextBox 12"/>
          <p:cNvSpPr txBox="1"/>
          <p:nvPr/>
        </p:nvSpPr>
        <p:spPr>
          <a:xfrm>
            <a:off x="731520" y="1938528"/>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gills</a:t>
            </a:r>
          </a:p>
        </p:txBody>
      </p:sp>
      <p:sp>
        <p:nvSpPr>
          <p:cNvPr id="14" name="Rectangle 13"/>
          <p:cNvSpPr/>
          <p:nvPr/>
        </p:nvSpPr>
        <p:spPr>
          <a:xfrm>
            <a:off x="3063240" y="1938528"/>
            <a:ext cx="4297679" cy="477773"/>
          </a:xfrm>
          <a:prstGeom prst="rect">
            <a:avLst/>
          </a:prstGeom>
          <a:solidFill>
            <a:srgbClr val="FFFFFF"/>
          </a:solidFill>
          <a:ln w="12700">
            <a:solidFill>
              <a:srgbClr val="000000"/>
            </a:solidFill>
          </a:ln>
          <a:effectLst/>
        </p:spPr>
        <p:txBody>
          <a:bodyPr rtlCol="0" anchor="ctr"/>
          <a:lstStyle/>
          <a:p>
            <a:pPr algn="ctr"/>
          </a:p>
        </p:txBody>
      </p:sp>
      <p:sp>
        <p:nvSpPr>
          <p:cNvPr id="15" name="TextBox 14"/>
          <p:cNvSpPr txBox="1"/>
          <p:nvPr/>
        </p:nvSpPr>
        <p:spPr>
          <a:xfrm>
            <a:off x="3136392" y="1938528"/>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total area of the outside of an object.</a:t>
            </a:r>
          </a:p>
        </p:txBody>
      </p:sp>
      <p:sp>
        <p:nvSpPr>
          <p:cNvPr id="16" name="Rectangle 15"/>
          <p:cNvSpPr/>
          <p:nvPr/>
        </p:nvSpPr>
        <p:spPr>
          <a:xfrm>
            <a:off x="731520" y="2580322"/>
            <a:ext cx="1783080" cy="477773"/>
          </a:xfrm>
          <a:prstGeom prst="rect">
            <a:avLst/>
          </a:prstGeom>
          <a:solidFill>
            <a:srgbClr val="FFFFFF"/>
          </a:solidFill>
          <a:ln w="12700">
            <a:solidFill>
              <a:srgbClr val="000000"/>
            </a:solidFill>
          </a:ln>
          <a:effectLst/>
        </p:spPr>
        <p:txBody>
          <a:bodyPr rtlCol="0" anchor="ctr"/>
          <a:lstStyle/>
          <a:p>
            <a:pPr algn="ctr"/>
          </a:p>
        </p:txBody>
      </p:sp>
      <p:sp>
        <p:nvSpPr>
          <p:cNvPr id="17" name="TextBox 16"/>
          <p:cNvSpPr txBox="1"/>
          <p:nvPr/>
        </p:nvSpPr>
        <p:spPr>
          <a:xfrm>
            <a:off x="731520" y="2580322"/>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exchange surface</a:t>
            </a:r>
          </a:p>
        </p:txBody>
      </p:sp>
      <p:sp>
        <p:nvSpPr>
          <p:cNvPr id="18" name="Rectangle 17"/>
          <p:cNvSpPr/>
          <p:nvPr/>
        </p:nvSpPr>
        <p:spPr>
          <a:xfrm>
            <a:off x="3063240" y="2580322"/>
            <a:ext cx="4297679" cy="477773"/>
          </a:xfrm>
          <a:prstGeom prst="rect">
            <a:avLst/>
          </a:prstGeom>
          <a:solidFill>
            <a:srgbClr val="FFFFFF"/>
          </a:solidFill>
          <a:ln w="12700">
            <a:solidFill>
              <a:srgbClr val="000000"/>
            </a:solidFill>
          </a:ln>
          <a:effectLst/>
        </p:spPr>
        <p:txBody>
          <a:bodyPr rtlCol="0" anchor="ctr"/>
          <a:lstStyle/>
          <a:p>
            <a:pPr algn="ctr"/>
          </a:p>
        </p:txBody>
      </p:sp>
      <p:sp>
        <p:nvSpPr>
          <p:cNvPr id="19" name="TextBox 18"/>
          <p:cNvSpPr txBox="1"/>
          <p:nvPr/>
        </p:nvSpPr>
        <p:spPr>
          <a:xfrm>
            <a:off x="3136392" y="2580322"/>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organs a fish uses to take in oxygen from water and get rid of carbon dioxide.</a:t>
            </a:r>
          </a:p>
        </p:txBody>
      </p:sp>
      <p:sp>
        <p:nvSpPr>
          <p:cNvPr id="20" name="Rectangle 19"/>
          <p:cNvSpPr/>
          <p:nvPr/>
        </p:nvSpPr>
        <p:spPr>
          <a:xfrm>
            <a:off x="731520" y="3222117"/>
            <a:ext cx="1783080" cy="477773"/>
          </a:xfrm>
          <a:prstGeom prst="rect">
            <a:avLst/>
          </a:prstGeom>
          <a:solidFill>
            <a:srgbClr val="FFFFFF"/>
          </a:solidFill>
          <a:ln w="12700">
            <a:solidFill>
              <a:srgbClr val="000000"/>
            </a:solidFill>
          </a:ln>
          <a:effectLst/>
        </p:spPr>
        <p:txBody>
          <a:bodyPr rtlCol="0" anchor="ctr"/>
          <a:lstStyle/>
          <a:p>
            <a:pPr algn="ctr"/>
          </a:p>
        </p:txBody>
      </p:sp>
      <p:sp>
        <p:nvSpPr>
          <p:cNvPr id="21" name="TextBox 20"/>
          <p:cNvSpPr txBox="1"/>
          <p:nvPr/>
        </p:nvSpPr>
        <p:spPr>
          <a:xfrm>
            <a:off x="731520" y="3222117"/>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surface area</a:t>
            </a:r>
          </a:p>
        </p:txBody>
      </p:sp>
      <p:sp>
        <p:nvSpPr>
          <p:cNvPr id="22" name="Rectangle 21"/>
          <p:cNvSpPr/>
          <p:nvPr/>
        </p:nvSpPr>
        <p:spPr>
          <a:xfrm>
            <a:off x="3063240" y="3222117"/>
            <a:ext cx="4297679" cy="477773"/>
          </a:xfrm>
          <a:prstGeom prst="rect">
            <a:avLst/>
          </a:prstGeom>
          <a:solidFill>
            <a:srgbClr val="FFFFFF"/>
          </a:solidFill>
          <a:ln w="12700">
            <a:solidFill>
              <a:srgbClr val="000000"/>
            </a:solidFill>
          </a:ln>
          <a:effectLst/>
        </p:spPr>
        <p:txBody>
          <a:bodyPr rtlCol="0" anchor="ctr"/>
          <a:lstStyle/>
          <a:p>
            <a:pPr algn="ctr"/>
          </a:p>
        </p:txBody>
      </p:sp>
      <p:sp>
        <p:nvSpPr>
          <p:cNvPr id="23" name="TextBox 22"/>
          <p:cNvSpPr txBox="1"/>
          <p:nvPr/>
        </p:nvSpPr>
        <p:spPr>
          <a:xfrm>
            <a:off x="3136392" y="3222117"/>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structures in the cytoplasm where aerobic respiration happens, releasing energy for the cell.</a:t>
            </a:r>
          </a:p>
        </p:txBody>
      </p:sp>
      <p:sp>
        <p:nvSpPr>
          <p:cNvPr id="24" name="Rectangle 23"/>
          <p:cNvSpPr/>
          <p:nvPr/>
        </p:nvSpPr>
        <p:spPr>
          <a:xfrm>
            <a:off x="731520" y="3863911"/>
            <a:ext cx="1783080" cy="477773"/>
          </a:xfrm>
          <a:prstGeom prst="rect">
            <a:avLst/>
          </a:prstGeom>
          <a:solidFill>
            <a:srgbClr val="FFFFFF"/>
          </a:solidFill>
          <a:ln w="12700">
            <a:solidFill>
              <a:srgbClr val="000000"/>
            </a:solidFill>
          </a:ln>
          <a:effectLst/>
        </p:spPr>
        <p:txBody>
          <a:bodyPr rtlCol="0" anchor="ctr"/>
          <a:lstStyle/>
          <a:p>
            <a:pPr algn="ctr"/>
          </a:p>
        </p:txBody>
      </p:sp>
      <p:sp>
        <p:nvSpPr>
          <p:cNvPr id="25" name="TextBox 24"/>
          <p:cNvSpPr txBox="1"/>
          <p:nvPr/>
        </p:nvSpPr>
        <p:spPr>
          <a:xfrm>
            <a:off x="731520" y="3863911"/>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mineral ions</a:t>
            </a:r>
          </a:p>
        </p:txBody>
      </p:sp>
      <p:sp>
        <p:nvSpPr>
          <p:cNvPr id="26" name="Rectangle 25"/>
          <p:cNvSpPr/>
          <p:nvPr/>
        </p:nvSpPr>
        <p:spPr>
          <a:xfrm>
            <a:off x="3063240" y="3863911"/>
            <a:ext cx="4297679" cy="477773"/>
          </a:xfrm>
          <a:prstGeom prst="rect">
            <a:avLst/>
          </a:prstGeom>
          <a:solidFill>
            <a:srgbClr val="FFFFFF"/>
          </a:solidFill>
          <a:ln w="12700">
            <a:solidFill>
              <a:srgbClr val="000000"/>
            </a:solidFill>
          </a:ln>
          <a:effectLst/>
        </p:spPr>
        <p:txBody>
          <a:bodyPr rtlCol="0" anchor="ctr"/>
          <a:lstStyle/>
          <a:p>
            <a:pPr algn="ctr"/>
          </a:p>
        </p:txBody>
      </p:sp>
      <p:sp>
        <p:nvSpPr>
          <p:cNvPr id="27" name="TextBox 26"/>
          <p:cNvSpPr txBox="1"/>
          <p:nvPr/>
        </p:nvSpPr>
        <p:spPr>
          <a:xfrm>
            <a:off x="3136392" y="3863911"/>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substances from the soil, such as nitrate, that a plant needs to stay healthy.</a:t>
            </a:r>
          </a:p>
        </p:txBody>
      </p:sp>
      <p:sp>
        <p:nvSpPr>
          <p:cNvPr id="28" name="Rectangle 27"/>
          <p:cNvSpPr/>
          <p:nvPr/>
        </p:nvSpPr>
        <p:spPr>
          <a:xfrm>
            <a:off x="731520" y="4505706"/>
            <a:ext cx="1783080" cy="477773"/>
          </a:xfrm>
          <a:prstGeom prst="rect">
            <a:avLst/>
          </a:prstGeom>
          <a:solidFill>
            <a:srgbClr val="FFFFFF"/>
          </a:solidFill>
          <a:ln w="12700">
            <a:solidFill>
              <a:srgbClr val="000000"/>
            </a:solidFill>
          </a:ln>
          <a:effectLst/>
        </p:spPr>
        <p:txBody>
          <a:bodyPr rtlCol="0" anchor="ctr"/>
          <a:lstStyle/>
          <a:p>
            <a:pPr algn="ctr"/>
          </a:p>
        </p:txBody>
      </p:sp>
      <p:sp>
        <p:nvSpPr>
          <p:cNvPr id="29" name="TextBox 28"/>
          <p:cNvSpPr txBox="1"/>
          <p:nvPr/>
        </p:nvSpPr>
        <p:spPr>
          <a:xfrm>
            <a:off x="731520" y="4505706"/>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mitochondria</a:t>
            </a:r>
          </a:p>
        </p:txBody>
      </p:sp>
      <p:sp>
        <p:nvSpPr>
          <p:cNvPr id="30" name="Rectangle 29"/>
          <p:cNvSpPr/>
          <p:nvPr/>
        </p:nvSpPr>
        <p:spPr>
          <a:xfrm>
            <a:off x="3063240" y="4505706"/>
            <a:ext cx="4297679" cy="477773"/>
          </a:xfrm>
          <a:prstGeom prst="rect">
            <a:avLst/>
          </a:prstGeom>
          <a:solidFill>
            <a:srgbClr val="FFFFFF"/>
          </a:solidFill>
          <a:ln w="12700">
            <a:solidFill>
              <a:srgbClr val="000000"/>
            </a:solidFill>
          </a:ln>
          <a:effectLst/>
        </p:spPr>
        <p:txBody>
          <a:bodyPr rtlCol="0" anchor="ctr"/>
          <a:lstStyle/>
          <a:p>
            <a:pPr algn="ctr"/>
          </a:p>
        </p:txBody>
      </p:sp>
      <p:sp>
        <p:nvSpPr>
          <p:cNvPr id="31" name="TextBox 30"/>
          <p:cNvSpPr txBox="1"/>
          <p:nvPr/>
        </p:nvSpPr>
        <p:spPr>
          <a:xfrm>
            <a:off x="3136392" y="4505706"/>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surface specialised for substances to move into or out of an organism, such as the alveoli or the gills.</a:t>
            </a:r>
          </a:p>
        </p:txBody>
      </p:sp>
      <p:sp>
        <p:nvSpPr>
          <p:cNvPr id="32" name="Rectangle 31"/>
          <p:cNvSpPr/>
          <p:nvPr/>
        </p:nvSpPr>
        <p:spPr>
          <a:xfrm>
            <a:off x="548640"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33" name="TextBox 32"/>
          <p:cNvSpPr txBox="1"/>
          <p:nvPr/>
        </p:nvSpPr>
        <p:spPr>
          <a:xfrm>
            <a:off x="658368"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in the gaps</a:t>
            </a:r>
          </a:p>
        </p:txBody>
      </p:sp>
      <p:sp>
        <p:nvSpPr>
          <p:cNvPr id="34" name="TextBox 33"/>
          <p:cNvSpPr txBox="1"/>
          <p:nvPr/>
        </p:nvSpPr>
        <p:spPr>
          <a:xfrm>
            <a:off x="6400799"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5" name="TextBox 34"/>
          <p:cNvSpPr txBox="1"/>
          <p:nvPr/>
        </p:nvSpPr>
        <p:spPr>
          <a:xfrm>
            <a:off x="4396146" y="5353812"/>
            <a:ext cx="2520207"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3, 9, 10 and 11</a:t>
            </a:r>
          </a:p>
        </p:txBody>
      </p:sp>
      <p:sp>
        <p:nvSpPr>
          <p:cNvPr id="36" name="TextBox 35"/>
          <p:cNvSpPr txBox="1"/>
          <p:nvPr/>
        </p:nvSpPr>
        <p:spPr>
          <a:xfrm>
            <a:off x="685800" y="564184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Use the words in the box. Use each word once.</a:t>
            </a:r>
          </a:p>
        </p:txBody>
      </p:sp>
      <p:sp>
        <p:nvSpPr>
          <p:cNvPr id="37" name="Rectangle 36"/>
          <p:cNvSpPr/>
          <p:nvPr/>
        </p:nvSpPr>
        <p:spPr>
          <a:xfrm>
            <a:off x="777240" y="5989320"/>
            <a:ext cx="6492240" cy="411480"/>
          </a:xfrm>
          <a:prstGeom prst="rect">
            <a:avLst/>
          </a:prstGeom>
          <a:solidFill>
            <a:srgbClr val="FFFFFF"/>
          </a:solidFill>
          <a:ln w="15875">
            <a:solidFill>
              <a:srgbClr val="000000"/>
            </a:solidFill>
          </a:ln>
          <a:effectLst/>
        </p:spPr>
        <p:txBody>
          <a:bodyPr rtlCol="0" anchor="ctr"/>
          <a:lstStyle/>
          <a:p>
            <a:pPr algn="ctr"/>
          </a:p>
        </p:txBody>
      </p:sp>
      <p:sp>
        <p:nvSpPr>
          <p:cNvPr id="38" name="TextBox 37"/>
          <p:cNvSpPr txBox="1"/>
          <p:nvPr/>
        </p:nvSpPr>
        <p:spPr>
          <a:xfrm>
            <a:off x="868680" y="5989320"/>
            <a:ext cx="1159966"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blood</a:t>
            </a:r>
          </a:p>
        </p:txBody>
      </p:sp>
      <p:sp>
        <p:nvSpPr>
          <p:cNvPr id="39" name="TextBox 38"/>
          <p:cNvSpPr txBox="1"/>
          <p:nvPr/>
        </p:nvSpPr>
        <p:spPr>
          <a:xfrm>
            <a:off x="2028646" y="5989320"/>
            <a:ext cx="1266289"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energy</a:t>
            </a:r>
          </a:p>
        </p:txBody>
      </p:sp>
      <p:sp>
        <p:nvSpPr>
          <p:cNvPr id="40" name="TextBox 39"/>
          <p:cNvSpPr txBox="1"/>
          <p:nvPr/>
        </p:nvSpPr>
        <p:spPr>
          <a:xfrm>
            <a:off x="3294935" y="5989320"/>
            <a:ext cx="1763732"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mineral ions</a:t>
            </a:r>
          </a:p>
        </p:txBody>
      </p:sp>
      <p:sp>
        <p:nvSpPr>
          <p:cNvPr id="41" name="TextBox 40"/>
          <p:cNvSpPr txBox="1"/>
          <p:nvPr/>
        </p:nvSpPr>
        <p:spPr>
          <a:xfrm>
            <a:off x="5058667" y="5989320"/>
            <a:ext cx="1128697"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a:t>
            </a:r>
          </a:p>
        </p:txBody>
      </p:sp>
      <p:sp>
        <p:nvSpPr>
          <p:cNvPr id="42" name="TextBox 41"/>
          <p:cNvSpPr txBox="1"/>
          <p:nvPr/>
        </p:nvSpPr>
        <p:spPr>
          <a:xfrm>
            <a:off x="6187365" y="5989320"/>
            <a:ext cx="990674"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thin</a:t>
            </a:r>
          </a:p>
        </p:txBody>
      </p:sp>
      <p:sp>
        <p:nvSpPr>
          <p:cNvPr id="43" name="TextBox 42"/>
          <p:cNvSpPr txBox="1"/>
          <p:nvPr/>
        </p:nvSpPr>
        <p:spPr>
          <a:xfrm>
            <a:off x="777240" y="654710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Active transport needs </a:t>
            </a:r>
            <a:r>
              <a:rPr sz="1400" b="0">
                <a:solidFill>
                  <a:srgbClr val="000000"/>
                </a:solidFill>
                <a:latin typeface="Arial"/>
              </a:rPr>
              <a:t>____________</a:t>
            </a:r>
            <a:r>
              <a:rPr sz="1400" b="0">
                <a:solidFill>
                  <a:srgbClr val="000000"/>
                </a:solidFill>
                <a:latin typeface="Arial"/>
              </a:rPr>
              <a:t> from respiration.</a:t>
            </a:r>
          </a:p>
        </p:txBody>
      </p:sp>
      <p:sp>
        <p:nvSpPr>
          <p:cNvPr id="44" name="TextBox 43"/>
          <p:cNvSpPr txBox="1"/>
          <p:nvPr/>
        </p:nvSpPr>
        <p:spPr>
          <a:xfrm>
            <a:off x="777240" y="690143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Root hair cells take in </a:t>
            </a:r>
            <a:r>
              <a:rPr sz="1400" b="0">
                <a:solidFill>
                  <a:srgbClr val="000000"/>
                </a:solidFill>
                <a:latin typeface="Arial"/>
              </a:rPr>
              <a:t>____________</a:t>
            </a:r>
            <a:r>
              <a:rPr sz="1400" b="0">
                <a:solidFill>
                  <a:srgbClr val="000000"/>
                </a:solidFill>
                <a:latin typeface="Arial"/>
              </a:rPr>
              <a:t> by active transport.</a:t>
            </a:r>
          </a:p>
        </p:txBody>
      </p:sp>
      <p:sp>
        <p:nvSpPr>
          <p:cNvPr id="45" name="TextBox 44"/>
          <p:cNvSpPr txBox="1"/>
          <p:nvPr/>
        </p:nvSpPr>
        <p:spPr>
          <a:xfrm>
            <a:off x="777240" y="725576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A big animal has a </a:t>
            </a:r>
            <a:r>
              <a:rPr sz="1400" b="0">
                <a:solidFill>
                  <a:srgbClr val="000000"/>
                </a:solidFill>
                <a:latin typeface="Arial"/>
              </a:rPr>
              <a:t>____________</a:t>
            </a:r>
            <a:r>
              <a:rPr sz="1400" b="0">
                <a:solidFill>
                  <a:srgbClr val="000000"/>
                </a:solidFill>
                <a:latin typeface="Arial"/>
              </a:rPr>
              <a:t> surface area to volume ratio.</a:t>
            </a:r>
          </a:p>
        </p:txBody>
      </p:sp>
      <p:sp>
        <p:nvSpPr>
          <p:cNvPr id="46" name="TextBox 45"/>
          <p:cNvSpPr txBox="1"/>
          <p:nvPr/>
        </p:nvSpPr>
        <p:spPr>
          <a:xfrm>
            <a:off x="777240" y="761009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Gill filaments are </a:t>
            </a:r>
            <a:r>
              <a:rPr sz="1400" b="0">
                <a:solidFill>
                  <a:srgbClr val="000000"/>
                </a:solidFill>
                <a:latin typeface="Arial"/>
              </a:rPr>
              <a:t>____________</a:t>
            </a:r>
            <a:r>
              <a:rPr sz="1400" b="0">
                <a:solidFill>
                  <a:srgbClr val="000000"/>
                </a:solidFill>
                <a:latin typeface="Arial"/>
              </a:rPr>
              <a:t>, so oxygen only diffuses a short way.</a:t>
            </a:r>
          </a:p>
        </p:txBody>
      </p:sp>
      <p:sp>
        <p:nvSpPr>
          <p:cNvPr id="47" name="TextBox 46"/>
          <p:cNvSpPr txBox="1"/>
          <p:nvPr/>
        </p:nvSpPr>
        <p:spPr>
          <a:xfrm>
            <a:off x="777240" y="796442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Gills have a good </a:t>
            </a:r>
            <a:r>
              <a:rPr sz="1400" b="0">
                <a:solidFill>
                  <a:srgbClr val="000000"/>
                </a:solidFill>
                <a:latin typeface="Arial"/>
              </a:rPr>
              <a:t>____________</a:t>
            </a:r>
            <a:r>
              <a:rPr sz="1400" b="0">
                <a:solidFill>
                  <a:srgbClr val="000000"/>
                </a:solidFill>
                <a:latin typeface="Arial"/>
              </a:rPr>
              <a:t> supply. Plants do not.</a:t>
            </a:r>
          </a:p>
        </p:txBody>
      </p:sp>
      <p:sp>
        <p:nvSpPr>
          <p:cNvPr id="48" name="Rectangle 47"/>
          <p:cNvSpPr/>
          <p:nvPr/>
        </p:nvSpPr>
        <p:spPr>
          <a:xfrm>
            <a:off x="7744968" y="1143000"/>
            <a:ext cx="6949440" cy="3291840"/>
          </a:xfrm>
          <a:prstGeom prst="rect">
            <a:avLst/>
          </a:prstGeom>
          <a:solidFill>
            <a:srgbClr val="FFFFFF"/>
          </a:solidFill>
          <a:ln w="9525">
            <a:solidFill>
              <a:srgbClr val="000000"/>
            </a:solidFill>
          </a:ln>
          <a:effectLst/>
        </p:spPr>
        <p:txBody>
          <a:bodyPr rtlCol="0" anchor="ctr"/>
          <a:lstStyle/>
          <a:p>
            <a:pPr algn="ctr"/>
          </a:p>
        </p:txBody>
      </p:sp>
      <p:sp>
        <p:nvSpPr>
          <p:cNvPr id="49" name="TextBox 48"/>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0" name="TextBox 49"/>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1" name="TextBox 50"/>
          <p:cNvSpPr txBox="1"/>
          <p:nvPr/>
        </p:nvSpPr>
        <p:spPr>
          <a:xfrm>
            <a:off x="11507797" y="1284732"/>
            <a:ext cx="2604885"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2, 3, 6, 7 and 11</a:t>
            </a:r>
          </a:p>
        </p:txBody>
      </p:sp>
      <p:sp>
        <p:nvSpPr>
          <p:cNvPr id="52" name="TextBox 51"/>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Write true or false after each sentence.</a:t>
            </a:r>
          </a:p>
        </p:txBody>
      </p:sp>
      <p:sp>
        <p:nvSpPr>
          <p:cNvPr id="53" name="TextBox 52"/>
          <p:cNvSpPr txBox="1"/>
          <p:nvPr/>
        </p:nvSpPr>
        <p:spPr>
          <a:xfrm>
            <a:off x="7882128" y="1956816"/>
            <a:ext cx="49834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Real gills are pale pink, like the diagram.</a:t>
            </a:r>
          </a:p>
        </p:txBody>
      </p:sp>
      <p:sp>
        <p:nvSpPr>
          <p:cNvPr id="54" name="Rectangle 53"/>
          <p:cNvSpPr/>
          <p:nvPr/>
        </p:nvSpPr>
        <p:spPr>
          <a:xfrm>
            <a:off x="13002768" y="2146554"/>
            <a:ext cx="1554479" cy="10972"/>
          </a:xfrm>
          <a:prstGeom prst="rect">
            <a:avLst/>
          </a:prstGeom>
          <a:solidFill>
            <a:srgbClr val="000000"/>
          </a:solidFill>
          <a:ln>
            <a:noFill/>
          </a:ln>
          <a:effectLst/>
        </p:spPr>
        <p:txBody>
          <a:bodyPr rtlCol="0" anchor="ctr"/>
          <a:lstStyle/>
          <a:p>
            <a:pPr algn="ctr"/>
          </a:p>
        </p:txBody>
      </p:sp>
      <p:sp>
        <p:nvSpPr>
          <p:cNvPr id="55" name="TextBox 54"/>
          <p:cNvSpPr txBox="1"/>
          <p:nvPr/>
        </p:nvSpPr>
        <p:spPr>
          <a:xfrm>
            <a:off x="7882128" y="2305659"/>
            <a:ext cx="49834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Active transport needs energy from respiration.</a:t>
            </a:r>
          </a:p>
        </p:txBody>
      </p:sp>
      <p:sp>
        <p:nvSpPr>
          <p:cNvPr id="56" name="Rectangle 55"/>
          <p:cNvSpPr/>
          <p:nvPr/>
        </p:nvSpPr>
        <p:spPr>
          <a:xfrm>
            <a:off x="13002768" y="2495397"/>
            <a:ext cx="1554479" cy="10972"/>
          </a:xfrm>
          <a:prstGeom prst="rect">
            <a:avLst/>
          </a:prstGeom>
          <a:solidFill>
            <a:srgbClr val="000000"/>
          </a:solidFill>
          <a:ln>
            <a:noFill/>
          </a:ln>
          <a:effectLst/>
        </p:spPr>
        <p:txBody>
          <a:bodyPr rtlCol="0" anchor="ctr"/>
          <a:lstStyle/>
          <a:p>
            <a:pPr algn="ctr"/>
          </a:p>
        </p:txBody>
      </p:sp>
      <p:sp>
        <p:nvSpPr>
          <p:cNvPr id="57" name="TextBox 56"/>
          <p:cNvSpPr txBox="1"/>
          <p:nvPr/>
        </p:nvSpPr>
        <p:spPr>
          <a:xfrm>
            <a:off x="7882128" y="2654503"/>
            <a:ext cx="49834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Diffusion moves particles from a lower to a higher concentration.</a:t>
            </a:r>
          </a:p>
        </p:txBody>
      </p:sp>
      <p:sp>
        <p:nvSpPr>
          <p:cNvPr id="58" name="Rectangle 57"/>
          <p:cNvSpPr/>
          <p:nvPr/>
        </p:nvSpPr>
        <p:spPr>
          <a:xfrm>
            <a:off x="13002768" y="3052267"/>
            <a:ext cx="1554479" cy="10972"/>
          </a:xfrm>
          <a:prstGeom prst="rect">
            <a:avLst/>
          </a:prstGeom>
          <a:solidFill>
            <a:srgbClr val="000000"/>
          </a:solidFill>
          <a:ln>
            <a:noFill/>
          </a:ln>
          <a:effectLst/>
        </p:spPr>
        <p:txBody>
          <a:bodyPr rtlCol="0" anchor="ctr"/>
          <a:lstStyle/>
          <a:p>
            <a:pPr algn="ctr"/>
          </a:p>
        </p:txBody>
      </p:sp>
      <p:sp>
        <p:nvSpPr>
          <p:cNvPr id="59" name="TextBox 58"/>
          <p:cNvSpPr txBox="1"/>
          <p:nvPr/>
        </p:nvSpPr>
        <p:spPr>
          <a:xfrm>
            <a:off x="7882128" y="3211372"/>
            <a:ext cx="49834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Water enters root hair cells by osmosis.</a:t>
            </a:r>
          </a:p>
        </p:txBody>
      </p:sp>
      <p:sp>
        <p:nvSpPr>
          <p:cNvPr id="60" name="Rectangle 59"/>
          <p:cNvSpPr/>
          <p:nvPr/>
        </p:nvSpPr>
        <p:spPr>
          <a:xfrm>
            <a:off x="13002768" y="3401110"/>
            <a:ext cx="1554479" cy="10972"/>
          </a:xfrm>
          <a:prstGeom prst="rect">
            <a:avLst/>
          </a:prstGeom>
          <a:solidFill>
            <a:srgbClr val="000000"/>
          </a:solidFill>
          <a:ln>
            <a:noFill/>
          </a:ln>
          <a:effectLst/>
        </p:spPr>
        <p:txBody>
          <a:bodyPr rtlCol="0" anchor="ctr"/>
          <a:lstStyle/>
          <a:p>
            <a:pPr algn="ctr"/>
          </a:p>
        </p:txBody>
      </p:sp>
      <p:sp>
        <p:nvSpPr>
          <p:cNvPr id="61" name="TextBox 60"/>
          <p:cNvSpPr txBox="1"/>
          <p:nvPr/>
        </p:nvSpPr>
        <p:spPr>
          <a:xfrm>
            <a:off x="7882128" y="3560216"/>
            <a:ext cx="49834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A 1 cm cube has a larger surface area to volume ratio than a 3 cm cube.</a:t>
            </a:r>
          </a:p>
        </p:txBody>
      </p:sp>
      <p:sp>
        <p:nvSpPr>
          <p:cNvPr id="62" name="Rectangle 61"/>
          <p:cNvSpPr/>
          <p:nvPr/>
        </p:nvSpPr>
        <p:spPr>
          <a:xfrm>
            <a:off x="13002768" y="3957980"/>
            <a:ext cx="1554479" cy="10972"/>
          </a:xfrm>
          <a:prstGeom prst="rect">
            <a:avLst/>
          </a:prstGeom>
          <a:solidFill>
            <a:srgbClr val="000000"/>
          </a:solidFill>
          <a:ln>
            <a:noFill/>
          </a:ln>
          <a:effectLst/>
        </p:spPr>
        <p:txBody>
          <a:bodyPr rtlCol="0" anchor="ctr"/>
          <a:lstStyle/>
          <a:p>
            <a:pPr algn="ctr"/>
          </a:p>
        </p:txBody>
      </p:sp>
      <p:sp>
        <p:nvSpPr>
          <p:cNvPr id="63" name="TextBox 62"/>
          <p:cNvSpPr txBox="1"/>
          <p:nvPr/>
        </p:nvSpPr>
        <p:spPr>
          <a:xfrm>
            <a:off x="7882128" y="4117085"/>
            <a:ext cx="49834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Leaves have a good blood supply.</a:t>
            </a:r>
          </a:p>
        </p:txBody>
      </p:sp>
      <p:sp>
        <p:nvSpPr>
          <p:cNvPr id="64" name="Rectangle 63"/>
          <p:cNvSpPr/>
          <p:nvPr/>
        </p:nvSpPr>
        <p:spPr>
          <a:xfrm>
            <a:off x="13002768" y="4306824"/>
            <a:ext cx="1554479" cy="10972"/>
          </a:xfrm>
          <a:prstGeom prst="rect">
            <a:avLst/>
          </a:prstGeom>
          <a:solidFill>
            <a:srgbClr val="000000"/>
          </a:solidFill>
          <a:ln>
            <a:noFill/>
          </a:ln>
          <a:effectLst/>
        </p:spPr>
        <p:txBody>
          <a:bodyPr rtlCol="0" anchor="ctr"/>
          <a:lstStyle/>
          <a:p>
            <a:pPr algn="ctr"/>
          </a:p>
        </p:txBody>
      </p:sp>
      <p:sp>
        <p:nvSpPr>
          <p:cNvPr id="65" name="Rectangle 64"/>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66" name="TextBox 65"/>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A cube with 3 cm sides</a:t>
            </a:r>
          </a:p>
        </p:txBody>
      </p:sp>
      <p:sp>
        <p:nvSpPr>
          <p:cNvPr id="67" name="TextBox 66"/>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68" name="TextBox 67"/>
          <p:cNvSpPr txBox="1"/>
          <p:nvPr/>
        </p:nvSpPr>
        <p:spPr>
          <a:xfrm>
            <a:off x="12089560" y="4713732"/>
            <a:ext cx="2023121" cy="228600"/>
          </a:xfrm>
          <a:prstGeom prst="rect">
            <a:avLst/>
          </a:prstGeom>
          <a:noFill/>
        </p:spPr>
        <p:txBody>
          <a:bodyPr wrap="square" lIns="0" rIns="0" tIns="0" bIns="0" anchor="t">
            <a:spAutoFit/>
          </a:bodyPr>
          <a:lstStyle/>
          <a:p>
            <a:pPr algn="r">
              <a:spcAft>
                <a:spcPts val="0"/>
              </a:spcAft>
            </a:pPr>
            <a:r>
              <a:rPr sz="1200" b="0">
                <a:solidFill>
                  <a:srgbClr val="5A5A5A"/>
                </a:solidFill>
                <a:latin typeface="Arial"/>
              </a:rPr>
              <a:t>Help: online screens 7 and 9</a:t>
            </a:r>
          </a:p>
        </p:txBody>
      </p:sp>
      <p:sp>
        <p:nvSpPr>
          <p:cNvPr id="69" name="TextBox 68"/>
          <p:cNvSpPr txBox="1"/>
          <p:nvPr/>
        </p:nvSpPr>
        <p:spPr>
          <a:xfrm>
            <a:off x="7882128" y="5001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Follow the steps. Fill in the gaps, or circle the right answer.</a:t>
            </a:r>
          </a:p>
        </p:txBody>
      </p:sp>
      <p:pic>
        <p:nvPicPr>
          <p:cNvPr id="70" name="Picture 69" descr="Follow the steps. Fill in the gaps, or circle the right answer. 5. The 3 cm cube has a ratio of 2 : 1. A 1 cm cube has a ratio of 6 : 1. Circle the cube with the larger ratio: 1 cm cube / 3 cm cube."/>
          <p:cNvPicPr>
            <a:picLocks noChangeAspect="1"/>
          </p:cNvPicPr>
          <p:nvPr/>
        </p:nvPicPr>
        <p:blipFill>
          <a:blip r:embed="rId2"/>
          <a:stretch>
            <a:fillRect/>
          </a:stretch>
        </p:blipFill>
        <p:spPr>
          <a:xfrm>
            <a:off x="12454128" y="5349240"/>
            <a:ext cx="2103120" cy="1419606"/>
          </a:xfrm>
          <a:prstGeom prst="rect">
            <a:avLst/>
          </a:prstGeom>
        </p:spPr>
      </p:pic>
      <p:sp>
        <p:nvSpPr>
          <p:cNvPr id="71" name="TextBox 70"/>
          <p:cNvSpPr txBox="1"/>
          <p:nvPr/>
        </p:nvSpPr>
        <p:spPr>
          <a:xfrm>
            <a:off x="7973568" y="5413248"/>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 cube has </a:t>
            </a:r>
            <a:r>
              <a:rPr sz="1400" b="0">
                <a:solidFill>
                  <a:srgbClr val="000000"/>
                </a:solidFill>
                <a:latin typeface="Arial"/>
              </a:rPr>
              <a:t>________</a:t>
            </a:r>
            <a:r>
              <a:rPr sz="1400" b="0">
                <a:solidFill>
                  <a:srgbClr val="000000"/>
                </a:solidFill>
                <a:latin typeface="Arial"/>
              </a:rPr>
              <a:t> faces.</a:t>
            </a:r>
          </a:p>
        </p:txBody>
      </p:sp>
      <p:sp>
        <p:nvSpPr>
          <p:cNvPr id="72" name="TextBox 71"/>
          <p:cNvSpPr txBox="1"/>
          <p:nvPr/>
        </p:nvSpPr>
        <p:spPr>
          <a:xfrm>
            <a:off x="7973568" y="5833110"/>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Each face is 3 cm × 3 cm = </a:t>
            </a:r>
            <a:r>
              <a:rPr sz="1400" b="0">
                <a:solidFill>
                  <a:srgbClr val="000000"/>
                </a:solidFill>
                <a:latin typeface="Arial"/>
              </a:rPr>
              <a:t>________</a:t>
            </a:r>
            <a:r>
              <a:rPr sz="1400" b="0">
                <a:solidFill>
                  <a:srgbClr val="000000"/>
                </a:solidFill>
                <a:latin typeface="Arial"/>
              </a:rPr>
              <a:t> cm².</a:t>
            </a:r>
          </a:p>
        </p:txBody>
      </p:sp>
      <p:sp>
        <p:nvSpPr>
          <p:cNvPr id="73" name="TextBox 72"/>
          <p:cNvSpPr txBox="1"/>
          <p:nvPr/>
        </p:nvSpPr>
        <p:spPr>
          <a:xfrm>
            <a:off x="7973568" y="6252972"/>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Surface area = 6 × 9 = </a:t>
            </a:r>
            <a:r>
              <a:rPr sz="1400" b="0">
                <a:solidFill>
                  <a:srgbClr val="000000"/>
                </a:solidFill>
                <a:latin typeface="Arial"/>
              </a:rPr>
              <a:t>________</a:t>
            </a:r>
            <a:r>
              <a:rPr sz="1400" b="0">
                <a:solidFill>
                  <a:srgbClr val="000000"/>
                </a:solidFill>
                <a:latin typeface="Arial"/>
              </a:rPr>
              <a:t> cm².</a:t>
            </a:r>
          </a:p>
        </p:txBody>
      </p:sp>
      <p:sp>
        <p:nvSpPr>
          <p:cNvPr id="74" name="TextBox 73"/>
          <p:cNvSpPr txBox="1"/>
          <p:nvPr/>
        </p:nvSpPr>
        <p:spPr>
          <a:xfrm>
            <a:off x="7973568" y="6672834"/>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Volume = 3 × 3 × 3 = </a:t>
            </a:r>
            <a:r>
              <a:rPr sz="1400" b="0">
                <a:solidFill>
                  <a:srgbClr val="000000"/>
                </a:solidFill>
                <a:latin typeface="Arial"/>
              </a:rPr>
              <a:t>________</a:t>
            </a:r>
            <a:r>
              <a:rPr sz="1400" b="0">
                <a:solidFill>
                  <a:srgbClr val="000000"/>
                </a:solidFill>
                <a:latin typeface="Arial"/>
              </a:rPr>
              <a:t> cm³.</a:t>
            </a:r>
          </a:p>
        </p:txBody>
      </p:sp>
      <p:sp>
        <p:nvSpPr>
          <p:cNvPr id="75" name="TextBox 74"/>
          <p:cNvSpPr txBox="1"/>
          <p:nvPr/>
        </p:nvSpPr>
        <p:spPr>
          <a:xfrm>
            <a:off x="7973568" y="7164324"/>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 3 cm cube has a ratio of 2 : 1. A 1 cm cube has a ratio of 6 : 1. Circle the cube with the larger ratio:  </a:t>
            </a:r>
            <a:r>
              <a:rPr sz="1400" b="1">
                <a:solidFill>
                  <a:srgbClr val="000000"/>
                </a:solidFill>
                <a:latin typeface="Arial"/>
              </a:rPr>
              <a:t>1 cm cube</a:t>
            </a:r>
            <a:r>
              <a:rPr sz="1400" b="0">
                <a:solidFill>
                  <a:srgbClr val="000000"/>
                </a:solidFill>
                <a:latin typeface="Arial"/>
              </a:rPr>
              <a:t>  /  </a:t>
            </a:r>
            <a:r>
              <a:rPr sz="1400" b="1">
                <a:solidFill>
                  <a:srgbClr val="000000"/>
                </a:solidFill>
                <a:latin typeface="Arial"/>
              </a:rPr>
              <a:t>3 cm cube</a:t>
            </a:r>
          </a:p>
        </p:txBody>
      </p:sp>
      <p:sp>
        <p:nvSpPr>
          <p:cNvPr id="76" name="TextBox 75"/>
          <p:cNvSpPr txBox="1"/>
          <p:nvPr/>
        </p:nvSpPr>
        <p:spPr>
          <a:xfrm>
            <a:off x="7973568" y="7723631"/>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Circle the right word: a bigger cube has a  </a:t>
            </a:r>
            <a:r>
              <a:rPr sz="1400" b="1">
                <a:solidFill>
                  <a:srgbClr val="000000"/>
                </a:solidFill>
                <a:latin typeface="Arial"/>
              </a:rPr>
              <a:t>larger</a:t>
            </a:r>
            <a:r>
              <a:rPr sz="1400" b="0">
                <a:solidFill>
                  <a:srgbClr val="000000"/>
                </a:solidFill>
                <a:latin typeface="Arial"/>
              </a:rPr>
              <a:t>  /  </a:t>
            </a:r>
            <a:r>
              <a:rPr sz="1400" b="1">
                <a:solidFill>
                  <a:srgbClr val="000000"/>
                </a:solidFill>
                <a:latin typeface="Arial"/>
              </a:rPr>
              <a:t>smaller</a:t>
            </a:r>
            <a:r>
              <a:rPr sz="1400" b="0">
                <a:solidFill>
                  <a:srgbClr val="000000"/>
                </a:solidFill>
                <a:latin typeface="Arial"/>
              </a:rPr>
              <a:t>  surface area to volume ratio.</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Alternative worksheet answers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7178040"/>
          </a:xfrm>
          <a:prstGeom prst="rect">
            <a:avLst/>
          </a:prstGeom>
          <a:solidFill>
            <a:srgbClr val="EAF3FB"/>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Key facts</a:t>
            </a:r>
          </a:p>
        </p:txBody>
      </p:sp>
      <p:sp>
        <p:nvSpPr>
          <p:cNvPr id="8" name="TextBox 7"/>
          <p:cNvSpPr txBox="1"/>
          <p:nvPr/>
        </p:nvSpPr>
        <p:spPr>
          <a:xfrm>
            <a:off x="749808" y="1572768"/>
            <a:ext cx="6583679" cy="3698874"/>
          </a:xfrm>
          <a:prstGeom prst="rect">
            <a:avLst/>
          </a:prstGeom>
          <a:noFill/>
        </p:spPr>
        <p:txBody>
          <a:bodyPr wrap="square" lIns="0" rIns="0" tIns="0" bIns="0" anchor="t">
            <a:spAutoFit/>
          </a:bodyPr>
          <a:lstStyle/>
          <a:p>
            <a:pPr algn="l" marL="256032" indent="-256032">
              <a:spcAft>
                <a:spcPts val="400"/>
              </a:spcAft>
              <a:buClr>
                <a:srgbClr val="223A5A"/>
              </a:buClr>
              <a:buSzPct val="120000"/>
              <a:buFont typeface="Arial"/>
              <a:buChar char="•"/>
            </a:pPr>
            <a:r>
              <a:rPr sz="1500" b="0">
                <a:solidFill>
                  <a:srgbClr val="000000"/>
                </a:solidFill>
                <a:latin typeface="Arial"/>
              </a:rPr>
              <a:t>An </a:t>
            </a:r>
            <a:r>
              <a:rPr sz="1500" b="1">
                <a:solidFill>
                  <a:srgbClr val="000000"/>
                </a:solidFill>
                <a:latin typeface="Arial"/>
              </a:rPr>
              <a:t>exchange surface</a:t>
            </a:r>
            <a:r>
              <a:rPr sz="1500" b="0">
                <a:solidFill>
                  <a:srgbClr val="000000"/>
                </a:solidFill>
                <a:latin typeface="Arial"/>
              </a:rPr>
              <a:t> is a surface specialised for substances to move into or out of an organism. A fish's </a:t>
            </a:r>
            <a:r>
              <a:rPr sz="1500" b="1">
                <a:solidFill>
                  <a:srgbClr val="000000"/>
                </a:solidFill>
                <a:latin typeface="Arial"/>
              </a:rPr>
              <a:t>gills</a:t>
            </a:r>
            <a:r>
              <a:rPr sz="1500" b="0">
                <a:solidFill>
                  <a:srgbClr val="000000"/>
                </a:solidFill>
                <a:latin typeface="Arial"/>
              </a:rPr>
              <a:t> are one.</a:t>
            </a:r>
          </a:p>
          <a:p>
            <a:pPr algn="l" marL="256032" indent="-256032">
              <a:spcAft>
                <a:spcPts val="400"/>
              </a:spcAft>
              <a:buClr>
                <a:srgbClr val="223A5A"/>
              </a:buClr>
              <a:buSzPct val="120000"/>
              <a:buFont typeface="Arial"/>
              <a:buChar char="•"/>
            </a:pPr>
            <a:r>
              <a:rPr sz="1500" b="0">
                <a:solidFill>
                  <a:srgbClr val="000000"/>
                </a:solidFill>
                <a:latin typeface="Arial"/>
              </a:rPr>
              <a:t>Each gill has a bony </a:t>
            </a:r>
            <a:r>
              <a:rPr sz="1500" b="1">
                <a:solidFill>
                  <a:srgbClr val="000000"/>
                </a:solidFill>
                <a:latin typeface="Arial"/>
              </a:rPr>
              <a:t>gill arch</a:t>
            </a:r>
            <a:r>
              <a:rPr sz="1500" b="0">
                <a:solidFill>
                  <a:srgbClr val="000000"/>
                </a:solidFill>
                <a:latin typeface="Arial"/>
              </a:rPr>
              <a:t> holding many thin </a:t>
            </a:r>
            <a:r>
              <a:rPr sz="1500" b="1">
                <a:solidFill>
                  <a:srgbClr val="000000"/>
                </a:solidFill>
                <a:latin typeface="Arial"/>
              </a:rPr>
              <a:t>gill filaments</a:t>
            </a:r>
            <a:r>
              <a:rPr sz="1500" b="0">
                <a:solidFill>
                  <a:srgbClr val="000000"/>
                </a:solidFill>
                <a:latin typeface="Arial"/>
              </a:rPr>
              <a:t>. Real gills are deep red: they are full of blood.</a:t>
            </a:r>
          </a:p>
          <a:p>
            <a:pPr algn="l" marL="256032" indent="-256032">
              <a:spcAft>
                <a:spcPts val="400"/>
              </a:spcAft>
              <a:buClr>
                <a:srgbClr val="223A5A"/>
              </a:buClr>
              <a:buSzPct val="120000"/>
              <a:buFont typeface="Arial"/>
              <a:buChar char="•"/>
            </a:pPr>
            <a:r>
              <a:rPr sz="1500" b="1">
                <a:solidFill>
                  <a:srgbClr val="000000"/>
                </a:solidFill>
                <a:latin typeface="Arial"/>
              </a:rPr>
              <a:t>Diffusion</a:t>
            </a:r>
            <a:r>
              <a:rPr sz="1500" b="0">
                <a:solidFill>
                  <a:srgbClr val="000000"/>
                </a:solidFill>
                <a:latin typeface="Arial"/>
              </a:rPr>
              <a:t> and </a:t>
            </a:r>
            <a:r>
              <a:rPr sz="1500" b="1">
                <a:solidFill>
                  <a:srgbClr val="000000"/>
                </a:solidFill>
                <a:latin typeface="Arial"/>
              </a:rPr>
              <a:t>osmosis</a:t>
            </a:r>
            <a:r>
              <a:rPr sz="1500" b="0">
                <a:solidFill>
                  <a:srgbClr val="000000"/>
                </a:solidFill>
                <a:latin typeface="Arial"/>
              </a:rPr>
              <a:t> need no energy. Osmosis moves water only.</a:t>
            </a:r>
          </a:p>
          <a:p>
            <a:pPr algn="l" marL="256032" indent="-256032">
              <a:spcAft>
                <a:spcPts val="400"/>
              </a:spcAft>
              <a:buClr>
                <a:srgbClr val="223A5A"/>
              </a:buClr>
              <a:buSzPct val="120000"/>
              <a:buFont typeface="Arial"/>
              <a:buChar char="•"/>
            </a:pPr>
            <a:r>
              <a:rPr sz="1500" b="1">
                <a:solidFill>
                  <a:srgbClr val="000000"/>
                </a:solidFill>
                <a:latin typeface="Arial"/>
              </a:rPr>
              <a:t>Active transport</a:t>
            </a:r>
            <a:r>
              <a:rPr sz="1500" b="0">
                <a:solidFill>
                  <a:srgbClr val="000000"/>
                </a:solidFill>
                <a:latin typeface="Arial"/>
              </a:rPr>
              <a:t> moves substances from a </a:t>
            </a:r>
            <a:r>
              <a:rPr sz="1500" b="1">
                <a:solidFill>
                  <a:srgbClr val="000000"/>
                </a:solidFill>
                <a:latin typeface="Arial"/>
              </a:rPr>
              <a:t>lower</a:t>
            </a:r>
            <a:r>
              <a:rPr sz="1500" b="0">
                <a:solidFill>
                  <a:srgbClr val="000000"/>
                </a:solidFill>
                <a:latin typeface="Arial"/>
              </a:rPr>
              <a:t> to a </a:t>
            </a:r>
            <a:r>
              <a:rPr sz="1500" b="1">
                <a:solidFill>
                  <a:srgbClr val="000000"/>
                </a:solidFill>
                <a:latin typeface="Arial"/>
              </a:rPr>
              <a:t>higher</a:t>
            </a:r>
            <a:r>
              <a:rPr sz="1500" b="0">
                <a:solidFill>
                  <a:srgbClr val="000000"/>
                </a:solidFill>
                <a:latin typeface="Arial"/>
              </a:rPr>
              <a:t> concentration (against a concentration gradient). It needs </a:t>
            </a:r>
            <a:r>
              <a:rPr sz="1500" b="1">
                <a:solidFill>
                  <a:srgbClr val="000000"/>
                </a:solidFill>
                <a:latin typeface="Arial"/>
              </a:rPr>
              <a:t>energy</a:t>
            </a:r>
            <a:r>
              <a:rPr sz="1500" b="0">
                <a:solidFill>
                  <a:srgbClr val="000000"/>
                </a:solidFill>
                <a:latin typeface="Arial"/>
              </a:rPr>
              <a:t> from respiration.</a:t>
            </a:r>
          </a:p>
          <a:p>
            <a:pPr algn="l" marL="256032" indent="-256032">
              <a:spcAft>
                <a:spcPts val="400"/>
              </a:spcAft>
              <a:buClr>
                <a:srgbClr val="223A5A"/>
              </a:buClr>
              <a:buSzPct val="120000"/>
              <a:buFont typeface="Arial"/>
              <a:buChar char="•"/>
            </a:pPr>
            <a:r>
              <a:rPr sz="1500" b="0">
                <a:solidFill>
                  <a:srgbClr val="000000"/>
                </a:solidFill>
                <a:latin typeface="Arial"/>
              </a:rPr>
              <a:t>Root hair cells take in </a:t>
            </a:r>
            <a:r>
              <a:rPr sz="1500" b="1">
                <a:solidFill>
                  <a:srgbClr val="000000"/>
                </a:solidFill>
                <a:latin typeface="Arial"/>
              </a:rPr>
              <a:t>mineral ions</a:t>
            </a:r>
            <a:r>
              <a:rPr sz="1500" b="0">
                <a:solidFill>
                  <a:srgbClr val="000000"/>
                </a:solidFill>
                <a:latin typeface="Arial"/>
              </a:rPr>
              <a:t> by active transport, and water by osmosis.</a:t>
            </a:r>
          </a:p>
          <a:p>
            <a:pPr algn="l" marL="256032" indent="-256032">
              <a:spcAft>
                <a:spcPts val="400"/>
              </a:spcAft>
              <a:buClr>
                <a:srgbClr val="223A5A"/>
              </a:buClr>
              <a:buSzPct val="120000"/>
              <a:buFont typeface="Arial"/>
              <a:buChar char="•"/>
            </a:pPr>
            <a:r>
              <a:rPr sz="1500" b="0">
                <a:solidFill>
                  <a:srgbClr val="000000"/>
                </a:solidFill>
                <a:latin typeface="Arial"/>
              </a:rPr>
              <a:t>Respiration in the </a:t>
            </a:r>
            <a:r>
              <a:rPr sz="1500" b="1">
                <a:solidFill>
                  <a:srgbClr val="000000"/>
                </a:solidFill>
                <a:latin typeface="Arial"/>
              </a:rPr>
              <a:t>mitochondria</a:t>
            </a:r>
            <a:r>
              <a:rPr sz="1500" b="0">
                <a:solidFill>
                  <a:srgbClr val="000000"/>
                </a:solidFill>
                <a:latin typeface="Arial"/>
              </a:rPr>
              <a:t> releases the energy.</a:t>
            </a:r>
          </a:p>
          <a:p>
            <a:pPr algn="l" marL="256032" indent="-256032">
              <a:spcAft>
                <a:spcPts val="400"/>
              </a:spcAft>
              <a:buClr>
                <a:srgbClr val="223A5A"/>
              </a:buClr>
              <a:buSzPct val="120000"/>
              <a:buFont typeface="Arial"/>
              <a:buChar char="•"/>
            </a:pPr>
            <a:r>
              <a:rPr sz="1500" b="0">
                <a:solidFill>
                  <a:srgbClr val="000000"/>
                </a:solidFill>
                <a:latin typeface="Arial"/>
              </a:rPr>
              <a:t>A small object has a </a:t>
            </a:r>
            <a:r>
              <a:rPr sz="1500" b="1">
                <a:solidFill>
                  <a:srgbClr val="000000"/>
                </a:solidFill>
                <a:latin typeface="Arial"/>
              </a:rPr>
              <a:t>large</a:t>
            </a:r>
            <a:r>
              <a:rPr sz="1500" b="0">
                <a:solidFill>
                  <a:srgbClr val="000000"/>
                </a:solidFill>
                <a:latin typeface="Arial"/>
              </a:rPr>
              <a:t> surface area to volume ratio. A big object has a </a:t>
            </a:r>
            <a:r>
              <a:rPr sz="1500" b="1">
                <a:solidFill>
                  <a:srgbClr val="000000"/>
                </a:solidFill>
                <a:latin typeface="Arial"/>
              </a:rPr>
              <a:t>small</a:t>
            </a:r>
            <a:r>
              <a:rPr sz="1500" b="0">
                <a:solidFill>
                  <a:srgbClr val="000000"/>
                </a:solidFill>
                <a:latin typeface="Arial"/>
              </a:rPr>
              <a:t> one.</a:t>
            </a:r>
          </a:p>
          <a:p>
            <a:pPr algn="l" marL="256032" indent="-256032">
              <a:spcAft>
                <a:spcPts val="400"/>
              </a:spcAft>
              <a:buClr>
                <a:srgbClr val="223A5A"/>
              </a:buClr>
              <a:buSzPct val="120000"/>
              <a:buFont typeface="Arial"/>
              <a:buChar char="•"/>
            </a:pPr>
            <a:r>
              <a:rPr sz="1500" b="0">
                <a:solidFill>
                  <a:srgbClr val="000000"/>
                </a:solidFill>
                <a:latin typeface="Arial"/>
              </a:rPr>
              <a:t>Good exchange surfaces have a </a:t>
            </a:r>
            <a:r>
              <a:rPr sz="1500" b="1">
                <a:solidFill>
                  <a:srgbClr val="000000"/>
                </a:solidFill>
                <a:latin typeface="Arial"/>
              </a:rPr>
              <a:t>large surface area</a:t>
            </a:r>
            <a:r>
              <a:rPr sz="1500" b="0">
                <a:solidFill>
                  <a:srgbClr val="000000"/>
                </a:solidFill>
                <a:latin typeface="Arial"/>
              </a:rPr>
              <a:t> and are </a:t>
            </a:r>
            <a:r>
              <a:rPr sz="1500" b="1">
                <a:solidFill>
                  <a:srgbClr val="000000"/>
                </a:solidFill>
                <a:latin typeface="Arial"/>
              </a:rPr>
              <a:t>thin</a:t>
            </a:r>
            <a:r>
              <a:rPr sz="1500" b="0">
                <a:solidFill>
                  <a:srgbClr val="000000"/>
                </a:solidFill>
                <a:latin typeface="Arial"/>
              </a:rPr>
              <a:t>. In animals they have a good </a:t>
            </a:r>
            <a:r>
              <a:rPr sz="1500" b="1">
                <a:solidFill>
                  <a:srgbClr val="000000"/>
                </a:solidFill>
                <a:latin typeface="Arial"/>
              </a:rPr>
              <a:t>blood</a:t>
            </a:r>
            <a:r>
              <a:rPr sz="1500" b="0">
                <a:solidFill>
                  <a:srgbClr val="000000"/>
                </a:solidFill>
                <a:latin typeface="Arial"/>
              </a:rPr>
              <a:t> supply. Plants have no blood.</a:t>
            </a:r>
          </a:p>
        </p:txBody>
      </p:sp>
      <p:sp>
        <p:nvSpPr>
          <p:cNvPr id="9" name="Rounded Rectangle 8"/>
          <p:cNvSpPr/>
          <p:nvPr/>
        </p:nvSpPr>
        <p:spPr>
          <a:xfrm>
            <a:off x="685800" y="5428993"/>
            <a:ext cx="6675120" cy="2752984"/>
          </a:xfrm>
          <a:prstGeom prst="roundRect">
            <a:avLst>
              <a:gd name="adj" fmla="val 5000"/>
            </a:avLst>
          </a:prstGeom>
          <a:solidFill>
            <a:srgbClr val="FFFFFF"/>
          </a:solidFill>
          <a:ln w="9525">
            <a:solidFill>
              <a:srgbClr val="D2D2D2"/>
            </a:solidFill>
          </a:ln>
          <a:effectLst/>
        </p:spPr>
        <p:txBody>
          <a:bodyPr rtlCol="0" anchor="ctr"/>
          <a:lstStyle/>
          <a:p>
            <a:pPr algn="ctr"/>
          </a:p>
        </p:txBody>
      </p:sp>
      <p:pic>
        <p:nvPicPr>
          <p:cNvPr id="10" name="Picture 9" descr="Key facts. A real gill (left) and a diagram (right)."/>
          <p:cNvPicPr>
            <a:picLocks noChangeAspect="1"/>
          </p:cNvPicPr>
          <p:nvPr/>
        </p:nvPicPr>
        <p:blipFill>
          <a:blip r:embed="rId2"/>
          <a:stretch>
            <a:fillRect/>
          </a:stretch>
        </p:blipFill>
        <p:spPr>
          <a:xfrm>
            <a:off x="777240" y="5502145"/>
            <a:ext cx="6492240" cy="2382652"/>
          </a:xfrm>
          <a:prstGeom prst="rect">
            <a:avLst/>
          </a:prstGeom>
        </p:spPr>
      </p:pic>
      <p:sp>
        <p:nvSpPr>
          <p:cNvPr id="11" name="TextBox 10"/>
          <p:cNvSpPr txBox="1"/>
          <p:nvPr/>
        </p:nvSpPr>
        <p:spPr>
          <a:xfrm>
            <a:off x="685800" y="7930517"/>
            <a:ext cx="6675120" cy="178307"/>
          </a:xfrm>
          <a:prstGeom prst="rect">
            <a:avLst/>
          </a:prstGeom>
          <a:noFill/>
        </p:spPr>
        <p:txBody>
          <a:bodyPr wrap="square" lIns="0" rIns="0" tIns="0" bIns="0" anchor="t">
            <a:spAutoFit/>
          </a:bodyPr>
          <a:lstStyle/>
          <a:p>
            <a:pPr algn="ctr">
              <a:spcAft>
                <a:spcPts val="0"/>
              </a:spcAft>
            </a:pPr>
            <a:r>
              <a:rPr sz="1200" b="0">
                <a:solidFill>
                  <a:srgbClr val="5A5A5A"/>
                </a:solidFill>
                <a:latin typeface="Arial"/>
              </a:rPr>
              <a:t>A real gill (left) and a diagram (right).</a:t>
            </a:r>
          </a:p>
        </p:txBody>
      </p:sp>
      <p:sp>
        <p:nvSpPr>
          <p:cNvPr id="12" name="Rectangle 11"/>
          <p:cNvSpPr/>
          <p:nvPr/>
        </p:nvSpPr>
        <p:spPr>
          <a:xfrm>
            <a:off x="7744968" y="1143000"/>
            <a:ext cx="6949440" cy="7178040"/>
          </a:xfrm>
          <a:prstGeom prst="rect">
            <a:avLst/>
          </a:prstGeom>
          <a:solidFill>
            <a:srgbClr val="FFFFFF"/>
          </a:solidFill>
          <a:ln w="9525">
            <a:solidFill>
              <a:srgbClr val="000000"/>
            </a:solidFill>
          </a:ln>
          <a:effectLst/>
        </p:spPr>
        <p:txBody>
          <a:bodyPr rtlCol="0" anchor="ctr"/>
          <a:lstStyle/>
          <a:p>
            <a:pPr algn="ctr"/>
          </a:p>
        </p:txBody>
      </p:sp>
      <p:sp>
        <p:nvSpPr>
          <p:cNvPr id="13" name="TextBox 12"/>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A. Label the gill</a:t>
            </a:r>
          </a:p>
        </p:txBody>
      </p:sp>
      <p:sp>
        <p:nvSpPr>
          <p:cNvPr id="14" name="TextBox 13"/>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sp>
        <p:nvSpPr>
          <p:cNvPr id="15" name="TextBox 14"/>
          <p:cNvSpPr txBox="1"/>
          <p:nvPr/>
        </p:nvSpPr>
        <p:spPr>
          <a:xfrm>
            <a:off x="7882128" y="1572768"/>
            <a:ext cx="6675120" cy="320040"/>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Write a name from the box next to each number.</a:t>
            </a:r>
          </a:p>
        </p:txBody>
      </p:sp>
      <p:sp>
        <p:nvSpPr>
          <p:cNvPr id="16" name="Rectangle 15"/>
          <p:cNvSpPr/>
          <p:nvPr/>
        </p:nvSpPr>
        <p:spPr>
          <a:xfrm>
            <a:off x="7973568" y="1965960"/>
            <a:ext cx="6492240" cy="457200"/>
          </a:xfrm>
          <a:prstGeom prst="rect">
            <a:avLst/>
          </a:prstGeom>
          <a:solidFill>
            <a:srgbClr val="FFFFFF"/>
          </a:solidFill>
          <a:ln w="15875">
            <a:solidFill>
              <a:srgbClr val="000000"/>
            </a:solidFill>
          </a:ln>
          <a:effectLst/>
        </p:spPr>
        <p:txBody>
          <a:bodyPr rtlCol="0" anchor="ctr"/>
          <a:lstStyle/>
          <a:p>
            <a:pPr algn="ctr"/>
          </a:p>
        </p:txBody>
      </p:sp>
      <p:sp>
        <p:nvSpPr>
          <p:cNvPr id="17" name="TextBox 16"/>
          <p:cNvSpPr txBox="1"/>
          <p:nvPr/>
        </p:nvSpPr>
        <p:spPr>
          <a:xfrm>
            <a:off x="8065008" y="1965960"/>
            <a:ext cx="1772241"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blood vessel</a:t>
            </a:r>
          </a:p>
        </p:txBody>
      </p:sp>
      <p:sp>
        <p:nvSpPr>
          <p:cNvPr id="18" name="TextBox 17"/>
          <p:cNvSpPr txBox="1"/>
          <p:nvPr/>
        </p:nvSpPr>
        <p:spPr>
          <a:xfrm>
            <a:off x="9837249" y="1965960"/>
            <a:ext cx="1320470"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gill arch</a:t>
            </a:r>
          </a:p>
        </p:txBody>
      </p:sp>
      <p:sp>
        <p:nvSpPr>
          <p:cNvPr id="19" name="TextBox 18"/>
          <p:cNvSpPr txBox="1"/>
          <p:nvPr/>
        </p:nvSpPr>
        <p:spPr>
          <a:xfrm>
            <a:off x="11157719" y="1965960"/>
            <a:ext cx="1670323"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gill filament</a:t>
            </a:r>
          </a:p>
        </p:txBody>
      </p:sp>
      <p:sp>
        <p:nvSpPr>
          <p:cNvPr id="20" name="TextBox 19"/>
          <p:cNvSpPr txBox="1"/>
          <p:nvPr/>
        </p:nvSpPr>
        <p:spPr>
          <a:xfrm>
            <a:off x="12828043" y="1965960"/>
            <a:ext cx="1546324" cy="457200"/>
          </a:xfrm>
          <a:prstGeom prst="rect">
            <a:avLst/>
          </a:prstGeom>
          <a:noFill/>
        </p:spPr>
        <p:txBody>
          <a:bodyPr wrap="square" lIns="0" rIns="0" tIns="0" bIns="0" anchor="ctr">
            <a:spAutoFit/>
          </a:bodyPr>
          <a:lstStyle/>
          <a:p>
            <a:pPr algn="ctr">
              <a:spcAft>
                <a:spcPts val="0"/>
              </a:spcAft>
            </a:pPr>
            <a:r>
              <a:rPr sz="1600" b="1">
                <a:solidFill>
                  <a:srgbClr val="000000"/>
                </a:solidFill>
                <a:latin typeface="Arial"/>
              </a:rPr>
              <a:t>tiny plates</a:t>
            </a:r>
          </a:p>
        </p:txBody>
      </p:sp>
      <p:pic>
        <p:nvPicPr>
          <p:cNvPr id="21" name="Picture 20" descr="gill arch."/>
          <p:cNvPicPr>
            <a:picLocks noChangeAspect="1"/>
          </p:cNvPicPr>
          <p:nvPr/>
        </p:nvPicPr>
        <p:blipFill>
          <a:blip r:embed="rId3"/>
          <a:stretch>
            <a:fillRect/>
          </a:stretch>
        </p:blipFill>
        <p:spPr>
          <a:xfrm>
            <a:off x="8314635" y="2606040"/>
            <a:ext cx="5810106" cy="3840480"/>
          </a:xfrm>
          <a:prstGeom prst="rect">
            <a:avLst/>
          </a:prstGeom>
        </p:spPr>
      </p:pic>
      <p:sp>
        <p:nvSpPr>
          <p:cNvPr id="22" name="TextBox 21"/>
          <p:cNvSpPr txBox="1"/>
          <p:nvPr/>
        </p:nvSpPr>
        <p:spPr>
          <a:xfrm>
            <a:off x="8065008" y="676656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1</a:t>
            </a:r>
          </a:p>
        </p:txBody>
      </p:sp>
      <p:sp>
        <p:nvSpPr>
          <p:cNvPr id="23" name="TextBox 22"/>
          <p:cNvSpPr txBox="1"/>
          <p:nvPr/>
        </p:nvSpPr>
        <p:spPr>
          <a:xfrm>
            <a:off x="8385048" y="6757416"/>
            <a:ext cx="274320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gill arch (1)</a:t>
            </a:r>
          </a:p>
        </p:txBody>
      </p:sp>
      <p:sp>
        <p:nvSpPr>
          <p:cNvPr id="24" name="TextBox 23"/>
          <p:cNvSpPr txBox="1"/>
          <p:nvPr/>
        </p:nvSpPr>
        <p:spPr>
          <a:xfrm>
            <a:off x="8065008" y="731520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2</a:t>
            </a:r>
          </a:p>
        </p:txBody>
      </p:sp>
      <p:sp>
        <p:nvSpPr>
          <p:cNvPr id="25" name="TextBox 24"/>
          <p:cNvSpPr txBox="1"/>
          <p:nvPr/>
        </p:nvSpPr>
        <p:spPr>
          <a:xfrm>
            <a:off x="8385048" y="7306056"/>
            <a:ext cx="274320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gill filament (1)</a:t>
            </a:r>
          </a:p>
        </p:txBody>
      </p:sp>
      <p:sp>
        <p:nvSpPr>
          <p:cNvPr id="26" name="TextBox 25"/>
          <p:cNvSpPr txBox="1"/>
          <p:nvPr/>
        </p:nvSpPr>
        <p:spPr>
          <a:xfrm>
            <a:off x="11448288" y="676656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3</a:t>
            </a:r>
          </a:p>
        </p:txBody>
      </p:sp>
      <p:sp>
        <p:nvSpPr>
          <p:cNvPr id="27" name="TextBox 26"/>
          <p:cNvSpPr txBox="1"/>
          <p:nvPr/>
        </p:nvSpPr>
        <p:spPr>
          <a:xfrm>
            <a:off x="11768328" y="6757416"/>
            <a:ext cx="274320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tiny plates (1)</a:t>
            </a:r>
          </a:p>
        </p:txBody>
      </p:sp>
      <p:sp>
        <p:nvSpPr>
          <p:cNvPr id="28" name="TextBox 27"/>
          <p:cNvSpPr txBox="1"/>
          <p:nvPr/>
        </p:nvSpPr>
        <p:spPr>
          <a:xfrm>
            <a:off x="11448288" y="7315200"/>
            <a:ext cx="274320" cy="274320"/>
          </a:xfrm>
          <a:prstGeom prst="rect">
            <a:avLst/>
          </a:prstGeom>
          <a:noFill/>
        </p:spPr>
        <p:txBody>
          <a:bodyPr wrap="square" lIns="0" rIns="0" tIns="0" bIns="0" anchor="t">
            <a:spAutoFit/>
          </a:bodyPr>
          <a:lstStyle/>
          <a:p>
            <a:pPr algn="l">
              <a:spcAft>
                <a:spcPts val="600"/>
              </a:spcAft>
            </a:pPr>
            <a:r>
              <a:rPr sz="1500" b="1">
                <a:solidFill>
                  <a:srgbClr val="000000"/>
                </a:solidFill>
                <a:latin typeface="Arial"/>
              </a:rPr>
              <a:t>4</a:t>
            </a:r>
          </a:p>
        </p:txBody>
      </p:sp>
      <p:sp>
        <p:nvSpPr>
          <p:cNvPr id="29" name="TextBox 28"/>
          <p:cNvSpPr txBox="1"/>
          <p:nvPr/>
        </p:nvSpPr>
        <p:spPr>
          <a:xfrm>
            <a:off x="11768328" y="7306056"/>
            <a:ext cx="2743200" cy="27432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blood vessel (1)</a:t>
            </a:r>
          </a:p>
        </p:txBody>
      </p:sp>
      <p:sp>
        <p:nvSpPr>
          <p:cNvPr id="30" name="TextBox 29"/>
          <p:cNvSpPr txBox="1"/>
          <p:nvPr/>
        </p:nvSpPr>
        <p:spPr>
          <a:xfrm>
            <a:off x="7882128" y="7955279"/>
            <a:ext cx="6675120" cy="274320"/>
          </a:xfrm>
          <a:prstGeom prst="rect">
            <a:avLst/>
          </a:prstGeom>
          <a:noFill/>
        </p:spPr>
        <p:txBody>
          <a:bodyPr wrap="square" lIns="0" rIns="0" tIns="0" bIns="0" anchor="t">
            <a:spAutoFit/>
          </a:bodyPr>
          <a:lstStyle/>
          <a:p>
            <a:pPr algn="l">
              <a:spcAft>
                <a:spcPts val="600"/>
              </a:spcAft>
            </a:pPr>
            <a:r>
              <a:rPr sz="1300" b="1">
                <a:solidFill>
                  <a:srgbClr val="009900"/>
                </a:solidFill>
                <a:latin typeface="Arial"/>
              </a:rPr>
              <a:t>Allow small spelling errors if the word is clear.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Alternative worksheet answers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3931920"/>
          </a:xfrm>
          <a:prstGeom prst="rect">
            <a:avLst/>
          </a:prstGeom>
          <a:solidFill>
            <a:srgbClr val="FFFFFF"/>
          </a:solidFill>
          <a:ln w="9525">
            <a:solidFill>
              <a:srgbClr val="000000"/>
            </a:solidFill>
          </a:ln>
          <a:effectLst/>
        </p:spPr>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B. Match up</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9" name="TextBox 8"/>
          <p:cNvSpPr txBox="1"/>
          <p:nvPr/>
        </p:nvSpPr>
        <p:spPr>
          <a:xfrm>
            <a:off x="685800" y="157276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correct line.</a:t>
            </a:r>
          </a:p>
        </p:txBody>
      </p:sp>
      <p:sp>
        <p:nvSpPr>
          <p:cNvPr id="10" name="Rectangle 9"/>
          <p:cNvSpPr/>
          <p:nvPr/>
        </p:nvSpPr>
        <p:spPr>
          <a:xfrm>
            <a:off x="731520" y="1938528"/>
            <a:ext cx="1783080" cy="477773"/>
          </a:xfrm>
          <a:prstGeom prst="rect">
            <a:avLst/>
          </a:prstGeom>
          <a:solidFill>
            <a:srgbClr val="FFFFFF"/>
          </a:solidFill>
          <a:ln w="12700">
            <a:solidFill>
              <a:srgbClr val="000000"/>
            </a:solidFill>
          </a:ln>
          <a:effectLst/>
        </p:spPr>
        <p:txBody>
          <a:bodyPr rtlCol="0" anchor="ctr"/>
          <a:lstStyle/>
          <a:p>
            <a:pPr algn="ctr"/>
          </a:p>
        </p:txBody>
      </p:sp>
      <p:sp>
        <p:nvSpPr>
          <p:cNvPr id="11" name="TextBox 10"/>
          <p:cNvSpPr txBox="1"/>
          <p:nvPr/>
        </p:nvSpPr>
        <p:spPr>
          <a:xfrm>
            <a:off x="731520" y="1938528"/>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gills</a:t>
            </a:r>
          </a:p>
        </p:txBody>
      </p:sp>
      <p:sp>
        <p:nvSpPr>
          <p:cNvPr id="12" name="Rectangle 11"/>
          <p:cNvSpPr/>
          <p:nvPr/>
        </p:nvSpPr>
        <p:spPr>
          <a:xfrm>
            <a:off x="3063240" y="1938528"/>
            <a:ext cx="4297679" cy="477773"/>
          </a:xfrm>
          <a:prstGeom prst="rect">
            <a:avLst/>
          </a:prstGeom>
          <a:solidFill>
            <a:srgbClr val="FFFFFF"/>
          </a:solidFill>
          <a:ln w="12700">
            <a:solidFill>
              <a:srgbClr val="000000"/>
            </a:solidFill>
          </a:ln>
          <a:effectLst/>
        </p:spPr>
        <p:txBody>
          <a:bodyPr rtlCol="0" anchor="ctr"/>
          <a:lstStyle/>
          <a:p>
            <a:pPr algn="ctr"/>
          </a:p>
        </p:txBody>
      </p:sp>
      <p:sp>
        <p:nvSpPr>
          <p:cNvPr id="13" name="TextBox 12"/>
          <p:cNvSpPr txBox="1"/>
          <p:nvPr/>
        </p:nvSpPr>
        <p:spPr>
          <a:xfrm>
            <a:off x="3136392" y="1938528"/>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total area of the outside of an object.</a:t>
            </a:r>
          </a:p>
        </p:txBody>
      </p:sp>
      <p:sp>
        <p:nvSpPr>
          <p:cNvPr id="14" name="Rectangle 13"/>
          <p:cNvSpPr/>
          <p:nvPr/>
        </p:nvSpPr>
        <p:spPr>
          <a:xfrm>
            <a:off x="731520" y="2580322"/>
            <a:ext cx="1783080" cy="477773"/>
          </a:xfrm>
          <a:prstGeom prst="rect">
            <a:avLst/>
          </a:prstGeom>
          <a:solidFill>
            <a:srgbClr val="FFFFFF"/>
          </a:solidFill>
          <a:ln w="12700">
            <a:solidFill>
              <a:srgbClr val="000000"/>
            </a:solidFill>
          </a:ln>
          <a:effectLst/>
        </p:spPr>
        <p:txBody>
          <a:bodyPr rtlCol="0" anchor="ctr"/>
          <a:lstStyle/>
          <a:p>
            <a:pPr algn="ctr"/>
          </a:p>
        </p:txBody>
      </p:sp>
      <p:sp>
        <p:nvSpPr>
          <p:cNvPr id="15" name="TextBox 14"/>
          <p:cNvSpPr txBox="1"/>
          <p:nvPr/>
        </p:nvSpPr>
        <p:spPr>
          <a:xfrm>
            <a:off x="731520" y="2580322"/>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exchange surface</a:t>
            </a:r>
          </a:p>
        </p:txBody>
      </p:sp>
      <p:sp>
        <p:nvSpPr>
          <p:cNvPr id="16" name="Rectangle 15"/>
          <p:cNvSpPr/>
          <p:nvPr/>
        </p:nvSpPr>
        <p:spPr>
          <a:xfrm>
            <a:off x="3063240" y="2580322"/>
            <a:ext cx="4297679" cy="477773"/>
          </a:xfrm>
          <a:prstGeom prst="rect">
            <a:avLst/>
          </a:prstGeom>
          <a:solidFill>
            <a:srgbClr val="FFFFFF"/>
          </a:solidFill>
          <a:ln w="12700">
            <a:solidFill>
              <a:srgbClr val="000000"/>
            </a:solidFill>
          </a:ln>
          <a:effectLst/>
        </p:spPr>
        <p:txBody>
          <a:bodyPr rtlCol="0" anchor="ctr"/>
          <a:lstStyle/>
          <a:p>
            <a:pPr algn="ctr"/>
          </a:p>
        </p:txBody>
      </p:sp>
      <p:sp>
        <p:nvSpPr>
          <p:cNvPr id="17" name="TextBox 16"/>
          <p:cNvSpPr txBox="1"/>
          <p:nvPr/>
        </p:nvSpPr>
        <p:spPr>
          <a:xfrm>
            <a:off x="3136392" y="2580322"/>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organs a fish uses to take in oxygen from water and get rid of carbon dioxide.</a:t>
            </a:r>
          </a:p>
        </p:txBody>
      </p:sp>
      <p:sp>
        <p:nvSpPr>
          <p:cNvPr id="18" name="Rectangle 17"/>
          <p:cNvSpPr/>
          <p:nvPr/>
        </p:nvSpPr>
        <p:spPr>
          <a:xfrm>
            <a:off x="731520" y="3222117"/>
            <a:ext cx="1783080" cy="477773"/>
          </a:xfrm>
          <a:prstGeom prst="rect">
            <a:avLst/>
          </a:prstGeom>
          <a:solidFill>
            <a:srgbClr val="FFFFFF"/>
          </a:solidFill>
          <a:ln w="12700">
            <a:solidFill>
              <a:srgbClr val="000000"/>
            </a:solidFill>
          </a:ln>
          <a:effectLst/>
        </p:spPr>
        <p:txBody>
          <a:bodyPr rtlCol="0" anchor="ctr"/>
          <a:lstStyle/>
          <a:p>
            <a:pPr algn="ctr"/>
          </a:p>
        </p:txBody>
      </p:sp>
      <p:sp>
        <p:nvSpPr>
          <p:cNvPr id="19" name="TextBox 18"/>
          <p:cNvSpPr txBox="1"/>
          <p:nvPr/>
        </p:nvSpPr>
        <p:spPr>
          <a:xfrm>
            <a:off x="731520" y="3222117"/>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surface area</a:t>
            </a:r>
          </a:p>
        </p:txBody>
      </p:sp>
      <p:sp>
        <p:nvSpPr>
          <p:cNvPr id="20" name="Rectangle 19"/>
          <p:cNvSpPr/>
          <p:nvPr/>
        </p:nvSpPr>
        <p:spPr>
          <a:xfrm>
            <a:off x="3063240" y="3222117"/>
            <a:ext cx="4297679" cy="477773"/>
          </a:xfrm>
          <a:prstGeom prst="rect">
            <a:avLst/>
          </a:prstGeom>
          <a:solidFill>
            <a:srgbClr val="FFFFFF"/>
          </a:solidFill>
          <a:ln w="12700">
            <a:solidFill>
              <a:srgbClr val="000000"/>
            </a:solidFill>
          </a:ln>
          <a:effectLst/>
        </p:spPr>
        <p:txBody>
          <a:bodyPr rtlCol="0" anchor="ctr"/>
          <a:lstStyle/>
          <a:p>
            <a:pPr algn="ctr"/>
          </a:p>
        </p:txBody>
      </p:sp>
      <p:sp>
        <p:nvSpPr>
          <p:cNvPr id="21" name="TextBox 20"/>
          <p:cNvSpPr txBox="1"/>
          <p:nvPr/>
        </p:nvSpPr>
        <p:spPr>
          <a:xfrm>
            <a:off x="3136392" y="3222117"/>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the structures in the cytoplasm where aerobic respiration happens, releasing energy for the cell.</a:t>
            </a:r>
          </a:p>
        </p:txBody>
      </p:sp>
      <p:sp>
        <p:nvSpPr>
          <p:cNvPr id="22" name="Rectangle 21"/>
          <p:cNvSpPr/>
          <p:nvPr/>
        </p:nvSpPr>
        <p:spPr>
          <a:xfrm>
            <a:off x="731520" y="3863911"/>
            <a:ext cx="1783080" cy="477773"/>
          </a:xfrm>
          <a:prstGeom prst="rect">
            <a:avLst/>
          </a:prstGeom>
          <a:solidFill>
            <a:srgbClr val="FFFFFF"/>
          </a:solidFill>
          <a:ln w="12700">
            <a:solidFill>
              <a:srgbClr val="000000"/>
            </a:solidFill>
          </a:ln>
          <a:effectLst/>
        </p:spPr>
        <p:txBody>
          <a:bodyPr rtlCol="0" anchor="ctr"/>
          <a:lstStyle/>
          <a:p>
            <a:pPr algn="ctr"/>
          </a:p>
        </p:txBody>
      </p:sp>
      <p:sp>
        <p:nvSpPr>
          <p:cNvPr id="23" name="TextBox 22"/>
          <p:cNvSpPr txBox="1"/>
          <p:nvPr/>
        </p:nvSpPr>
        <p:spPr>
          <a:xfrm>
            <a:off x="731520" y="3863911"/>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mineral ions</a:t>
            </a:r>
          </a:p>
        </p:txBody>
      </p:sp>
      <p:sp>
        <p:nvSpPr>
          <p:cNvPr id="24" name="Rectangle 23"/>
          <p:cNvSpPr/>
          <p:nvPr/>
        </p:nvSpPr>
        <p:spPr>
          <a:xfrm>
            <a:off x="3063240" y="3863911"/>
            <a:ext cx="4297679" cy="477773"/>
          </a:xfrm>
          <a:prstGeom prst="rect">
            <a:avLst/>
          </a:prstGeom>
          <a:solidFill>
            <a:srgbClr val="FFFFFF"/>
          </a:solidFill>
          <a:ln w="12700">
            <a:solidFill>
              <a:srgbClr val="000000"/>
            </a:solidFill>
          </a:ln>
          <a:effectLst/>
        </p:spPr>
        <p:txBody>
          <a:bodyPr rtlCol="0" anchor="ctr"/>
          <a:lstStyle/>
          <a:p>
            <a:pPr algn="ctr"/>
          </a:p>
        </p:txBody>
      </p:sp>
      <p:sp>
        <p:nvSpPr>
          <p:cNvPr id="25" name="TextBox 24"/>
          <p:cNvSpPr txBox="1"/>
          <p:nvPr/>
        </p:nvSpPr>
        <p:spPr>
          <a:xfrm>
            <a:off x="3136392" y="3863911"/>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substances from the soil, such as nitrate, that a plant needs to stay healthy.</a:t>
            </a:r>
          </a:p>
        </p:txBody>
      </p:sp>
      <p:sp>
        <p:nvSpPr>
          <p:cNvPr id="26" name="Rectangle 25"/>
          <p:cNvSpPr/>
          <p:nvPr/>
        </p:nvSpPr>
        <p:spPr>
          <a:xfrm>
            <a:off x="731520" y="4505706"/>
            <a:ext cx="1783080" cy="477773"/>
          </a:xfrm>
          <a:prstGeom prst="rect">
            <a:avLst/>
          </a:prstGeom>
          <a:solidFill>
            <a:srgbClr val="FFFFFF"/>
          </a:solidFill>
          <a:ln w="12700">
            <a:solidFill>
              <a:srgbClr val="000000"/>
            </a:solidFill>
          </a:ln>
          <a:effectLst/>
        </p:spPr>
        <p:txBody>
          <a:bodyPr rtlCol="0" anchor="ctr"/>
          <a:lstStyle/>
          <a:p>
            <a:pPr algn="ctr"/>
          </a:p>
        </p:txBody>
      </p:sp>
      <p:sp>
        <p:nvSpPr>
          <p:cNvPr id="27" name="TextBox 26"/>
          <p:cNvSpPr txBox="1"/>
          <p:nvPr/>
        </p:nvSpPr>
        <p:spPr>
          <a:xfrm>
            <a:off x="731520" y="4505706"/>
            <a:ext cx="1783080" cy="477773"/>
          </a:xfrm>
          <a:prstGeom prst="rect">
            <a:avLst/>
          </a:prstGeom>
          <a:noFill/>
        </p:spPr>
        <p:txBody>
          <a:bodyPr wrap="square" lIns="0" rIns="0" tIns="0" bIns="0" anchor="ctr">
            <a:spAutoFit/>
          </a:bodyPr>
          <a:lstStyle/>
          <a:p>
            <a:pPr algn="ctr">
              <a:spcAft>
                <a:spcPts val="0"/>
              </a:spcAft>
            </a:pPr>
            <a:r>
              <a:rPr sz="1400" b="1">
                <a:solidFill>
                  <a:srgbClr val="000000"/>
                </a:solidFill>
                <a:latin typeface="Arial"/>
              </a:rPr>
              <a:t>mitochondria</a:t>
            </a:r>
          </a:p>
        </p:txBody>
      </p:sp>
      <p:sp>
        <p:nvSpPr>
          <p:cNvPr id="28" name="Rectangle 27"/>
          <p:cNvSpPr/>
          <p:nvPr/>
        </p:nvSpPr>
        <p:spPr>
          <a:xfrm>
            <a:off x="3063240" y="4505706"/>
            <a:ext cx="4297679" cy="477773"/>
          </a:xfrm>
          <a:prstGeom prst="rect">
            <a:avLst/>
          </a:prstGeom>
          <a:solidFill>
            <a:srgbClr val="FFFFFF"/>
          </a:solidFill>
          <a:ln w="12700">
            <a:solidFill>
              <a:srgbClr val="000000"/>
            </a:solidFill>
          </a:ln>
          <a:effectLst/>
        </p:spPr>
        <p:txBody>
          <a:bodyPr rtlCol="0" anchor="ctr"/>
          <a:lstStyle/>
          <a:p>
            <a:pPr algn="ctr"/>
          </a:p>
        </p:txBody>
      </p:sp>
      <p:sp>
        <p:nvSpPr>
          <p:cNvPr id="29" name="TextBox 28"/>
          <p:cNvSpPr txBox="1"/>
          <p:nvPr/>
        </p:nvSpPr>
        <p:spPr>
          <a:xfrm>
            <a:off x="3136392" y="4505706"/>
            <a:ext cx="4169663" cy="477773"/>
          </a:xfrm>
          <a:prstGeom prst="rect">
            <a:avLst/>
          </a:prstGeom>
          <a:noFill/>
        </p:spPr>
        <p:txBody>
          <a:bodyPr wrap="square" lIns="0" rIns="0" tIns="0" bIns="0" anchor="ctr">
            <a:spAutoFit/>
          </a:bodyPr>
          <a:lstStyle/>
          <a:p>
            <a:pPr algn="l">
              <a:spcAft>
                <a:spcPts val="0"/>
              </a:spcAft>
            </a:pPr>
            <a:r>
              <a:rPr sz="1300" b="0">
                <a:solidFill>
                  <a:srgbClr val="000000"/>
                </a:solidFill>
                <a:latin typeface="Arial"/>
              </a:rPr>
              <a:t>a surface specialised for substances to move into or out of an organism, such as the alveoli or the gills.</a:t>
            </a:r>
          </a:p>
        </p:txBody>
      </p:sp>
      <p:cxnSp>
        <p:nvCxnSpPr>
          <p:cNvPr id="30" name="Connector 29"/>
          <p:cNvCxnSpPr/>
          <p:nvPr/>
        </p:nvCxnSpPr>
        <p:spPr>
          <a:xfrm>
            <a:off x="2514600" y="2177415"/>
            <a:ext cx="548640" cy="641794"/>
          </a:xfrm>
          <a:prstGeom prst="line">
            <a:avLst/>
          </a:prstGeom>
          <a:ln w="31750">
            <a:solidFill>
              <a:srgbClr val="009900"/>
            </a:solidFill>
          </a:ln>
        </p:spPr>
      </p:cxnSp>
      <p:cxnSp>
        <p:nvCxnSpPr>
          <p:cNvPr id="31" name="Connector 30"/>
          <p:cNvCxnSpPr/>
          <p:nvPr/>
        </p:nvCxnSpPr>
        <p:spPr>
          <a:xfrm>
            <a:off x="2514600" y="2819209"/>
            <a:ext cx="548640" cy="1925384"/>
          </a:xfrm>
          <a:prstGeom prst="line">
            <a:avLst/>
          </a:prstGeom>
          <a:ln w="31750">
            <a:solidFill>
              <a:srgbClr val="009900"/>
            </a:solidFill>
          </a:ln>
        </p:spPr>
      </p:cxnSp>
      <p:cxnSp>
        <p:nvCxnSpPr>
          <p:cNvPr id="32" name="Connector 31"/>
          <p:cNvCxnSpPr/>
          <p:nvPr/>
        </p:nvCxnSpPr>
        <p:spPr>
          <a:xfrm flipV="1">
            <a:off x="2514600" y="2177415"/>
            <a:ext cx="548640" cy="1283589"/>
          </a:xfrm>
          <a:prstGeom prst="line">
            <a:avLst/>
          </a:prstGeom>
          <a:ln w="31750">
            <a:solidFill>
              <a:srgbClr val="009900"/>
            </a:solidFill>
          </a:ln>
        </p:spPr>
      </p:cxnSp>
      <p:cxnSp>
        <p:nvCxnSpPr>
          <p:cNvPr id="33" name="Connector 32"/>
          <p:cNvCxnSpPr/>
          <p:nvPr/>
        </p:nvCxnSpPr>
        <p:spPr>
          <a:xfrm>
            <a:off x="2514600" y="4102798"/>
            <a:ext cx="548640" cy="0"/>
          </a:xfrm>
          <a:prstGeom prst="line">
            <a:avLst/>
          </a:prstGeom>
          <a:ln w="31750">
            <a:solidFill>
              <a:srgbClr val="009900"/>
            </a:solidFill>
          </a:ln>
        </p:spPr>
      </p:cxnSp>
      <p:cxnSp>
        <p:nvCxnSpPr>
          <p:cNvPr id="34" name="Connector 33"/>
          <p:cNvCxnSpPr/>
          <p:nvPr/>
        </p:nvCxnSpPr>
        <p:spPr>
          <a:xfrm flipV="1">
            <a:off x="2514600" y="3461004"/>
            <a:ext cx="548640" cy="1283589"/>
          </a:xfrm>
          <a:prstGeom prst="line">
            <a:avLst/>
          </a:prstGeom>
          <a:ln w="31750">
            <a:solidFill>
              <a:srgbClr val="009900"/>
            </a:solidFill>
          </a:ln>
        </p:spPr>
      </p:cxnSp>
      <p:sp>
        <p:nvSpPr>
          <p:cNvPr id="35" name="Rectangle 34"/>
          <p:cNvSpPr/>
          <p:nvPr/>
        </p:nvSpPr>
        <p:spPr>
          <a:xfrm>
            <a:off x="548640" y="5212080"/>
            <a:ext cx="6949440" cy="3108959"/>
          </a:xfrm>
          <a:prstGeom prst="rect">
            <a:avLst/>
          </a:prstGeom>
          <a:solidFill>
            <a:srgbClr val="FFFFFF"/>
          </a:solidFill>
          <a:ln w="9525">
            <a:solidFill>
              <a:srgbClr val="000000"/>
            </a:solidFill>
          </a:ln>
          <a:effectLst/>
        </p:spPr>
        <p:txBody>
          <a:bodyPr rtlCol="0" anchor="ctr"/>
          <a:lstStyle/>
          <a:p>
            <a:pPr algn="ctr"/>
          </a:p>
        </p:txBody>
      </p:sp>
      <p:sp>
        <p:nvSpPr>
          <p:cNvPr id="36" name="TextBox 35"/>
          <p:cNvSpPr txBox="1"/>
          <p:nvPr/>
        </p:nvSpPr>
        <p:spPr>
          <a:xfrm>
            <a:off x="658368" y="528523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C. Fill in the gaps</a:t>
            </a:r>
          </a:p>
        </p:txBody>
      </p:sp>
      <p:sp>
        <p:nvSpPr>
          <p:cNvPr id="37" name="TextBox 36"/>
          <p:cNvSpPr txBox="1"/>
          <p:nvPr/>
        </p:nvSpPr>
        <p:spPr>
          <a:xfrm>
            <a:off x="6400799" y="530352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[5]</a:t>
            </a:r>
          </a:p>
        </p:txBody>
      </p:sp>
      <p:sp>
        <p:nvSpPr>
          <p:cNvPr id="38" name="TextBox 37"/>
          <p:cNvSpPr txBox="1"/>
          <p:nvPr/>
        </p:nvSpPr>
        <p:spPr>
          <a:xfrm>
            <a:off x="685800" y="564184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gap.</a:t>
            </a:r>
          </a:p>
        </p:txBody>
      </p:sp>
      <p:sp>
        <p:nvSpPr>
          <p:cNvPr id="39" name="Rectangle 38"/>
          <p:cNvSpPr/>
          <p:nvPr/>
        </p:nvSpPr>
        <p:spPr>
          <a:xfrm>
            <a:off x="777240" y="5989320"/>
            <a:ext cx="6492240" cy="411480"/>
          </a:xfrm>
          <a:prstGeom prst="rect">
            <a:avLst/>
          </a:prstGeom>
          <a:solidFill>
            <a:srgbClr val="FFFFFF"/>
          </a:solidFill>
          <a:ln w="15875">
            <a:solidFill>
              <a:srgbClr val="000000"/>
            </a:solidFill>
          </a:ln>
          <a:effectLst/>
        </p:spPr>
        <p:txBody>
          <a:bodyPr rtlCol="0" anchor="ctr"/>
          <a:lstStyle/>
          <a:p>
            <a:pPr algn="ctr"/>
          </a:p>
        </p:txBody>
      </p:sp>
      <p:sp>
        <p:nvSpPr>
          <p:cNvPr id="40" name="TextBox 39"/>
          <p:cNvSpPr txBox="1"/>
          <p:nvPr/>
        </p:nvSpPr>
        <p:spPr>
          <a:xfrm>
            <a:off x="868680" y="5989320"/>
            <a:ext cx="1159966"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blood</a:t>
            </a:r>
          </a:p>
        </p:txBody>
      </p:sp>
      <p:sp>
        <p:nvSpPr>
          <p:cNvPr id="41" name="TextBox 40"/>
          <p:cNvSpPr txBox="1"/>
          <p:nvPr/>
        </p:nvSpPr>
        <p:spPr>
          <a:xfrm>
            <a:off x="2028646" y="5989320"/>
            <a:ext cx="1266289"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energy</a:t>
            </a:r>
          </a:p>
        </p:txBody>
      </p:sp>
      <p:sp>
        <p:nvSpPr>
          <p:cNvPr id="42" name="TextBox 41"/>
          <p:cNvSpPr txBox="1"/>
          <p:nvPr/>
        </p:nvSpPr>
        <p:spPr>
          <a:xfrm>
            <a:off x="3294935" y="5989320"/>
            <a:ext cx="1763732"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mineral ions</a:t>
            </a:r>
          </a:p>
        </p:txBody>
      </p:sp>
      <p:sp>
        <p:nvSpPr>
          <p:cNvPr id="43" name="TextBox 42"/>
          <p:cNvSpPr txBox="1"/>
          <p:nvPr/>
        </p:nvSpPr>
        <p:spPr>
          <a:xfrm>
            <a:off x="5058667" y="5989320"/>
            <a:ext cx="1128697"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small</a:t>
            </a:r>
          </a:p>
        </p:txBody>
      </p:sp>
      <p:sp>
        <p:nvSpPr>
          <p:cNvPr id="44" name="TextBox 43"/>
          <p:cNvSpPr txBox="1"/>
          <p:nvPr/>
        </p:nvSpPr>
        <p:spPr>
          <a:xfrm>
            <a:off x="6187365" y="5989320"/>
            <a:ext cx="990674" cy="411480"/>
          </a:xfrm>
          <a:prstGeom prst="rect">
            <a:avLst/>
          </a:prstGeom>
          <a:noFill/>
        </p:spPr>
        <p:txBody>
          <a:bodyPr wrap="square" lIns="0" rIns="0" tIns="0" bIns="0" anchor="ctr">
            <a:spAutoFit/>
          </a:bodyPr>
          <a:lstStyle/>
          <a:p>
            <a:pPr algn="ctr">
              <a:spcAft>
                <a:spcPts val="0"/>
              </a:spcAft>
            </a:pPr>
            <a:r>
              <a:rPr sz="1500" b="1">
                <a:solidFill>
                  <a:srgbClr val="000000"/>
                </a:solidFill>
                <a:latin typeface="Arial"/>
              </a:rPr>
              <a:t>thin</a:t>
            </a:r>
          </a:p>
        </p:txBody>
      </p:sp>
      <p:sp>
        <p:nvSpPr>
          <p:cNvPr id="45" name="TextBox 44"/>
          <p:cNvSpPr txBox="1"/>
          <p:nvPr/>
        </p:nvSpPr>
        <p:spPr>
          <a:xfrm>
            <a:off x="777240" y="654710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Active transport needs </a:t>
            </a:r>
            <a:r>
              <a:rPr sz="1400" b="1">
                <a:solidFill>
                  <a:srgbClr val="009900"/>
                </a:solidFill>
                <a:latin typeface="Arial"/>
              </a:rPr>
              <a:t>energy</a:t>
            </a:r>
            <a:r>
              <a:rPr sz="1400" b="1">
                <a:solidFill>
                  <a:srgbClr val="009900"/>
                </a:solidFill>
                <a:latin typeface="Arial"/>
              </a:rPr>
              <a:t> (1)</a:t>
            </a:r>
            <a:r>
              <a:rPr sz="1400" b="0">
                <a:solidFill>
                  <a:srgbClr val="000000"/>
                </a:solidFill>
                <a:latin typeface="Arial"/>
              </a:rPr>
              <a:t> from respiration.</a:t>
            </a:r>
          </a:p>
        </p:txBody>
      </p:sp>
      <p:sp>
        <p:nvSpPr>
          <p:cNvPr id="46" name="TextBox 45"/>
          <p:cNvSpPr txBox="1"/>
          <p:nvPr/>
        </p:nvSpPr>
        <p:spPr>
          <a:xfrm>
            <a:off x="777240" y="690143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Root hair cells take in </a:t>
            </a:r>
            <a:r>
              <a:rPr sz="1400" b="1">
                <a:solidFill>
                  <a:srgbClr val="009900"/>
                </a:solidFill>
                <a:latin typeface="Arial"/>
              </a:rPr>
              <a:t>mineral ions</a:t>
            </a:r>
            <a:r>
              <a:rPr sz="1400" b="1">
                <a:solidFill>
                  <a:srgbClr val="009900"/>
                </a:solidFill>
                <a:latin typeface="Arial"/>
              </a:rPr>
              <a:t> (1)</a:t>
            </a:r>
            <a:r>
              <a:rPr sz="1400" b="0">
                <a:solidFill>
                  <a:srgbClr val="000000"/>
                </a:solidFill>
                <a:latin typeface="Arial"/>
              </a:rPr>
              <a:t> by active transport.</a:t>
            </a:r>
          </a:p>
        </p:txBody>
      </p:sp>
      <p:sp>
        <p:nvSpPr>
          <p:cNvPr id="47" name="TextBox 46"/>
          <p:cNvSpPr txBox="1"/>
          <p:nvPr/>
        </p:nvSpPr>
        <p:spPr>
          <a:xfrm>
            <a:off x="777240" y="725576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A big animal has a </a:t>
            </a:r>
            <a:r>
              <a:rPr sz="1400" b="1">
                <a:solidFill>
                  <a:srgbClr val="009900"/>
                </a:solidFill>
                <a:latin typeface="Arial"/>
              </a:rPr>
              <a:t>small</a:t>
            </a:r>
            <a:r>
              <a:rPr sz="1400" b="1">
                <a:solidFill>
                  <a:srgbClr val="009900"/>
                </a:solidFill>
                <a:latin typeface="Arial"/>
              </a:rPr>
              <a:t> (1)</a:t>
            </a:r>
            <a:r>
              <a:rPr sz="1400" b="0">
                <a:solidFill>
                  <a:srgbClr val="000000"/>
                </a:solidFill>
                <a:latin typeface="Arial"/>
              </a:rPr>
              <a:t> surface area to volume ratio.</a:t>
            </a:r>
          </a:p>
        </p:txBody>
      </p:sp>
      <p:sp>
        <p:nvSpPr>
          <p:cNvPr id="48" name="TextBox 47"/>
          <p:cNvSpPr txBox="1"/>
          <p:nvPr/>
        </p:nvSpPr>
        <p:spPr>
          <a:xfrm>
            <a:off x="777240" y="761009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Gill filaments are </a:t>
            </a:r>
            <a:r>
              <a:rPr sz="1400" b="1">
                <a:solidFill>
                  <a:srgbClr val="009900"/>
                </a:solidFill>
                <a:latin typeface="Arial"/>
              </a:rPr>
              <a:t>thin</a:t>
            </a:r>
            <a:r>
              <a:rPr sz="1400" b="1">
                <a:solidFill>
                  <a:srgbClr val="009900"/>
                </a:solidFill>
                <a:latin typeface="Arial"/>
              </a:rPr>
              <a:t> (1)</a:t>
            </a:r>
            <a:r>
              <a:rPr sz="1400" b="0">
                <a:solidFill>
                  <a:srgbClr val="000000"/>
                </a:solidFill>
                <a:latin typeface="Arial"/>
              </a:rPr>
              <a:t>, so oxygen only diffuses a short way.</a:t>
            </a:r>
          </a:p>
        </p:txBody>
      </p:sp>
      <p:sp>
        <p:nvSpPr>
          <p:cNvPr id="49" name="TextBox 48"/>
          <p:cNvSpPr txBox="1"/>
          <p:nvPr/>
        </p:nvSpPr>
        <p:spPr>
          <a:xfrm>
            <a:off x="777240" y="7964424"/>
            <a:ext cx="658368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Gills have a good </a:t>
            </a:r>
            <a:r>
              <a:rPr sz="1400" b="1">
                <a:solidFill>
                  <a:srgbClr val="009900"/>
                </a:solidFill>
                <a:latin typeface="Arial"/>
              </a:rPr>
              <a:t>blood</a:t>
            </a:r>
            <a:r>
              <a:rPr sz="1400" b="1">
                <a:solidFill>
                  <a:srgbClr val="009900"/>
                </a:solidFill>
                <a:latin typeface="Arial"/>
              </a:rPr>
              <a:t> (1)</a:t>
            </a:r>
            <a:r>
              <a:rPr sz="1400" b="0">
                <a:solidFill>
                  <a:srgbClr val="000000"/>
                </a:solidFill>
                <a:latin typeface="Arial"/>
              </a:rPr>
              <a:t> supply. Plants do not.</a:t>
            </a:r>
          </a:p>
        </p:txBody>
      </p:sp>
      <p:sp>
        <p:nvSpPr>
          <p:cNvPr id="50" name="Rectangle 49"/>
          <p:cNvSpPr/>
          <p:nvPr/>
        </p:nvSpPr>
        <p:spPr>
          <a:xfrm>
            <a:off x="7744968" y="1143000"/>
            <a:ext cx="6949440" cy="3291840"/>
          </a:xfrm>
          <a:prstGeom prst="rect">
            <a:avLst/>
          </a:prstGeom>
          <a:solidFill>
            <a:srgbClr val="FFFFFF"/>
          </a:solidFill>
          <a:ln w="9525">
            <a:solidFill>
              <a:srgbClr val="000000"/>
            </a:solidFill>
          </a:ln>
          <a:effectLst/>
        </p:spPr>
        <p:txBody>
          <a:bodyPr rtlCol="0" anchor="ctr"/>
          <a:lstStyle/>
          <a:p>
            <a:pPr algn="ctr"/>
          </a:p>
        </p:txBody>
      </p:sp>
      <p:sp>
        <p:nvSpPr>
          <p:cNvPr id="51" name="TextBox 5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D. True or false?</a:t>
            </a:r>
          </a:p>
        </p:txBody>
      </p:sp>
      <p:sp>
        <p:nvSpPr>
          <p:cNvPr id="52" name="TextBox 5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3" name="TextBox 52"/>
          <p:cNvSpPr txBox="1"/>
          <p:nvPr/>
        </p:nvSpPr>
        <p:spPr>
          <a:xfrm>
            <a:off x="7882128" y="1572768"/>
            <a:ext cx="6675120" cy="2386964"/>
          </a:xfrm>
          <a:prstGeom prst="rect">
            <a:avLst/>
          </a:prstGeom>
          <a:noFill/>
        </p:spPr>
        <p:txBody>
          <a:bodyPr wrap="square" lIns="0" rIns="0" tIns="0" bIns="0" anchor="t">
            <a:spAutoFit/>
          </a:bodyPr>
          <a:lstStyle/>
          <a:p>
            <a:pPr algn="l">
              <a:spcAft>
                <a:spcPts val="600"/>
              </a:spcAft>
            </a:pPr>
            <a:r>
              <a:rPr sz="1500" b="0">
                <a:solidFill>
                  <a:srgbClr val="000000"/>
                </a:solidFill>
                <a:latin typeface="Arial"/>
              </a:rPr>
              <a:t>1. Real gills are pale pink, like the diagram.   </a:t>
            </a:r>
            <a:r>
              <a:rPr sz="1500" b="1">
                <a:solidFill>
                  <a:srgbClr val="009900"/>
                </a:solidFill>
                <a:latin typeface="Arial"/>
              </a:rPr>
              <a:t>False: real gills are deep red, full of blood. (1)</a:t>
            </a:r>
          </a:p>
          <a:p>
            <a:pPr algn="l">
              <a:spcAft>
                <a:spcPts val="600"/>
              </a:spcAft>
            </a:pPr>
            <a:r>
              <a:rPr sz="1500" b="0">
                <a:solidFill>
                  <a:srgbClr val="000000"/>
                </a:solidFill>
                <a:latin typeface="Arial"/>
              </a:rPr>
              <a:t>2. Active transport needs energy from respiration.   </a:t>
            </a:r>
            <a:r>
              <a:rPr sz="1500" b="1">
                <a:solidFill>
                  <a:srgbClr val="009900"/>
                </a:solidFill>
                <a:latin typeface="Arial"/>
              </a:rPr>
              <a:t>True. (1)</a:t>
            </a:r>
          </a:p>
          <a:p>
            <a:pPr algn="l">
              <a:spcAft>
                <a:spcPts val="600"/>
              </a:spcAft>
            </a:pPr>
            <a:r>
              <a:rPr sz="1500" b="0">
                <a:solidFill>
                  <a:srgbClr val="000000"/>
                </a:solidFill>
                <a:latin typeface="Arial"/>
              </a:rPr>
              <a:t>3. Diffusion moves particles from a lower to a higher concentration.   </a:t>
            </a:r>
            <a:r>
              <a:rPr sz="1500" b="1">
                <a:solidFill>
                  <a:srgbClr val="009900"/>
                </a:solidFill>
                <a:latin typeface="Arial"/>
              </a:rPr>
              <a:t>False: diffusion goes from a higher to a lower concentration. (1)</a:t>
            </a:r>
          </a:p>
          <a:p>
            <a:pPr algn="l">
              <a:spcAft>
                <a:spcPts val="600"/>
              </a:spcAft>
            </a:pPr>
            <a:r>
              <a:rPr sz="1500" b="0">
                <a:solidFill>
                  <a:srgbClr val="000000"/>
                </a:solidFill>
                <a:latin typeface="Arial"/>
              </a:rPr>
              <a:t>4. Water enters root hair cells by osmosis.   </a:t>
            </a:r>
            <a:r>
              <a:rPr sz="1500" b="1">
                <a:solidFill>
                  <a:srgbClr val="009900"/>
                </a:solidFill>
                <a:latin typeface="Arial"/>
              </a:rPr>
              <a:t>True. (1)</a:t>
            </a:r>
          </a:p>
          <a:p>
            <a:pPr algn="l">
              <a:spcAft>
                <a:spcPts val="600"/>
              </a:spcAft>
            </a:pPr>
            <a:r>
              <a:rPr sz="1500" b="0">
                <a:solidFill>
                  <a:srgbClr val="000000"/>
                </a:solidFill>
                <a:latin typeface="Arial"/>
              </a:rPr>
              <a:t>5. A 1 cm cube has a larger surface area to volume ratio than a 3 cm cube.   </a:t>
            </a:r>
            <a:r>
              <a:rPr sz="1500" b="1">
                <a:solidFill>
                  <a:srgbClr val="009900"/>
                </a:solidFill>
                <a:latin typeface="Arial"/>
              </a:rPr>
              <a:t>True. (1)</a:t>
            </a:r>
          </a:p>
          <a:p>
            <a:pPr algn="l">
              <a:spcAft>
                <a:spcPts val="600"/>
              </a:spcAft>
            </a:pPr>
            <a:r>
              <a:rPr sz="1500" b="0">
                <a:solidFill>
                  <a:srgbClr val="000000"/>
                </a:solidFill>
                <a:latin typeface="Arial"/>
              </a:rPr>
              <a:t>6. Leaves have a good blood supply.   </a:t>
            </a:r>
            <a:r>
              <a:rPr sz="1500" b="1">
                <a:solidFill>
                  <a:srgbClr val="009900"/>
                </a:solidFill>
                <a:latin typeface="Arial"/>
              </a:rPr>
              <a:t>False: plants have no blood. (1)</a:t>
            </a:r>
          </a:p>
        </p:txBody>
      </p:sp>
      <p:sp>
        <p:nvSpPr>
          <p:cNvPr id="54" name="Rectangle 53"/>
          <p:cNvSpPr/>
          <p:nvPr/>
        </p:nvSpPr>
        <p:spPr>
          <a:xfrm>
            <a:off x="7744968" y="4572000"/>
            <a:ext cx="6949440" cy="3749039"/>
          </a:xfrm>
          <a:prstGeom prst="rect">
            <a:avLst/>
          </a:prstGeom>
          <a:solidFill>
            <a:srgbClr val="FFFFFF"/>
          </a:solidFill>
          <a:ln w="9525">
            <a:solidFill>
              <a:srgbClr val="000000"/>
            </a:solidFill>
          </a:ln>
          <a:effectLst/>
        </p:spPr>
        <p:txBody>
          <a:bodyPr rtlCol="0" anchor="ctr"/>
          <a:lstStyle/>
          <a:p>
            <a:pPr algn="ctr"/>
          </a:p>
        </p:txBody>
      </p:sp>
      <p:sp>
        <p:nvSpPr>
          <p:cNvPr id="55" name="TextBox 54"/>
          <p:cNvSpPr txBox="1"/>
          <p:nvPr/>
        </p:nvSpPr>
        <p:spPr>
          <a:xfrm>
            <a:off x="7854696" y="4645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E. A cube with 3 cm sides</a:t>
            </a:r>
          </a:p>
        </p:txBody>
      </p:sp>
      <p:sp>
        <p:nvSpPr>
          <p:cNvPr id="56" name="TextBox 55"/>
          <p:cNvSpPr txBox="1"/>
          <p:nvPr/>
        </p:nvSpPr>
        <p:spPr>
          <a:xfrm>
            <a:off x="13597128" y="4663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57" name="TextBox 56"/>
          <p:cNvSpPr txBox="1"/>
          <p:nvPr/>
        </p:nvSpPr>
        <p:spPr>
          <a:xfrm>
            <a:off x="7882128" y="5001768"/>
            <a:ext cx="6675120" cy="320040"/>
          </a:xfrm>
          <a:prstGeom prst="rect">
            <a:avLst/>
          </a:prstGeom>
          <a:noFill/>
        </p:spPr>
        <p:txBody>
          <a:bodyPr wrap="square" lIns="0" rIns="0" tIns="0" bIns="0" anchor="t">
            <a:spAutoFit/>
          </a:bodyPr>
          <a:lstStyle/>
          <a:p>
            <a:pPr algn="l">
              <a:spcAft>
                <a:spcPts val="600"/>
              </a:spcAft>
            </a:pPr>
            <a:r>
              <a:rPr sz="1500" b="1">
                <a:solidFill>
                  <a:srgbClr val="009900"/>
                </a:solidFill>
                <a:latin typeface="Arial"/>
              </a:rPr>
              <a:t>1 mark for each step.</a:t>
            </a:r>
          </a:p>
        </p:txBody>
      </p:sp>
      <p:pic>
        <p:nvPicPr>
          <p:cNvPr id="58" name="Picture 57" descr="1 mark for each step."/>
          <p:cNvPicPr>
            <a:picLocks noChangeAspect="1"/>
          </p:cNvPicPr>
          <p:nvPr/>
        </p:nvPicPr>
        <p:blipFill>
          <a:blip r:embed="rId2"/>
          <a:stretch>
            <a:fillRect/>
          </a:stretch>
        </p:blipFill>
        <p:spPr>
          <a:xfrm>
            <a:off x="12454128" y="5349240"/>
            <a:ext cx="2103120" cy="1419606"/>
          </a:xfrm>
          <a:prstGeom prst="rect">
            <a:avLst/>
          </a:prstGeom>
        </p:spPr>
      </p:pic>
      <p:sp>
        <p:nvSpPr>
          <p:cNvPr id="59" name="TextBox 58"/>
          <p:cNvSpPr txBox="1"/>
          <p:nvPr/>
        </p:nvSpPr>
        <p:spPr>
          <a:xfrm>
            <a:off x="7973568" y="5413248"/>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1. A cube has </a:t>
            </a:r>
            <a:r>
              <a:rPr sz="1400" b="1">
                <a:solidFill>
                  <a:srgbClr val="009900"/>
                </a:solidFill>
                <a:latin typeface="Arial"/>
              </a:rPr>
              <a:t>six (6)</a:t>
            </a:r>
            <a:r>
              <a:rPr sz="1400" b="1">
                <a:solidFill>
                  <a:srgbClr val="009900"/>
                </a:solidFill>
                <a:latin typeface="Arial"/>
              </a:rPr>
              <a:t> (1)</a:t>
            </a:r>
            <a:r>
              <a:rPr sz="1400" b="0">
                <a:solidFill>
                  <a:srgbClr val="000000"/>
                </a:solidFill>
                <a:latin typeface="Arial"/>
              </a:rPr>
              <a:t> faces.</a:t>
            </a:r>
          </a:p>
        </p:txBody>
      </p:sp>
      <p:sp>
        <p:nvSpPr>
          <p:cNvPr id="60" name="TextBox 59"/>
          <p:cNvSpPr txBox="1"/>
          <p:nvPr/>
        </p:nvSpPr>
        <p:spPr>
          <a:xfrm>
            <a:off x="7973568" y="5833110"/>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2. Each face is 3 cm × 3 cm = </a:t>
            </a:r>
            <a:r>
              <a:rPr sz="1400" b="1">
                <a:solidFill>
                  <a:srgbClr val="009900"/>
                </a:solidFill>
                <a:latin typeface="Arial"/>
              </a:rPr>
              <a:t>9</a:t>
            </a:r>
            <a:r>
              <a:rPr sz="1400" b="1">
                <a:solidFill>
                  <a:srgbClr val="009900"/>
                </a:solidFill>
                <a:latin typeface="Arial"/>
              </a:rPr>
              <a:t> (1)</a:t>
            </a:r>
            <a:r>
              <a:rPr sz="1400" b="0">
                <a:solidFill>
                  <a:srgbClr val="000000"/>
                </a:solidFill>
                <a:latin typeface="Arial"/>
              </a:rPr>
              <a:t> cm².</a:t>
            </a:r>
          </a:p>
        </p:txBody>
      </p:sp>
      <p:sp>
        <p:nvSpPr>
          <p:cNvPr id="61" name="TextBox 60"/>
          <p:cNvSpPr txBox="1"/>
          <p:nvPr/>
        </p:nvSpPr>
        <p:spPr>
          <a:xfrm>
            <a:off x="7973568" y="6252972"/>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3. Surface area = 6 × 9 = </a:t>
            </a:r>
            <a:r>
              <a:rPr sz="1400" b="1">
                <a:solidFill>
                  <a:srgbClr val="009900"/>
                </a:solidFill>
                <a:latin typeface="Arial"/>
              </a:rPr>
              <a:t>54</a:t>
            </a:r>
            <a:r>
              <a:rPr sz="1400" b="1">
                <a:solidFill>
                  <a:srgbClr val="009900"/>
                </a:solidFill>
                <a:latin typeface="Arial"/>
              </a:rPr>
              <a:t> (1)</a:t>
            </a:r>
            <a:r>
              <a:rPr sz="1400" b="0">
                <a:solidFill>
                  <a:srgbClr val="000000"/>
                </a:solidFill>
                <a:latin typeface="Arial"/>
              </a:rPr>
              <a:t> cm².</a:t>
            </a:r>
          </a:p>
        </p:txBody>
      </p:sp>
      <p:sp>
        <p:nvSpPr>
          <p:cNvPr id="62" name="TextBox 61"/>
          <p:cNvSpPr txBox="1"/>
          <p:nvPr/>
        </p:nvSpPr>
        <p:spPr>
          <a:xfrm>
            <a:off x="7973568" y="6672834"/>
            <a:ext cx="4343400" cy="208025"/>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4. Volume = 3 × 3 × 3 = </a:t>
            </a:r>
            <a:r>
              <a:rPr sz="1400" b="1">
                <a:solidFill>
                  <a:srgbClr val="009900"/>
                </a:solidFill>
                <a:latin typeface="Arial"/>
              </a:rPr>
              <a:t>27</a:t>
            </a:r>
            <a:r>
              <a:rPr sz="1400" b="1">
                <a:solidFill>
                  <a:srgbClr val="009900"/>
                </a:solidFill>
                <a:latin typeface="Arial"/>
              </a:rPr>
              <a:t> (1)</a:t>
            </a:r>
            <a:r>
              <a:rPr sz="1400" b="0">
                <a:solidFill>
                  <a:srgbClr val="000000"/>
                </a:solidFill>
                <a:latin typeface="Arial"/>
              </a:rPr>
              <a:t> cm³.</a:t>
            </a:r>
          </a:p>
        </p:txBody>
      </p:sp>
      <p:sp>
        <p:nvSpPr>
          <p:cNvPr id="63" name="TextBox 62"/>
          <p:cNvSpPr txBox="1"/>
          <p:nvPr/>
        </p:nvSpPr>
        <p:spPr>
          <a:xfrm>
            <a:off x="7973568" y="7164324"/>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5. The 3 cm cube has a ratio of 2 : 1. A 1 cm cube has a ratio of 6 : 1. Circle the cube with the larger ratio:  </a:t>
            </a:r>
            <a:r>
              <a:rPr sz="1400" b="1">
                <a:solidFill>
                  <a:srgbClr val="009900"/>
                </a:solidFill>
                <a:latin typeface="Arial"/>
              </a:rPr>
              <a:t>1 cm cube</a:t>
            </a:r>
            <a:r>
              <a:rPr sz="1400" b="0">
                <a:solidFill>
                  <a:srgbClr val="000000"/>
                </a:solidFill>
                <a:latin typeface="Arial"/>
              </a:rPr>
              <a:t>  /  </a:t>
            </a:r>
            <a:r>
              <a:rPr sz="1400" b="1">
                <a:solidFill>
                  <a:srgbClr val="000000"/>
                </a:solidFill>
                <a:latin typeface="Arial"/>
              </a:rPr>
              <a:t>3 cm cube</a:t>
            </a:r>
            <a:r>
              <a:rPr sz="1400" b="1">
                <a:solidFill>
                  <a:srgbClr val="009900"/>
                </a:solidFill>
                <a:latin typeface="Arial"/>
              </a:rPr>
              <a:t>  (1)</a:t>
            </a:r>
          </a:p>
        </p:txBody>
      </p:sp>
      <p:sp>
        <p:nvSpPr>
          <p:cNvPr id="64" name="TextBox 63"/>
          <p:cNvSpPr txBox="1"/>
          <p:nvPr/>
        </p:nvSpPr>
        <p:spPr>
          <a:xfrm>
            <a:off x="7973568" y="7723631"/>
            <a:ext cx="6583680" cy="416051"/>
          </a:xfrm>
          <a:prstGeom prst="rect">
            <a:avLst/>
          </a:prstGeom>
          <a:noFill/>
        </p:spPr>
        <p:txBody>
          <a:bodyPr wrap="square" lIns="0" rIns="0" tIns="0" bIns="0" anchor="t">
            <a:spAutoFit/>
          </a:bodyPr>
          <a:lstStyle/>
          <a:p>
            <a:pPr algn="l">
              <a:spcAft>
                <a:spcPts val="0"/>
              </a:spcAft>
            </a:pPr>
            <a:r>
              <a:rPr sz="1400" b="0">
                <a:solidFill>
                  <a:srgbClr val="000000"/>
                </a:solidFill>
                <a:latin typeface="Arial"/>
              </a:rPr>
              <a:t>6. Circle the right word: a bigger cube has a  </a:t>
            </a:r>
            <a:r>
              <a:rPr sz="1400" b="1">
                <a:solidFill>
                  <a:srgbClr val="000000"/>
                </a:solidFill>
                <a:latin typeface="Arial"/>
              </a:rPr>
              <a:t>larger</a:t>
            </a:r>
            <a:r>
              <a:rPr sz="1400" b="0">
                <a:solidFill>
                  <a:srgbClr val="000000"/>
                </a:solidFill>
                <a:latin typeface="Arial"/>
              </a:rPr>
              <a:t>  /  </a:t>
            </a:r>
            <a:r>
              <a:rPr sz="1400" b="1">
                <a:solidFill>
                  <a:srgbClr val="009900"/>
                </a:solidFill>
                <a:latin typeface="Arial"/>
              </a:rPr>
              <a:t>smaller</a:t>
            </a:r>
            <a:r>
              <a:rPr sz="1400" b="0">
                <a:solidFill>
                  <a:srgbClr val="000000"/>
                </a:solidFill>
                <a:latin typeface="Arial"/>
              </a:rPr>
              <a:t>  surface area to volume ratio.</a:t>
            </a:r>
            <a:r>
              <a:rPr sz="1400" b="1">
                <a:solidFill>
                  <a:srgbClr val="009900"/>
                </a:solidFill>
                <a:latin typeface="Arial"/>
              </a:rPr>
              <a:t>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Exam questions worksheet mark scheme - page 1</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1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6949440" cy="333339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01 A fish gill</a:t>
            </a:r>
          </a:p>
        </p:txBody>
      </p:sp>
      <p:sp>
        <p:nvSpPr>
          <p:cNvPr id="8" name="TextBox 7"/>
          <p:cNvSpPr txBox="1"/>
          <p:nvPr/>
        </p:nvSpPr>
        <p:spPr>
          <a:xfrm>
            <a:off x="6400799"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[4]</a:t>
            </a:r>
          </a:p>
        </p:txBody>
      </p:sp>
      <p:pic>
        <p:nvPicPr>
          <p:cNvPr id="9" name="Picture 8" descr="01 A fish gill."/>
          <p:cNvPicPr>
            <a:picLocks noChangeAspect="1"/>
          </p:cNvPicPr>
          <p:nvPr/>
        </p:nvPicPr>
        <p:blipFill>
          <a:blip r:embed="rId2"/>
          <a:stretch>
            <a:fillRect/>
          </a:stretch>
        </p:blipFill>
        <p:spPr>
          <a:xfrm>
            <a:off x="640080" y="1618488"/>
            <a:ext cx="4023360" cy="2011680"/>
          </a:xfrm>
          <a:prstGeom prst="rect">
            <a:avLst/>
          </a:prstGeom>
        </p:spPr>
      </p:pic>
      <p:sp>
        <p:nvSpPr>
          <p:cNvPr id="10" name="TextBox 9"/>
          <p:cNvSpPr txBox="1"/>
          <p:nvPr/>
        </p:nvSpPr>
        <p:spPr>
          <a:xfrm>
            <a:off x="4800600" y="1572768"/>
            <a:ext cx="2560319" cy="2103120"/>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01.1  </a:t>
            </a:r>
            <a:r>
              <a:rPr sz="1250" b="0">
                <a:solidFill>
                  <a:srgbClr val="000000"/>
                </a:solidFill>
                <a:latin typeface="Arial"/>
              </a:rPr>
              <a:t>Complete Figure 1.  </a:t>
            </a:r>
            <a:r>
              <a:rPr sz="1250" b="0">
                <a:solidFill>
                  <a:srgbClr val="5A5A5A"/>
                </a:solidFill>
                <a:latin typeface="Arial"/>
              </a:rPr>
              <a:t>[3]</a:t>
            </a:r>
          </a:p>
          <a:p>
            <a:pPr algn="l">
              <a:spcBef>
                <a:spcPts val="200"/>
              </a:spcBef>
              <a:spcAft>
                <a:spcPts val="0"/>
              </a:spcAft>
            </a:pPr>
            <a:r>
              <a:rPr sz="1200" b="1">
                <a:solidFill>
                  <a:srgbClr val="009900"/>
                </a:solidFill>
                <a:latin typeface="Arial"/>
              </a:rPr>
              <a:t>1 gill arch (1)</a:t>
            </a:r>
          </a:p>
          <a:p>
            <a:pPr algn="l">
              <a:spcBef>
                <a:spcPts val="200"/>
              </a:spcBef>
              <a:spcAft>
                <a:spcPts val="0"/>
              </a:spcAft>
            </a:pPr>
            <a:r>
              <a:rPr sz="1200" b="1">
                <a:solidFill>
                  <a:srgbClr val="009900"/>
                </a:solidFill>
                <a:latin typeface="Arial"/>
              </a:rPr>
              <a:t>2 gill filament (1)</a:t>
            </a:r>
          </a:p>
          <a:p>
            <a:pPr algn="l">
              <a:spcBef>
                <a:spcPts val="200"/>
              </a:spcBef>
              <a:spcAft>
                <a:spcPts val="0"/>
              </a:spcAft>
            </a:pPr>
            <a:r>
              <a:rPr sz="1200" b="1">
                <a:solidFill>
                  <a:srgbClr val="009900"/>
                </a:solidFill>
                <a:latin typeface="Arial"/>
              </a:rPr>
              <a:t>3 blood vessel (1)</a:t>
            </a:r>
          </a:p>
          <a:p>
            <a:pPr algn="l">
              <a:spcBef>
                <a:spcPts val="200"/>
              </a:spcBef>
              <a:spcAft>
                <a:spcPts val="0"/>
              </a:spcAft>
            </a:pPr>
            <a:r>
              <a:rPr sz="1200" b="1">
                <a:solidFill>
                  <a:srgbClr val="009900"/>
                </a:solidFill>
                <a:latin typeface="Arial"/>
              </a:rPr>
              <a:t>allow</a:t>
            </a:r>
            <a:r>
              <a:rPr sz="1200" b="0">
                <a:solidFill>
                  <a:srgbClr val="009900"/>
                </a:solidFill>
                <a:latin typeface="Arial"/>
              </a:rPr>
              <a:t> capillary for line 3.</a:t>
            </a:r>
          </a:p>
          <a:p>
            <a:pPr algn="l">
              <a:spcBef>
                <a:spcPts val="200"/>
              </a:spcBef>
              <a:spcAft>
                <a:spcPts val="0"/>
              </a:spcAft>
            </a:pPr>
            <a:r>
              <a:rPr sz="1200" b="0">
                <a:solidFill>
                  <a:srgbClr val="009900"/>
                </a:solidFill>
                <a:latin typeface="Arial"/>
              </a:rPr>
              <a:t>More than one word on a line: no mark.</a:t>
            </a:r>
          </a:p>
        </p:txBody>
      </p:sp>
      <p:sp>
        <p:nvSpPr>
          <p:cNvPr id="11" name="TextBox 10"/>
          <p:cNvSpPr txBox="1"/>
          <p:nvPr/>
        </p:nvSpPr>
        <p:spPr>
          <a:xfrm>
            <a:off x="685800" y="3685031"/>
            <a:ext cx="6675120" cy="638873"/>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01.2  </a:t>
            </a:r>
            <a:r>
              <a:rPr sz="1250" b="0">
                <a:solidFill>
                  <a:srgbClr val="000000"/>
                </a:solidFill>
                <a:latin typeface="Arial"/>
              </a:rPr>
              <a:t>Which feature of the gill filaments gives them a large surface area?  </a:t>
            </a:r>
            <a:r>
              <a:rPr sz="1250" b="0">
                <a:solidFill>
                  <a:srgbClr val="5A5A5A"/>
                </a:solidFill>
                <a:latin typeface="Arial"/>
              </a:rPr>
              <a:t>[1]</a:t>
            </a:r>
          </a:p>
          <a:p>
            <a:pPr algn="l">
              <a:spcBef>
                <a:spcPts val="200"/>
              </a:spcBef>
              <a:spcAft>
                <a:spcPts val="0"/>
              </a:spcAft>
            </a:pPr>
            <a:r>
              <a:rPr sz="1200" b="1">
                <a:solidFill>
                  <a:srgbClr val="009900"/>
                </a:solidFill>
                <a:latin typeface="Arial"/>
              </a:rPr>
              <a:t>They are covered in tiny plates. (1)</a:t>
            </a:r>
          </a:p>
          <a:p>
            <a:pPr algn="l">
              <a:spcBef>
                <a:spcPts val="200"/>
              </a:spcBef>
              <a:spcAft>
                <a:spcPts val="0"/>
              </a:spcAft>
            </a:pPr>
            <a:r>
              <a:rPr sz="1200" b="0">
                <a:solidFill>
                  <a:srgbClr val="009900"/>
                </a:solidFill>
                <a:latin typeface="Arial"/>
              </a:rPr>
              <a:t>If more than one box is ticked, give 0 marks.</a:t>
            </a:r>
          </a:p>
        </p:txBody>
      </p:sp>
      <p:sp>
        <p:nvSpPr>
          <p:cNvPr id="12" name="Rectangle 11"/>
          <p:cNvSpPr/>
          <p:nvPr/>
        </p:nvSpPr>
        <p:spPr>
          <a:xfrm>
            <a:off x="548640" y="4613550"/>
            <a:ext cx="6949440" cy="2145495"/>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468670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03 Nitrate ions</a:t>
            </a:r>
          </a:p>
        </p:txBody>
      </p:sp>
      <p:sp>
        <p:nvSpPr>
          <p:cNvPr id="14" name="TextBox 13"/>
          <p:cNvSpPr txBox="1"/>
          <p:nvPr/>
        </p:nvSpPr>
        <p:spPr>
          <a:xfrm>
            <a:off x="6400799" y="470499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15" name="TextBox 14"/>
          <p:cNvSpPr txBox="1"/>
          <p:nvPr/>
        </p:nvSpPr>
        <p:spPr>
          <a:xfrm>
            <a:off x="685800" y="5043318"/>
            <a:ext cx="6675120" cy="1563242"/>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03  </a:t>
            </a:r>
            <a:r>
              <a:rPr sz="1250" b="0">
                <a:solidFill>
                  <a:srgbClr val="000000"/>
                </a:solidFill>
                <a:latin typeface="Arial"/>
              </a:rPr>
              <a:t>Explain why the root hair cell must use active transport to take in nitrate ions. Use data from Table 2.  </a:t>
            </a:r>
            <a:r>
              <a:rPr sz="1250" b="0">
                <a:solidFill>
                  <a:srgbClr val="5A5A5A"/>
                </a:solidFill>
                <a:latin typeface="Arial"/>
              </a:rPr>
              <a:t>[2]</a:t>
            </a:r>
          </a:p>
          <a:p>
            <a:pPr algn="l">
              <a:spcBef>
                <a:spcPts val="200"/>
              </a:spcBef>
              <a:spcAft>
                <a:spcPts val="0"/>
              </a:spcAft>
            </a:pPr>
            <a:r>
              <a:rPr sz="1200" b="1">
                <a:solidFill>
                  <a:srgbClr val="009900"/>
                </a:solidFill>
                <a:latin typeface="Arial"/>
              </a:rPr>
              <a:t>the concentration of nitrate ions is higher in the root hair cell (25) than in the soil water (0.5) / 50 times higher (1)</a:t>
            </a:r>
          </a:p>
          <a:p>
            <a:pPr algn="l">
              <a:spcBef>
                <a:spcPts val="200"/>
              </a:spcBef>
              <a:spcAft>
                <a:spcPts val="0"/>
              </a:spcAft>
            </a:pPr>
            <a:r>
              <a:rPr sz="1200" b="1">
                <a:solidFill>
                  <a:srgbClr val="009900"/>
                </a:solidFill>
                <a:latin typeface="Arial"/>
              </a:rPr>
              <a:t>so the ions must move against the concentration gradient, which needs energy from respiration (1)</a:t>
            </a:r>
          </a:p>
          <a:p>
            <a:pPr algn="l">
              <a:spcBef>
                <a:spcPts val="200"/>
              </a:spcBef>
              <a:spcAft>
                <a:spcPts val="0"/>
              </a:spcAft>
            </a:pPr>
            <a:r>
              <a:rPr sz="1200" b="0">
                <a:solidFill>
                  <a:srgbClr val="009900"/>
                </a:solidFill>
                <a:latin typeface="Arial"/>
              </a:rPr>
              <a:t>The first mark needs data or a comparison from Table 2. </a:t>
            </a:r>
            <a:r>
              <a:rPr sz="1200" b="1">
                <a:solidFill>
                  <a:srgbClr val="009900"/>
                </a:solidFill>
                <a:latin typeface="Arial"/>
              </a:rPr>
              <a:t>allow</a:t>
            </a:r>
            <a:r>
              <a:rPr sz="1200" b="0">
                <a:solidFill>
                  <a:srgbClr val="009900"/>
                </a:solidFill>
                <a:latin typeface="Arial"/>
              </a:rPr>
              <a:t> “diffusion would move nitrate ions out of the cell” for the second mark. </a:t>
            </a:r>
            <a:r>
              <a:rPr sz="1200" b="1">
                <a:solidFill>
                  <a:srgbClr val="009900"/>
                </a:solidFill>
                <a:latin typeface="Arial"/>
              </a:rPr>
              <a:t>do not accept</a:t>
            </a:r>
            <a:r>
              <a:rPr sz="1200" b="0">
                <a:solidFill>
                  <a:srgbClr val="009900"/>
                </a:solidFill>
                <a:latin typeface="Arial"/>
              </a:rPr>
              <a:t> “energy is made / produced”.</a:t>
            </a:r>
          </a:p>
        </p:txBody>
      </p:sp>
      <p:sp>
        <p:nvSpPr>
          <p:cNvPr id="16" name="Rectangle 15"/>
          <p:cNvSpPr/>
          <p:nvPr/>
        </p:nvSpPr>
        <p:spPr>
          <a:xfrm>
            <a:off x="548640" y="6896205"/>
            <a:ext cx="6949440" cy="1424834"/>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6969357"/>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04 Exchange surfaces</a:t>
            </a:r>
          </a:p>
        </p:txBody>
      </p:sp>
      <p:sp>
        <p:nvSpPr>
          <p:cNvPr id="18" name="TextBox 17"/>
          <p:cNvSpPr txBox="1"/>
          <p:nvPr/>
        </p:nvSpPr>
        <p:spPr>
          <a:xfrm>
            <a:off x="6400799" y="6987645"/>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[2]</a:t>
            </a:r>
          </a:p>
        </p:txBody>
      </p:sp>
      <p:sp>
        <p:nvSpPr>
          <p:cNvPr id="19" name="TextBox 18"/>
          <p:cNvSpPr txBox="1"/>
          <p:nvPr/>
        </p:nvSpPr>
        <p:spPr>
          <a:xfrm>
            <a:off x="685800" y="7325973"/>
            <a:ext cx="6675120" cy="842581"/>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04  </a:t>
            </a:r>
            <a:r>
              <a:rPr sz="1250" b="0">
                <a:solidFill>
                  <a:srgbClr val="000000"/>
                </a:solidFill>
                <a:latin typeface="Arial"/>
              </a:rPr>
              <a:t>Complete Table 3. Tick the features that each exchange surface has.  </a:t>
            </a:r>
            <a:r>
              <a:rPr sz="1250" b="0">
                <a:solidFill>
                  <a:srgbClr val="5A5A5A"/>
                </a:solidFill>
                <a:latin typeface="Arial"/>
              </a:rPr>
              <a:t>[2]</a:t>
            </a:r>
          </a:p>
          <a:p>
            <a:pPr algn="l">
              <a:spcBef>
                <a:spcPts val="200"/>
              </a:spcBef>
              <a:spcAft>
                <a:spcPts val="0"/>
              </a:spcAft>
            </a:pPr>
            <a:r>
              <a:rPr sz="1200" b="1">
                <a:solidFill>
                  <a:srgbClr val="009900"/>
                </a:solidFill>
                <a:latin typeface="Arial"/>
              </a:rPr>
              <a:t>villi row: ✓ large surface area, ✓ efficient blood supply, no tick for ventilated (1)</a:t>
            </a:r>
          </a:p>
          <a:p>
            <a:pPr algn="l">
              <a:spcBef>
                <a:spcPts val="200"/>
              </a:spcBef>
              <a:spcAft>
                <a:spcPts val="0"/>
              </a:spcAft>
            </a:pPr>
            <a:r>
              <a:rPr sz="1200" b="1">
                <a:solidFill>
                  <a:srgbClr val="009900"/>
                </a:solidFill>
                <a:latin typeface="Arial"/>
              </a:rPr>
              <a:t>leaf row: ✓ large surface area only (1)</a:t>
            </a:r>
          </a:p>
          <a:p>
            <a:pPr algn="l">
              <a:spcBef>
                <a:spcPts val="200"/>
              </a:spcBef>
              <a:spcAft>
                <a:spcPts val="0"/>
              </a:spcAft>
            </a:pPr>
            <a:r>
              <a:rPr sz="1200" b="0">
                <a:solidFill>
                  <a:srgbClr val="009900"/>
                </a:solidFill>
                <a:latin typeface="Arial"/>
              </a:rPr>
              <a:t>Each row must be fully correct for its mark.</a:t>
            </a:r>
          </a:p>
        </p:txBody>
      </p:sp>
      <p:sp>
        <p:nvSpPr>
          <p:cNvPr id="20" name="Rectangle 19"/>
          <p:cNvSpPr/>
          <p:nvPr/>
        </p:nvSpPr>
        <p:spPr>
          <a:xfrm>
            <a:off x="7744968" y="1143000"/>
            <a:ext cx="6949440"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54696" y="1216152"/>
            <a:ext cx="6729983"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02 Agar cubes</a:t>
            </a:r>
          </a:p>
        </p:txBody>
      </p:sp>
      <p:sp>
        <p:nvSpPr>
          <p:cNvPr id="22" name="TextBox 21"/>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sp>
        <p:nvSpPr>
          <p:cNvPr id="23" name="TextBox 22"/>
          <p:cNvSpPr txBox="1"/>
          <p:nvPr/>
        </p:nvSpPr>
        <p:spPr>
          <a:xfrm>
            <a:off x="7882128" y="1572768"/>
            <a:ext cx="6675120" cy="6656832"/>
          </a:xfrm>
          <a:prstGeom prst="rect">
            <a:avLst/>
          </a:prstGeom>
          <a:noFill/>
        </p:spPr>
        <p:txBody>
          <a:bodyPr wrap="square" lIns="0" rIns="0" tIns="0" bIns="0" anchor="t">
            <a:spAutoFit/>
          </a:bodyPr>
          <a:lstStyle/>
          <a:p>
            <a:pPr algn="l">
              <a:spcBef>
                <a:spcPts val="0"/>
              </a:spcBef>
              <a:spcAft>
                <a:spcPts val="0"/>
              </a:spcAft>
            </a:pPr>
            <a:r>
              <a:rPr sz="1250" b="1">
                <a:solidFill>
                  <a:srgbClr val="000000"/>
                </a:solidFill>
                <a:latin typeface="Arial"/>
              </a:rPr>
              <a:t>02.1  </a:t>
            </a:r>
            <a:r>
              <a:rPr sz="1250" b="0">
                <a:solidFill>
                  <a:srgbClr val="000000"/>
                </a:solidFill>
                <a:latin typeface="Arial"/>
              </a:rPr>
              <a:t>Calculate the surface area X of the 0.5 cm cube.  </a:t>
            </a:r>
            <a:r>
              <a:rPr sz="1250" b="0">
                <a:solidFill>
                  <a:srgbClr val="5A5A5A"/>
                </a:solidFill>
                <a:latin typeface="Arial"/>
              </a:rPr>
              <a:t>[2]</a:t>
            </a:r>
          </a:p>
          <a:p>
            <a:pPr algn="l">
              <a:spcBef>
                <a:spcPts val="200"/>
              </a:spcBef>
              <a:spcAft>
                <a:spcPts val="0"/>
              </a:spcAft>
            </a:pPr>
            <a:r>
              <a:rPr sz="1200" b="1">
                <a:solidFill>
                  <a:srgbClr val="009900"/>
                </a:solidFill>
                <a:latin typeface="Arial"/>
              </a:rPr>
              <a:t>6 × 0.5 × 0.5 (1)  = 1.5 (cm²) (1)</a:t>
            </a:r>
          </a:p>
          <a:p>
            <a:pPr algn="l">
              <a:spcBef>
                <a:spcPts val="200"/>
              </a:spcBef>
              <a:spcAft>
                <a:spcPts val="0"/>
              </a:spcAft>
            </a:pPr>
            <a:r>
              <a:rPr sz="1200" b="0">
                <a:solidFill>
                  <a:srgbClr val="009900"/>
                </a:solidFill>
                <a:latin typeface="Arial"/>
              </a:rPr>
              <a:t>Correct answer with no working = 2 marks.</a:t>
            </a:r>
          </a:p>
          <a:p>
            <a:pPr algn="l">
              <a:spcBef>
                <a:spcPts val="900"/>
              </a:spcBef>
              <a:spcAft>
                <a:spcPts val="0"/>
              </a:spcAft>
            </a:pPr>
            <a:r>
              <a:rPr sz="1250" b="1">
                <a:solidFill>
                  <a:srgbClr val="000000"/>
                </a:solidFill>
                <a:latin typeface="Arial"/>
              </a:rPr>
              <a:t>02.2  </a:t>
            </a:r>
            <a:r>
              <a:rPr sz="1250" b="0">
                <a:solidFill>
                  <a:srgbClr val="000000"/>
                </a:solidFill>
                <a:latin typeface="Arial"/>
              </a:rPr>
              <a:t>Calculate the surface area to volume ratio Y of the 0.5 cm cube. Give your answer in the form ___ : 1  </a:t>
            </a:r>
            <a:r>
              <a:rPr sz="1250" b="0">
                <a:solidFill>
                  <a:srgbClr val="5A5A5A"/>
                </a:solidFill>
                <a:latin typeface="Arial"/>
              </a:rPr>
              <a:t>[1]</a:t>
            </a:r>
          </a:p>
          <a:p>
            <a:pPr algn="l">
              <a:spcBef>
                <a:spcPts val="200"/>
              </a:spcBef>
              <a:spcAft>
                <a:spcPts val="0"/>
              </a:spcAft>
            </a:pPr>
            <a:r>
              <a:rPr sz="1200" b="1">
                <a:solidFill>
                  <a:srgbClr val="009900"/>
                </a:solidFill>
                <a:latin typeface="Arial"/>
              </a:rPr>
              <a:t>12 : 1 (1)</a:t>
            </a:r>
          </a:p>
          <a:p>
            <a:pPr algn="l">
              <a:spcBef>
                <a:spcPts val="200"/>
              </a:spcBef>
              <a:spcAft>
                <a:spcPts val="0"/>
              </a:spcAft>
            </a:pPr>
            <a:r>
              <a:rPr sz="1200" b="1">
                <a:solidFill>
                  <a:srgbClr val="009900"/>
                </a:solidFill>
                <a:latin typeface="Arial"/>
              </a:rPr>
              <a:t>allow</a:t>
            </a:r>
            <a:r>
              <a:rPr sz="1200" b="0">
                <a:solidFill>
                  <a:srgbClr val="009900"/>
                </a:solidFill>
                <a:latin typeface="Arial"/>
              </a:rPr>
              <a:t> their 02.1 answer ÷ 0.125, written as ___ : 1. </a:t>
            </a:r>
            <a:r>
              <a:rPr sz="1200" b="1">
                <a:solidFill>
                  <a:srgbClr val="009900"/>
                </a:solidFill>
                <a:latin typeface="Arial"/>
              </a:rPr>
              <a:t>do not accept</a:t>
            </a:r>
            <a:r>
              <a:rPr sz="1200" b="0">
                <a:solidFill>
                  <a:srgbClr val="009900"/>
                </a:solidFill>
                <a:latin typeface="Arial"/>
              </a:rPr>
              <a:t> 1 : 12.</a:t>
            </a:r>
          </a:p>
          <a:p>
            <a:pPr algn="l">
              <a:spcBef>
                <a:spcPts val="900"/>
              </a:spcBef>
              <a:spcAft>
                <a:spcPts val="0"/>
              </a:spcAft>
            </a:pPr>
            <a:r>
              <a:rPr sz="1250" b="1">
                <a:solidFill>
                  <a:srgbClr val="000000"/>
                </a:solidFill>
                <a:latin typeface="Arial"/>
              </a:rPr>
              <a:t>02.3  </a:t>
            </a:r>
            <a:r>
              <a:rPr sz="1250" b="0">
                <a:solidFill>
                  <a:srgbClr val="000000"/>
                </a:solidFill>
                <a:latin typeface="Arial"/>
              </a:rPr>
              <a:t>Describe the pattern in Table 1.  </a:t>
            </a:r>
            <a:r>
              <a:rPr sz="1250" b="0">
                <a:solidFill>
                  <a:srgbClr val="5A5A5A"/>
                </a:solidFill>
                <a:latin typeface="Arial"/>
              </a:rPr>
              <a:t>[1]</a:t>
            </a:r>
          </a:p>
          <a:p>
            <a:pPr algn="l">
              <a:spcBef>
                <a:spcPts val="200"/>
              </a:spcBef>
              <a:spcAft>
                <a:spcPts val="0"/>
              </a:spcAft>
            </a:pPr>
            <a:r>
              <a:rPr sz="1200" b="1">
                <a:solidFill>
                  <a:srgbClr val="009900"/>
                </a:solidFill>
                <a:latin typeface="Arial"/>
              </a:rPr>
              <a:t>the bigger the cube, the longer it takes to become colourless (1)</a:t>
            </a:r>
          </a:p>
          <a:p>
            <a:pPr algn="l">
              <a:spcBef>
                <a:spcPts val="200"/>
              </a:spcBef>
              <a:spcAft>
                <a:spcPts val="0"/>
              </a:spcAft>
            </a:pPr>
            <a:r>
              <a:rPr sz="1200" b="1">
                <a:solidFill>
                  <a:srgbClr val="009900"/>
                </a:solidFill>
                <a:latin typeface="Arial"/>
              </a:rPr>
              <a:t>allow</a:t>
            </a:r>
            <a:r>
              <a:rPr sz="1200" b="0">
                <a:solidFill>
                  <a:srgbClr val="009900"/>
                </a:solidFill>
                <a:latin typeface="Arial"/>
              </a:rPr>
              <a:t> “the smaller the surface area to volume ratio, the longer it takes”. “it takes longer” alone = 0: the answer must link size or ratio to time.</a:t>
            </a:r>
          </a:p>
          <a:p>
            <a:pPr algn="l">
              <a:spcBef>
                <a:spcPts val="900"/>
              </a:spcBef>
              <a:spcAft>
                <a:spcPts val="0"/>
              </a:spcAft>
            </a:pPr>
            <a:r>
              <a:rPr sz="1250" b="1">
                <a:solidFill>
                  <a:srgbClr val="000000"/>
                </a:solidFill>
                <a:latin typeface="Arial"/>
              </a:rPr>
              <a:t>02.4  </a:t>
            </a:r>
            <a:r>
              <a:rPr sz="1250" b="0">
                <a:solidFill>
                  <a:srgbClr val="000000"/>
                </a:solidFill>
                <a:latin typeface="Arial"/>
              </a:rPr>
              <a:t>Use Table 1 to suggest why a large organism needs exchange surfaces and a transport system.  </a:t>
            </a:r>
            <a:r>
              <a:rPr sz="1250" b="0">
                <a:solidFill>
                  <a:srgbClr val="5A5A5A"/>
                </a:solidFill>
                <a:latin typeface="Arial"/>
              </a:rPr>
              <a:t>[2]</a:t>
            </a:r>
          </a:p>
          <a:p>
            <a:pPr algn="l">
              <a:spcBef>
                <a:spcPts val="200"/>
              </a:spcBef>
              <a:spcAft>
                <a:spcPts val="0"/>
              </a:spcAft>
            </a:pPr>
            <a:r>
              <a:rPr sz="1200" b="1">
                <a:solidFill>
                  <a:srgbClr val="009900"/>
                </a:solidFill>
                <a:latin typeface="Arial"/>
              </a:rPr>
              <a:t>a larger cube / organism has a smaller surface area to volume ratio, so it takes much longer for substances to diffuse to its middle (1)</a:t>
            </a:r>
          </a:p>
          <a:p>
            <a:pPr algn="l">
              <a:spcBef>
                <a:spcPts val="200"/>
              </a:spcBef>
              <a:spcAft>
                <a:spcPts val="0"/>
              </a:spcAft>
            </a:pPr>
            <a:r>
              <a:rPr sz="1200" b="1">
                <a:solidFill>
                  <a:srgbClr val="009900"/>
                </a:solidFill>
                <a:latin typeface="Arial"/>
              </a:rPr>
              <a:t>so a large organism needs exchange surfaces (to take in enough) and a transport system (to carry substances to every cell) (1)</a:t>
            </a:r>
          </a:p>
          <a:p>
            <a:pPr algn="l">
              <a:spcBef>
                <a:spcPts val="200"/>
              </a:spcBef>
              <a:spcAft>
                <a:spcPts val="0"/>
              </a:spcAft>
            </a:pPr>
            <a:r>
              <a:rPr sz="1200" b="1">
                <a:solidFill>
                  <a:srgbClr val="009900"/>
                </a:solidFill>
                <a:latin typeface="Arial"/>
              </a:rPr>
              <a:t>allow</a:t>
            </a:r>
            <a:r>
              <a:rPr sz="1200" b="0">
                <a:solidFill>
                  <a:srgbClr val="009900"/>
                </a:solidFill>
                <a:latin typeface="Arial"/>
              </a:rPr>
              <a:t> data used for the first mark, for example “the 2 cm cube took about 4 times as long as the 1 cm cube”.</a:t>
            </a:r>
          </a:p>
          <a:p>
            <a:pPr algn="l">
              <a:spcBef>
                <a:spcPts val="200"/>
              </a:spcBef>
              <a:spcAft>
                <a:spcPts val="0"/>
              </a:spcAft>
            </a:pPr>
            <a:r>
              <a:rPr sz="1200" b="1">
                <a:solidFill>
                  <a:srgbClr val="000000"/>
                </a:solidFill>
                <a:latin typeface="Arial"/>
              </a:rPr>
              <a:t>Model answers: </a:t>
            </a:r>
            <a:r>
              <a:rPr sz="1200" b="1">
                <a:solidFill>
                  <a:srgbClr val="009900"/>
                </a:solidFill>
                <a:latin typeface="Arial"/>
              </a:rPr>
              <a:t/>
            </a:r>
          </a:p>
          <a:p>
            <a:pPr algn="l">
              <a:spcBef>
                <a:spcPts val="200"/>
              </a:spcBef>
              <a:spcAft>
                <a:spcPts val="0"/>
              </a:spcAft>
            </a:pPr>
            <a:r>
              <a:rPr sz="1200" b="1">
                <a:solidFill>
                  <a:srgbClr val="000000"/>
                </a:solidFill>
                <a:latin typeface="Arial"/>
              </a:rPr>
              <a:t>02.1 </a:t>
            </a:r>
            <a:r>
              <a:rPr sz="1200" b="1">
                <a:solidFill>
                  <a:srgbClr val="009900"/>
                </a:solidFill>
                <a:latin typeface="Arial"/>
              </a:rPr>
              <a:t>6 × 0.5 × 0.5 = 1.5 cm².</a:t>
            </a:r>
          </a:p>
          <a:p>
            <a:pPr algn="l">
              <a:spcBef>
                <a:spcPts val="200"/>
              </a:spcBef>
              <a:spcAft>
                <a:spcPts val="0"/>
              </a:spcAft>
            </a:pPr>
            <a:r>
              <a:rPr sz="1200" b="1">
                <a:solidFill>
                  <a:srgbClr val="000000"/>
                </a:solidFill>
                <a:latin typeface="Arial"/>
              </a:rPr>
              <a:t>02.2 </a:t>
            </a:r>
            <a:r>
              <a:rPr sz="1200" b="1">
                <a:solidFill>
                  <a:srgbClr val="009900"/>
                </a:solidFill>
                <a:latin typeface="Arial"/>
              </a:rPr>
              <a:t>1.5 : 0.125 = 12 : 1.</a:t>
            </a:r>
          </a:p>
          <a:p>
            <a:pPr algn="l">
              <a:spcBef>
                <a:spcPts val="200"/>
              </a:spcBef>
              <a:spcAft>
                <a:spcPts val="0"/>
              </a:spcAft>
            </a:pPr>
            <a:r>
              <a:rPr sz="1200" b="1">
                <a:solidFill>
                  <a:srgbClr val="000000"/>
                </a:solidFill>
                <a:latin typeface="Arial"/>
              </a:rPr>
              <a:t>02.3 </a:t>
            </a:r>
            <a:r>
              <a:rPr sz="1200" b="1">
                <a:solidFill>
                  <a:srgbClr val="009900"/>
                </a:solidFill>
                <a:latin typeface="Arial"/>
              </a:rPr>
              <a:t>The bigger the cube, the longer it takes to become colourless.</a:t>
            </a:r>
          </a:p>
          <a:p>
            <a:pPr algn="l">
              <a:spcBef>
                <a:spcPts val="200"/>
              </a:spcBef>
              <a:spcAft>
                <a:spcPts val="0"/>
              </a:spcAft>
            </a:pPr>
            <a:r>
              <a:rPr sz="1200" b="1">
                <a:solidFill>
                  <a:srgbClr val="000000"/>
                </a:solidFill>
                <a:latin typeface="Arial"/>
              </a:rPr>
              <a:t>02.4 </a:t>
            </a:r>
            <a:r>
              <a:rPr sz="1200" b="1">
                <a:solidFill>
                  <a:srgbClr val="009900"/>
                </a:solidFill>
                <a:latin typeface="Arial"/>
              </a:rPr>
              <a:t>Bigger cubes have a smaller surface area to volume ratio and take much longer for the acid to diffuse to the middle. So a large organism needs exchange surfaces to take in enough, and a transport system to carry substances to every cell.</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SG title"/>
          <p:cNvSpPr txBox="1"/>
          <p:nvPr/>
        </p:nvSpPr>
        <p:spPr>
          <a:xfrm>
            <a:off x="548640" y="201168"/>
            <a:ext cx="11887200" cy="457200"/>
          </a:xfrm>
          <a:prstGeom prst="rect">
            <a:avLst/>
          </a:prstGeom>
          <a:noFill/>
        </p:spPr>
        <p:txBody>
          <a:bodyPr wrap="square" lIns="0" rIns="0" tIns="0" bIns="0" anchor="t">
            <a:spAutoFit/>
          </a:bodyPr>
          <a:lstStyle/>
          <a:p>
            <a:pPr algn="l">
              <a:spcAft>
                <a:spcPts val="600"/>
              </a:spcAft>
            </a:pPr>
            <a:r>
              <a:rPr sz="2400" b="1" i="0">
                <a:solidFill>
                  <a:srgbClr val="009900"/>
                </a:solidFill>
                <a:latin typeface="Arial"/>
              </a:rPr>
              <a:t>B1 L10 Exam questions worksheet mark scheme - page 2</a:t>
            </a:r>
          </a:p>
        </p:txBody>
      </p:sp>
      <p:sp>
        <p:nvSpPr>
          <p:cNvPr id="3" name="SG page label"/>
          <p:cNvSpPr txBox="1"/>
          <p:nvPr/>
        </p:nvSpPr>
        <p:spPr>
          <a:xfrm>
            <a:off x="12252960" y="256032"/>
            <a:ext cx="2423160" cy="274320"/>
          </a:xfrm>
          <a:prstGeom prst="rect">
            <a:avLst/>
          </a:prstGeom>
          <a:noFill/>
        </p:spPr>
        <p:txBody>
          <a:bodyPr wrap="square" lIns="0" rIns="0" tIns="0" bIns="0" anchor="t">
            <a:spAutoFit/>
          </a:bodyPr>
          <a:lstStyle/>
          <a:p>
            <a:pPr algn="r">
              <a:spcAft>
                <a:spcPts val="600"/>
              </a:spcAft>
            </a:pPr>
            <a:r>
              <a:rPr sz="1400" b="0" i="0">
                <a:solidFill>
                  <a:srgbClr val="5A5A5A"/>
                </a:solidFill>
                <a:latin typeface="Arial"/>
              </a:rPr>
              <a:t>Answers 2 of 2</a:t>
            </a:r>
          </a:p>
        </p:txBody>
      </p:sp>
      <p:sp>
        <p:nvSpPr>
          <p:cNvPr id="4" name="Rectangle 3"/>
          <p:cNvSpPr/>
          <p:nvPr/>
        </p:nvSpPr>
        <p:spPr>
          <a:xfrm>
            <a:off x="548640" y="713232"/>
            <a:ext cx="14145768" cy="32004"/>
          </a:xfrm>
          <a:prstGeom prst="rect">
            <a:avLst/>
          </a:prstGeom>
          <a:solidFill>
            <a:srgbClr val="000000"/>
          </a:solidFill>
          <a:ln>
            <a:noFill/>
          </a:ln>
        </p:spPr>
        <p:txBody>
          <a:bodyPr rtlCol="0" anchor="ctr"/>
          <a:lstStyle/>
          <a:p>
            <a:pPr algn="ctr"/>
          </a:p>
        </p:txBody>
      </p:sp>
      <p:sp>
        <p:nvSpPr>
          <p:cNvPr id="5" name="TextBox 4"/>
          <p:cNvSpPr txBox="1"/>
          <p:nvPr/>
        </p:nvSpPr>
        <p:spPr>
          <a:xfrm>
            <a:off x="548640" y="8398764"/>
            <a:ext cx="14145768" cy="164592"/>
          </a:xfrm>
          <a:prstGeom prst="rect">
            <a:avLst/>
          </a:prstGeom>
          <a:noFill/>
        </p:spPr>
        <p:txBody>
          <a:bodyPr wrap="square" lIns="0" rIns="0" tIns="0" bIns="0" anchor="t">
            <a:spAutoFit/>
          </a:bodyPr>
          <a:lstStyle/>
          <a:p>
            <a:pPr algn="ctr">
              <a:spcAft>
                <a:spcPts val="600"/>
              </a:spcAft>
            </a:pPr>
            <a:r>
              <a:rPr sz="1000" b="0" i="0">
                <a:solidFill>
                  <a:srgbClr val="7F7F7F"/>
                </a:solidFill>
                <a:latin typeface="Arial"/>
              </a:rPr>
              <a:t>B1 L10 · Active transport and exchange surfaces · sciencegcse.co.uk  ·  free GCSE science resources</a:t>
            </a:r>
          </a:p>
        </p:txBody>
      </p:sp>
      <p:sp>
        <p:nvSpPr>
          <p:cNvPr id="6" name="Rectangle 5"/>
          <p:cNvSpPr/>
          <p:nvPr/>
        </p:nvSpPr>
        <p:spPr>
          <a:xfrm>
            <a:off x="548640" y="1143000"/>
            <a:ext cx="14145768" cy="717804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 y="1216152"/>
            <a:ext cx="13926312" cy="320040"/>
          </a:xfrm>
          <a:prstGeom prst="rect">
            <a:avLst/>
          </a:prstGeom>
          <a:noFill/>
        </p:spPr>
        <p:txBody>
          <a:bodyPr wrap="square" lIns="0" rIns="0" tIns="0" bIns="0" anchor="t">
            <a:spAutoFit/>
          </a:bodyPr>
          <a:lstStyle/>
          <a:p>
            <a:pPr algn="l">
              <a:spcAft>
                <a:spcPts val="600"/>
              </a:spcAft>
            </a:pPr>
            <a:r>
              <a:rPr sz="1800" b="1">
                <a:solidFill>
                  <a:srgbClr val="000000"/>
                </a:solidFill>
                <a:latin typeface="Arial"/>
              </a:rPr>
              <a:t>05 Extended response</a:t>
            </a:r>
          </a:p>
        </p:txBody>
      </p:sp>
      <p:sp>
        <p:nvSpPr>
          <p:cNvPr id="8" name="TextBox 7"/>
          <p:cNvSpPr txBox="1"/>
          <p:nvPr/>
        </p:nvSpPr>
        <p:spPr>
          <a:xfrm>
            <a:off x="13597128" y="1234440"/>
            <a:ext cx="987552" cy="320040"/>
          </a:xfrm>
          <a:prstGeom prst="rect">
            <a:avLst/>
          </a:prstGeom>
          <a:noFill/>
        </p:spPr>
        <p:txBody>
          <a:bodyPr wrap="square" lIns="0" rIns="0" tIns="0" bIns="0" anchor="t">
            <a:spAutoFit/>
          </a:bodyPr>
          <a:lstStyle/>
          <a:p>
            <a:pPr algn="r">
              <a:spcAft>
                <a:spcPts val="600"/>
              </a:spcAft>
            </a:pPr>
            <a:r>
              <a:rPr sz="1400" b="0">
                <a:solidFill>
                  <a:srgbClr val="5A5A5A"/>
                </a:solidFill>
                <a:latin typeface="Arial"/>
              </a:rPr>
              <a:t>[6]</a:t>
            </a:r>
          </a:p>
        </p:txBody>
      </p:sp>
      <p:cxnSp>
        <p:nvCxnSpPr>
          <p:cNvPr id="9" name="Connector 8"/>
          <p:cNvCxnSpPr/>
          <p:nvPr/>
        </p:nvCxnSpPr>
        <p:spPr>
          <a:xfrm>
            <a:off x="7621524" y="1600200"/>
            <a:ext cx="0" cy="6583679"/>
          </a:xfrm>
          <a:prstGeom prst="line">
            <a:avLst/>
          </a:prstGeom>
          <a:ln w="12700">
            <a:solidFill>
              <a:srgbClr val="D2D2D2"/>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05  </a:t>
            </a:r>
            <a:r>
              <a:rPr sz="1600" b="0">
                <a:solidFill>
                  <a:srgbClr val="000000"/>
                </a:solidFill>
                <a:latin typeface="Arial"/>
              </a:rPr>
              <a:t>Diffusion, osmosis and active transport are three ways that substances move into and out of cells. Compare diffusion, osmosis and active transport.  </a:t>
            </a:r>
            <a:r>
              <a:rPr sz="1600" b="0">
                <a:solidFill>
                  <a:srgbClr val="5A5A5A"/>
                </a:solidFill>
                <a:latin typeface="Arial"/>
              </a:rPr>
              <a:t>[6]</a:t>
            </a:r>
          </a:p>
          <a:p>
            <a:pPr algn="l">
              <a:spcBef>
                <a:spcPts val="900"/>
              </a:spcBef>
              <a:spcAft>
                <a:spcPts val="0"/>
              </a:spcAft>
            </a:pPr>
            <a:r>
              <a:rPr sz="1600" b="1">
                <a:solidFill>
                  <a:srgbClr val="000000"/>
                </a:solidFill>
                <a:latin typeface="Arial"/>
              </a:rPr>
              <a:t>Level descriptors</a:t>
            </a:r>
          </a:p>
          <a:p>
            <a:pPr algn="l">
              <a:spcBef>
                <a:spcPts val="200"/>
              </a:spcBef>
              <a:spcAft>
                <a:spcPts val="0"/>
              </a:spcAft>
            </a:pPr>
            <a:r>
              <a:rPr sz="1500" b="1">
                <a:solidFill>
                  <a:srgbClr val="009900"/>
                </a:solidFill>
                <a:latin typeface="Arial"/>
              </a:rPr>
              <a:t>Level 3 (5–6 marks): </a:t>
            </a:r>
            <a:r>
              <a:rPr sz="1500" b="0">
                <a:solidFill>
                  <a:srgbClr val="009900"/>
                </a:solidFill>
                <a:latin typeface="Arial"/>
              </a:rPr>
              <a:t>A detailed and coherent comparison of all three processes. What moves, which way it moves (relative to the concentration gradient) and whether energy is needed are given for each, with clear similarities and differences, and examples.</a:t>
            </a:r>
          </a:p>
          <a:p>
            <a:pPr algn="l">
              <a:spcBef>
                <a:spcPts val="200"/>
              </a:spcBef>
              <a:spcAft>
                <a:spcPts val="0"/>
              </a:spcAft>
            </a:pPr>
            <a:r>
              <a:rPr sz="1500" b="1">
                <a:solidFill>
                  <a:srgbClr val="009900"/>
                </a:solidFill>
                <a:latin typeface="Arial"/>
              </a:rPr>
              <a:t>Level 2 (3–4 marks): </a:t>
            </a:r>
            <a:r>
              <a:rPr sz="1500" b="0">
                <a:solidFill>
                  <a:srgbClr val="009900"/>
                </a:solidFill>
                <a:latin typeface="Arial"/>
              </a:rPr>
              <a:t>A comparison of at least two of the processes, with some similarities or differences correctly stated. There may be an omission or one error.</a:t>
            </a:r>
          </a:p>
          <a:p>
            <a:pPr algn="l">
              <a:spcBef>
                <a:spcPts val="200"/>
              </a:spcBef>
              <a:spcAft>
                <a:spcPts val="0"/>
              </a:spcAft>
            </a:pPr>
            <a:r>
              <a:rPr sz="1500" b="1">
                <a:solidFill>
                  <a:srgbClr val="009900"/>
                </a:solidFill>
                <a:latin typeface="Arial"/>
              </a:rPr>
              <a:t>Level 1 (1–2 marks): </a:t>
            </a:r>
            <a:r>
              <a:rPr sz="1500" b="0">
                <a:solidFill>
                  <a:srgbClr val="009900"/>
                </a:solidFill>
                <a:latin typeface="Arial"/>
              </a:rPr>
              <a:t>Simple statements about one or more of the processes, with little or no comparison.</a:t>
            </a:r>
          </a:p>
          <a:p>
            <a:pPr algn="l">
              <a:spcBef>
                <a:spcPts val="200"/>
              </a:spcBef>
              <a:spcAft>
                <a:spcPts val="0"/>
              </a:spcAft>
            </a:pPr>
            <a:r>
              <a:rPr sz="1500" b="1">
                <a:solidFill>
                  <a:srgbClr val="009900"/>
                </a:solidFill>
                <a:latin typeface="Arial"/>
              </a:rPr>
              <a:t>0 marks: </a:t>
            </a:r>
            <a:r>
              <a:rPr sz="1500" b="0">
                <a:solidFill>
                  <a:srgbClr val="009900"/>
                </a:solidFill>
                <a:latin typeface="Arial"/>
              </a:rPr>
              <a:t>No relevant content.</a:t>
            </a:r>
          </a:p>
          <a:p>
            <a:pPr algn="l">
              <a:spcBef>
                <a:spcPts val="900"/>
              </a:spcBef>
              <a:spcAft>
                <a:spcPts val="0"/>
              </a:spcAft>
            </a:pPr>
            <a:r>
              <a:rPr sz="1600" b="1">
                <a:solidFill>
                  <a:srgbClr val="000000"/>
                </a:solidFill>
                <a:latin typeface="Arial"/>
              </a:rPr>
              <a:t>Model answer (Level 3)</a:t>
            </a:r>
          </a:p>
          <a:p>
            <a:pPr algn="l">
              <a:spcBef>
                <a:spcPts val="200"/>
              </a:spcBef>
              <a:spcAft>
                <a:spcPts val="0"/>
              </a:spcAft>
            </a:pPr>
            <a:r>
              <a:rPr sz="1500" b="1">
                <a:solidFill>
                  <a:srgbClr val="009900"/>
                </a:solidFill>
                <a:latin typeface="Arial"/>
              </a:rPr>
              <a:t>All three move substances into or out of cells. In diffusion, particles of a gas or a dissolved substance move from a higher to a lower concentration, for example oxygen into the blood. Osmosis is the diffusion of water only, from a dilute solution to a more concentrated solution through a partially permeable membrane, for example water into a root hair cell. Active transport is different: it moves substances from a lower to a higher concentration, against the concentration gradient, for example mineral ions into a root hair cell. Active transport needs energy from respiration, so cells that do a lot of it have many mitochondria. Diffusion and osmosis need no energy.</a:t>
            </a:r>
          </a:p>
        </p:txBody>
      </p:sp>
      <p:sp>
        <p:nvSpPr>
          <p:cNvPr id="11" name="TextBox 10"/>
          <p:cNvSpPr txBox="1"/>
          <p:nvPr/>
        </p:nvSpPr>
        <p:spPr>
          <a:xfrm>
            <a:off x="7804404" y="1554480"/>
            <a:ext cx="6752844" cy="6675120"/>
          </a:xfrm>
          <a:prstGeom prst="rect">
            <a:avLst/>
          </a:prstGeom>
          <a:noFill/>
        </p:spPr>
        <p:txBody>
          <a:bodyPr wrap="square" lIns="0" rIns="0" tIns="0" bIns="0" anchor="t">
            <a:spAutoFit/>
          </a:bodyPr>
          <a:lstStyle/>
          <a:p>
            <a:pPr algn="l">
              <a:spcBef>
                <a:spcPts val="0"/>
              </a:spcBef>
              <a:spcAft>
                <a:spcPts val="0"/>
              </a:spcAft>
            </a:pPr>
            <a:r>
              <a:rPr sz="1600" b="1">
                <a:solidFill>
                  <a:srgbClr val="000000"/>
                </a:solidFill>
                <a:latin typeface="Arial"/>
              </a:rPr>
              <a:t>Indicative content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all three move substances into or out of cells / across membranes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diffusion: the net movement of particles from a higher to a lower concentration / down a concentration gradient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diffusion happens in gases and in solutions; example: oxygen into the blood / carbon dioxide out of a respiring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osmosis: the movement of water only</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osmosis: from a dilute solution to a more concentrated solution, through a partially permeable membrane</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osmosis is the diffusion of water</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in osmosis, water moves; in active transport, a dissolved substance (such as mineral ions or sugar) moves</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example of osmosis: water into a root hair cell</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active transport: from a more dilute to a more concentrated solution / from a lower to a higher concentration / against a concentration gradient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active transport needs energy from respiration; diffusion and osmosis do not</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examples of active transport: mineral ions into root hair cells / sugar from the gut into the blood</a:t>
            </a:r>
          </a:p>
          <a:p>
            <a:pPr algn="l" marL="182880" indent="-182880">
              <a:spcBef>
                <a:spcPts val="200"/>
              </a:spcBef>
              <a:spcAft>
                <a:spcPts val="0"/>
              </a:spcAft>
              <a:buClr>
                <a:srgbClr val="009900"/>
              </a:buClr>
              <a:buSzPct val="100000"/>
              <a:buFont typeface="Arial"/>
              <a:buChar char="•"/>
            </a:pPr>
            <a:r>
              <a:rPr sz="1500" b="0">
                <a:solidFill>
                  <a:srgbClr val="009900"/>
                </a:solidFill>
                <a:latin typeface="Arial"/>
              </a:rPr>
              <a:t>cells that do a lot of active transport have many mitochondria</a:t>
            </a:r>
          </a:p>
          <a:p>
            <a:pPr algn="l">
              <a:spcBef>
                <a:spcPts val="200"/>
              </a:spcBef>
              <a:spcAft>
                <a:spcPts val="0"/>
              </a:spcAft>
            </a:pPr>
            <a:r>
              <a:rPr sz="1500" b="1">
                <a:solidFill>
                  <a:srgbClr val="009900"/>
                </a:solidFill>
                <a:latin typeface="Arial"/>
              </a:rPr>
              <a:t>do not accept</a:t>
            </a:r>
            <a:r>
              <a:rPr sz="1500" b="0">
                <a:solidFill>
                  <a:srgbClr val="009900"/>
                </a:solidFill>
                <a:latin typeface="Arial"/>
              </a:rPr>
              <a:t> “energy is made / produced”; for osmosis, “from a high concentration to a low concentration” is credited only if it says “of water”.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Custom</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B1 L10 Active transport and exchange surfaces</dc:title>
  <dc:subject>AQA GCSE Biology B1 Cell biology</dc:subject>
  <dc:creator>sciencegcse.co.uk</dc:creator>
  <cp:keywords/>
  <dc:description/>
  <cp:lastModifiedBy>sciencegcse.co.uk</cp:lastModifiedBy>
  <cp:revision>1</cp:revision>
  <dcterms:created xsi:type="dcterms:W3CDTF">2026-10-20T03:13:38Z</dcterms:created>
  <dcterms:modified xsi:type="dcterms:W3CDTF">2026-10-20T03:13:38Z</dcterms:modified>
  <cp:category/>
</cp:coreProperties>
</file>