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Lst>
  <p:sldSz cx="15240000" cy="8572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7"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now: retrieval from KS3 cells (all three questions). The picture is a painting based on light micrographs: human cheek cells stained with methylene blue, a blue dye (top left) and pondweed leaf cells, not stained (bottom right): their green is real. Ask the class what they can see, and which cells come from a plant. (The pondweed: neat brick shapes in rows, and green chloroplasts.) Q2 leads straight into today: the nucleus contains genetic material, which controls the activities of the cell. Suggested 60 min: slides 1-3 (8 min); slides 4-9 (15 min); slides 10-13 (10 min); slides 14-18 (12 min); Mandatory worksheet started in class (10 min), finished for homework; exit ticket slides 22-23 (5 min). Use slides 19-21 if time allows. Homework: online lesson quiz and the B1 L1 Exam questions worksheet.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Q3: also accept a light microscope or an electron microscope. Then share the lesson focus. The online lesson (sciencegcse.co.uk, B1 L1) follows the same 12 screens as this PowerPoint, so students can go over it at home. There are three checkpoints along the way. At KS3 you met cells, the nucleus and the microscope. Today we go inside the cell: every part and its job. How to use a microscope yourself is B1 L3 Using a microscope.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Ask: why do the police or a doctor take a cheek swab, not a scraping of skin or a sample of hair? (Cheek cells come off easily and painlessly, and each one has a nucleus full of DNA.) The cotton in your T-shirt is the cell walls of cotton plant cells: almost pure cellulose. Ask: which organ in your body works non-stop, so its cells need lots of mitochondria? (The heart: its muscle cells release energy every second of your life.) Specialised cells like these are B1 L5 Specialised cells.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a painting based on what you see down a light microscope. Left: cells from the inside of a human cheek, collected by gently rubbing a clean cotton bud inside your own cheek. They are stained with a blue dye, methylene blue, because real cheek cells are almost colourless. Right: cells from a pondweed leaf (Elodea). Pondweed leaves are only two cells thick, so light shines through them and they need no stain: the green is real. Ask: which picture shows plant cells, and how can you tell? (The pondweed: neat brick shapes in rows, green chloroplasts.) Ask: what can you see in every cell? (A nucleus in the cheek cells; it is harder to find in the pondweed cells.) 'Eu-' means true: a eukaryotic cell has a true nucleus. Bacterial cells are different (B1 L2 Bacterial cells). How to use a microscope and stain a slide is B1 L3 Using a microscope. For the curious: in living pondweed cells you can often watch the chloroplasts drift slowly round the cell, carried by the moving cytoplasm. One key fact a click.</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 the right panel and ask: what is different between the real cells and the diagrams? Take ideas, then reveal the five differences (each click shows one difference and its number on both pictures; the last click shows what is the same in both). Key message: exam diagrams are simplified on purpose, so you can learn the parts. Real cells are almost colourless: the cheek cells were stained blue, and only the green of the chloroplasts is a real colour. Mitochondria and ribosomes are there in every one of these cells, but in a light micrograph like this mitochondria are too small to see clearly, and ribosomes cannot be seen at all; ribosomes were first seen with an electron microscope (B1 L3 Using a microscope). In the pondweed, the big clear space in the middle of each cell is the permanent vacuole: you see it as the gap the chloroplasts go round. The cell membrane is pressed tight against the cell wall, so the two look like one line. In the exam, you must recognise the parts in both kinds of picture. The online lesson, screen 2, has the same pictures and differences.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round the five parts, one a click. The GIF lights each part in turn, like the chips on the online lesson, screen 3 (print and PDF show its first frame, the labelled cell). Ask: which part would you look for first in a micrograph? (The nucleus: it is the biggest part and takes up stain.) Words matter: mitochondria release energy; they never make or produce it. Ribosomes make proteins, such as enzymes (B2 L3 Enzymes and digestion). The genetic material in the nucleus is DNA, which carries the instructions for the cell (B1 L6 Cell division: mitosis). One mitochondrion, two or more mitochondria. On the online lesson, switch the colour off: exam diagrams are often black and white, so learn each part by its shape and position. Common error: 'the cell membrane is the outside wall of the cell'. Animal cells have no cell wall.</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screen 4 of the online lesson with Next step, or let the GIF play (print and PDF show its first frame). One step a click, then the green line. At each step ask: which part is working now, and what is it doing? The big idea: no part works alone. The ribosomes cannot make proteins without energy from the mitochondria; the mitochondria need glucose and oxygen let in by the cell membrane; the nucleus controls it all. How glucose and oxygen get in is B1 L8 Diffusion; respiration in detail is B4 Bioenergetics. Watch out: energy is released by respiration, never made. Ask: what would happen to the cell if its mitochondria stopped working? (No energy released, so no proteins made: the cell would die.)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Hinge check. Everyone shows A, B or C at the same time. Q1 A and C test the stain trap (real cells are almost colourless); Q2 A tests nucleus against cell membrane; Q3 B is the 'energy is made' trap and Q3 C mixes up mitochondria and ribosomes. If several get Q1 wrong, go back to slide 5; Q2, slide 6; Q3, slide 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C, 3 A. Each click shows one answer and why. Ask a student who got each one right to explain why. Follow-up for Q3: where in the cell are proteins made? (At the ribosomes.)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Build the plant cell with the class: start from the five parts they already know. One step a click, then the Watch out line. Ask before each step: what does a plant cell have that we have not added yet? The cell wall is made of cellulose, the substance in cotton and paper. It strengthens the cell: it does not control what goes in and out (that is the cell membrane, just inside it). Cell sap is a weak solution of sugars and salts. A full vacuole presses the cytoplasm against the wall and keeps the cell firm, which helps a plant stand up; why it fills with water is B1 L9 Osmosis. Chloroplasts contain chlorophyll, the green substance that absorbs light. Algal cells (seaweeds and pond algae) also have a cell wall made of cellulose, and chloroplasts. Common error: writing 'vacuole' without 'permanent', or saying cell sap is just water. The GIF builds the cell as Next step does on the online lesson, screen 6 (print and PDF show its first frame, the finished plant cell).</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you click, ask pairs to sort the eight parts on whiteboards: both, or plant cells only? Then reveal the rows, one a click, then the Watch out line and the green line. The surprise for many students: there is nothing on the AQA list that only animal cells have. The other surprise: plant cells have mitochondria. They make food by photosynthesis, but they still need to release energy from it by respiration, all the time (screen 10). 'Often' for chloroplasts: cells that grow in the dark, such as onion bulb cells and root hair cells, have none (screen 11). The online lesson, screen 7, has the same parts to sort.</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Hinge check: everyone shows A, B or C at the same time. Q1 A is the wall-and-membrane trap; Q2 B and C test which parts are plant only; Q3 A is the 'only plants have mitochondria' trap turned round. If several get Q1 wrong, go back to slide 10; Q2 or Q3, slide 11.</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C, 2 A, 3 B. Each click shows one answer and why. Follow-up for Q3: name the three parts that would show it was a plant cell. (A cell wall, a permanent vacuole, chloroplasts.)</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AQA asks you to use estimates to judge the relative sizes of the parts. An estimate is a rough value worked out quickly with simple numbers. Cells vary, so 'about' is the right word. Table rows one a click, then the four lines of Estimate. Go through the equation in words, then example 1: the equation, the numbers, the answer with its unit, then the check. Ask: is the answer sensible? (5 nuclei across: the nucleus is a big part, so yes.) Example 2 the same way. Ask: why can we see nuclei but not ribosomes with a light microscope? (A ribosome is about 25 nm, 400 times narrower than a 10 µm nucleus.) 1 µm = 1000 nm. When to estimate: to check an answer, or to compare sizes quickly. The magnification equation and scale bars are B1 L4 Magnification and cell size. The GIF lines up 5 nuclei, then 50 mitochondria, across a 50 µm cheek cell (print and PDF show its first frame). The online lesson, screen 9, has a 'Try it' box: students can type any two sizes.</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very common mistake: 'plants photosynthesise and animals respire', or 'plants respire only at night'. Plant cells respire all the time. In the day they photosynthesise too, and in bright light photosynthesis is faster than respiration; at night only respiration happens. Ask: where does a leaf cell get its food at night? (Food made in the day and stored.) Ask: why does a root cell need mitochondria? (It respires to release energy, and it cannot photosynthesise in the dark soil.) Never say chloroplasts make energy: they absorb light energy and use it to make food (glucose). The equations for photosynthesis and respiration are B4 Bioenergetics. The GIF loops day and night, as the online lesson, screen 10, does (print and PDF show its first frame, the day). One line a click.</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you click, read out the six: a cheek cell, a muscle cell, a pondweed leaf cell, an onion bulb cell, a root hair cell, a cell from a pond alga. Show the six pictures on the online lesson, screen 11, or describe them. Pairs sort them into the two columns (2 minutes). Then click to reveal: each click shows two cards and one clue. The traps: the onion bulb and root hair cells have no chloroplasts, but they are still plant cells: look for the cell wall and the permanent vacuole. The muscle cell has many mitochondria, but so do many hard-working cells; mitochondria never decide the answer. Algae, such as pond algae and seaweeds, are not plants, but their cells have a cell wall made of cellulose and chloroplasts, like plant cells. How root hair cells and muscle cells are adapted for their jobs is B1 L5 Specialised cells.</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Hinge check: everyone shows A, B or C at the same time. Q1 A (multiplying) and C (subtracting) are the two common slips in estimates; Q2 B and C are the respiration traps; Q3 A and B test whether students know which parts are shared. If several get Q1 wrong, go back to slide 14; Q2, slide 15; Q3, slide 16.</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A, 3 C. Each click shows one answer and why. Follow-up for Q1: check the answer: 12 × 5 µm = 60 µm. Next: practise spotting the parts on a plant cell.</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Pairs, 4 minutes. Cover the key words on the board. Q6 is the trap: B is the cell membrane, just inside the wall.</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cell wall, B cell membrane, C chloroplast, D nucleus, E permanent vacuole, F mitochondrion, G cytoplasm. Ask: which letter is missing from the questions, and what is it? (G, the cytoplasm: where most chemical reactions happen.) Common error in Q5: including F. Animal cells have mitochondria too.</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answers with mark points in brackets. Students try each question first, then mark their own work in green. Q1: name the part that does the job, then say what the wall really does. Q2: link the part to light. For more, the B1 L1 Exam questions worksheet (PDF) has 5 questions, 20 marks; its mark scheme is at the end of this PowerPoint. The same questions are in the online lesson, after the quiz.</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answer on their own, then rate their confidence. Q4 checks the estimate from screen 9: the working earns a mark.</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Q1 allows any one of the three. After this slide: the B1 L1 revision notes (4 printable pages), then the worksheets with answers in green: Mandatory (everyone), Challenge (stretch) and Alternative (easier: key notes and very simple tasks). The B1 L1 Exam questions worksheet (exam style, black and white, 20 marks) is a separate PDF for homework; its mark scheme is the last two slides. Homework: the online lesson quiz and the B1 L1 Exam questions worksheet. Next lesson: bacterial cells, which have no nucleus at all.</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1 of 4 (or use B1_L1_Revision_notes.pdf). These pages are the textbook for B1 L1: students read them before the worksheets. Page 1: cells, eukaryotic cells, real cells beside diagrams, and the five parts of an animal cell. Ask: why can you not see ribosomes in a light micrograph?</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2 of 4. The plant cell's three extra parts, animal and plant cells compared, and how to tell which cell is which. Ask: name a plant cell with no chloroplasts, and say why.</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3 of 4. The parts working together, plant cells by day and by night, and estimating the sizes of the parts, with a worked example. Go through the worked example on the board.</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4 of 4. Key words, exam tips and Check yourself: students cover the answers, try all eight, then check. The common mistakes box sums up the lesson.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hyperlink" Target="https://sciencegcse.co.uk/animal-plant-cells.html#screen-1" TargetMode="Externa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hyperlink" Target="https://sciencegcse.co.uk/animal-plant-cells.html#screen-2" TargetMode="External"/><Relationship Id="rId4" Type="http://schemas.openxmlformats.org/officeDocument/2006/relationships/image" Target="../media/image6.png"/><Relationship Id="rId5"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hyperlink" Target="https://sciencegcse.co.uk/animal-plant-cells.html#screen-3" TargetMode="External"/><Relationship Id="rId4" Type="http://schemas.openxmlformats.org/officeDocument/2006/relationships/image" Target="../media/image8.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hyperlink" Target="https://sciencegcse.co.uk/animal-plant-cells.html#screen-4" TargetMode="External"/><Relationship Id="rId4" Type="http://schemas.openxmlformats.org/officeDocument/2006/relationships/image" Target="../media/image9.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s://sciencegcse.co.uk/animal-plant-cells.html#screen-5"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https://sciencegcse.co.uk/animal-plant-cells.html#screen-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hyperlink" Target="https://sciencegcse.co.uk/animal-plant-cells.html#screen-6" TargetMode="External"/><Relationship Id="rId4" Type="http://schemas.openxmlformats.org/officeDocument/2006/relationships/image" Target="../media/image10.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hyperlink" Target="https://sciencegcse.co.uk/animal-plant-cells.html#screen-7" TargetMode="Externa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hyperlink" Target="https://sciencegcse.co.uk/animal-plant-cells.html#screen-8"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hyperlink" Target="https://sciencegcse.co.uk/animal-plant-cells.html#screen-8"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hyperlink" Target="https://sciencegcse.co.uk/animal-plant-cells.html#screen-9" TargetMode="External"/><Relationship Id="rId4" Type="http://schemas.openxmlformats.org/officeDocument/2006/relationships/image" Target="../media/image12.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hyperlink" Target="https://sciencegcse.co.uk/animal-plant-cells.html#screen-10" TargetMode="External"/><Relationship Id="rId4" Type="http://schemas.openxmlformats.org/officeDocument/2006/relationships/image" Target="../media/image13.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hyperlink" Target="https://sciencegcse.co.uk/animal-plant-cells.html#screen-11" TargetMode="External"/><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hyperlink" Target="https://sciencegcse.co.uk/animal-plant-cells.html#screen-12"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hyperlink" Target="https://sciencegcse.co.uk/animal-plant-cells.html#screen-12"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2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hyperlink" Target="https://sciencegcse.co.uk/animal-plant-cells.html#quiz" TargetMode="External"/><Relationship Id="rId4" Type="http://schemas.openxmlformats.org/officeDocument/2006/relationships/hyperlink" Target="https://sciencegcse.co.uk/animal-plant-cells.html#exam"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21.png"/><Relationship Id="rId4" Type="http://schemas.openxmlformats.org/officeDocument/2006/relationships/image" Target="../media/image2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 Id="rId3" Type="http://schemas.openxmlformats.org/officeDocument/2006/relationships/image" Target="../media/image3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 Id="rId3" Type="http://schemas.openxmlformats.org/officeDocument/2006/relationships/image" Target="../media/image3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37744"/>
            <a:ext cx="9144000" cy="402336"/>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a:t>
            </a:r>
          </a:p>
        </p:txBody>
      </p:sp>
      <p:sp>
        <p:nvSpPr>
          <p:cNvPr id="6" name="SG title"/>
          <p:cNvSpPr txBox="1"/>
          <p:nvPr/>
        </p:nvSpPr>
        <p:spPr>
          <a:xfrm>
            <a:off x="566928" y="822960"/>
            <a:ext cx="10515600" cy="1645920"/>
          </a:xfrm>
          <a:prstGeom prst="rect">
            <a:avLst/>
          </a:prstGeom>
          <a:noFill/>
        </p:spPr>
        <p:txBody>
          <a:bodyPr wrap="square" lIns="0" rIns="0" tIns="0" bIns="0" anchor="t">
            <a:spAutoFit/>
          </a:bodyPr>
          <a:lstStyle/>
          <a:p>
            <a:pPr algn="l">
              <a:spcAft>
                <a:spcPts val="600"/>
              </a:spcAft>
            </a:pPr>
            <a:r>
              <a:rPr sz="4000" b="1" i="0">
                <a:solidFill>
                  <a:srgbClr val="FFFFFF"/>
                </a:solidFill>
                <a:latin typeface="Arial"/>
              </a:rPr>
              <a:t>B1 L1: Animal and plant cells</a:t>
            </a:r>
          </a:p>
        </p:txBody>
      </p:sp>
      <p:sp>
        <p:nvSpPr>
          <p:cNvPr id="7" name="TextBox 6"/>
          <p:cNvSpPr txBox="1"/>
          <p:nvPr/>
        </p:nvSpPr>
        <p:spPr>
          <a:xfrm>
            <a:off x="11594592" y="301752"/>
            <a:ext cx="2926080" cy="329184"/>
          </a:xfrm>
          <a:prstGeom prst="rect">
            <a:avLst/>
          </a:prstGeom>
          <a:noFill/>
        </p:spPr>
        <p:txBody>
          <a:bodyPr wrap="square" lIns="0" rIns="0" tIns="0" bIns="0" anchor="t">
            <a:spAutoFit/>
          </a:bodyPr>
          <a:lstStyle/>
          <a:p>
            <a:pPr algn="ctr">
              <a:spcAft>
                <a:spcPts val="600"/>
              </a:spcAft>
            </a:pPr>
            <a:r>
              <a:rPr sz="1600" b="1" i="0">
                <a:solidFill>
                  <a:srgbClr val="FFFFFF"/>
                </a:solidFill>
                <a:latin typeface="Arial"/>
              </a:rPr>
              <a:t>DATE</a:t>
            </a:r>
          </a:p>
        </p:txBody>
      </p:sp>
      <p:sp>
        <p:nvSpPr>
          <p:cNvPr id="8" name="Rectangle 7"/>
          <p:cNvSpPr/>
          <p:nvPr/>
        </p:nvSpPr>
        <p:spPr>
          <a:xfrm>
            <a:off x="11594592" y="731520"/>
            <a:ext cx="2926080" cy="731520"/>
          </a:xfrm>
          <a:prstGeom prst="rect">
            <a:avLst/>
          </a:prstGeom>
          <a:solidFill>
            <a:srgbClr val="438FC9"/>
          </a:solidFill>
          <a:ln>
            <a:noFill/>
          </a:ln>
        </p:spPr>
        <p:txBody>
          <a:bodyPr rtlCol="0" anchor="ctr"/>
          <a:lstStyle/>
          <a:p>
            <a:pPr algn="ctr"/>
            <a:fld id="{B6F15528-21DE-4FAA-801E-634DDDAF4B2B}" type="datetime1">
              <a:rPr lang="en-GB" sz="2200" b="1">
                <a:solidFill>
                  <a:srgbClr val="FFFFFF"/>
                </a:solidFill>
                <a:latin typeface="Arial"/>
              </a:rPr>
              <a:t>24/09/2026</a:t>
            </a:fld>
          </a:p>
        </p:txBody>
      </p:sp>
      <p:sp>
        <p:nvSpPr>
          <p:cNvPr id="9" name="SG donow head"/>
          <p:cNvSpPr txBox="1"/>
          <p:nvPr/>
        </p:nvSpPr>
        <p:spPr>
          <a:xfrm>
            <a:off x="594360" y="3063240"/>
            <a:ext cx="5596128" cy="640080"/>
          </a:xfrm>
          <a:prstGeom prst="rect">
            <a:avLst/>
          </a:prstGeom>
          <a:noFill/>
        </p:spPr>
        <p:txBody>
          <a:bodyPr wrap="square" lIns="0" rIns="0" tIns="0" bIns="0" anchor="t">
            <a:spAutoFit/>
          </a:bodyPr>
          <a:lstStyle/>
          <a:p>
            <a:pPr algn="l">
              <a:spcAft>
                <a:spcPts val="600"/>
              </a:spcAft>
            </a:pPr>
            <a:r>
              <a:rPr sz="3000" b="1" i="0">
                <a:solidFill>
                  <a:srgbClr val="223A5A"/>
                </a:solidFill>
                <a:latin typeface="Arial"/>
              </a:rPr>
              <a:t>DO NOW</a:t>
            </a:r>
          </a:p>
        </p:txBody>
      </p:sp>
      <p:sp>
        <p:nvSpPr>
          <p:cNvPr id="10" name="Rectangle 9"/>
          <p:cNvSpPr/>
          <p:nvPr/>
        </p:nvSpPr>
        <p:spPr>
          <a:xfrm>
            <a:off x="594360" y="3794760"/>
            <a:ext cx="4646506" cy="4297679"/>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sp>
        <p:nvSpPr>
          <p:cNvPr id="11" name="SG donow"/>
          <p:cNvSpPr txBox="1"/>
          <p:nvPr/>
        </p:nvSpPr>
        <p:spPr>
          <a:xfrm>
            <a:off x="868680" y="4050792"/>
            <a:ext cx="4097866" cy="3840479"/>
          </a:xfrm>
          <a:prstGeom prst="rect">
            <a:avLst/>
          </a:prstGeom>
          <a:noFill/>
        </p:spPr>
        <p:txBody>
          <a:bodyPr wrap="square" lIns="0" rIns="0" tIns="0" bIns="0" anchor="t">
            <a:noAutofit/>
          </a:bodyPr>
          <a:lstStyle/>
          <a:p>
            <a:pPr algn="l">
              <a:spcAft>
                <a:spcPts val="1889"/>
              </a:spcAft>
            </a:pPr>
            <a:r>
              <a:rPr sz="3000" b="0">
                <a:solidFill>
                  <a:srgbClr val="000000"/>
                </a:solidFill>
                <a:latin typeface="Arial"/>
              </a:rPr>
              <a:t>1. What are all living things made of?</a:t>
            </a:r>
          </a:p>
          <a:p>
            <a:pPr algn="l">
              <a:spcAft>
                <a:spcPts val="1889"/>
              </a:spcAft>
            </a:pPr>
            <a:r>
              <a:rPr sz="3000" b="0">
                <a:solidFill>
                  <a:srgbClr val="000000"/>
                </a:solidFill>
                <a:latin typeface="Arial"/>
              </a:rPr>
              <a:t>2. Which part of a cell controls what the cell does?</a:t>
            </a:r>
          </a:p>
          <a:p>
            <a:pPr algn="l">
              <a:spcAft>
                <a:spcPts val="1889"/>
              </a:spcAft>
            </a:pPr>
            <a:r>
              <a:rPr sz="3000" b="0">
                <a:solidFill>
                  <a:srgbClr val="000000"/>
                </a:solidFill>
                <a:latin typeface="Arial"/>
              </a:rPr>
              <a:t>3. What do we use to see cells?</a:t>
            </a:r>
          </a:p>
        </p:txBody>
      </p:sp>
      <p:sp>
        <p:nvSpPr>
          <p:cNvPr id="12" name="Rectangle 11"/>
          <p:cNvSpPr/>
          <p:nvPr/>
        </p:nvSpPr>
        <p:spPr>
          <a:xfrm>
            <a:off x="10652760" y="2734056"/>
            <a:ext cx="4590288" cy="5843016"/>
          </a:xfrm>
          <a:prstGeom prst="rect">
            <a:avLst/>
          </a:prstGeom>
          <a:solidFill>
            <a:srgbClr val="223A5A"/>
          </a:solidFill>
          <a:ln>
            <a:noFill/>
          </a:ln>
        </p:spPr>
        <p:txBody>
          <a:bodyPr rtlCol="0" anchor="ctr"/>
          <a:lstStyle/>
          <a:p>
            <a:pPr algn="ctr"/>
          </a:p>
        </p:txBody>
      </p:sp>
      <p:sp>
        <p:nvSpPr>
          <p:cNvPr id="13" name="TextBox 12"/>
          <p:cNvSpPr txBox="1"/>
          <p:nvPr/>
        </p:nvSpPr>
        <p:spPr>
          <a:xfrm>
            <a:off x="11219688" y="3063240"/>
            <a:ext cx="3566160" cy="548640"/>
          </a:xfrm>
          <a:prstGeom prst="rect">
            <a:avLst/>
          </a:prstGeom>
          <a:noFill/>
        </p:spPr>
        <p:txBody>
          <a:bodyPr wrap="square" lIns="0" rIns="0" tIns="0" bIns="0" anchor="t">
            <a:spAutoFit/>
          </a:bodyPr>
          <a:lstStyle/>
          <a:p>
            <a:pPr algn="l">
              <a:spcAft>
                <a:spcPts val="600"/>
              </a:spcAft>
            </a:pPr>
            <a:r>
              <a:rPr sz="2600" b="1" i="0">
                <a:solidFill>
                  <a:srgbClr val="FFFFFF"/>
                </a:solidFill>
                <a:latin typeface="Arial"/>
              </a:rPr>
              <a:t>KEYWORDS</a:t>
            </a:r>
          </a:p>
        </p:txBody>
      </p:sp>
      <p:sp>
        <p:nvSpPr>
          <p:cNvPr id="14" name="Rectangle 13"/>
          <p:cNvSpPr/>
          <p:nvPr/>
        </p:nvSpPr>
        <p:spPr>
          <a:xfrm>
            <a:off x="11219688" y="3730752"/>
            <a:ext cx="859536" cy="64008"/>
          </a:xfrm>
          <a:prstGeom prst="rect">
            <a:avLst/>
          </a:prstGeom>
          <a:solidFill>
            <a:srgbClr val="2E7D32"/>
          </a:solidFill>
          <a:ln>
            <a:noFill/>
          </a:ln>
        </p:spPr>
        <p:txBody>
          <a:bodyPr rtlCol="0" anchor="ctr"/>
          <a:lstStyle/>
          <a:p>
            <a:pPr algn="ctr"/>
          </a:p>
        </p:txBody>
      </p:sp>
      <p:sp>
        <p:nvSpPr>
          <p:cNvPr id="15" name="Rectangle 14"/>
          <p:cNvSpPr/>
          <p:nvPr/>
        </p:nvSpPr>
        <p:spPr>
          <a:xfrm>
            <a:off x="12070080" y="3730752"/>
            <a:ext cx="859536" cy="64008"/>
          </a:xfrm>
          <a:prstGeom prst="rect">
            <a:avLst/>
          </a:prstGeom>
          <a:solidFill>
            <a:srgbClr val="438FC9"/>
          </a:solidFill>
          <a:ln>
            <a:noFill/>
          </a:ln>
        </p:spPr>
        <p:txBody>
          <a:bodyPr rtlCol="0" anchor="ctr"/>
          <a:lstStyle/>
          <a:p>
            <a:pPr algn="ctr"/>
          </a:p>
        </p:txBody>
      </p:sp>
      <p:sp>
        <p:nvSpPr>
          <p:cNvPr id="16" name="SG keywords"/>
          <p:cNvSpPr txBox="1"/>
          <p:nvPr/>
        </p:nvSpPr>
        <p:spPr>
          <a:xfrm>
            <a:off x="11219688" y="4023360"/>
            <a:ext cx="3749039" cy="3474720"/>
          </a:xfrm>
          <a:prstGeom prst="rect">
            <a:avLst/>
          </a:prstGeom>
          <a:noFill/>
        </p:spPr>
        <p:txBody>
          <a:bodyPr wrap="square" lIns="0" rIns="0" tIns="0" bIns="0" anchor="t">
            <a:noAutofit/>
          </a:bodyPr>
          <a:lstStyle/>
          <a:p>
            <a:pPr algn="l">
              <a:spcAft>
                <a:spcPts val="1400"/>
              </a:spcAft>
            </a:pPr>
            <a:r>
              <a:rPr sz="2200" b="0">
                <a:solidFill>
                  <a:srgbClr val="FFFFFF"/>
                </a:solidFill>
                <a:latin typeface="Arial"/>
              </a:rPr>
              <a:t>Eukaryotic cell</a:t>
            </a:r>
          </a:p>
          <a:p>
            <a:pPr algn="l">
              <a:spcAft>
                <a:spcPts val="1400"/>
              </a:spcAft>
            </a:pPr>
            <a:r>
              <a:rPr sz="2200" b="0">
                <a:solidFill>
                  <a:srgbClr val="FFFFFF"/>
                </a:solidFill>
                <a:latin typeface="Arial"/>
              </a:rPr>
              <a:t>Nucleus</a:t>
            </a:r>
          </a:p>
          <a:p>
            <a:pPr algn="l">
              <a:spcAft>
                <a:spcPts val="1400"/>
              </a:spcAft>
            </a:pPr>
            <a:r>
              <a:rPr sz="2200" b="0">
                <a:solidFill>
                  <a:srgbClr val="FFFFFF"/>
                </a:solidFill>
                <a:latin typeface="Arial"/>
              </a:rPr>
              <a:t>Mitochondria</a:t>
            </a:r>
          </a:p>
          <a:p>
            <a:pPr algn="l">
              <a:spcAft>
                <a:spcPts val="1400"/>
              </a:spcAft>
            </a:pPr>
            <a:r>
              <a:rPr sz="2200" b="0">
                <a:solidFill>
                  <a:srgbClr val="FFFFFF"/>
                </a:solidFill>
                <a:latin typeface="Arial"/>
              </a:rPr>
              <a:t>Chloroplasts</a:t>
            </a:r>
          </a:p>
          <a:p>
            <a:pPr algn="l">
              <a:spcAft>
                <a:spcPts val="1400"/>
              </a:spcAft>
            </a:pPr>
            <a:r>
              <a:rPr sz="2200" b="0">
                <a:solidFill>
                  <a:srgbClr val="FFFFFF"/>
                </a:solidFill>
                <a:latin typeface="Arial"/>
              </a:rPr>
              <a:t>Cell wall</a:t>
            </a:r>
          </a:p>
        </p:txBody>
      </p:sp>
      <p:sp>
        <p:nvSpPr>
          <p:cNvPr id="17" name="SG topic"/>
          <p:cNvSpPr txBox="1"/>
          <p:nvPr/>
        </p:nvSpPr>
        <p:spPr>
          <a:xfrm>
            <a:off x="11219688" y="7498079"/>
            <a:ext cx="3657600" cy="566928"/>
          </a:xfrm>
          <a:prstGeom prst="rect">
            <a:avLst/>
          </a:prstGeom>
          <a:noFill/>
        </p:spPr>
        <p:txBody>
          <a:bodyPr wrap="square" lIns="0" rIns="0" tIns="0" bIns="0" anchor="t">
            <a:noAutofit/>
          </a:bodyPr>
          <a:lstStyle/>
          <a:p>
            <a:pPr algn="l">
              <a:spcAft>
                <a:spcPts val="200"/>
              </a:spcAft>
            </a:pPr>
            <a:r>
              <a:rPr sz="1600" b="1">
                <a:solidFill>
                  <a:srgbClr val="FFFFFF"/>
                </a:solidFill>
                <a:latin typeface="Arial"/>
              </a:rPr>
              <a:t>B1 Cell biology</a:t>
            </a:r>
          </a:p>
          <a:p>
            <a:pPr algn="l">
              <a:spcAft>
                <a:spcPts val="200"/>
              </a:spcAft>
            </a:pPr>
            <a:r>
              <a:rPr sz="1600" b="0">
                <a:solidFill>
                  <a:srgbClr val="FFFFFF"/>
                </a:solidFill>
                <a:latin typeface="Arial"/>
              </a:rPr>
              <a:t>AQA Combined Science</a:t>
            </a:r>
          </a:p>
        </p:txBody>
      </p:sp>
      <p:sp>
        <p:nvSpPr>
          <p:cNvPr id="18" name="SG title frame"/>
          <p:cNvSpPr/>
          <p:nvPr/>
        </p:nvSpPr>
        <p:spPr>
          <a:xfrm>
            <a:off x="5533474" y="3063240"/>
            <a:ext cx="4643797" cy="5029200"/>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pic>
        <p:nvPicPr>
          <p:cNvPr id="19" name="SG title picture" descr="A painting of two round views down a light microscope: human cheek cells stained blue, top left, and green pondweed leaf cells packed in rows, bottom right."/>
          <p:cNvPicPr>
            <a:picLocks noChangeAspect="1"/>
          </p:cNvPicPr>
          <p:nvPr/>
        </p:nvPicPr>
        <p:blipFill>
          <a:blip r:embed="rId2"/>
          <a:stretch>
            <a:fillRect/>
          </a:stretch>
        </p:blipFill>
        <p:spPr>
          <a:xfrm>
            <a:off x="5643202" y="3172968"/>
            <a:ext cx="4424341" cy="4206240"/>
          </a:xfrm>
          <a:prstGeom prst="rect">
            <a:avLst/>
          </a:prstGeom>
        </p:spPr>
      </p:pic>
      <p:sp>
        <p:nvSpPr>
          <p:cNvPr id="20" name="SG title caption"/>
          <p:cNvSpPr txBox="1"/>
          <p:nvPr/>
        </p:nvSpPr>
        <p:spPr>
          <a:xfrm>
            <a:off x="5606626" y="7415783"/>
            <a:ext cx="4497493" cy="530352"/>
          </a:xfrm>
          <a:prstGeom prst="rect">
            <a:avLst/>
          </a:prstGeom>
          <a:noFill/>
        </p:spPr>
        <p:txBody>
          <a:bodyPr wrap="square" lIns="0" rIns="0" tIns="0" bIns="0" anchor="ctr">
            <a:spAutoFit/>
          </a:bodyPr>
          <a:lstStyle/>
          <a:p>
            <a:pPr algn="ctr">
              <a:spcAft>
                <a:spcPts val="0"/>
              </a:spcAft>
            </a:pPr>
            <a:r>
              <a:rPr sz="1200" b="0">
                <a:solidFill>
                  <a:srgbClr val="5A5A5A"/>
                </a:solidFill>
                <a:latin typeface="Arial"/>
              </a:rPr>
              <a:t>A painting based on light micrographs. Only the cheek cells are stained.</a:t>
            </a:r>
          </a:p>
        </p:txBody>
      </p:sp>
    </p:spTree>
  </p:cSld>
  <p:clrMapOvr>
    <a:masterClrMapping/>
  </p:clrMapOvr>
  <p:transition spd="fast">
    <p:fade/>
  </p:transition>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Do now answers and lesson focus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Rectangle 8"/>
          <p:cNvSpPr/>
          <p:nvPr/>
        </p:nvSpPr>
        <p:spPr>
          <a:xfrm>
            <a:off x="54864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858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Do now answers</a:t>
            </a:r>
          </a:p>
        </p:txBody>
      </p:sp>
      <p:sp>
        <p:nvSpPr>
          <p:cNvPr id="12" name="SG donow answers"/>
          <p:cNvSpPr txBox="1"/>
          <p:nvPr/>
        </p:nvSpPr>
        <p:spPr>
          <a:xfrm>
            <a:off x="777240" y="2194560"/>
            <a:ext cx="6400800" cy="2743200"/>
          </a:xfrm>
          <a:prstGeom prst="rect">
            <a:avLst/>
          </a:prstGeom>
          <a:noFill/>
        </p:spPr>
        <p:txBody>
          <a:bodyPr wrap="square" lIns="0" rIns="0" tIns="0" bIns="0" anchor="t">
            <a:spAutoFit/>
          </a:bodyPr>
          <a:lstStyle/>
          <a:p>
            <a:pPr algn="l">
              <a:spcAft>
                <a:spcPts val="3000"/>
              </a:spcAft>
            </a:pPr>
            <a:r>
              <a:rPr sz="2800" b="1">
                <a:solidFill>
                  <a:srgbClr val="009900"/>
                </a:solidFill>
                <a:latin typeface="Arial"/>
              </a:rPr>
              <a:t>1. Cells.</a:t>
            </a:r>
          </a:p>
          <a:p>
            <a:pPr algn="l">
              <a:spcAft>
                <a:spcPts val="3000"/>
              </a:spcAft>
            </a:pPr>
            <a:r>
              <a:rPr sz="2800" b="1">
                <a:solidFill>
                  <a:srgbClr val="009900"/>
                </a:solidFill>
                <a:latin typeface="Arial"/>
              </a:rPr>
              <a:t>2. The nucleus.</a:t>
            </a:r>
          </a:p>
          <a:p>
            <a:pPr algn="l">
              <a:spcAft>
                <a:spcPts val="3000"/>
              </a:spcAft>
            </a:pPr>
            <a:r>
              <a:rPr sz="2800" b="1">
                <a:solidFill>
                  <a:srgbClr val="009900"/>
                </a:solidFill>
                <a:latin typeface="Arial"/>
              </a:rPr>
              <a:t>3. A microscope.</a:t>
            </a:r>
          </a:p>
        </p:txBody>
      </p:sp>
      <p:sp>
        <p:nvSpPr>
          <p:cNvPr id="13" name="Rectangle 12"/>
          <p:cNvSpPr/>
          <p:nvPr/>
        </p:nvSpPr>
        <p:spPr>
          <a:xfrm>
            <a:off x="781812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18120" y="1508760"/>
            <a:ext cx="6858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In this lesson</a:t>
            </a:r>
          </a:p>
        </p:txBody>
      </p:sp>
      <p:sp>
        <p:nvSpPr>
          <p:cNvPr id="16" name="TextBox 15"/>
          <p:cNvSpPr txBox="1"/>
          <p:nvPr/>
        </p:nvSpPr>
        <p:spPr>
          <a:xfrm>
            <a:off x="8046720" y="2194560"/>
            <a:ext cx="6446520" cy="2743200"/>
          </a:xfrm>
          <a:prstGeom prst="rect">
            <a:avLst/>
          </a:prstGeom>
          <a:noFill/>
        </p:spPr>
        <p:txBody>
          <a:bodyPr wrap="square" lIns="0" rIns="0" tIns="0" bIns="0" anchor="t">
            <a:spAutoFit/>
          </a:bodyPr>
          <a:lstStyle/>
          <a:p>
            <a:pPr algn="l">
              <a:spcAft>
                <a:spcPts val="800"/>
              </a:spcAft>
            </a:pPr>
            <a:r>
              <a:rPr sz="2200" b="0">
                <a:solidFill>
                  <a:srgbClr val="000000"/>
                </a:solidFill>
                <a:latin typeface="Arial"/>
              </a:rPr>
              <a:t>• Compare real cells with cell diagrams.</a:t>
            </a:r>
          </a:p>
          <a:p>
            <a:pPr algn="l">
              <a:spcAft>
                <a:spcPts val="800"/>
              </a:spcAft>
            </a:pPr>
            <a:r>
              <a:rPr sz="2200" b="0">
                <a:solidFill>
                  <a:srgbClr val="000000"/>
                </a:solidFill>
                <a:latin typeface="Arial"/>
              </a:rPr>
              <a:t>• Name the parts of animal and plant cells and give their jobs.</a:t>
            </a:r>
          </a:p>
          <a:p>
            <a:pPr algn="l">
              <a:spcAft>
                <a:spcPts val="800"/>
              </a:spcAft>
            </a:pPr>
            <a:r>
              <a:rPr sz="2200" b="0">
                <a:solidFill>
                  <a:srgbClr val="000000"/>
                </a:solidFill>
                <a:latin typeface="Arial"/>
              </a:rPr>
              <a:t>• Say which parts only plant cells have.</a:t>
            </a:r>
          </a:p>
          <a:p>
            <a:pPr algn="l">
              <a:spcAft>
                <a:spcPts val="800"/>
              </a:spcAft>
            </a:pPr>
            <a:r>
              <a:rPr sz="2200" b="0">
                <a:solidFill>
                  <a:srgbClr val="000000"/>
                </a:solidFill>
                <a:latin typeface="Arial"/>
              </a:rPr>
              <a:t>• Estimate the sizes of the parts.</a:t>
            </a:r>
          </a:p>
          <a:p>
            <a:pPr algn="l">
              <a:spcAft>
                <a:spcPts val="800"/>
              </a:spcAft>
            </a:pPr>
            <a:r>
              <a:rPr sz="2200" b="0">
                <a:solidFill>
                  <a:srgbClr val="000000"/>
                </a:solidFill>
                <a:latin typeface="Arial"/>
              </a:rPr>
              <a:t>• Explain why plant cells need mitochondria.</a:t>
            </a:r>
          </a:p>
        </p:txBody>
      </p:sp>
      <p:sp>
        <p:nvSpPr>
          <p:cNvPr id="17" name="Rectangle 16"/>
          <p:cNvSpPr/>
          <p:nvPr/>
        </p:nvSpPr>
        <p:spPr>
          <a:xfrm>
            <a:off x="548640" y="5166360"/>
            <a:ext cx="14127480" cy="26060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1663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5800" y="5166360"/>
            <a:ext cx="13853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idea</a:t>
            </a:r>
          </a:p>
        </p:txBody>
      </p:sp>
      <p:sp>
        <p:nvSpPr>
          <p:cNvPr id="20" name="Rectangle 19"/>
          <p:cNvSpPr/>
          <p:nvPr/>
        </p:nvSpPr>
        <p:spPr>
          <a:xfrm>
            <a:off x="566928" y="5687568"/>
            <a:ext cx="14090904" cy="2066543"/>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68680" y="5687568"/>
            <a:ext cx="13533120" cy="2066543"/>
          </a:xfrm>
          <a:prstGeom prst="rect">
            <a:avLst/>
          </a:prstGeom>
          <a:noFill/>
        </p:spPr>
        <p:txBody>
          <a:bodyPr wrap="square" lIns="0" rIns="0" tIns="0" bIns="0" anchor="ctr">
            <a:spAutoFit/>
          </a:bodyPr>
          <a:lstStyle/>
          <a:p>
            <a:pPr algn="l">
              <a:spcAft>
                <a:spcPts val="1000"/>
              </a:spcAft>
            </a:pPr>
            <a:r>
              <a:rPr sz="2600" b="1">
                <a:solidFill>
                  <a:srgbClr val="223A5A"/>
                </a:solidFill>
                <a:latin typeface="Arial"/>
              </a:rPr>
              <a:t>Animal and plant cells share five parts: nucleus, cytoplasm, cell membrane, mitochondria and ribosomes.</a:t>
            </a:r>
          </a:p>
          <a:p>
            <a:pPr algn="l">
              <a:spcAft>
                <a:spcPts val="1000"/>
              </a:spcAft>
            </a:pPr>
            <a:r>
              <a:rPr sz="2600" b="1">
                <a:solidFill>
                  <a:srgbClr val="223A5A"/>
                </a:solidFill>
                <a:latin typeface="Arial"/>
              </a:rPr>
              <a:t>Plant cells also have a cell wall, and often a permanent vacuole and chloroplasts.</a:t>
            </a:r>
          </a:p>
        </p:txBody>
      </p:sp>
    </p:spTree>
  </p:cSld>
  <p:clrMapOvr>
    <a:masterClrMapping/>
  </p:clrMapOvr>
  <p:transition spd="fast">
    <p:fade/>
  </p:transition>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Why this matters in the real world</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TextBox 8"/>
          <p:cNvSpPr txBox="1"/>
          <p:nvPr/>
        </p:nvSpPr>
        <p:spPr>
          <a:xfrm>
            <a:off x="548640" y="1481328"/>
            <a:ext cx="14081760" cy="411480"/>
          </a:xfrm>
          <a:prstGeom prst="rect">
            <a:avLst/>
          </a:prstGeom>
          <a:noFill/>
        </p:spPr>
        <p:txBody>
          <a:bodyPr wrap="square" lIns="0" rIns="0" tIns="0" bIns="0" anchor="t">
            <a:spAutoFit/>
          </a:bodyPr>
          <a:lstStyle/>
          <a:p>
            <a:pPr algn="l">
              <a:spcAft>
                <a:spcPts val="600"/>
              </a:spcAft>
            </a:pPr>
            <a:r>
              <a:rPr sz="2200" b="0">
                <a:solidFill>
                  <a:srgbClr val="FFFFFF"/>
                </a:solidFill>
                <a:latin typeface="Arial"/>
              </a:rPr>
              <a:t>The parts of your cells matter outside the science lab too.</a:t>
            </a:r>
          </a:p>
        </p:txBody>
      </p:sp>
      <p:sp>
        <p:nvSpPr>
          <p:cNvPr id="10" name="Rectangle 9"/>
          <p:cNvSpPr/>
          <p:nvPr/>
        </p:nvSpPr>
        <p:spPr>
          <a:xfrm>
            <a:off x="54864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cheek swab</a:t>
            </a:r>
          </a:p>
        </p:txBody>
      </p:sp>
      <p:sp>
        <p:nvSpPr>
          <p:cNvPr id="13" name="Rectangle 12"/>
          <p:cNvSpPr/>
          <p:nvPr/>
        </p:nvSpPr>
        <p:spPr>
          <a:xfrm>
            <a:off x="822959" y="2788920"/>
            <a:ext cx="3886200" cy="2377440"/>
          </a:xfrm>
          <a:prstGeom prst="rect">
            <a:avLst/>
          </a:prstGeom>
          <a:solidFill>
            <a:srgbClr val="FFFFFF"/>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A cheek swab. Doctors and forensic scientists rub a cotton bud inside the cheek to collect cells. The nucleus of each cell holds the person's DNA."/>
          <p:cNvPicPr>
            <a:picLocks noChangeAspect="1"/>
          </p:cNvPicPr>
          <p:nvPr/>
        </p:nvPicPr>
        <p:blipFill>
          <a:blip r:embed="rId3"/>
          <a:stretch>
            <a:fillRect/>
          </a:stretch>
        </p:blipFill>
        <p:spPr>
          <a:xfrm>
            <a:off x="1066125" y="2843784"/>
            <a:ext cx="3399868" cy="2267712"/>
          </a:xfrm>
          <a:prstGeom prst="rect">
            <a:avLst/>
          </a:prstGeom>
        </p:spPr>
      </p:pic>
      <p:sp>
        <p:nvSpPr>
          <p:cNvPr id="15" name="TextBox 14"/>
          <p:cNvSpPr txBox="1"/>
          <p:nvPr/>
        </p:nvSpPr>
        <p:spPr>
          <a:xfrm>
            <a:off x="822959"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Doctors and forensic scientists rub a cotton bud inside the cheek to collect cells. The nucleus of each cell holds the person's DNA.</a:t>
            </a:r>
          </a:p>
        </p:txBody>
      </p:sp>
      <p:sp>
        <p:nvSpPr>
          <p:cNvPr id="16" name="Rectangle 15"/>
          <p:cNvSpPr/>
          <p:nvPr/>
        </p:nvSpPr>
        <p:spPr>
          <a:xfrm>
            <a:off x="77724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7724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Nucleus</a:t>
            </a:r>
          </a:p>
        </p:txBody>
      </p:sp>
      <p:sp>
        <p:nvSpPr>
          <p:cNvPr id="18" name="Rectangle 17"/>
          <p:cNvSpPr/>
          <p:nvPr/>
        </p:nvSpPr>
        <p:spPr>
          <a:xfrm>
            <a:off x="530352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30352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44068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Cotton is cell wall</a:t>
            </a:r>
          </a:p>
        </p:txBody>
      </p:sp>
      <p:sp>
        <p:nvSpPr>
          <p:cNvPr id="21" name="Rectangle 20"/>
          <p:cNvSpPr/>
          <p:nvPr/>
        </p:nvSpPr>
        <p:spPr>
          <a:xfrm>
            <a:off x="5577840"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2" name="Picture 21" descr="Cotton is cell wall. about 90%."/>
          <p:cNvPicPr>
            <a:picLocks noChangeAspect="1"/>
          </p:cNvPicPr>
          <p:nvPr/>
        </p:nvPicPr>
        <p:blipFill>
          <a:blip r:embed="rId4"/>
          <a:stretch>
            <a:fillRect/>
          </a:stretch>
        </p:blipFill>
        <p:spPr>
          <a:xfrm>
            <a:off x="6972300" y="2898648"/>
            <a:ext cx="1097280" cy="1097280"/>
          </a:xfrm>
          <a:prstGeom prst="rect">
            <a:avLst/>
          </a:prstGeom>
        </p:spPr>
      </p:pic>
      <p:sp>
        <p:nvSpPr>
          <p:cNvPr id="23" name="TextBox 22"/>
          <p:cNvSpPr txBox="1"/>
          <p:nvPr/>
        </p:nvSpPr>
        <p:spPr>
          <a:xfrm>
            <a:off x="5577840" y="4041648"/>
            <a:ext cx="3886200" cy="640080"/>
          </a:xfrm>
          <a:prstGeom prst="rect">
            <a:avLst/>
          </a:prstGeom>
          <a:noFill/>
        </p:spPr>
        <p:txBody>
          <a:bodyPr wrap="square" lIns="0" rIns="0" tIns="0" bIns="0" anchor="t">
            <a:spAutoFit/>
          </a:bodyPr>
          <a:lstStyle/>
          <a:p>
            <a:pPr algn="ctr">
              <a:spcAft>
                <a:spcPts val="600"/>
              </a:spcAft>
            </a:pPr>
            <a:r>
              <a:rPr sz="4000" b="1">
                <a:solidFill>
                  <a:srgbClr val="223A5A"/>
                </a:solidFill>
                <a:latin typeface="Arial"/>
              </a:rPr>
              <a:t>about 90%</a:t>
            </a:r>
          </a:p>
        </p:txBody>
      </p:sp>
      <p:sp>
        <p:nvSpPr>
          <p:cNvPr id="24" name="TextBox 23"/>
          <p:cNvSpPr txBox="1"/>
          <p:nvPr/>
        </p:nvSpPr>
        <p:spPr>
          <a:xfrm>
            <a:off x="5577840" y="4681728"/>
            <a:ext cx="3886200" cy="365760"/>
          </a:xfrm>
          <a:prstGeom prst="rect">
            <a:avLst/>
          </a:prstGeom>
          <a:noFill/>
        </p:spPr>
        <p:txBody>
          <a:bodyPr wrap="square" lIns="0" rIns="0" tIns="0" bIns="0" anchor="t">
            <a:spAutoFit/>
          </a:bodyPr>
          <a:lstStyle/>
          <a:p>
            <a:pPr algn="ctr">
              <a:spcAft>
                <a:spcPts val="600"/>
              </a:spcAft>
            </a:pPr>
            <a:r>
              <a:rPr sz="1800" b="0">
                <a:solidFill>
                  <a:srgbClr val="5A5A5A"/>
                </a:solidFill>
                <a:latin typeface="Arial"/>
              </a:rPr>
              <a:t>of cotton is cellulose</a:t>
            </a:r>
          </a:p>
        </p:txBody>
      </p:sp>
      <p:sp>
        <p:nvSpPr>
          <p:cNvPr id="25" name="TextBox 24"/>
          <p:cNvSpPr txBox="1"/>
          <p:nvPr/>
        </p:nvSpPr>
        <p:spPr>
          <a:xfrm>
            <a:off x="557784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Each cotton fibre is one long plant cell. Its thick cell wall is almost pure cellulose. Paper comes from the cell walls of wood.</a:t>
            </a:r>
          </a:p>
        </p:txBody>
      </p:sp>
      <p:sp>
        <p:nvSpPr>
          <p:cNvPr id="26" name="Rectangle 25"/>
          <p:cNvSpPr/>
          <p:nvPr/>
        </p:nvSpPr>
        <p:spPr>
          <a:xfrm>
            <a:off x="553212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53212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Cell wall</a:t>
            </a:r>
          </a:p>
        </p:txBody>
      </p:sp>
      <p:sp>
        <p:nvSpPr>
          <p:cNvPr id="28" name="Rectangle 27"/>
          <p:cNvSpPr/>
          <p:nvPr/>
        </p:nvSpPr>
        <p:spPr>
          <a:xfrm>
            <a:off x="1005840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Energy for every heartbeat</a:t>
            </a:r>
          </a:p>
        </p:txBody>
      </p:sp>
      <p:sp>
        <p:nvSpPr>
          <p:cNvPr id="31" name="Rectangle 30"/>
          <p:cNvSpPr/>
          <p:nvPr/>
        </p:nvSpPr>
        <p:spPr>
          <a:xfrm>
            <a:off x="10332720"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2" name="Picture 31" descr="Energy for every heartbeat."/>
          <p:cNvPicPr>
            <a:picLocks noChangeAspect="1"/>
          </p:cNvPicPr>
          <p:nvPr/>
        </p:nvPicPr>
        <p:blipFill>
          <a:blip r:embed="rId5"/>
          <a:stretch>
            <a:fillRect/>
          </a:stretch>
        </p:blipFill>
        <p:spPr>
          <a:xfrm>
            <a:off x="11681247" y="2898648"/>
            <a:ext cx="1189145" cy="1097280"/>
          </a:xfrm>
          <a:prstGeom prst="rect">
            <a:avLst/>
          </a:prstGeom>
        </p:spPr>
      </p:pic>
      <p:sp>
        <p:nvSpPr>
          <p:cNvPr id="33" name="TextBox 32"/>
          <p:cNvSpPr txBox="1"/>
          <p:nvPr/>
        </p:nvSpPr>
        <p:spPr>
          <a:xfrm>
            <a:off x="10332720" y="4041648"/>
            <a:ext cx="3886200" cy="640080"/>
          </a:xfrm>
          <a:prstGeom prst="rect">
            <a:avLst/>
          </a:prstGeom>
          <a:noFill/>
        </p:spPr>
        <p:txBody>
          <a:bodyPr wrap="square" lIns="0" rIns="0" tIns="0" bIns="0" anchor="t">
            <a:spAutoFit/>
          </a:bodyPr>
          <a:lstStyle/>
          <a:p>
            <a:pPr algn="ctr">
              <a:spcAft>
                <a:spcPts val="600"/>
              </a:spcAft>
            </a:pPr>
            <a:r>
              <a:rPr sz="4000" b="1">
                <a:solidFill>
                  <a:srgbClr val="223A5A"/>
                </a:solidFill>
                <a:latin typeface="Arial"/>
              </a:rPr>
              <a:t>1000s</a:t>
            </a:r>
          </a:p>
        </p:txBody>
      </p:sp>
      <p:sp>
        <p:nvSpPr>
          <p:cNvPr id="34" name="TextBox 33"/>
          <p:cNvSpPr txBox="1"/>
          <p:nvPr/>
        </p:nvSpPr>
        <p:spPr>
          <a:xfrm>
            <a:off x="10332720" y="4681728"/>
            <a:ext cx="3886200" cy="365760"/>
          </a:xfrm>
          <a:prstGeom prst="rect">
            <a:avLst/>
          </a:prstGeom>
          <a:noFill/>
        </p:spPr>
        <p:txBody>
          <a:bodyPr wrap="square" lIns="0" rIns="0" tIns="0" bIns="0" anchor="t">
            <a:spAutoFit/>
          </a:bodyPr>
          <a:lstStyle/>
          <a:p>
            <a:pPr algn="ctr">
              <a:spcAft>
                <a:spcPts val="600"/>
              </a:spcAft>
            </a:pPr>
            <a:r>
              <a:rPr sz="1600" b="0">
                <a:solidFill>
                  <a:srgbClr val="5A5A5A"/>
                </a:solidFill>
                <a:latin typeface="Arial"/>
              </a:rPr>
              <a:t>of mitochondria in one heart muscle cell</a:t>
            </a:r>
          </a:p>
        </p:txBody>
      </p:sp>
      <p:sp>
        <p:nvSpPr>
          <p:cNvPr id="35" name="TextBox 34"/>
          <p:cNvSpPr txBox="1"/>
          <p:nvPr/>
        </p:nvSpPr>
        <p:spPr>
          <a:xfrm>
            <a:off x="1033272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Heart muscle never rests. Its cells are packed with mitochondria to release energy by respiration.</a:t>
            </a:r>
          </a:p>
        </p:txBody>
      </p:sp>
      <p:sp>
        <p:nvSpPr>
          <p:cNvPr id="36" name="Rectangle 35"/>
          <p:cNvSpPr/>
          <p:nvPr/>
        </p:nvSpPr>
        <p:spPr>
          <a:xfrm>
            <a:off x="1028700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028700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Mitochondria</a:t>
            </a:r>
          </a:p>
        </p:txBody>
      </p:sp>
    </p:spTree>
  </p:cSld>
  <p:clrMapOvr>
    <a:masterClrMapping/>
  </p:clrMapOvr>
  <p:transition spd="fast">
    <p:fade/>
  </p:transition>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Real cells under a microscope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Cheek cells and pondweed cells</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pic>
        <p:nvPicPr>
          <p:cNvPr id="16" name="Picture 15" descr="Cheek cells and pondweed cells. A painting based on light micrographs. Only the cheek cells are stained."/>
          <p:cNvPicPr>
            <a:picLocks noChangeAspect="1"/>
          </p:cNvPicPr>
          <p:nvPr/>
        </p:nvPicPr>
        <p:blipFill>
          <a:blip r:embed="rId4"/>
          <a:stretch>
            <a:fillRect/>
          </a:stretch>
        </p:blipFill>
        <p:spPr>
          <a:xfrm>
            <a:off x="731520" y="2670048"/>
            <a:ext cx="8046719" cy="4023360"/>
          </a:xfrm>
          <a:prstGeom prst="rect">
            <a:avLst/>
          </a:prstGeom>
        </p:spPr>
      </p:pic>
      <p:sp>
        <p:nvSpPr>
          <p:cNvPr id="17" name="TextBox 16"/>
          <p:cNvSpPr txBox="1"/>
          <p:nvPr/>
        </p:nvSpPr>
        <p:spPr>
          <a:xfrm>
            <a:off x="731520" y="6803136"/>
            <a:ext cx="8046719" cy="329184"/>
          </a:xfrm>
          <a:prstGeom prst="rect">
            <a:avLst/>
          </a:prstGeom>
          <a:noFill/>
        </p:spPr>
        <p:txBody>
          <a:bodyPr wrap="square" lIns="0" rIns="0" tIns="0" bIns="0" anchor="t">
            <a:spAutoFit/>
          </a:bodyPr>
          <a:lstStyle/>
          <a:p>
            <a:pPr algn="ctr">
              <a:spcAft>
                <a:spcPts val="200"/>
              </a:spcAft>
            </a:pPr>
            <a:r>
              <a:rPr sz="1400" b="0">
                <a:solidFill>
                  <a:srgbClr val="5A5A5A"/>
                </a:solidFill>
                <a:latin typeface="Arial"/>
              </a:rPr>
              <a:t>A painting based on light micrographs. Only the cheek cells are stained.</a:t>
            </a:r>
          </a:p>
        </p:txBody>
      </p:sp>
      <p:sp>
        <p:nvSpPr>
          <p:cNvPr id="18" name="TextBox 17"/>
          <p:cNvSpPr txBox="1"/>
          <p:nvPr/>
        </p:nvSpPr>
        <p:spPr>
          <a:xfrm>
            <a:off x="9418319" y="2148839"/>
            <a:ext cx="5074920" cy="5486400"/>
          </a:xfrm>
          <a:prstGeom prst="rect">
            <a:avLst/>
          </a:prstGeom>
          <a:noFill/>
        </p:spPr>
        <p:txBody>
          <a:bodyPr wrap="square" lIns="0" rIns="0" tIns="0" bIns="0" anchor="t">
            <a:spAutoFit/>
          </a:bodyPr>
          <a:lstStyle/>
          <a:p>
            <a:pPr algn="l">
              <a:spcAft>
                <a:spcPts val="1400"/>
              </a:spcAft>
            </a:pPr>
            <a:r>
              <a:rPr sz="2000" b="0">
                <a:solidFill>
                  <a:srgbClr val="000000"/>
                </a:solidFill>
                <a:latin typeface="Arial"/>
              </a:rPr>
              <a:t>All living things are made of </a:t>
            </a:r>
            <a:r>
              <a:rPr sz="2000" b="1">
                <a:solidFill>
                  <a:srgbClr val="000000"/>
                </a:solidFill>
                <a:latin typeface="Arial"/>
              </a:rPr>
              <a:t>cells</a:t>
            </a:r>
            <a:r>
              <a:rPr sz="2000" b="0">
                <a:solidFill>
                  <a:srgbClr val="000000"/>
                </a:solidFill>
                <a:latin typeface="Arial"/>
              </a:rPr>
              <a:t>. A cell is the basic building block of all living things.</a:t>
            </a:r>
          </a:p>
          <a:p>
            <a:pPr algn="l">
              <a:spcAft>
                <a:spcPts val="1400"/>
              </a:spcAft>
            </a:pPr>
            <a:r>
              <a:rPr sz="2000" b="1">
                <a:solidFill>
                  <a:srgbClr val="000000"/>
                </a:solidFill>
                <a:latin typeface="Arial"/>
              </a:rPr>
              <a:t>Cheek cells</a:t>
            </a:r>
            <a:r>
              <a:rPr sz="2000" b="0">
                <a:solidFill>
                  <a:srgbClr val="000000"/>
                </a:solidFill>
                <a:latin typeface="Arial"/>
              </a:rPr>
              <a:t> are animal cells. A blue stain makes them easier to see.</a:t>
            </a:r>
          </a:p>
          <a:p>
            <a:pPr algn="l">
              <a:spcAft>
                <a:spcPts val="1400"/>
              </a:spcAft>
            </a:pPr>
            <a:r>
              <a:rPr sz="2000" b="1">
                <a:solidFill>
                  <a:srgbClr val="000000"/>
                </a:solidFill>
                <a:latin typeface="Arial"/>
              </a:rPr>
              <a:t>Pondweed leaf cells</a:t>
            </a:r>
            <a:r>
              <a:rPr sz="2000" b="0">
                <a:solidFill>
                  <a:srgbClr val="000000"/>
                </a:solidFill>
                <a:latin typeface="Arial"/>
              </a:rPr>
              <a:t> are plant cells. Their green </a:t>
            </a:r>
            <a:r>
              <a:rPr sz="2000" b="1">
                <a:solidFill>
                  <a:srgbClr val="000000"/>
                </a:solidFill>
                <a:latin typeface="Arial"/>
              </a:rPr>
              <a:t>chloroplasts</a:t>
            </a:r>
            <a:r>
              <a:rPr sz="2000" b="0">
                <a:solidFill>
                  <a:srgbClr val="000000"/>
                </a:solidFill>
                <a:latin typeface="Arial"/>
              </a:rPr>
              <a:t> are their real colour.</a:t>
            </a:r>
          </a:p>
          <a:p>
            <a:pPr algn="l">
              <a:spcAft>
                <a:spcPts val="1400"/>
              </a:spcAft>
            </a:pPr>
            <a:r>
              <a:rPr sz="2000" b="0">
                <a:solidFill>
                  <a:srgbClr val="000000"/>
                </a:solidFill>
                <a:latin typeface="Arial"/>
              </a:rPr>
              <a:t>The parts inside a cell are </a:t>
            </a:r>
            <a:r>
              <a:rPr sz="2000" b="1">
                <a:solidFill>
                  <a:srgbClr val="000000"/>
                </a:solidFill>
                <a:latin typeface="Arial"/>
              </a:rPr>
              <a:t>sub-cellular structures</a:t>
            </a:r>
            <a:r>
              <a:rPr sz="2000" b="0">
                <a:solidFill>
                  <a:srgbClr val="000000"/>
                </a:solidFill>
                <a:latin typeface="Arial"/>
              </a:rPr>
              <a:t>. Each one has a job.</a:t>
            </a:r>
          </a:p>
          <a:p>
            <a:pPr algn="l">
              <a:spcAft>
                <a:spcPts val="1400"/>
              </a:spcAft>
            </a:pPr>
            <a:r>
              <a:rPr sz="2000" b="1">
                <a:solidFill>
                  <a:srgbClr val="009900"/>
                </a:solidFill>
                <a:latin typeface="Arial"/>
              </a:rPr>
              <a:t>Animal and plant cells are eukaryotic: their genetic material is enclosed in a nucleus.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Real cells and cell diagrams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2 of 12</a:t>
            </a:r>
          </a:p>
        </p:txBody>
      </p:sp>
      <p:sp>
        <p:nvSpPr>
          <p:cNvPr id="10" name="Rectangle 9"/>
          <p:cNvSpPr/>
          <p:nvPr/>
        </p:nvSpPr>
        <p:spPr>
          <a:xfrm>
            <a:off x="548640" y="1508760"/>
            <a:ext cx="85953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59536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SG compare"/>
          <p:cNvSpPr txBox="1"/>
          <p:nvPr/>
        </p:nvSpPr>
        <p:spPr>
          <a:xfrm>
            <a:off x="685800" y="1508760"/>
            <a:ext cx="83210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Same thing, two ways</a:t>
            </a:r>
          </a:p>
        </p:txBody>
      </p:sp>
      <p:pic>
        <p:nvPicPr>
          <p:cNvPr id="13" name="SG cmp real" descr="Same thing, two ways. Real cells (painting)."/>
          <p:cNvPicPr>
            <a:picLocks noChangeAspect="1"/>
          </p:cNvPicPr>
          <p:nvPr/>
        </p:nvPicPr>
        <p:blipFill>
          <a:blip r:embed="rId4"/>
          <a:stretch>
            <a:fillRect/>
          </a:stretch>
        </p:blipFill>
        <p:spPr>
          <a:xfrm>
            <a:off x="777240" y="2999232"/>
            <a:ext cx="3931920" cy="1965960"/>
          </a:xfrm>
          <a:prstGeom prst="rect">
            <a:avLst/>
          </a:prstGeom>
        </p:spPr>
      </p:pic>
      <p:pic>
        <p:nvPicPr>
          <p:cNvPr id="14" name="SG cmp diagram" descr="Same thing, two ways. Cell diagrams."/>
          <p:cNvPicPr>
            <a:picLocks noChangeAspect="1"/>
          </p:cNvPicPr>
          <p:nvPr/>
        </p:nvPicPr>
        <p:blipFill>
          <a:blip r:embed="rId5"/>
          <a:stretch>
            <a:fillRect/>
          </a:stretch>
        </p:blipFill>
        <p:spPr>
          <a:xfrm>
            <a:off x="4983479" y="2999232"/>
            <a:ext cx="3931920" cy="1965960"/>
          </a:xfrm>
          <a:prstGeom prst="rect">
            <a:avLst/>
          </a:prstGeom>
        </p:spPr>
      </p:pic>
      <p:sp>
        <p:nvSpPr>
          <p:cNvPr id="15" name="TextBox 14"/>
          <p:cNvSpPr txBox="1"/>
          <p:nvPr/>
        </p:nvSpPr>
        <p:spPr>
          <a:xfrm>
            <a:off x="777240" y="5038344"/>
            <a:ext cx="3931920"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Real cells (painting)</a:t>
            </a:r>
          </a:p>
        </p:txBody>
      </p:sp>
      <p:sp>
        <p:nvSpPr>
          <p:cNvPr id="16" name="TextBox 15"/>
          <p:cNvSpPr txBox="1"/>
          <p:nvPr/>
        </p:nvSpPr>
        <p:spPr>
          <a:xfrm>
            <a:off x="4983479" y="5038344"/>
            <a:ext cx="3931920"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Cell diagrams</a:t>
            </a:r>
          </a:p>
        </p:txBody>
      </p:sp>
      <p:sp>
        <p:nvSpPr>
          <p:cNvPr id="17" name="Rounded Rectangle 16"/>
          <p:cNvSpPr/>
          <p:nvPr/>
        </p:nvSpPr>
        <p:spPr>
          <a:xfrm>
            <a:off x="822959" y="5404104"/>
            <a:ext cx="3840480" cy="512064"/>
          </a:xfrm>
          <a:prstGeom prst="roundRect">
            <a:avLst>
              <a:gd name="adj" fmla="val 30000"/>
            </a:avLst>
          </a:prstGeom>
          <a:solidFill>
            <a:srgbClr val="EEF7EE"/>
          </a:solidFill>
          <a:ln w="1270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18288" bIns="18288"/>
          <a:lstStyle/>
          <a:p>
            <a:pPr algn="ctr"/>
            <a:r>
              <a:rPr sz="1300" b="1">
                <a:solidFill>
                  <a:srgbClr val="2E7D32"/>
                </a:solidFill>
                <a:latin typeface="Arial"/>
              </a:rPr>
              <a:t>animal on the left · plant on the right</a:t>
            </a:r>
          </a:p>
        </p:txBody>
      </p:sp>
      <p:sp>
        <p:nvSpPr>
          <p:cNvPr id="18" name="Rounded Rectangle 17"/>
          <p:cNvSpPr/>
          <p:nvPr/>
        </p:nvSpPr>
        <p:spPr>
          <a:xfrm>
            <a:off x="5029200" y="5404104"/>
            <a:ext cx="3840480" cy="512064"/>
          </a:xfrm>
          <a:prstGeom prst="roundRect">
            <a:avLst>
              <a:gd name="adj" fmla="val 30000"/>
            </a:avLst>
          </a:prstGeom>
          <a:solidFill>
            <a:srgbClr val="EEF7EE"/>
          </a:solidFill>
          <a:ln w="1270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18288" bIns="18288"/>
          <a:lstStyle/>
          <a:p>
            <a:pPr algn="ctr"/>
            <a:r>
              <a:rPr sz="1300" b="1">
                <a:solidFill>
                  <a:srgbClr val="2E7D32"/>
                </a:solidFill>
                <a:latin typeface="Arial"/>
              </a:rPr>
              <a:t>animal on the left · plant on the right</a:t>
            </a:r>
          </a:p>
        </p:txBody>
      </p:sp>
      <p:sp>
        <p:nvSpPr>
          <p:cNvPr id="19" name="TextBox 18"/>
          <p:cNvSpPr txBox="1"/>
          <p:nvPr/>
        </p:nvSpPr>
        <p:spPr>
          <a:xfrm>
            <a:off x="731520" y="6903720"/>
            <a:ext cx="8229600" cy="731520"/>
          </a:xfrm>
          <a:prstGeom prst="rect">
            <a:avLst/>
          </a:prstGeom>
          <a:noFill/>
        </p:spPr>
        <p:txBody>
          <a:bodyPr wrap="square" lIns="0" rIns="0" tIns="0" bIns="0" anchor="t">
            <a:spAutoFit/>
          </a:bodyPr>
          <a:lstStyle/>
          <a:p>
            <a:pPr algn="ctr">
              <a:spcAft>
                <a:spcPts val="600"/>
              </a:spcAft>
            </a:pPr>
            <a:r>
              <a:rPr sz="1500" b="0">
                <a:solidFill>
                  <a:srgbClr val="5A5A5A"/>
                </a:solidFill>
                <a:latin typeface="Arial"/>
              </a:rPr>
              <a:t>Stains colour the cells: the blue is a dye. The green chloroplasts are their real colour.</a:t>
            </a:r>
          </a:p>
        </p:txBody>
      </p:sp>
      <p:sp>
        <p:nvSpPr>
          <p:cNvPr id="20" name="Rectangle 19"/>
          <p:cNvSpPr/>
          <p:nvPr/>
        </p:nvSpPr>
        <p:spPr>
          <a:xfrm>
            <a:off x="9326880" y="1508760"/>
            <a:ext cx="5349239"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9326880" y="1508760"/>
            <a:ext cx="5349239"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464040" y="1508760"/>
            <a:ext cx="507491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Spot the differences</a:t>
            </a:r>
          </a:p>
        </p:txBody>
      </p:sp>
      <p:sp>
        <p:nvSpPr>
          <p:cNvPr id="23" name="Oval 22"/>
          <p:cNvSpPr/>
          <p:nvPr/>
        </p:nvSpPr>
        <p:spPr>
          <a:xfrm>
            <a:off x="9518904" y="2100961"/>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1</a:t>
            </a:r>
          </a:p>
        </p:txBody>
      </p:sp>
      <p:sp>
        <p:nvSpPr>
          <p:cNvPr id="24" name="SG cmp diff 1"/>
          <p:cNvSpPr txBox="1"/>
          <p:nvPr/>
        </p:nvSpPr>
        <p:spPr>
          <a:xfrm>
            <a:off x="9966959" y="2176272"/>
            <a:ext cx="4571999" cy="966977"/>
          </a:xfrm>
          <a:prstGeom prst="rect">
            <a:avLst/>
          </a:prstGeom>
          <a:noFill/>
        </p:spPr>
        <p:txBody>
          <a:bodyPr wrap="square" lIns="0" rIns="0" tIns="0" bIns="0" anchor="t">
            <a:spAutoFit/>
          </a:bodyPr>
          <a:lstStyle/>
          <a:p>
            <a:pPr algn="l">
              <a:spcAft>
                <a:spcPts val="0"/>
              </a:spcAft>
            </a:pPr>
            <a:r>
              <a:rPr sz="1550" b="1">
                <a:solidFill>
                  <a:srgbClr val="000000"/>
                </a:solidFill>
                <a:latin typeface="Arial"/>
              </a:rPr>
              <a:t>Too small: </a:t>
            </a:r>
            <a:r>
              <a:rPr sz="1550" b="0">
                <a:solidFill>
                  <a:srgbClr val="000000"/>
                </a:solidFill>
                <a:latin typeface="Arial"/>
              </a:rPr>
              <a:t>In a light micrograph like this, mitochondria are too small to see clearly, and ribosomes are far too small to see at all. The diagram draws them so you can learn them.</a:t>
            </a:r>
          </a:p>
        </p:txBody>
      </p:sp>
      <p:sp>
        <p:nvSpPr>
          <p:cNvPr id="25" name="Oval 24"/>
          <p:cNvSpPr/>
          <p:nvPr/>
        </p:nvSpPr>
        <p:spPr>
          <a:xfrm>
            <a:off x="1491294" y="4047519"/>
            <a:ext cx="246888" cy="246888"/>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200" b="1">
                <a:solidFill>
                  <a:srgbClr val="FFFFFF"/>
                </a:solidFill>
                <a:latin typeface="Arial"/>
              </a:rPr>
              <a:t>1</a:t>
            </a:r>
          </a:p>
        </p:txBody>
      </p:sp>
      <p:sp>
        <p:nvSpPr>
          <p:cNvPr id="26" name="Oval 25"/>
          <p:cNvSpPr/>
          <p:nvPr/>
        </p:nvSpPr>
        <p:spPr>
          <a:xfrm>
            <a:off x="6091189" y="4393210"/>
            <a:ext cx="246888" cy="246888"/>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200" b="1">
                <a:solidFill>
                  <a:srgbClr val="FFFFFF"/>
                </a:solidFill>
                <a:latin typeface="Arial"/>
              </a:rPr>
              <a:t>1</a:t>
            </a:r>
          </a:p>
        </p:txBody>
      </p:sp>
      <p:sp>
        <p:nvSpPr>
          <p:cNvPr id="27" name="Oval 26"/>
          <p:cNvSpPr/>
          <p:nvPr/>
        </p:nvSpPr>
        <p:spPr>
          <a:xfrm>
            <a:off x="9518904" y="3177666"/>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2</a:t>
            </a:r>
          </a:p>
        </p:txBody>
      </p:sp>
      <p:sp>
        <p:nvSpPr>
          <p:cNvPr id="28" name="SG cmp diff 2"/>
          <p:cNvSpPr txBox="1"/>
          <p:nvPr/>
        </p:nvSpPr>
        <p:spPr>
          <a:xfrm>
            <a:off x="9966959" y="3252977"/>
            <a:ext cx="4571999" cy="736663"/>
          </a:xfrm>
          <a:prstGeom prst="rect">
            <a:avLst/>
          </a:prstGeom>
          <a:noFill/>
        </p:spPr>
        <p:txBody>
          <a:bodyPr wrap="square" lIns="0" rIns="0" tIns="0" bIns="0" anchor="t">
            <a:spAutoFit/>
          </a:bodyPr>
          <a:lstStyle/>
          <a:p>
            <a:pPr algn="l">
              <a:spcAft>
                <a:spcPts val="0"/>
              </a:spcAft>
            </a:pPr>
            <a:r>
              <a:rPr sz="1550" b="1">
                <a:solidFill>
                  <a:srgbClr val="000000"/>
                </a:solidFill>
                <a:latin typeface="Arial"/>
              </a:rPr>
              <a:t>Packed: </a:t>
            </a:r>
            <a:r>
              <a:rPr sz="1550" b="0">
                <a:solidFill>
                  <a:srgbClr val="000000"/>
                </a:solidFill>
                <a:latin typeface="Arial"/>
              </a:rPr>
              <a:t>Real plant cells are packed together in rows and share their walls. The diagram shows one neat cell on its own.</a:t>
            </a:r>
          </a:p>
        </p:txBody>
      </p:sp>
      <p:sp>
        <p:nvSpPr>
          <p:cNvPr id="29" name="Oval 28"/>
          <p:cNvSpPr/>
          <p:nvPr/>
        </p:nvSpPr>
        <p:spPr>
          <a:xfrm>
            <a:off x="3616497" y="3740810"/>
            <a:ext cx="246888" cy="246888"/>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200" b="1">
                <a:solidFill>
                  <a:srgbClr val="FFFFFF"/>
                </a:solidFill>
                <a:latin typeface="Arial"/>
              </a:rPr>
              <a:t>2</a:t>
            </a:r>
          </a:p>
        </p:txBody>
      </p:sp>
      <p:sp>
        <p:nvSpPr>
          <p:cNvPr id="30" name="Oval 29"/>
          <p:cNvSpPr/>
          <p:nvPr/>
        </p:nvSpPr>
        <p:spPr>
          <a:xfrm>
            <a:off x="7042251" y="3253252"/>
            <a:ext cx="246888" cy="246888"/>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200" b="1">
                <a:solidFill>
                  <a:srgbClr val="FFFFFF"/>
                </a:solidFill>
                <a:latin typeface="Arial"/>
              </a:rPr>
              <a:t>2</a:t>
            </a:r>
          </a:p>
        </p:txBody>
      </p:sp>
      <p:sp>
        <p:nvSpPr>
          <p:cNvPr id="31" name="Oval 30"/>
          <p:cNvSpPr/>
          <p:nvPr/>
        </p:nvSpPr>
        <p:spPr>
          <a:xfrm>
            <a:off x="9518904" y="4024058"/>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3</a:t>
            </a:r>
          </a:p>
        </p:txBody>
      </p:sp>
      <p:sp>
        <p:nvSpPr>
          <p:cNvPr id="32" name="SG cmp diff 3"/>
          <p:cNvSpPr txBox="1"/>
          <p:nvPr/>
        </p:nvSpPr>
        <p:spPr>
          <a:xfrm>
            <a:off x="9966959" y="4099369"/>
            <a:ext cx="4571999" cy="736663"/>
          </a:xfrm>
          <a:prstGeom prst="rect">
            <a:avLst/>
          </a:prstGeom>
          <a:noFill/>
        </p:spPr>
        <p:txBody>
          <a:bodyPr wrap="square" lIns="0" rIns="0" tIns="0" bIns="0" anchor="t">
            <a:spAutoFit/>
          </a:bodyPr>
          <a:lstStyle/>
          <a:p>
            <a:pPr algn="l">
              <a:spcAft>
                <a:spcPts val="0"/>
              </a:spcAft>
            </a:pPr>
            <a:r>
              <a:rPr sz="1550" b="1">
                <a:solidFill>
                  <a:srgbClr val="000000"/>
                </a:solidFill>
                <a:latin typeface="Arial"/>
              </a:rPr>
              <a:t>Permanent vacuole: </a:t>
            </a:r>
            <a:r>
              <a:rPr sz="1550" b="0">
                <a:solidFill>
                  <a:srgbClr val="000000"/>
                </a:solidFill>
                <a:latin typeface="Arial"/>
              </a:rPr>
              <a:t>The permanent vacuole is clear, so it is hard to see in the real cells. The diagram colours it so it stands out.</a:t>
            </a:r>
          </a:p>
        </p:txBody>
      </p:sp>
      <p:sp>
        <p:nvSpPr>
          <p:cNvPr id="33" name="Oval 32"/>
          <p:cNvSpPr/>
          <p:nvPr/>
        </p:nvSpPr>
        <p:spPr>
          <a:xfrm>
            <a:off x="3034519" y="3390869"/>
            <a:ext cx="246888" cy="246888"/>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200" b="1">
                <a:solidFill>
                  <a:srgbClr val="FFFFFF"/>
                </a:solidFill>
                <a:latin typeface="Arial"/>
              </a:rPr>
              <a:t>3</a:t>
            </a:r>
          </a:p>
        </p:txBody>
      </p:sp>
      <p:sp>
        <p:nvSpPr>
          <p:cNvPr id="34" name="Oval 33"/>
          <p:cNvSpPr/>
          <p:nvPr/>
        </p:nvSpPr>
        <p:spPr>
          <a:xfrm>
            <a:off x="7805044" y="3858768"/>
            <a:ext cx="246888" cy="246888"/>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200" b="1">
                <a:solidFill>
                  <a:srgbClr val="FFFFFF"/>
                </a:solidFill>
                <a:latin typeface="Arial"/>
              </a:rPr>
              <a:t>3</a:t>
            </a:r>
          </a:p>
        </p:txBody>
      </p:sp>
      <p:sp>
        <p:nvSpPr>
          <p:cNvPr id="35" name="Oval 34"/>
          <p:cNvSpPr/>
          <p:nvPr/>
        </p:nvSpPr>
        <p:spPr>
          <a:xfrm>
            <a:off x="9518904" y="4870450"/>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4</a:t>
            </a:r>
          </a:p>
        </p:txBody>
      </p:sp>
      <p:sp>
        <p:nvSpPr>
          <p:cNvPr id="36" name="SG cmp diff 4"/>
          <p:cNvSpPr txBox="1"/>
          <p:nvPr/>
        </p:nvSpPr>
        <p:spPr>
          <a:xfrm>
            <a:off x="9966959" y="4945761"/>
            <a:ext cx="4571999" cy="966977"/>
          </a:xfrm>
          <a:prstGeom prst="rect">
            <a:avLst/>
          </a:prstGeom>
          <a:noFill/>
        </p:spPr>
        <p:txBody>
          <a:bodyPr wrap="square" lIns="0" rIns="0" tIns="0" bIns="0" anchor="t">
            <a:spAutoFit/>
          </a:bodyPr>
          <a:lstStyle/>
          <a:p>
            <a:pPr algn="l">
              <a:spcAft>
                <a:spcPts val="0"/>
              </a:spcAft>
            </a:pPr>
            <a:r>
              <a:rPr sz="1550" b="1">
                <a:solidFill>
                  <a:srgbClr val="000000"/>
                </a:solidFill>
                <a:latin typeface="Arial"/>
              </a:rPr>
              <a:t>Cell membrane: </a:t>
            </a:r>
            <a:r>
              <a:rPr sz="1550" b="0">
                <a:solidFill>
                  <a:srgbClr val="000000"/>
                </a:solidFill>
                <a:latin typeface="Arial"/>
              </a:rPr>
              <a:t>In a real plant cell, the cell membrane is pressed against the cell wall, so you cannot see it on its own. The diagram draws it as a separate line.</a:t>
            </a:r>
          </a:p>
        </p:txBody>
      </p:sp>
      <p:sp>
        <p:nvSpPr>
          <p:cNvPr id="37" name="Oval 36"/>
          <p:cNvSpPr/>
          <p:nvPr/>
        </p:nvSpPr>
        <p:spPr>
          <a:xfrm>
            <a:off x="4129652" y="4230368"/>
            <a:ext cx="246888" cy="246888"/>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200" b="1">
                <a:solidFill>
                  <a:srgbClr val="FFFFFF"/>
                </a:solidFill>
                <a:latin typeface="Arial"/>
              </a:rPr>
              <a:t>4</a:t>
            </a:r>
          </a:p>
        </p:txBody>
      </p:sp>
      <p:sp>
        <p:nvSpPr>
          <p:cNvPr id="38" name="Oval 37"/>
          <p:cNvSpPr/>
          <p:nvPr/>
        </p:nvSpPr>
        <p:spPr>
          <a:xfrm>
            <a:off x="7230625" y="4047500"/>
            <a:ext cx="246888" cy="246888"/>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200" b="1">
                <a:solidFill>
                  <a:srgbClr val="FFFFFF"/>
                </a:solidFill>
                <a:latin typeface="Arial"/>
              </a:rPr>
              <a:t>4</a:t>
            </a:r>
          </a:p>
        </p:txBody>
      </p:sp>
      <p:sp>
        <p:nvSpPr>
          <p:cNvPr id="39" name="Oval 38"/>
          <p:cNvSpPr/>
          <p:nvPr/>
        </p:nvSpPr>
        <p:spPr>
          <a:xfrm>
            <a:off x="9518904" y="5947156"/>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5</a:t>
            </a:r>
          </a:p>
        </p:txBody>
      </p:sp>
      <p:sp>
        <p:nvSpPr>
          <p:cNvPr id="40" name="SG cmp diff 5"/>
          <p:cNvSpPr txBox="1"/>
          <p:nvPr/>
        </p:nvSpPr>
        <p:spPr>
          <a:xfrm>
            <a:off x="9966959" y="6022467"/>
            <a:ext cx="4571999" cy="736663"/>
          </a:xfrm>
          <a:prstGeom prst="rect">
            <a:avLst/>
          </a:prstGeom>
          <a:noFill/>
        </p:spPr>
        <p:txBody>
          <a:bodyPr wrap="square" lIns="0" rIns="0" tIns="0" bIns="0" anchor="t">
            <a:spAutoFit/>
          </a:bodyPr>
          <a:lstStyle/>
          <a:p>
            <a:pPr algn="l">
              <a:spcAft>
                <a:spcPts val="0"/>
              </a:spcAft>
            </a:pPr>
            <a:r>
              <a:rPr sz="1550" b="1">
                <a:solidFill>
                  <a:srgbClr val="000000"/>
                </a:solidFill>
                <a:latin typeface="Arial"/>
              </a:rPr>
              <a:t>Nucleus: </a:t>
            </a:r>
            <a:r>
              <a:rPr sz="1550" b="0">
                <a:solidFill>
                  <a:srgbClr val="000000"/>
                </a:solidFill>
                <a:latin typeface="Arial"/>
              </a:rPr>
              <a:t>In the pondweed cells, the nucleus is often hidden behind chloroplasts or pushed to one side. The diagram always shows it clearly.</a:t>
            </a:r>
          </a:p>
        </p:txBody>
      </p:sp>
      <p:sp>
        <p:nvSpPr>
          <p:cNvPr id="41" name="Oval 40"/>
          <p:cNvSpPr/>
          <p:nvPr/>
        </p:nvSpPr>
        <p:spPr>
          <a:xfrm>
            <a:off x="4243690" y="3569771"/>
            <a:ext cx="246888" cy="246888"/>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200" b="1">
                <a:solidFill>
                  <a:srgbClr val="FFFFFF"/>
                </a:solidFill>
                <a:latin typeface="Arial"/>
              </a:rPr>
              <a:t>5</a:t>
            </a:r>
          </a:p>
        </p:txBody>
      </p:sp>
      <p:sp>
        <p:nvSpPr>
          <p:cNvPr id="42" name="Oval 41"/>
          <p:cNvSpPr/>
          <p:nvPr/>
        </p:nvSpPr>
        <p:spPr>
          <a:xfrm>
            <a:off x="8465606" y="4223840"/>
            <a:ext cx="246888" cy="246888"/>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200" b="1">
                <a:solidFill>
                  <a:srgbClr val="FFFFFF"/>
                </a:solidFill>
                <a:latin typeface="Arial"/>
              </a:rPr>
              <a:t>5</a:t>
            </a:r>
          </a:p>
        </p:txBody>
      </p:sp>
      <p:sp>
        <p:nvSpPr>
          <p:cNvPr id="43" name="SG cmp same"/>
          <p:cNvSpPr txBox="1"/>
          <p:nvPr/>
        </p:nvSpPr>
        <p:spPr>
          <a:xfrm>
            <a:off x="9555480" y="6887146"/>
            <a:ext cx="4965191" cy="736663"/>
          </a:xfrm>
          <a:prstGeom prst="rect">
            <a:avLst/>
          </a:prstGeom>
          <a:noFill/>
        </p:spPr>
        <p:txBody>
          <a:bodyPr wrap="square" lIns="0" rIns="0" tIns="0" bIns="0" anchor="t">
            <a:spAutoFit/>
          </a:bodyPr>
          <a:lstStyle/>
          <a:p>
            <a:pPr algn="l">
              <a:spcAft>
                <a:spcPts val="600"/>
              </a:spcAft>
            </a:pPr>
            <a:r>
              <a:rPr sz="1550" b="1">
                <a:solidFill>
                  <a:srgbClr val="009900"/>
                </a:solidFill>
                <a:latin typeface="Arial"/>
              </a:rPr>
              <a:t>Both show a nucleus, cytoplasm and a cell membrane in the animal cells, and a cell wall and chloroplasts in the plant cells.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3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3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3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3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300"/>
                                        <p:tgtEl>
                                          <p:spTgt spid="2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300"/>
                                        <p:tgtEl>
                                          <p:spTgt spid="2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3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300"/>
                                        <p:tgtEl>
                                          <p:spTgt spid="3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300"/>
                                        <p:tgtEl>
                                          <p:spTgt spid="3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300"/>
                                        <p:tgtEl>
                                          <p:spTgt spid="3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300"/>
                                        <p:tgtEl>
                                          <p:spTgt spid="3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300"/>
                                        <p:tgtEl>
                                          <p:spTgt spid="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300"/>
                                        <p:tgtEl>
                                          <p:spTgt spid="3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300"/>
                                        <p:tgtEl>
                                          <p:spTgt spid="3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300"/>
                                        <p:tgtEl>
                                          <p:spTgt spid="3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300"/>
                                        <p:tgtEl>
                                          <p:spTgt spid="3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300"/>
                                        <p:tgtEl>
                                          <p:spTgt spid="4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300"/>
                                        <p:tgtEl>
                                          <p:spTgt spid="4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3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300"/>
                                        <p:tgtEl>
                                          <p:spTgt spid="4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300"/>
                                        <p:tgtEl>
                                          <p:spTgt spid="1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17" grpId="0" animBg="1"/>
      <p:bldP spid="18" grpId="0" animBg="1"/>
    </p:bld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Inside an animal cell</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3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 animal cell</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Five parts and their jobs</a:t>
            </a:r>
          </a:p>
        </p:txBody>
      </p:sp>
      <p:pic>
        <p:nvPicPr>
          <p:cNvPr id="16" name="Picture 15" descr="An animal cell. A diagram is simplified. Each part has its own colour so you can tell them apart. Real cells are almost colourless."/>
          <p:cNvPicPr>
            <a:picLocks noChangeAspect="1"/>
          </p:cNvPicPr>
          <p:nvPr/>
        </p:nvPicPr>
        <p:blipFill>
          <a:blip r:embed="rId4"/>
          <a:stretch>
            <a:fillRect/>
          </a:stretch>
        </p:blipFill>
        <p:spPr>
          <a:xfrm>
            <a:off x="1105775" y="2148839"/>
            <a:ext cx="7298209" cy="4800600"/>
          </a:xfrm>
          <a:prstGeom prst="rect">
            <a:avLst/>
          </a:prstGeom>
        </p:spPr>
      </p:pic>
      <p:sp>
        <p:nvSpPr>
          <p:cNvPr id="17" name="TextBox 16"/>
          <p:cNvSpPr txBox="1"/>
          <p:nvPr/>
        </p:nvSpPr>
        <p:spPr>
          <a:xfrm>
            <a:off x="731520" y="7059168"/>
            <a:ext cx="8046719" cy="548640"/>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A diagram is simplified. Each part has its own colour so you can tell them apart.</a:t>
            </a:r>
          </a:p>
          <a:p>
            <a:pPr algn="ctr">
              <a:spcAft>
                <a:spcPts val="0"/>
              </a:spcAft>
            </a:pPr>
            <a:r>
              <a:rPr sz="1400" b="0">
                <a:solidFill>
                  <a:srgbClr val="5A5A5A"/>
                </a:solidFill>
                <a:latin typeface="Arial"/>
              </a:rPr>
              <a:t>Real cells are almost colourless.</a:t>
            </a:r>
          </a:p>
        </p:txBody>
      </p:sp>
      <p:sp>
        <p:nvSpPr>
          <p:cNvPr id="18" name="TextBox 17"/>
          <p:cNvSpPr txBox="1"/>
          <p:nvPr/>
        </p:nvSpPr>
        <p:spPr>
          <a:xfrm>
            <a:off x="9418319" y="2148839"/>
            <a:ext cx="5074920" cy="5486400"/>
          </a:xfrm>
          <a:prstGeom prst="rect">
            <a:avLst/>
          </a:prstGeom>
          <a:noFill/>
        </p:spPr>
        <p:txBody>
          <a:bodyPr wrap="square" lIns="0" rIns="0" tIns="0" bIns="0" anchor="t">
            <a:spAutoFit/>
          </a:bodyPr>
          <a:lstStyle/>
          <a:p>
            <a:pPr algn="l">
              <a:spcAft>
                <a:spcPts val="1400"/>
              </a:spcAft>
            </a:pPr>
            <a:r>
              <a:rPr sz="2000" b="1">
                <a:solidFill>
                  <a:srgbClr val="000000"/>
                </a:solidFill>
                <a:latin typeface="Arial"/>
              </a:rPr>
              <a:t>Nucleus: </a:t>
            </a:r>
            <a:r>
              <a:rPr sz="2000" b="0">
                <a:solidFill>
                  <a:srgbClr val="000000"/>
                </a:solidFill>
                <a:latin typeface="Arial"/>
              </a:rPr>
              <a:t>contains genetic material, which controls the activities of the cell.</a:t>
            </a:r>
          </a:p>
          <a:p>
            <a:pPr algn="l">
              <a:spcAft>
                <a:spcPts val="1400"/>
              </a:spcAft>
            </a:pPr>
            <a:r>
              <a:rPr sz="2000" b="1">
                <a:solidFill>
                  <a:srgbClr val="000000"/>
                </a:solidFill>
                <a:latin typeface="Arial"/>
              </a:rPr>
              <a:t>Cytoplasm: </a:t>
            </a:r>
            <a:r>
              <a:rPr sz="2000" b="0">
                <a:solidFill>
                  <a:srgbClr val="000000"/>
                </a:solidFill>
                <a:latin typeface="Arial"/>
              </a:rPr>
              <a:t>where most chemical reactions happen, controlled by enzymes.</a:t>
            </a:r>
          </a:p>
          <a:p>
            <a:pPr algn="l">
              <a:spcAft>
                <a:spcPts val="1400"/>
              </a:spcAft>
            </a:pPr>
            <a:r>
              <a:rPr sz="2000" b="1">
                <a:solidFill>
                  <a:srgbClr val="000000"/>
                </a:solidFill>
                <a:latin typeface="Arial"/>
              </a:rPr>
              <a:t>Cell membrane: </a:t>
            </a:r>
            <a:r>
              <a:rPr sz="2000" b="0">
                <a:solidFill>
                  <a:srgbClr val="000000"/>
                </a:solidFill>
                <a:latin typeface="Arial"/>
              </a:rPr>
              <a:t>controls the movement of substances into and out of the cell.</a:t>
            </a:r>
          </a:p>
          <a:p>
            <a:pPr algn="l">
              <a:spcAft>
                <a:spcPts val="1400"/>
              </a:spcAft>
            </a:pPr>
            <a:r>
              <a:rPr sz="2000" b="1">
                <a:solidFill>
                  <a:srgbClr val="000000"/>
                </a:solidFill>
                <a:latin typeface="Arial"/>
              </a:rPr>
              <a:t>Mitochondria: </a:t>
            </a:r>
            <a:r>
              <a:rPr sz="2000" b="0">
                <a:solidFill>
                  <a:srgbClr val="000000"/>
                </a:solidFill>
                <a:latin typeface="Arial"/>
              </a:rPr>
              <a:t>where aerobic respiration happens, releasing energy.</a:t>
            </a:r>
          </a:p>
          <a:p>
            <a:pPr algn="l">
              <a:spcAft>
                <a:spcPts val="1400"/>
              </a:spcAft>
            </a:pPr>
            <a:r>
              <a:rPr sz="2000" b="1">
                <a:solidFill>
                  <a:srgbClr val="000000"/>
                </a:solidFill>
                <a:latin typeface="Arial"/>
              </a:rPr>
              <a:t>Ribosomes: </a:t>
            </a:r>
            <a:r>
              <a:rPr sz="2000" b="0">
                <a:solidFill>
                  <a:srgbClr val="000000"/>
                </a:solidFill>
                <a:latin typeface="Arial"/>
              </a:rPr>
              <a:t>protein synthesis: proteins are made there.</a:t>
            </a:r>
          </a:p>
          <a:p>
            <a:pPr algn="l">
              <a:spcAft>
                <a:spcPts val="1400"/>
              </a:spcAft>
            </a:pPr>
            <a:r>
              <a:rPr sz="2000" b="1">
                <a:solidFill>
                  <a:srgbClr val="009900"/>
                </a:solidFill>
                <a:latin typeface="Arial"/>
              </a:rPr>
              <a:t>Plant cells have all five of these parts too.</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xEl>
                                              <p:pRg st="5" end="5"/>
                                            </p:txEl>
                                          </p:spTgt>
                                        </p:tgtEl>
                                        <p:attrNameLst>
                                          <p:attrName>style.visibility</p:attrName>
                                        </p:attrNameLst>
                                      </p:cBhvr>
                                      <p:to>
                                        <p:strVal val="visible"/>
                                      </p:to>
                                    </p:set>
                                    <p:animEffect transition="in" filter="fade">
                                      <p:cBhvr>
                                        <p:cTn id="32" dur="300"/>
                                        <p:tgtEl>
                                          <p:spTgt spid="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Cell parts working together</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4 of 12</a:t>
            </a:r>
          </a:p>
        </p:txBody>
      </p:sp>
      <p:sp>
        <p:nvSpPr>
          <p:cNvPr id="10" name="Rectangle 9"/>
          <p:cNvSpPr/>
          <p:nvPr/>
        </p:nvSpPr>
        <p:spPr>
          <a:xfrm>
            <a:off x="548640" y="1508760"/>
            <a:ext cx="60350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60350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7607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Inside a working cell</a:t>
            </a:r>
          </a:p>
        </p:txBody>
      </p:sp>
      <p:pic>
        <p:nvPicPr>
          <p:cNvPr id="13" name="Picture 12" descr="Inside a working cell."/>
          <p:cNvPicPr>
            <a:picLocks noChangeAspect="1"/>
          </p:cNvPicPr>
          <p:nvPr/>
        </p:nvPicPr>
        <p:blipFill>
          <a:blip r:embed="rId4"/>
          <a:stretch>
            <a:fillRect/>
          </a:stretch>
        </p:blipFill>
        <p:spPr>
          <a:xfrm>
            <a:off x="685800" y="2415387"/>
            <a:ext cx="5760720" cy="4166921"/>
          </a:xfrm>
          <a:prstGeom prst="rect">
            <a:avLst/>
          </a:prstGeom>
        </p:spPr>
      </p:pic>
      <p:sp>
        <p:nvSpPr>
          <p:cNvPr id="14" name="TextBox 13"/>
          <p:cNvSpPr txBox="1"/>
          <p:nvPr/>
        </p:nvSpPr>
        <p:spPr>
          <a:xfrm>
            <a:off x="685800" y="7040880"/>
            <a:ext cx="5760720" cy="548640"/>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 glucose   ○ oxygen   ✦ energy released.</a:t>
            </a:r>
          </a:p>
          <a:p>
            <a:pPr algn="ctr">
              <a:spcAft>
                <a:spcPts val="0"/>
              </a:spcAft>
            </a:pPr>
            <a:r>
              <a:rPr sz="1400" b="0">
                <a:solidFill>
                  <a:srgbClr val="5A5A5A"/>
                </a:solidFill>
                <a:latin typeface="Arial"/>
              </a:rPr>
              <a:t>A diagram is simplified.</a:t>
            </a:r>
          </a:p>
        </p:txBody>
      </p:sp>
      <p:sp>
        <p:nvSpPr>
          <p:cNvPr id="15" name="Rectangle 14"/>
          <p:cNvSpPr/>
          <p:nvPr/>
        </p:nvSpPr>
        <p:spPr>
          <a:xfrm>
            <a:off x="6858000" y="1508760"/>
            <a:ext cx="7818120" cy="493776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858000" y="1508760"/>
            <a:ext cx="78181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995160" y="1508760"/>
            <a:ext cx="7543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Step by step</a:t>
            </a:r>
          </a:p>
        </p:txBody>
      </p:sp>
      <p:sp>
        <p:nvSpPr>
          <p:cNvPr id="18" name="Oval 17"/>
          <p:cNvSpPr/>
          <p:nvPr/>
        </p:nvSpPr>
        <p:spPr>
          <a:xfrm>
            <a:off x="7086600" y="2099310"/>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19" name="TextBox 18"/>
          <p:cNvSpPr txBox="1"/>
          <p:nvPr/>
        </p:nvSpPr>
        <p:spPr>
          <a:xfrm>
            <a:off x="7635240" y="2148840"/>
            <a:ext cx="6812280" cy="357759"/>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Cell membrane:</a:t>
            </a:r>
            <a:r>
              <a:rPr sz="2100" b="0">
                <a:solidFill>
                  <a:srgbClr val="000000"/>
                </a:solidFill>
                <a:latin typeface="Arial"/>
              </a:rPr>
              <a:t> lets glucose and oxygen into the cell.</a:t>
            </a:r>
          </a:p>
        </p:txBody>
      </p:sp>
      <p:sp>
        <p:nvSpPr>
          <p:cNvPr id="20" name="Oval 19"/>
          <p:cNvSpPr/>
          <p:nvPr/>
        </p:nvSpPr>
        <p:spPr>
          <a:xfrm>
            <a:off x="7086600" y="2629662"/>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1" name="TextBox 20"/>
          <p:cNvSpPr txBox="1"/>
          <p:nvPr/>
        </p:nvSpPr>
        <p:spPr>
          <a:xfrm>
            <a:off x="7635240" y="2679192"/>
            <a:ext cx="6812280" cy="669798"/>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Mitochondria:</a:t>
            </a:r>
            <a:r>
              <a:rPr sz="2100" b="0">
                <a:solidFill>
                  <a:srgbClr val="000000"/>
                </a:solidFill>
                <a:latin typeface="Arial"/>
              </a:rPr>
              <a:t> aerobic respiration releases energy from glucose.</a:t>
            </a:r>
          </a:p>
        </p:txBody>
      </p:sp>
      <p:sp>
        <p:nvSpPr>
          <p:cNvPr id="22" name="Oval 21"/>
          <p:cNvSpPr/>
          <p:nvPr/>
        </p:nvSpPr>
        <p:spPr>
          <a:xfrm>
            <a:off x="7086600" y="3345180"/>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3" name="TextBox 22"/>
          <p:cNvSpPr txBox="1"/>
          <p:nvPr/>
        </p:nvSpPr>
        <p:spPr>
          <a:xfrm>
            <a:off x="7635240" y="3394710"/>
            <a:ext cx="6812280" cy="669798"/>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Nucleus:</a:t>
            </a:r>
            <a:r>
              <a:rPr sz="2100" b="0">
                <a:solidFill>
                  <a:srgbClr val="000000"/>
                </a:solidFill>
                <a:latin typeface="Arial"/>
              </a:rPr>
              <a:t> its genetic material holds the instructions for making proteins.</a:t>
            </a:r>
          </a:p>
        </p:txBody>
      </p:sp>
      <p:sp>
        <p:nvSpPr>
          <p:cNvPr id="24" name="Oval 23"/>
          <p:cNvSpPr/>
          <p:nvPr/>
        </p:nvSpPr>
        <p:spPr>
          <a:xfrm>
            <a:off x="7086600" y="4060697"/>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25" name="TextBox 24"/>
          <p:cNvSpPr txBox="1"/>
          <p:nvPr/>
        </p:nvSpPr>
        <p:spPr>
          <a:xfrm>
            <a:off x="7635240" y="4110228"/>
            <a:ext cx="6812280" cy="669798"/>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Ribosomes:</a:t>
            </a:r>
            <a:r>
              <a:rPr sz="2100" b="0">
                <a:solidFill>
                  <a:srgbClr val="000000"/>
                </a:solidFill>
                <a:latin typeface="Arial"/>
              </a:rPr>
              <a:t> use energy to make proteins (protein synthesis).</a:t>
            </a:r>
          </a:p>
        </p:txBody>
      </p:sp>
      <p:sp>
        <p:nvSpPr>
          <p:cNvPr id="26" name="Oval 25"/>
          <p:cNvSpPr/>
          <p:nvPr/>
        </p:nvSpPr>
        <p:spPr>
          <a:xfrm>
            <a:off x="7086600" y="4776215"/>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5</a:t>
            </a:r>
          </a:p>
        </p:txBody>
      </p:sp>
      <p:sp>
        <p:nvSpPr>
          <p:cNvPr id="27" name="TextBox 26"/>
          <p:cNvSpPr txBox="1"/>
          <p:nvPr/>
        </p:nvSpPr>
        <p:spPr>
          <a:xfrm>
            <a:off x="7635240" y="4825746"/>
            <a:ext cx="6812280" cy="981837"/>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Cytoplasm:</a:t>
            </a:r>
            <a:r>
              <a:rPr sz="2100" b="0">
                <a:solidFill>
                  <a:srgbClr val="000000"/>
                </a:solidFill>
                <a:latin typeface="Arial"/>
              </a:rPr>
              <a:t> most chemical reactions happen here, controlled by enzymes. Waste carbon dioxide passes out through the cell membrane.</a:t>
            </a:r>
          </a:p>
        </p:txBody>
      </p:sp>
      <p:sp>
        <p:nvSpPr>
          <p:cNvPr id="28" name="TextBox 27"/>
          <p:cNvSpPr txBox="1"/>
          <p:nvPr/>
        </p:nvSpPr>
        <p:spPr>
          <a:xfrm>
            <a:off x="7635240" y="5853303"/>
            <a:ext cx="6812280" cy="357759"/>
          </a:xfrm>
          <a:prstGeom prst="rect">
            <a:avLst/>
          </a:prstGeom>
          <a:noFill/>
        </p:spPr>
        <p:txBody>
          <a:bodyPr wrap="square" lIns="0" rIns="0" tIns="0" bIns="0" anchor="t">
            <a:spAutoFit/>
          </a:bodyPr>
          <a:lstStyle/>
          <a:p>
            <a:pPr algn="l">
              <a:spcAft>
                <a:spcPts val="600"/>
              </a:spcAft>
            </a:pPr>
            <a:r>
              <a:rPr sz="2100" b="1">
                <a:solidFill>
                  <a:srgbClr val="009900"/>
                </a:solidFill>
                <a:latin typeface="Arial"/>
              </a:rPr>
              <a:t>The parts work together: each one needs the others.</a:t>
            </a:r>
          </a:p>
        </p:txBody>
      </p:sp>
      <p:sp>
        <p:nvSpPr>
          <p:cNvPr id="29" name="Rectangle 28"/>
          <p:cNvSpPr/>
          <p:nvPr/>
        </p:nvSpPr>
        <p:spPr>
          <a:xfrm>
            <a:off x="6858000" y="6629400"/>
            <a:ext cx="7818120" cy="114300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995160" y="6629400"/>
            <a:ext cx="7543800" cy="1143000"/>
          </a:xfrm>
          <a:prstGeom prst="rect">
            <a:avLst/>
          </a:prstGeom>
          <a:noFill/>
        </p:spPr>
        <p:txBody>
          <a:bodyPr wrap="square" lIns="0" rIns="0" tIns="0" bIns="0" anchor="ctr">
            <a:spAutoFit/>
          </a:bodyPr>
          <a:lstStyle/>
          <a:p>
            <a:pPr algn="ctr">
              <a:spcAft>
                <a:spcPts val="600"/>
              </a:spcAft>
            </a:pPr>
            <a:r>
              <a:rPr sz="1800" b="1">
                <a:solidFill>
                  <a:srgbClr val="438FC9"/>
                </a:solidFill>
                <a:latin typeface="Arial"/>
                <a:hlinkClick r:id="rId3"/>
              </a:rPr>
              <a:t>▶ Online lesson, screen 4: Cell parts working together</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3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3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3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3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3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3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3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300"/>
                                        <p:tgtEl>
                                          <p:spTgt spid="2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3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In the painting, the cheek cells are blue. Why are they blue?</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Cheek cells are naturally blue.</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A blue stain was added to make them easier to see.</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 microscope light makes them look blue.</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Oxygen passes into a cheek cell. Which part of the cell controls this movement?</a:t>
            </a:r>
          </a:p>
        </p:txBody>
      </p:sp>
      <p:sp>
        <p:nvSpPr>
          <p:cNvPr id="25"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 nucleus</a:t>
            </a:r>
          </a:p>
        </p:txBody>
      </p:sp>
      <p:sp>
        <p:nvSpPr>
          <p:cNvPr id="26"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 cytoplasm</a:t>
            </a:r>
          </a:p>
        </p:txBody>
      </p:sp>
      <p:sp>
        <p:nvSpPr>
          <p:cNvPr id="27"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 cell membrane</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muscle cell needs energy to contract. What do its mitochondria do?</a:t>
            </a:r>
          </a:p>
        </p:txBody>
      </p:sp>
      <p:sp>
        <p:nvSpPr>
          <p:cNvPr id="32"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They release energy by aerobic respiration.</a:t>
            </a:r>
          </a:p>
        </p:txBody>
      </p:sp>
      <p:sp>
        <p:nvSpPr>
          <p:cNvPr id="33"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They make energy from glucose.</a:t>
            </a:r>
          </a:p>
        </p:txBody>
      </p:sp>
      <p:sp>
        <p:nvSpPr>
          <p:cNvPr id="34"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They make proteins for the cell.</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In the painting, the cheek cells are blue. Why are they blue?</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Cheek cells are naturally blue.</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A blue stain was added to make them easier to see.</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 microscope light makes them look blue.</a:t>
            </a:r>
          </a:p>
        </p:txBody>
      </p:sp>
      <p:sp>
        <p:nvSpPr>
          <p:cNvPr id="21" name="SG cp1 q1 answer B"/>
          <p:cNvSpPr/>
          <p:nvPr/>
        </p:nvSpPr>
        <p:spPr>
          <a:xfrm>
            <a:off x="73152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A blue stain was added to make them easier to see. ✓</a:t>
            </a:r>
          </a:p>
        </p:txBody>
      </p:sp>
      <p:sp>
        <p:nvSpPr>
          <p:cNvPr id="22" name="SG cp1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 stain, methylene blue, is a dye. The nucleus takes up the most stain.</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Oxygen passes into a cheek cell. Which part of the cell controls this movement?</a:t>
            </a:r>
          </a:p>
        </p:txBody>
      </p:sp>
      <p:sp>
        <p:nvSpPr>
          <p:cNvPr id="27"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 nucleus</a:t>
            </a:r>
          </a:p>
        </p:txBody>
      </p:sp>
      <p:sp>
        <p:nvSpPr>
          <p:cNvPr id="28"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 cytoplasm</a:t>
            </a:r>
          </a:p>
        </p:txBody>
      </p:sp>
      <p:sp>
        <p:nvSpPr>
          <p:cNvPr id="29"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 cell membrane</a:t>
            </a:r>
          </a:p>
        </p:txBody>
      </p:sp>
      <p:sp>
        <p:nvSpPr>
          <p:cNvPr id="30" name="SG cp1 q2 answer C"/>
          <p:cNvSpPr/>
          <p:nvPr/>
        </p:nvSpPr>
        <p:spPr>
          <a:xfrm>
            <a:off x="548640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The cell membrane ✓</a:t>
            </a:r>
          </a:p>
        </p:txBody>
      </p:sp>
      <p:sp>
        <p:nvSpPr>
          <p:cNvPr id="31" name="SG cp1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 cell membrane controls the movement of substances into and out of the cell.</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muscle cell needs energy to contract. What do its mitochondria do?</a:t>
            </a:r>
          </a:p>
        </p:txBody>
      </p:sp>
      <p:sp>
        <p:nvSpPr>
          <p:cNvPr id="36"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They release energy by aerobic respiration.</a:t>
            </a:r>
          </a:p>
        </p:txBody>
      </p:sp>
      <p:sp>
        <p:nvSpPr>
          <p:cNvPr id="37"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They make energy from glucose.</a:t>
            </a:r>
          </a:p>
        </p:txBody>
      </p:sp>
      <p:sp>
        <p:nvSpPr>
          <p:cNvPr id="38"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They make proteins for the cell.</a:t>
            </a:r>
          </a:p>
        </p:txBody>
      </p:sp>
      <p:sp>
        <p:nvSpPr>
          <p:cNvPr id="39" name="SG cp1 q3 answer A"/>
          <p:cNvSpPr/>
          <p:nvPr/>
        </p:nvSpPr>
        <p:spPr>
          <a:xfrm>
            <a:off x="1024128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They release energy by aerobic respiration. ✓</a:t>
            </a:r>
          </a:p>
        </p:txBody>
      </p:sp>
      <p:sp>
        <p:nvSpPr>
          <p:cNvPr id="40" name="SG cp1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Energy is released in the mitochondria. It is never made.</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5  ·  Q2 slide 6  ·  Q3 slide 7</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Building a plant cell</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6 of 12</a:t>
            </a:r>
          </a:p>
        </p:txBody>
      </p:sp>
      <p:sp>
        <p:nvSpPr>
          <p:cNvPr id="10" name="Rectangle 9"/>
          <p:cNvSpPr/>
          <p:nvPr/>
        </p:nvSpPr>
        <p:spPr>
          <a:xfrm>
            <a:off x="548640" y="1508760"/>
            <a:ext cx="60350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60350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7607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From five parts to a plant cell</a:t>
            </a:r>
          </a:p>
        </p:txBody>
      </p:sp>
      <p:pic>
        <p:nvPicPr>
          <p:cNvPr id="13" name="Picture 12" descr="From five parts to a plant cell. A diagram is simplified. Only the chloroplasts' green is a real colour."/>
          <p:cNvPicPr>
            <a:picLocks noChangeAspect="1"/>
          </p:cNvPicPr>
          <p:nvPr/>
        </p:nvPicPr>
        <p:blipFill>
          <a:blip r:embed="rId4"/>
          <a:stretch>
            <a:fillRect/>
          </a:stretch>
        </p:blipFill>
        <p:spPr>
          <a:xfrm>
            <a:off x="685800" y="2316175"/>
            <a:ext cx="5760720" cy="4365346"/>
          </a:xfrm>
          <a:prstGeom prst="rect">
            <a:avLst/>
          </a:prstGeom>
        </p:spPr>
      </p:pic>
      <p:sp>
        <p:nvSpPr>
          <p:cNvPr id="14" name="TextBox 13"/>
          <p:cNvSpPr txBox="1"/>
          <p:nvPr/>
        </p:nvSpPr>
        <p:spPr>
          <a:xfrm>
            <a:off x="685800" y="7040880"/>
            <a:ext cx="5760720" cy="548640"/>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A diagram is simplified. Only the chloroplasts' green is a real colour.</a:t>
            </a:r>
          </a:p>
        </p:txBody>
      </p:sp>
      <p:sp>
        <p:nvSpPr>
          <p:cNvPr id="15" name="Rectangle 14"/>
          <p:cNvSpPr/>
          <p:nvPr/>
        </p:nvSpPr>
        <p:spPr>
          <a:xfrm>
            <a:off x="6858000" y="1508760"/>
            <a:ext cx="7818120" cy="493776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858000" y="1508760"/>
            <a:ext cx="78181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995160" y="1508760"/>
            <a:ext cx="7543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Step by step</a:t>
            </a:r>
          </a:p>
        </p:txBody>
      </p:sp>
      <p:sp>
        <p:nvSpPr>
          <p:cNvPr id="18" name="Oval 17"/>
          <p:cNvSpPr/>
          <p:nvPr/>
        </p:nvSpPr>
        <p:spPr>
          <a:xfrm>
            <a:off x="7086600" y="2105660"/>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19" name="TextBox 18"/>
          <p:cNvSpPr txBox="1"/>
          <p:nvPr/>
        </p:nvSpPr>
        <p:spPr>
          <a:xfrm>
            <a:off x="7635240" y="2148840"/>
            <a:ext cx="681228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Five shared parts:</a:t>
            </a:r>
            <a:r>
              <a:rPr sz="2200" b="0">
                <a:solidFill>
                  <a:srgbClr val="000000"/>
                </a:solidFill>
                <a:latin typeface="Arial"/>
              </a:rPr>
              <a:t> nucleus, cytoplasm, cell membrane, mitochondria, ribosomes.</a:t>
            </a:r>
          </a:p>
        </p:txBody>
      </p:sp>
      <p:sp>
        <p:nvSpPr>
          <p:cNvPr id="20" name="Oval 19"/>
          <p:cNvSpPr/>
          <p:nvPr/>
        </p:nvSpPr>
        <p:spPr>
          <a:xfrm>
            <a:off x="7086600" y="2905760"/>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1" name="TextBox 20"/>
          <p:cNvSpPr txBox="1"/>
          <p:nvPr/>
        </p:nvSpPr>
        <p:spPr>
          <a:xfrm>
            <a:off x="7635240" y="2948940"/>
            <a:ext cx="6812280" cy="372618"/>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Cell wall:</a:t>
            </a:r>
            <a:r>
              <a:rPr sz="2200" b="0">
                <a:solidFill>
                  <a:srgbClr val="000000"/>
                </a:solidFill>
                <a:latin typeface="Arial"/>
              </a:rPr>
              <a:t> made of cellulose; strengthens the cell.</a:t>
            </a:r>
          </a:p>
        </p:txBody>
      </p:sp>
      <p:sp>
        <p:nvSpPr>
          <p:cNvPr id="22" name="Oval 21"/>
          <p:cNvSpPr/>
          <p:nvPr/>
        </p:nvSpPr>
        <p:spPr>
          <a:xfrm>
            <a:off x="7086600" y="3490976"/>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3" name="TextBox 22"/>
          <p:cNvSpPr txBox="1"/>
          <p:nvPr/>
        </p:nvSpPr>
        <p:spPr>
          <a:xfrm>
            <a:off x="7635240" y="3534156"/>
            <a:ext cx="681228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Permanent vacuole:</a:t>
            </a:r>
            <a:r>
              <a:rPr sz="2200" b="0">
                <a:solidFill>
                  <a:srgbClr val="000000"/>
                </a:solidFill>
                <a:latin typeface="Arial"/>
              </a:rPr>
              <a:t> filled with cell sap; helps to keep the cell firm.</a:t>
            </a:r>
          </a:p>
        </p:txBody>
      </p:sp>
      <p:sp>
        <p:nvSpPr>
          <p:cNvPr id="24" name="Oval 23"/>
          <p:cNvSpPr/>
          <p:nvPr/>
        </p:nvSpPr>
        <p:spPr>
          <a:xfrm>
            <a:off x="7086600" y="4291076"/>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25" name="TextBox 24"/>
          <p:cNvSpPr txBox="1"/>
          <p:nvPr/>
        </p:nvSpPr>
        <p:spPr>
          <a:xfrm>
            <a:off x="7635240" y="4334256"/>
            <a:ext cx="681228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Chloroplasts:</a:t>
            </a:r>
            <a:r>
              <a:rPr sz="2200" b="0">
                <a:solidFill>
                  <a:srgbClr val="000000"/>
                </a:solidFill>
                <a:latin typeface="Arial"/>
              </a:rPr>
              <a:t> contain green chlorophyll; absorb light to make food by photosynthesis.</a:t>
            </a:r>
          </a:p>
        </p:txBody>
      </p:sp>
      <p:sp>
        <p:nvSpPr>
          <p:cNvPr id="26" name="TextBox 25"/>
          <p:cNvSpPr txBox="1"/>
          <p:nvPr/>
        </p:nvSpPr>
        <p:spPr>
          <a:xfrm>
            <a:off x="7635240" y="5134356"/>
            <a:ext cx="6812280" cy="699516"/>
          </a:xfrm>
          <a:prstGeom prst="rect">
            <a:avLst/>
          </a:prstGeom>
          <a:noFill/>
        </p:spPr>
        <p:txBody>
          <a:bodyPr wrap="square" lIns="0" rIns="0" tIns="0" bIns="0" anchor="t">
            <a:spAutoFit/>
          </a:bodyPr>
          <a:lstStyle/>
          <a:p>
            <a:pPr algn="l">
              <a:spcAft>
                <a:spcPts val="600"/>
              </a:spcAft>
            </a:pPr>
            <a:r>
              <a:rPr sz="2200" b="1">
                <a:solidFill>
                  <a:srgbClr val="009900"/>
                </a:solidFill>
                <a:latin typeface="Arial"/>
              </a:rPr>
              <a:t>Watch out: the cell wall is outside the cell membrane. Plant cells have both.</a:t>
            </a:r>
          </a:p>
        </p:txBody>
      </p:sp>
      <p:sp>
        <p:nvSpPr>
          <p:cNvPr id="27" name="Rectangle 26"/>
          <p:cNvSpPr/>
          <p:nvPr/>
        </p:nvSpPr>
        <p:spPr>
          <a:xfrm>
            <a:off x="6858000" y="6629400"/>
            <a:ext cx="7818120" cy="114300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995160" y="6629400"/>
            <a:ext cx="7543800" cy="1143000"/>
          </a:xfrm>
          <a:prstGeom prst="rect">
            <a:avLst/>
          </a:prstGeom>
          <a:noFill/>
        </p:spPr>
        <p:txBody>
          <a:bodyPr wrap="square" lIns="0" rIns="0" tIns="0" bIns="0" anchor="ctr">
            <a:spAutoFit/>
          </a:bodyPr>
          <a:lstStyle/>
          <a:p>
            <a:pPr algn="ctr">
              <a:spcAft>
                <a:spcPts val="600"/>
              </a:spcAft>
            </a:pPr>
            <a:r>
              <a:rPr sz="1800" b="1">
                <a:solidFill>
                  <a:srgbClr val="438FC9"/>
                </a:solidFill>
                <a:latin typeface="Arial"/>
                <a:hlinkClick r:id="rId3"/>
              </a:rPr>
              <a:t>▶ Online lesson, screen 6: Building a plant cell</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3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3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3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3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3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3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3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Animal and plant cells compared</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7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Who has what?</a:t>
            </a:r>
          </a:p>
        </p:txBody>
      </p:sp>
      <p:sp>
        <p:nvSpPr>
          <p:cNvPr id="13" name="Rectangle 12"/>
          <p:cNvSpPr/>
          <p:nvPr/>
        </p:nvSpPr>
        <p:spPr>
          <a:xfrm>
            <a:off x="6675120" y="1508760"/>
            <a:ext cx="80010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675120" y="150876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Compare the cells</a:t>
            </a:r>
          </a:p>
        </p:txBody>
      </p:sp>
      <p:pic>
        <p:nvPicPr>
          <p:cNvPr id="16" name="Picture 15" descr="Who has what?. A diagram is simplified."/>
          <p:cNvPicPr>
            <a:picLocks noChangeAspect="1"/>
          </p:cNvPicPr>
          <p:nvPr/>
        </p:nvPicPr>
        <p:blipFill>
          <a:blip r:embed="rId4"/>
          <a:stretch>
            <a:fillRect/>
          </a:stretch>
        </p:blipFill>
        <p:spPr>
          <a:xfrm>
            <a:off x="731520" y="2581351"/>
            <a:ext cx="5486400" cy="3450946"/>
          </a:xfrm>
          <a:prstGeom prst="rect">
            <a:avLst/>
          </a:prstGeom>
        </p:spPr>
      </p:pic>
      <p:sp>
        <p:nvSpPr>
          <p:cNvPr id="17" name="TextBox 16"/>
          <p:cNvSpPr txBox="1"/>
          <p:nvPr/>
        </p:nvSpPr>
        <p:spPr>
          <a:xfrm>
            <a:off x="731520" y="6169456"/>
            <a:ext cx="5486400" cy="320040"/>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A diagram is simplified.</a:t>
            </a:r>
          </a:p>
        </p:txBody>
      </p:sp>
      <p:sp>
        <p:nvSpPr>
          <p:cNvPr id="18" name="Rectangle 17"/>
          <p:cNvSpPr/>
          <p:nvPr/>
        </p:nvSpPr>
        <p:spPr>
          <a:xfrm>
            <a:off x="731520" y="7104888"/>
            <a:ext cx="5486400"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7104888"/>
            <a:ext cx="5212080"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7: sort the parts yourself</a:t>
            </a:r>
          </a:p>
        </p:txBody>
      </p:sp>
      <p:sp>
        <p:nvSpPr>
          <p:cNvPr id="20" name="Rectangle 19"/>
          <p:cNvSpPr/>
          <p:nvPr/>
        </p:nvSpPr>
        <p:spPr>
          <a:xfrm>
            <a:off x="6858000" y="2148839"/>
            <a:ext cx="3429000" cy="502920"/>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Part</a:t>
            </a:r>
          </a:p>
        </p:txBody>
      </p:sp>
      <p:sp>
        <p:nvSpPr>
          <p:cNvPr id="21" name="Rectangle 20"/>
          <p:cNvSpPr/>
          <p:nvPr/>
        </p:nvSpPr>
        <p:spPr>
          <a:xfrm>
            <a:off x="10287000" y="2148839"/>
            <a:ext cx="2103120" cy="502920"/>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Animal cell</a:t>
            </a:r>
          </a:p>
        </p:txBody>
      </p:sp>
      <p:sp>
        <p:nvSpPr>
          <p:cNvPr id="22" name="Rectangle 21"/>
          <p:cNvSpPr/>
          <p:nvPr/>
        </p:nvSpPr>
        <p:spPr>
          <a:xfrm>
            <a:off x="12390120" y="2148839"/>
            <a:ext cx="2103120" cy="502920"/>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Plant cell</a:t>
            </a:r>
          </a:p>
        </p:txBody>
      </p:sp>
      <p:sp>
        <p:nvSpPr>
          <p:cNvPr id="23" name="Rectangle 22"/>
          <p:cNvSpPr/>
          <p:nvPr/>
        </p:nvSpPr>
        <p:spPr>
          <a:xfrm>
            <a:off x="6858000" y="2651759"/>
            <a:ext cx="342900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nucleus</a:t>
            </a:r>
          </a:p>
        </p:txBody>
      </p:sp>
      <p:sp>
        <p:nvSpPr>
          <p:cNvPr id="24" name="Rectangle 23"/>
          <p:cNvSpPr/>
          <p:nvPr/>
        </p:nvSpPr>
        <p:spPr>
          <a:xfrm>
            <a:off x="10287000" y="26517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yes</a:t>
            </a:r>
          </a:p>
        </p:txBody>
      </p:sp>
      <p:sp>
        <p:nvSpPr>
          <p:cNvPr id="25" name="Rectangle 24"/>
          <p:cNvSpPr/>
          <p:nvPr/>
        </p:nvSpPr>
        <p:spPr>
          <a:xfrm>
            <a:off x="12390120" y="26517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yes</a:t>
            </a:r>
          </a:p>
        </p:txBody>
      </p:sp>
      <p:sp>
        <p:nvSpPr>
          <p:cNvPr id="26" name="Rectangle 25"/>
          <p:cNvSpPr/>
          <p:nvPr/>
        </p:nvSpPr>
        <p:spPr>
          <a:xfrm>
            <a:off x="6858000" y="3108959"/>
            <a:ext cx="342900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cytoplasm</a:t>
            </a:r>
          </a:p>
        </p:txBody>
      </p:sp>
      <p:sp>
        <p:nvSpPr>
          <p:cNvPr id="27" name="Rectangle 26"/>
          <p:cNvSpPr/>
          <p:nvPr/>
        </p:nvSpPr>
        <p:spPr>
          <a:xfrm>
            <a:off x="10287000" y="31089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yes</a:t>
            </a:r>
          </a:p>
        </p:txBody>
      </p:sp>
      <p:sp>
        <p:nvSpPr>
          <p:cNvPr id="28" name="Rectangle 27"/>
          <p:cNvSpPr/>
          <p:nvPr/>
        </p:nvSpPr>
        <p:spPr>
          <a:xfrm>
            <a:off x="12390120" y="31089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yes</a:t>
            </a:r>
          </a:p>
        </p:txBody>
      </p:sp>
      <p:sp>
        <p:nvSpPr>
          <p:cNvPr id="29" name="Rectangle 28"/>
          <p:cNvSpPr/>
          <p:nvPr/>
        </p:nvSpPr>
        <p:spPr>
          <a:xfrm>
            <a:off x="6858000" y="3566159"/>
            <a:ext cx="342900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cell membrane</a:t>
            </a:r>
          </a:p>
        </p:txBody>
      </p:sp>
      <p:sp>
        <p:nvSpPr>
          <p:cNvPr id="30" name="Rectangle 29"/>
          <p:cNvSpPr/>
          <p:nvPr/>
        </p:nvSpPr>
        <p:spPr>
          <a:xfrm>
            <a:off x="10287000" y="35661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yes</a:t>
            </a:r>
          </a:p>
        </p:txBody>
      </p:sp>
      <p:sp>
        <p:nvSpPr>
          <p:cNvPr id="31" name="Rectangle 30"/>
          <p:cNvSpPr/>
          <p:nvPr/>
        </p:nvSpPr>
        <p:spPr>
          <a:xfrm>
            <a:off x="12390120" y="35661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yes</a:t>
            </a:r>
          </a:p>
        </p:txBody>
      </p:sp>
      <p:sp>
        <p:nvSpPr>
          <p:cNvPr id="32" name="Rectangle 31"/>
          <p:cNvSpPr/>
          <p:nvPr/>
        </p:nvSpPr>
        <p:spPr>
          <a:xfrm>
            <a:off x="6858000" y="4023359"/>
            <a:ext cx="342900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mitochondria</a:t>
            </a:r>
          </a:p>
        </p:txBody>
      </p:sp>
      <p:sp>
        <p:nvSpPr>
          <p:cNvPr id="33" name="Rectangle 32"/>
          <p:cNvSpPr/>
          <p:nvPr/>
        </p:nvSpPr>
        <p:spPr>
          <a:xfrm>
            <a:off x="10287000" y="40233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yes</a:t>
            </a:r>
          </a:p>
        </p:txBody>
      </p:sp>
      <p:sp>
        <p:nvSpPr>
          <p:cNvPr id="34" name="Rectangle 33"/>
          <p:cNvSpPr/>
          <p:nvPr/>
        </p:nvSpPr>
        <p:spPr>
          <a:xfrm>
            <a:off x="12390120" y="40233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yes</a:t>
            </a:r>
          </a:p>
        </p:txBody>
      </p:sp>
      <p:sp>
        <p:nvSpPr>
          <p:cNvPr id="35" name="Rectangle 34"/>
          <p:cNvSpPr/>
          <p:nvPr/>
        </p:nvSpPr>
        <p:spPr>
          <a:xfrm>
            <a:off x="6858000" y="4480559"/>
            <a:ext cx="342900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ribosomes</a:t>
            </a:r>
          </a:p>
        </p:txBody>
      </p:sp>
      <p:sp>
        <p:nvSpPr>
          <p:cNvPr id="36" name="Rectangle 35"/>
          <p:cNvSpPr/>
          <p:nvPr/>
        </p:nvSpPr>
        <p:spPr>
          <a:xfrm>
            <a:off x="10287000" y="44805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yes</a:t>
            </a:r>
          </a:p>
        </p:txBody>
      </p:sp>
      <p:sp>
        <p:nvSpPr>
          <p:cNvPr id="37" name="Rectangle 36"/>
          <p:cNvSpPr/>
          <p:nvPr/>
        </p:nvSpPr>
        <p:spPr>
          <a:xfrm>
            <a:off x="12390120" y="44805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yes</a:t>
            </a:r>
          </a:p>
        </p:txBody>
      </p:sp>
      <p:sp>
        <p:nvSpPr>
          <p:cNvPr id="38" name="Rectangle 37"/>
          <p:cNvSpPr/>
          <p:nvPr/>
        </p:nvSpPr>
        <p:spPr>
          <a:xfrm>
            <a:off x="6858000" y="4937759"/>
            <a:ext cx="342900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cell wall</a:t>
            </a:r>
          </a:p>
        </p:txBody>
      </p:sp>
      <p:sp>
        <p:nvSpPr>
          <p:cNvPr id="39" name="Rectangle 38"/>
          <p:cNvSpPr/>
          <p:nvPr/>
        </p:nvSpPr>
        <p:spPr>
          <a:xfrm>
            <a:off x="10287000" y="49377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no</a:t>
            </a:r>
          </a:p>
        </p:txBody>
      </p:sp>
      <p:sp>
        <p:nvSpPr>
          <p:cNvPr id="40" name="Rectangle 39"/>
          <p:cNvSpPr/>
          <p:nvPr/>
        </p:nvSpPr>
        <p:spPr>
          <a:xfrm>
            <a:off x="12390120" y="49377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yes</a:t>
            </a:r>
          </a:p>
        </p:txBody>
      </p:sp>
      <p:sp>
        <p:nvSpPr>
          <p:cNvPr id="41" name="Rectangle 40"/>
          <p:cNvSpPr/>
          <p:nvPr/>
        </p:nvSpPr>
        <p:spPr>
          <a:xfrm>
            <a:off x="6858000" y="5394959"/>
            <a:ext cx="342900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permanent vacuole</a:t>
            </a:r>
          </a:p>
        </p:txBody>
      </p:sp>
      <p:sp>
        <p:nvSpPr>
          <p:cNvPr id="42" name="Rectangle 41"/>
          <p:cNvSpPr/>
          <p:nvPr/>
        </p:nvSpPr>
        <p:spPr>
          <a:xfrm>
            <a:off x="10287000" y="53949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no</a:t>
            </a:r>
          </a:p>
        </p:txBody>
      </p:sp>
      <p:sp>
        <p:nvSpPr>
          <p:cNvPr id="43" name="Rectangle 42"/>
          <p:cNvSpPr/>
          <p:nvPr/>
        </p:nvSpPr>
        <p:spPr>
          <a:xfrm>
            <a:off x="12390120" y="53949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often</a:t>
            </a:r>
          </a:p>
        </p:txBody>
      </p:sp>
      <p:sp>
        <p:nvSpPr>
          <p:cNvPr id="44" name="Rectangle 43"/>
          <p:cNvSpPr/>
          <p:nvPr/>
        </p:nvSpPr>
        <p:spPr>
          <a:xfrm>
            <a:off x="6858000" y="5852159"/>
            <a:ext cx="342900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chloroplasts</a:t>
            </a:r>
          </a:p>
        </p:txBody>
      </p:sp>
      <p:sp>
        <p:nvSpPr>
          <p:cNvPr id="45" name="Rectangle 44"/>
          <p:cNvSpPr/>
          <p:nvPr/>
        </p:nvSpPr>
        <p:spPr>
          <a:xfrm>
            <a:off x="10287000" y="58521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no</a:t>
            </a:r>
          </a:p>
        </p:txBody>
      </p:sp>
      <p:sp>
        <p:nvSpPr>
          <p:cNvPr id="46" name="Rectangle 45"/>
          <p:cNvSpPr/>
          <p:nvPr/>
        </p:nvSpPr>
        <p:spPr>
          <a:xfrm>
            <a:off x="12390120" y="5852159"/>
            <a:ext cx="21031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often</a:t>
            </a:r>
          </a:p>
        </p:txBody>
      </p:sp>
      <p:sp>
        <p:nvSpPr>
          <p:cNvPr id="47" name="TextBox 46"/>
          <p:cNvSpPr txBox="1"/>
          <p:nvPr/>
        </p:nvSpPr>
        <p:spPr>
          <a:xfrm>
            <a:off x="6858000" y="6492240"/>
            <a:ext cx="7635240" cy="566928"/>
          </a:xfrm>
          <a:prstGeom prst="rect">
            <a:avLst/>
          </a:prstGeom>
          <a:noFill/>
        </p:spPr>
        <p:txBody>
          <a:bodyPr wrap="square" lIns="0" rIns="0" tIns="0" bIns="0" anchor="t">
            <a:spAutoFit/>
          </a:bodyPr>
          <a:lstStyle/>
          <a:p>
            <a:pPr algn="l">
              <a:spcAft>
                <a:spcPts val="0"/>
              </a:spcAft>
            </a:pPr>
            <a:r>
              <a:rPr sz="1600" b="1">
                <a:solidFill>
                  <a:srgbClr val="000000"/>
                </a:solidFill>
                <a:latin typeface="Arial"/>
              </a:rPr>
              <a:t>Watch out:</a:t>
            </a:r>
            <a:r>
              <a:rPr sz="1600" b="0">
                <a:solidFill>
                  <a:srgbClr val="000000"/>
                </a:solidFill>
                <a:latin typeface="Arial"/>
              </a:rPr>
              <a:t> plant cells have mitochondria too. Animal cells have no cell wall and no permanent vacuole.</a:t>
            </a:r>
          </a:p>
        </p:txBody>
      </p:sp>
      <p:sp>
        <p:nvSpPr>
          <p:cNvPr id="48" name="TextBox 47"/>
          <p:cNvSpPr txBox="1"/>
          <p:nvPr/>
        </p:nvSpPr>
        <p:spPr>
          <a:xfrm>
            <a:off x="6858000" y="7150607"/>
            <a:ext cx="7635240" cy="320040"/>
          </a:xfrm>
          <a:prstGeom prst="rect">
            <a:avLst/>
          </a:prstGeom>
          <a:noFill/>
        </p:spPr>
        <p:txBody>
          <a:bodyPr wrap="square" lIns="0" rIns="0" tIns="0" bIns="0" anchor="t">
            <a:spAutoFit/>
          </a:bodyPr>
          <a:lstStyle/>
          <a:p>
            <a:pPr algn="l">
              <a:spcAft>
                <a:spcPts val="0"/>
              </a:spcAft>
            </a:pPr>
            <a:r>
              <a:rPr sz="1700" b="1">
                <a:solidFill>
                  <a:srgbClr val="009900"/>
                </a:solidFill>
                <a:latin typeface="Arial"/>
              </a:rPr>
              <a:t>Plant cells have every part that animal cells have, and more.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left)">
                                      <p:cBhvr>
                                        <p:cTn id="10" dur="500"/>
                                        <p:tgtEl>
                                          <p:spTgt spid="2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left)">
                                      <p:cBhvr>
                                        <p:cTn id="18" dur="500"/>
                                        <p:tgtEl>
                                          <p:spTgt spid="2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500"/>
                                        <p:tgtEl>
                                          <p:spTgt spid="2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left)">
                                      <p:cBhvr>
                                        <p:cTn id="24" dur="5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500"/>
                                        <p:tgtEl>
                                          <p:spTgt spid="3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left)">
                                      <p:cBhvr>
                                        <p:cTn id="40" dur="500"/>
                                        <p:tgtEl>
                                          <p:spTgt spid="3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left)">
                                      <p:cBhvr>
                                        <p:cTn id="43" dur="500"/>
                                        <p:tgtEl>
                                          <p:spTgt spid="3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left)">
                                      <p:cBhvr>
                                        <p:cTn id="46" dur="5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left)">
                                      <p:cBhvr>
                                        <p:cTn id="51" dur="500"/>
                                        <p:tgtEl>
                                          <p:spTgt spid="3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wipe(left)">
                                      <p:cBhvr>
                                        <p:cTn id="54" dur="500"/>
                                        <p:tgtEl>
                                          <p:spTgt spid="3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left)">
                                      <p:cBhvr>
                                        <p:cTn id="57" dur="500"/>
                                        <p:tgtEl>
                                          <p:spTgt spid="3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wipe(left)">
                                      <p:cBhvr>
                                        <p:cTn id="62" dur="500"/>
                                        <p:tgtEl>
                                          <p:spTgt spid="3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wipe(left)">
                                      <p:cBhvr>
                                        <p:cTn id="65" dur="500"/>
                                        <p:tgtEl>
                                          <p:spTgt spid="3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left)">
                                      <p:cBhvr>
                                        <p:cTn id="68" dur="500"/>
                                        <p:tgtEl>
                                          <p:spTgt spid="40"/>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wipe(left)">
                                      <p:cBhvr>
                                        <p:cTn id="73" dur="500"/>
                                        <p:tgtEl>
                                          <p:spTgt spid="41"/>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wipe(left)">
                                      <p:cBhvr>
                                        <p:cTn id="76" dur="500"/>
                                        <p:tgtEl>
                                          <p:spTgt spid="42"/>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wipe(left)">
                                      <p:cBhvr>
                                        <p:cTn id="79" dur="500"/>
                                        <p:tgtEl>
                                          <p:spTgt spid="43"/>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wipe(left)">
                                      <p:cBhvr>
                                        <p:cTn id="84" dur="500"/>
                                        <p:tgtEl>
                                          <p:spTgt spid="44"/>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45"/>
                                        </p:tgtEl>
                                        <p:attrNameLst>
                                          <p:attrName>style.visibility</p:attrName>
                                        </p:attrNameLst>
                                      </p:cBhvr>
                                      <p:to>
                                        <p:strVal val="visible"/>
                                      </p:to>
                                    </p:set>
                                    <p:animEffect transition="in" filter="wipe(left)">
                                      <p:cBhvr>
                                        <p:cTn id="87" dur="500"/>
                                        <p:tgtEl>
                                          <p:spTgt spid="45"/>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wipe(left)">
                                      <p:cBhvr>
                                        <p:cTn id="90" dur="500"/>
                                        <p:tgtEl>
                                          <p:spTgt spid="46"/>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fade">
                                      <p:cBhvr>
                                        <p:cTn id="95" dur="300"/>
                                        <p:tgtEl>
                                          <p:spTgt spid="47"/>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fade">
                                      <p:cBhvr>
                                        <p:cTn id="100" dur="3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plant cell has a cell wall and a cell membrane. What does the cell wall do?</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It controls what goes into and out of the cell.</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It absorbs light for photosynthesis.</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It strengthens the cell.</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parts do both animal cells and plant cells have?</a:t>
            </a:r>
          </a:p>
        </p:txBody>
      </p:sp>
      <p:sp>
        <p:nvSpPr>
          <p:cNvPr id="25"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Mitochondria</a:t>
            </a:r>
          </a:p>
        </p:txBody>
      </p:sp>
      <p:sp>
        <p:nvSpPr>
          <p:cNvPr id="26"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Chloroplasts</a:t>
            </a:r>
          </a:p>
        </p:txBody>
      </p:sp>
      <p:sp>
        <p:nvSpPr>
          <p:cNvPr id="27"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A permanent vacuole</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cell has a nucleus, mitochondria, no cell wall and no permanent vacuole. Where is it from?</a:t>
            </a:r>
          </a:p>
        </p:txBody>
      </p:sp>
      <p:sp>
        <p:nvSpPr>
          <p:cNvPr id="32"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 plant, because it has mitochondria</a:t>
            </a:r>
          </a:p>
        </p:txBody>
      </p:sp>
      <p:sp>
        <p:nvSpPr>
          <p:cNvPr id="33"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An animal, because it has no cell wall</a:t>
            </a:r>
          </a:p>
        </p:txBody>
      </p:sp>
      <p:sp>
        <p:nvSpPr>
          <p:cNvPr id="34"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A plant, because it has a nucleus</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plant cell has a cell wall and a cell membrane. What does the cell wall do?</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It controls what goes into and out of the cell.</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It absorbs light for photosynthesis.</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It strengthens the cell.</a:t>
            </a:r>
          </a:p>
        </p:txBody>
      </p:sp>
      <p:sp>
        <p:nvSpPr>
          <p:cNvPr id="21" name="SG cp2 q1 answer C"/>
          <p:cNvSpPr/>
          <p:nvPr/>
        </p:nvSpPr>
        <p:spPr>
          <a:xfrm>
            <a:off x="73152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It strengthens the cell. ✓</a:t>
            </a:r>
          </a:p>
        </p:txBody>
      </p:sp>
      <p:sp>
        <p:nvSpPr>
          <p:cNvPr id="22" name="SG cp2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 cell wall is made of cellulose, which strengthens the cell.</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parts do both animal cells and plant cells have?</a:t>
            </a:r>
          </a:p>
        </p:txBody>
      </p:sp>
      <p:sp>
        <p:nvSpPr>
          <p:cNvPr id="27"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Mitochondria</a:t>
            </a:r>
          </a:p>
        </p:txBody>
      </p:sp>
      <p:sp>
        <p:nvSpPr>
          <p:cNvPr id="28"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Chloroplasts</a:t>
            </a:r>
          </a:p>
        </p:txBody>
      </p:sp>
      <p:sp>
        <p:nvSpPr>
          <p:cNvPr id="29"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A permanent vacuole</a:t>
            </a:r>
          </a:p>
        </p:txBody>
      </p:sp>
      <p:sp>
        <p:nvSpPr>
          <p:cNvPr id="30" name="SG cp2 q2 answer A"/>
          <p:cNvSpPr/>
          <p:nvPr/>
        </p:nvSpPr>
        <p:spPr>
          <a:xfrm>
            <a:off x="548640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Mitochondria ✓</a:t>
            </a:r>
          </a:p>
        </p:txBody>
      </p:sp>
      <p:sp>
        <p:nvSpPr>
          <p:cNvPr id="31" name="SG cp2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Plant cells have mitochondria too, so they can respire.</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cell has a nucleus, mitochondria, no cell wall and no permanent vacuole. Where is it from?</a:t>
            </a:r>
          </a:p>
        </p:txBody>
      </p:sp>
      <p:sp>
        <p:nvSpPr>
          <p:cNvPr id="36"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 plant, because it has mitochondria</a:t>
            </a:r>
          </a:p>
        </p:txBody>
      </p:sp>
      <p:sp>
        <p:nvSpPr>
          <p:cNvPr id="37"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An animal, because it has no cell wall</a:t>
            </a:r>
          </a:p>
        </p:txBody>
      </p:sp>
      <p:sp>
        <p:nvSpPr>
          <p:cNvPr id="38"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A plant, because it has a nucleus</a:t>
            </a:r>
          </a:p>
        </p:txBody>
      </p:sp>
      <p:sp>
        <p:nvSpPr>
          <p:cNvPr id="39" name="SG cp2 q3 answer B"/>
          <p:cNvSpPr/>
          <p:nvPr/>
        </p:nvSpPr>
        <p:spPr>
          <a:xfrm>
            <a:off x="1024128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An animal, because it has no cell wall ✓</a:t>
            </a:r>
          </a:p>
        </p:txBody>
      </p:sp>
      <p:sp>
        <p:nvSpPr>
          <p:cNvPr id="40" name="SG cp2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Animal cells have no cell wall and no permanent vacuole.</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10  ·  Q2 and Q3 slide 11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How big are the parts?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9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Line them up</a:t>
            </a:r>
          </a:p>
        </p:txBody>
      </p:sp>
      <p:pic>
        <p:nvPicPr>
          <p:cNvPr id="13" name="Picture 12" descr="Line them up. Drawn to scale. A real cell has only one nucleus."/>
          <p:cNvPicPr>
            <a:picLocks noChangeAspect="1"/>
          </p:cNvPicPr>
          <p:nvPr/>
        </p:nvPicPr>
        <p:blipFill>
          <a:blip r:embed="rId4"/>
          <a:stretch>
            <a:fillRect/>
          </a:stretch>
        </p:blipFill>
        <p:spPr>
          <a:xfrm>
            <a:off x="731520" y="2884931"/>
            <a:ext cx="5486400" cy="2980944"/>
          </a:xfrm>
          <a:prstGeom prst="rect">
            <a:avLst/>
          </a:prstGeom>
        </p:spPr>
      </p:pic>
      <p:sp>
        <p:nvSpPr>
          <p:cNvPr id="14" name="TextBox 13"/>
          <p:cNvSpPr txBox="1"/>
          <p:nvPr/>
        </p:nvSpPr>
        <p:spPr>
          <a:xfrm>
            <a:off x="731520" y="5939027"/>
            <a:ext cx="5486400" cy="320040"/>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Drawn to scale. A real cell has only one nucleus.</a:t>
            </a:r>
          </a:p>
        </p:txBody>
      </p:sp>
      <p:sp>
        <p:nvSpPr>
          <p:cNvPr id="15" name="Rectangle 14"/>
          <p:cNvSpPr/>
          <p:nvPr/>
        </p:nvSpPr>
        <p:spPr>
          <a:xfrm>
            <a:off x="731520" y="7104888"/>
            <a:ext cx="5486400"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7104888"/>
            <a:ext cx="5212080"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9: How big are the parts?</a:t>
            </a:r>
          </a:p>
        </p:txBody>
      </p:sp>
      <p:sp>
        <p:nvSpPr>
          <p:cNvPr id="17" name="Rectangle 16"/>
          <p:cNvSpPr/>
          <p:nvPr/>
        </p:nvSpPr>
        <p:spPr>
          <a:xfrm>
            <a:off x="6675120" y="1508760"/>
            <a:ext cx="8001000" cy="36118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675120" y="150876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About how big?</a:t>
            </a:r>
          </a:p>
        </p:txBody>
      </p:sp>
      <p:sp>
        <p:nvSpPr>
          <p:cNvPr id="20" name="Rectangle 19"/>
          <p:cNvSpPr/>
          <p:nvPr/>
        </p:nvSpPr>
        <p:spPr>
          <a:xfrm>
            <a:off x="6858000" y="2148840"/>
            <a:ext cx="2286000" cy="402336"/>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Part</a:t>
            </a:r>
          </a:p>
        </p:txBody>
      </p:sp>
      <p:sp>
        <p:nvSpPr>
          <p:cNvPr id="21" name="Rectangle 20"/>
          <p:cNvSpPr/>
          <p:nvPr/>
        </p:nvSpPr>
        <p:spPr>
          <a:xfrm>
            <a:off x="9144000" y="2148840"/>
            <a:ext cx="5349240" cy="402336"/>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About how big</a:t>
            </a:r>
          </a:p>
        </p:txBody>
      </p:sp>
      <p:sp>
        <p:nvSpPr>
          <p:cNvPr id="22" name="Rectangle 21"/>
          <p:cNvSpPr/>
          <p:nvPr/>
        </p:nvSpPr>
        <p:spPr>
          <a:xfrm>
            <a:off x="6858000" y="2551176"/>
            <a:ext cx="2286000" cy="4023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plant cell</a:t>
            </a:r>
          </a:p>
        </p:txBody>
      </p:sp>
      <p:sp>
        <p:nvSpPr>
          <p:cNvPr id="23" name="Rectangle 22"/>
          <p:cNvSpPr/>
          <p:nvPr/>
        </p:nvSpPr>
        <p:spPr>
          <a:xfrm>
            <a:off x="9144000" y="2551176"/>
            <a:ext cx="5349240" cy="4023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10 to 100 µm</a:t>
            </a:r>
          </a:p>
        </p:txBody>
      </p:sp>
      <p:sp>
        <p:nvSpPr>
          <p:cNvPr id="24" name="Rectangle 23"/>
          <p:cNvSpPr/>
          <p:nvPr/>
        </p:nvSpPr>
        <p:spPr>
          <a:xfrm>
            <a:off x="6858000" y="2953512"/>
            <a:ext cx="2286000" cy="4023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animal cell</a:t>
            </a:r>
          </a:p>
        </p:txBody>
      </p:sp>
      <p:sp>
        <p:nvSpPr>
          <p:cNvPr id="25" name="Rectangle 24"/>
          <p:cNvSpPr/>
          <p:nvPr/>
        </p:nvSpPr>
        <p:spPr>
          <a:xfrm>
            <a:off x="9144000" y="2953512"/>
            <a:ext cx="5349240" cy="4023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10 to 30 µm (a cheek cell is bigger: about 50 µm)</a:t>
            </a:r>
          </a:p>
        </p:txBody>
      </p:sp>
      <p:sp>
        <p:nvSpPr>
          <p:cNvPr id="26" name="Rectangle 25"/>
          <p:cNvSpPr/>
          <p:nvPr/>
        </p:nvSpPr>
        <p:spPr>
          <a:xfrm>
            <a:off x="6858000" y="3355848"/>
            <a:ext cx="2286000" cy="4023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nucleus</a:t>
            </a:r>
          </a:p>
        </p:txBody>
      </p:sp>
      <p:sp>
        <p:nvSpPr>
          <p:cNvPr id="27" name="Rectangle 26"/>
          <p:cNvSpPr/>
          <p:nvPr/>
        </p:nvSpPr>
        <p:spPr>
          <a:xfrm>
            <a:off x="9144000" y="3355848"/>
            <a:ext cx="5349240" cy="4023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5 to 10 µm</a:t>
            </a:r>
          </a:p>
        </p:txBody>
      </p:sp>
      <p:sp>
        <p:nvSpPr>
          <p:cNvPr id="28" name="Rectangle 27"/>
          <p:cNvSpPr/>
          <p:nvPr/>
        </p:nvSpPr>
        <p:spPr>
          <a:xfrm>
            <a:off x="6858000" y="3758184"/>
            <a:ext cx="2286000" cy="4023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chloroplast</a:t>
            </a:r>
          </a:p>
        </p:txBody>
      </p:sp>
      <p:sp>
        <p:nvSpPr>
          <p:cNvPr id="29" name="Rectangle 28"/>
          <p:cNvSpPr/>
          <p:nvPr/>
        </p:nvSpPr>
        <p:spPr>
          <a:xfrm>
            <a:off x="9144000" y="3758184"/>
            <a:ext cx="5349240" cy="4023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about 5 µm</a:t>
            </a:r>
          </a:p>
        </p:txBody>
      </p:sp>
      <p:sp>
        <p:nvSpPr>
          <p:cNvPr id="30" name="Rectangle 29"/>
          <p:cNvSpPr/>
          <p:nvPr/>
        </p:nvSpPr>
        <p:spPr>
          <a:xfrm>
            <a:off x="6858000" y="4160520"/>
            <a:ext cx="2286000" cy="4023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mitochondrion</a:t>
            </a:r>
          </a:p>
        </p:txBody>
      </p:sp>
      <p:sp>
        <p:nvSpPr>
          <p:cNvPr id="31" name="Rectangle 30"/>
          <p:cNvSpPr/>
          <p:nvPr/>
        </p:nvSpPr>
        <p:spPr>
          <a:xfrm>
            <a:off x="9144000" y="4160520"/>
            <a:ext cx="5349240" cy="4023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about 1 µm</a:t>
            </a:r>
          </a:p>
        </p:txBody>
      </p:sp>
      <p:sp>
        <p:nvSpPr>
          <p:cNvPr id="32" name="Rectangle 31"/>
          <p:cNvSpPr/>
          <p:nvPr/>
        </p:nvSpPr>
        <p:spPr>
          <a:xfrm>
            <a:off x="6858000" y="4562856"/>
            <a:ext cx="2286000" cy="4023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ribosome</a:t>
            </a:r>
          </a:p>
        </p:txBody>
      </p:sp>
      <p:sp>
        <p:nvSpPr>
          <p:cNvPr id="33" name="Rectangle 32"/>
          <p:cNvSpPr/>
          <p:nvPr/>
        </p:nvSpPr>
        <p:spPr>
          <a:xfrm>
            <a:off x="9144000" y="4562856"/>
            <a:ext cx="5349240" cy="4023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about 25 nm (0.025 µm)</a:t>
            </a:r>
          </a:p>
        </p:txBody>
      </p:sp>
      <p:sp>
        <p:nvSpPr>
          <p:cNvPr id="34" name="Rectangle 33"/>
          <p:cNvSpPr/>
          <p:nvPr/>
        </p:nvSpPr>
        <p:spPr>
          <a:xfrm>
            <a:off x="6675120" y="5303520"/>
            <a:ext cx="8001000" cy="24688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6675120" y="530352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812280" y="530352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Estimate</a:t>
            </a:r>
          </a:p>
        </p:txBody>
      </p:sp>
      <p:sp>
        <p:nvSpPr>
          <p:cNvPr id="37" name="TextBox 36"/>
          <p:cNvSpPr txBox="1"/>
          <p:nvPr/>
        </p:nvSpPr>
        <p:spPr>
          <a:xfrm>
            <a:off x="6903720" y="5916168"/>
            <a:ext cx="7589520" cy="1783080"/>
          </a:xfrm>
          <a:prstGeom prst="rect">
            <a:avLst/>
          </a:prstGeom>
          <a:noFill/>
        </p:spPr>
        <p:txBody>
          <a:bodyPr wrap="square" lIns="0" rIns="0" tIns="0" bIns="0" anchor="t">
            <a:spAutoFit/>
          </a:bodyPr>
          <a:lstStyle/>
          <a:p>
            <a:pPr algn="l">
              <a:spcAft>
                <a:spcPts val="600"/>
              </a:spcAft>
            </a:pPr>
            <a:r>
              <a:rPr sz="1700" b="0">
                <a:solidFill>
                  <a:srgbClr val="000000"/>
                </a:solidFill>
                <a:latin typeface="Arial"/>
              </a:rPr>
              <a:t>number that fit = width of the cell ÷ width of the part</a:t>
            </a:r>
          </a:p>
          <a:p>
            <a:pPr algn="l">
              <a:spcAft>
                <a:spcPts val="600"/>
              </a:spcAft>
            </a:pPr>
            <a:r>
              <a:rPr sz="1700" b="1">
                <a:solidFill>
                  <a:srgbClr val="000000"/>
                </a:solidFill>
                <a:latin typeface="Arial"/>
              </a:rPr>
              <a:t>Example 1:</a:t>
            </a:r>
            <a:r>
              <a:rPr sz="1700" b="0">
                <a:solidFill>
                  <a:srgbClr val="000000"/>
                </a:solidFill>
                <a:latin typeface="Arial"/>
              </a:rPr>
              <a:t> cheek cell 50 µm, nucleus 10 µm: 50 ÷ 10 = </a:t>
            </a:r>
            <a:r>
              <a:rPr sz="1700" b="1">
                <a:solidFill>
                  <a:srgbClr val="000000"/>
                </a:solidFill>
                <a:latin typeface="Arial"/>
              </a:rPr>
              <a:t>5 nuclei</a:t>
            </a:r>
            <a:r>
              <a:rPr sz="1700" b="0">
                <a:solidFill>
                  <a:srgbClr val="000000"/>
                </a:solidFill>
                <a:latin typeface="Arial"/>
              </a:rPr>
              <a:t>. Check: 5 × 10 µm = 50 µm.</a:t>
            </a:r>
          </a:p>
          <a:p>
            <a:pPr algn="l">
              <a:spcAft>
                <a:spcPts val="600"/>
              </a:spcAft>
            </a:pPr>
            <a:r>
              <a:rPr sz="1700" b="1">
                <a:solidFill>
                  <a:srgbClr val="000000"/>
                </a:solidFill>
                <a:latin typeface="Arial"/>
              </a:rPr>
              <a:t>Example 2:</a:t>
            </a:r>
            <a:r>
              <a:rPr sz="1700" b="0">
                <a:solidFill>
                  <a:srgbClr val="000000"/>
                </a:solidFill>
                <a:latin typeface="Arial"/>
              </a:rPr>
              <a:t> plant cell 40 µm, mitochondrion 1 µm: 40 ÷ 1 = </a:t>
            </a:r>
            <a:r>
              <a:rPr sz="1700" b="1">
                <a:solidFill>
                  <a:srgbClr val="000000"/>
                </a:solidFill>
                <a:latin typeface="Arial"/>
              </a:rPr>
              <a:t>40 mitochondria</a:t>
            </a:r>
            <a:r>
              <a:rPr sz="1700" b="0">
                <a:solidFill>
                  <a:srgbClr val="000000"/>
                </a:solidFill>
                <a:latin typeface="Arial"/>
              </a:rPr>
              <a:t>.</a:t>
            </a:r>
          </a:p>
          <a:p>
            <a:pPr algn="l">
              <a:spcAft>
                <a:spcPts val="600"/>
              </a:spcAft>
            </a:pPr>
            <a:r>
              <a:rPr sz="1700" b="1">
                <a:solidFill>
                  <a:srgbClr val="009900"/>
                </a:solidFill>
                <a:latin typeface="Arial"/>
              </a:rPr>
              <a:t>Both sizes must be in the same unit before you divide.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3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3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3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3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300"/>
                                        <p:tgtEl>
                                          <p:spTgt spid="2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300"/>
                                        <p:tgtEl>
                                          <p:spTgt spid="2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300"/>
                                        <p:tgtEl>
                                          <p:spTgt spid="2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3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300"/>
                                        <p:tgtEl>
                                          <p:spTgt spid="3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3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300"/>
                                        <p:tgtEl>
                                          <p:spTgt spid="3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300"/>
                                        <p:tgtEl>
                                          <p:spTgt spid="3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7">
                                            <p:txEl>
                                              <p:pRg st="0" end="0"/>
                                            </p:txEl>
                                          </p:spTgt>
                                        </p:tgtEl>
                                        <p:attrNameLst>
                                          <p:attrName>style.visibility</p:attrName>
                                        </p:attrNameLst>
                                      </p:cBhvr>
                                      <p:to>
                                        <p:strVal val="visible"/>
                                      </p:to>
                                    </p:set>
                                    <p:animEffect transition="in" filter="fade">
                                      <p:cBhvr>
                                        <p:cTn id="55" dur="300"/>
                                        <p:tgtEl>
                                          <p:spTgt spid="37">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7">
                                            <p:txEl>
                                              <p:pRg st="1" end="1"/>
                                            </p:txEl>
                                          </p:spTgt>
                                        </p:tgtEl>
                                        <p:attrNameLst>
                                          <p:attrName>style.visibility</p:attrName>
                                        </p:attrNameLst>
                                      </p:cBhvr>
                                      <p:to>
                                        <p:strVal val="visible"/>
                                      </p:to>
                                    </p:set>
                                    <p:animEffect transition="in" filter="fade">
                                      <p:cBhvr>
                                        <p:cTn id="60" dur="300"/>
                                        <p:tgtEl>
                                          <p:spTgt spid="37">
                                            <p:txEl>
                                              <p:pRg st="1" end="1"/>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7">
                                            <p:txEl>
                                              <p:pRg st="2" end="2"/>
                                            </p:txEl>
                                          </p:spTgt>
                                        </p:tgtEl>
                                        <p:attrNameLst>
                                          <p:attrName>style.visibility</p:attrName>
                                        </p:attrNameLst>
                                      </p:cBhvr>
                                      <p:to>
                                        <p:strVal val="visible"/>
                                      </p:to>
                                    </p:set>
                                    <p:animEffect transition="in" filter="fade">
                                      <p:cBhvr>
                                        <p:cTn id="65" dur="300"/>
                                        <p:tgtEl>
                                          <p:spTgt spid="37">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37">
                                            <p:txEl>
                                              <p:pRg st="3" end="3"/>
                                            </p:txEl>
                                          </p:spTgt>
                                        </p:tgtEl>
                                        <p:attrNameLst>
                                          <p:attrName>style.visibility</p:attrName>
                                        </p:attrNameLst>
                                      </p:cBhvr>
                                      <p:to>
                                        <p:strVal val="visible"/>
                                      </p:to>
                                    </p:set>
                                    <p:animEffect transition="in" filter="fade">
                                      <p:cBhvr>
                                        <p:cTn id="70" dur="300"/>
                                        <p:tgtEl>
                                          <p:spTgt spid="3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7" grpId="0" build="p"/>
    </p:bld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Plant cells respire day and night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10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leaf cell, day and night</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pic>
        <p:nvPicPr>
          <p:cNvPr id="16" name="Picture 15" descr="A leaf cell, day and night. ● food (glucose) ✦ energy released. A diagram is simplified."/>
          <p:cNvPicPr>
            <a:picLocks noChangeAspect="1"/>
          </p:cNvPicPr>
          <p:nvPr/>
        </p:nvPicPr>
        <p:blipFill>
          <a:blip r:embed="rId4"/>
          <a:stretch>
            <a:fillRect/>
          </a:stretch>
        </p:blipFill>
        <p:spPr>
          <a:xfrm>
            <a:off x="1369900" y="2148839"/>
            <a:ext cx="6769958" cy="4453128"/>
          </a:xfrm>
          <a:prstGeom prst="rect">
            <a:avLst/>
          </a:prstGeom>
        </p:spPr>
      </p:pic>
      <p:sp>
        <p:nvSpPr>
          <p:cNvPr id="17" name="TextBox 16"/>
          <p:cNvSpPr txBox="1"/>
          <p:nvPr/>
        </p:nvSpPr>
        <p:spPr>
          <a:xfrm>
            <a:off x="731520" y="6675119"/>
            <a:ext cx="8046719" cy="320040"/>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 food (glucose)   ✦ energy released.   A diagram is simplified.</a:t>
            </a:r>
          </a:p>
        </p:txBody>
      </p:sp>
      <p:sp>
        <p:nvSpPr>
          <p:cNvPr id="18" name="Rectangle 17"/>
          <p:cNvSpPr/>
          <p:nvPr/>
        </p:nvSpPr>
        <p:spPr>
          <a:xfrm>
            <a:off x="731520" y="7104888"/>
            <a:ext cx="8046719"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7104888"/>
            <a:ext cx="7772399"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10: Plant cells respire day and night</a:t>
            </a:r>
          </a:p>
        </p:txBody>
      </p:sp>
      <p:sp>
        <p:nvSpPr>
          <p:cNvPr id="20" name="TextBox 19"/>
          <p:cNvSpPr txBox="1"/>
          <p:nvPr/>
        </p:nvSpPr>
        <p:spPr>
          <a:xfrm>
            <a:off x="9418319" y="2148839"/>
            <a:ext cx="5074920" cy="5486400"/>
          </a:xfrm>
          <a:prstGeom prst="rect">
            <a:avLst/>
          </a:prstGeom>
          <a:noFill/>
        </p:spPr>
        <p:txBody>
          <a:bodyPr wrap="square" lIns="0" rIns="0" tIns="0" bIns="0" anchor="t">
            <a:spAutoFit/>
          </a:bodyPr>
          <a:lstStyle/>
          <a:p>
            <a:pPr algn="l">
              <a:spcAft>
                <a:spcPts val="1200"/>
              </a:spcAft>
            </a:pPr>
            <a:r>
              <a:rPr sz="2000" b="1">
                <a:solidFill>
                  <a:srgbClr val="000000"/>
                </a:solidFill>
                <a:latin typeface="Arial"/>
              </a:rPr>
              <a:t>Chloroplasts</a:t>
            </a:r>
            <a:r>
              <a:rPr sz="2000" b="0">
                <a:solidFill>
                  <a:srgbClr val="000000"/>
                </a:solidFill>
                <a:latin typeface="Arial"/>
              </a:rPr>
              <a:t> absorb light to make food by </a:t>
            </a:r>
            <a:r>
              <a:rPr sz="2000" b="1">
                <a:solidFill>
                  <a:srgbClr val="000000"/>
                </a:solidFill>
                <a:latin typeface="Arial"/>
              </a:rPr>
              <a:t>photosynthesis</a:t>
            </a:r>
            <a:r>
              <a:rPr sz="2000" b="0">
                <a:solidFill>
                  <a:srgbClr val="000000"/>
                </a:solidFill>
                <a:latin typeface="Arial"/>
              </a:rPr>
              <a:t>: only in the light.</a:t>
            </a:r>
          </a:p>
          <a:p>
            <a:pPr algn="l">
              <a:spcAft>
                <a:spcPts val="1200"/>
              </a:spcAft>
            </a:pPr>
            <a:r>
              <a:rPr sz="2000" b="1">
                <a:solidFill>
                  <a:srgbClr val="000000"/>
                </a:solidFill>
                <a:latin typeface="Arial"/>
              </a:rPr>
              <a:t>Mitochondria</a:t>
            </a:r>
            <a:r>
              <a:rPr sz="2000" b="0">
                <a:solidFill>
                  <a:srgbClr val="000000"/>
                </a:solidFill>
                <a:latin typeface="Arial"/>
              </a:rPr>
              <a:t> release energy by </a:t>
            </a:r>
            <a:r>
              <a:rPr sz="2000" b="1">
                <a:solidFill>
                  <a:srgbClr val="000000"/>
                </a:solidFill>
                <a:latin typeface="Arial"/>
              </a:rPr>
              <a:t>aerobic respiration</a:t>
            </a:r>
            <a:r>
              <a:rPr sz="2000" b="0">
                <a:solidFill>
                  <a:srgbClr val="000000"/>
                </a:solidFill>
                <a:latin typeface="Arial"/>
              </a:rPr>
              <a:t>: all the time, day and night.</a:t>
            </a:r>
          </a:p>
          <a:p>
            <a:pPr algn="l">
              <a:spcAft>
                <a:spcPts val="1200"/>
              </a:spcAft>
            </a:pPr>
            <a:r>
              <a:rPr sz="2000" b="0">
                <a:solidFill>
                  <a:srgbClr val="000000"/>
                </a:solidFill>
                <a:latin typeface="Arial"/>
              </a:rPr>
              <a:t>Plant cells need energy all the time: to make proteins and to grow.</a:t>
            </a:r>
          </a:p>
          <a:p>
            <a:pPr algn="l">
              <a:spcAft>
                <a:spcPts val="1200"/>
              </a:spcAft>
            </a:pPr>
            <a:r>
              <a:rPr sz="2000" b="1">
                <a:solidFill>
                  <a:srgbClr val="000000"/>
                </a:solidFill>
                <a:latin typeface="Arial"/>
              </a:rPr>
              <a:t>Watch out:</a:t>
            </a:r>
            <a:r>
              <a:rPr sz="2000" b="0">
                <a:solidFill>
                  <a:srgbClr val="000000"/>
                </a:solidFill>
                <a:latin typeface="Arial"/>
              </a:rPr>
              <a:t> plant cells respire as well as photosynthesise.</a:t>
            </a:r>
          </a:p>
          <a:p>
            <a:pPr algn="l">
              <a:spcAft>
                <a:spcPts val="1200"/>
              </a:spcAft>
            </a:pPr>
            <a:r>
              <a:rPr sz="2000" b="1">
                <a:solidFill>
                  <a:srgbClr val="009900"/>
                </a:solidFill>
                <a:latin typeface="Arial"/>
              </a:rPr>
              <a:t>Chloroplasts do not make energy. Mitochondria release it.</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3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fade">
                                      <p:cBhvr>
                                        <p:cTn id="12" dur="3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fade">
                                      <p:cBhvr>
                                        <p:cTn id="17" dur="3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fade">
                                      <p:cBhvr>
                                        <p:cTn id="22" dur="3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fade">
                                      <p:cBhvr>
                                        <p:cTn id="27" dur="3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Which cell is it?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11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Sort the cells</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Clues</a:t>
            </a:r>
          </a:p>
        </p:txBody>
      </p:sp>
      <p:sp>
        <p:nvSpPr>
          <p:cNvPr id="16" name="TextBox 15"/>
          <p:cNvSpPr txBox="1"/>
          <p:nvPr/>
        </p:nvSpPr>
        <p:spPr>
          <a:xfrm>
            <a:off x="731520" y="2148839"/>
            <a:ext cx="4023359" cy="41148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Animal cell</a:t>
            </a:r>
          </a:p>
        </p:txBody>
      </p:sp>
      <p:sp>
        <p:nvSpPr>
          <p:cNvPr id="17" name="TextBox 16"/>
          <p:cNvSpPr txBox="1"/>
          <p:nvPr/>
        </p:nvSpPr>
        <p:spPr>
          <a:xfrm>
            <a:off x="4754879" y="2148839"/>
            <a:ext cx="4023359" cy="41148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Plant or algal cell</a:t>
            </a:r>
          </a:p>
        </p:txBody>
      </p:sp>
      <p:cxnSp>
        <p:nvCxnSpPr>
          <p:cNvPr id="18" name="Connector 17"/>
          <p:cNvCxnSpPr/>
          <p:nvPr/>
        </p:nvCxnSpPr>
        <p:spPr>
          <a:xfrm>
            <a:off x="731520" y="2606039"/>
            <a:ext cx="8046720" cy="0"/>
          </a:xfrm>
          <a:prstGeom prst="line">
            <a:avLst/>
          </a:prstGeom>
          <a:ln w="15875">
            <a:solidFill>
              <a:srgbClr val="D2D2D2"/>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4754879" y="2679191"/>
            <a:ext cx="0" cy="3904488"/>
          </a:xfrm>
          <a:prstGeom prst="line">
            <a:avLst/>
          </a:prstGeom>
          <a:ln w="15875">
            <a:solidFill>
              <a:srgbClr val="D2D2D2"/>
            </a:solidFill>
          </a:ln>
        </p:spPr>
        <p:style>
          <a:lnRef idx="2">
            <a:schemeClr val="accent1"/>
          </a:lnRef>
          <a:fillRef idx="0">
            <a:schemeClr val="accent1"/>
          </a:fillRef>
          <a:effectRef idx="1">
            <a:schemeClr val="accent1"/>
          </a:effectRef>
          <a:fontRef idx="minor">
            <a:schemeClr val="tx1"/>
          </a:fontRef>
        </p:style>
      </p:cxnSp>
      <p:pic>
        <p:nvPicPr>
          <p:cNvPr id="20" name="Picture 19" descr="Animal cell."/>
          <p:cNvPicPr>
            <a:picLocks noChangeAspect="1"/>
          </p:cNvPicPr>
          <p:nvPr/>
        </p:nvPicPr>
        <p:blipFill>
          <a:blip r:embed="rId4"/>
          <a:stretch>
            <a:fillRect/>
          </a:stretch>
        </p:blipFill>
        <p:spPr>
          <a:xfrm>
            <a:off x="1833372" y="2770632"/>
            <a:ext cx="1819655" cy="1819655"/>
          </a:xfrm>
          <a:prstGeom prst="rect">
            <a:avLst/>
          </a:prstGeom>
        </p:spPr>
      </p:pic>
      <p:pic>
        <p:nvPicPr>
          <p:cNvPr id="21" name="Picture 20" descr="Animal cell."/>
          <p:cNvPicPr>
            <a:picLocks noChangeAspect="1"/>
          </p:cNvPicPr>
          <p:nvPr/>
        </p:nvPicPr>
        <p:blipFill>
          <a:blip r:embed="rId5"/>
          <a:stretch>
            <a:fillRect/>
          </a:stretch>
        </p:blipFill>
        <p:spPr>
          <a:xfrm>
            <a:off x="1833372" y="4718304"/>
            <a:ext cx="1819655" cy="1819655"/>
          </a:xfrm>
          <a:prstGeom prst="rect">
            <a:avLst/>
          </a:prstGeom>
        </p:spPr>
      </p:pic>
      <p:pic>
        <p:nvPicPr>
          <p:cNvPr id="22" name="Picture 21" descr="Plant or algal cell."/>
          <p:cNvPicPr>
            <a:picLocks noChangeAspect="1"/>
          </p:cNvPicPr>
          <p:nvPr/>
        </p:nvPicPr>
        <p:blipFill>
          <a:blip r:embed="rId6"/>
          <a:stretch>
            <a:fillRect/>
          </a:stretch>
        </p:blipFill>
        <p:spPr>
          <a:xfrm>
            <a:off x="4882895" y="2770632"/>
            <a:ext cx="1819655" cy="1819655"/>
          </a:xfrm>
          <a:prstGeom prst="rect">
            <a:avLst/>
          </a:prstGeom>
        </p:spPr>
      </p:pic>
      <p:pic>
        <p:nvPicPr>
          <p:cNvPr id="23" name="Picture 22" descr="Plant or algal cell."/>
          <p:cNvPicPr>
            <a:picLocks noChangeAspect="1"/>
          </p:cNvPicPr>
          <p:nvPr/>
        </p:nvPicPr>
        <p:blipFill>
          <a:blip r:embed="rId7"/>
          <a:stretch>
            <a:fillRect/>
          </a:stretch>
        </p:blipFill>
        <p:spPr>
          <a:xfrm>
            <a:off x="6830567" y="2770632"/>
            <a:ext cx="1819655" cy="1819655"/>
          </a:xfrm>
          <a:prstGeom prst="rect">
            <a:avLst/>
          </a:prstGeom>
        </p:spPr>
      </p:pic>
      <p:pic>
        <p:nvPicPr>
          <p:cNvPr id="24" name="Picture 23" descr="Plant or algal cell."/>
          <p:cNvPicPr>
            <a:picLocks noChangeAspect="1"/>
          </p:cNvPicPr>
          <p:nvPr/>
        </p:nvPicPr>
        <p:blipFill>
          <a:blip r:embed="rId8"/>
          <a:stretch>
            <a:fillRect/>
          </a:stretch>
        </p:blipFill>
        <p:spPr>
          <a:xfrm>
            <a:off x="4882895" y="4718304"/>
            <a:ext cx="1819655" cy="1819655"/>
          </a:xfrm>
          <a:prstGeom prst="rect">
            <a:avLst/>
          </a:prstGeom>
        </p:spPr>
      </p:pic>
      <p:pic>
        <p:nvPicPr>
          <p:cNvPr id="25" name="Picture 24" descr="Plant or algal cell."/>
          <p:cNvPicPr>
            <a:picLocks noChangeAspect="1"/>
          </p:cNvPicPr>
          <p:nvPr/>
        </p:nvPicPr>
        <p:blipFill>
          <a:blip r:embed="rId9"/>
          <a:stretch>
            <a:fillRect/>
          </a:stretch>
        </p:blipFill>
        <p:spPr>
          <a:xfrm>
            <a:off x="6830567" y="4718304"/>
            <a:ext cx="1819655" cy="1819655"/>
          </a:xfrm>
          <a:prstGeom prst="rect">
            <a:avLst/>
          </a:prstGeom>
        </p:spPr>
      </p:pic>
      <p:sp>
        <p:nvSpPr>
          <p:cNvPr id="26" name="Rectangle 25"/>
          <p:cNvSpPr/>
          <p:nvPr/>
        </p:nvSpPr>
        <p:spPr>
          <a:xfrm>
            <a:off x="731520" y="7104888"/>
            <a:ext cx="8046719"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68680" y="7104888"/>
            <a:ext cx="7772399"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11: sort the cells yourself</a:t>
            </a:r>
          </a:p>
        </p:txBody>
      </p:sp>
      <p:sp>
        <p:nvSpPr>
          <p:cNvPr id="28" name="TextBox 27"/>
          <p:cNvSpPr txBox="1"/>
          <p:nvPr/>
        </p:nvSpPr>
        <p:spPr>
          <a:xfrm>
            <a:off x="9418319" y="2148839"/>
            <a:ext cx="5074920" cy="5486400"/>
          </a:xfrm>
          <a:prstGeom prst="rect">
            <a:avLst/>
          </a:prstGeom>
          <a:noFill/>
        </p:spPr>
        <p:txBody>
          <a:bodyPr wrap="square" lIns="0" rIns="0" tIns="0" bIns="0" anchor="t">
            <a:spAutoFit/>
          </a:bodyPr>
          <a:lstStyle/>
          <a:p>
            <a:pPr algn="l">
              <a:spcAft>
                <a:spcPts val="1400"/>
              </a:spcAft>
            </a:pPr>
            <a:r>
              <a:rPr sz="2000" b="0">
                <a:solidFill>
                  <a:srgbClr val="000000"/>
                </a:solidFill>
                <a:latin typeface="Arial"/>
              </a:rPr>
              <a:t>A </a:t>
            </a:r>
            <a:r>
              <a:rPr sz="2000" b="1">
                <a:solidFill>
                  <a:srgbClr val="000000"/>
                </a:solidFill>
                <a:latin typeface="Arial"/>
              </a:rPr>
              <a:t>cell wall</a:t>
            </a:r>
            <a:r>
              <a:rPr sz="2000" b="0">
                <a:solidFill>
                  <a:srgbClr val="000000"/>
                </a:solidFill>
                <a:latin typeface="Arial"/>
              </a:rPr>
              <a:t> and a </a:t>
            </a:r>
            <a:r>
              <a:rPr sz="2000" b="1">
                <a:solidFill>
                  <a:srgbClr val="000000"/>
                </a:solidFill>
                <a:latin typeface="Arial"/>
              </a:rPr>
              <a:t>permanent vacuole</a:t>
            </a:r>
            <a:r>
              <a:rPr sz="2000" b="0">
                <a:solidFill>
                  <a:srgbClr val="000000"/>
                </a:solidFill>
                <a:latin typeface="Arial"/>
              </a:rPr>
              <a:t>: a plant cell. No cell wall: an animal cell.</a:t>
            </a:r>
          </a:p>
          <a:p>
            <a:pPr algn="l">
              <a:spcAft>
                <a:spcPts val="1400"/>
              </a:spcAft>
            </a:pPr>
            <a:r>
              <a:rPr sz="2000" b="0">
                <a:solidFill>
                  <a:srgbClr val="000000"/>
                </a:solidFill>
                <a:latin typeface="Arial"/>
              </a:rPr>
              <a:t>Not every plant cell has </a:t>
            </a:r>
            <a:r>
              <a:rPr sz="2000" b="1">
                <a:solidFill>
                  <a:srgbClr val="000000"/>
                </a:solidFill>
                <a:latin typeface="Arial"/>
              </a:rPr>
              <a:t>chloroplasts</a:t>
            </a:r>
            <a:r>
              <a:rPr sz="2000" b="0">
                <a:solidFill>
                  <a:srgbClr val="000000"/>
                </a:solidFill>
                <a:latin typeface="Arial"/>
              </a:rPr>
              <a:t>. Cells that grow in the dark, such as onion bulb cells, have none.</a:t>
            </a:r>
          </a:p>
          <a:p>
            <a:pPr algn="l">
              <a:spcAft>
                <a:spcPts val="1400"/>
              </a:spcAft>
            </a:pPr>
            <a:r>
              <a:rPr sz="2000" b="1">
                <a:solidFill>
                  <a:srgbClr val="000000"/>
                </a:solidFill>
                <a:latin typeface="Arial"/>
              </a:rPr>
              <a:t>Algal cells</a:t>
            </a:r>
            <a:r>
              <a:rPr sz="2000" b="0">
                <a:solidFill>
                  <a:srgbClr val="000000"/>
                </a:solidFill>
                <a:latin typeface="Arial"/>
              </a:rPr>
              <a:t> also have a cell wall made of cellulose, and chloroplasts.</a:t>
            </a:r>
          </a:p>
          <a:p>
            <a:pPr algn="l">
              <a:spcAft>
                <a:spcPts val="1400"/>
              </a:spcAft>
            </a:pPr>
            <a:r>
              <a:rPr sz="2000" b="1">
                <a:solidFill>
                  <a:srgbClr val="009900"/>
                </a:solidFill>
                <a:latin typeface="Arial"/>
              </a:rPr>
              <a:t>Look for the cell wall first.</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xEl>
                                              <p:pRg st="0" end="0"/>
                                            </p:txEl>
                                          </p:spTgt>
                                        </p:tgtEl>
                                        <p:attrNameLst>
                                          <p:attrName>style.visibility</p:attrName>
                                        </p:attrNameLst>
                                      </p:cBhvr>
                                      <p:to>
                                        <p:strVal val="visible"/>
                                      </p:to>
                                    </p:set>
                                    <p:animEffect transition="in" filter="fade">
                                      <p:cBhvr>
                                        <p:cTn id="13" dur="300"/>
                                        <p:tgtEl>
                                          <p:spTgt spid="2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300"/>
                                        <p:tgtEl>
                                          <p:spTgt spid="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300"/>
                                        <p:tgtEl>
                                          <p:spTgt spid="2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xEl>
                                              <p:pRg st="1" end="1"/>
                                            </p:txEl>
                                          </p:spTgt>
                                        </p:tgtEl>
                                        <p:attrNameLst>
                                          <p:attrName>style.visibility</p:attrName>
                                        </p:attrNameLst>
                                      </p:cBhvr>
                                      <p:to>
                                        <p:strVal val="visible"/>
                                      </p:to>
                                    </p:set>
                                    <p:animEffect transition="in" filter="fade">
                                      <p:cBhvr>
                                        <p:cTn id="24" dur="300"/>
                                        <p:tgtEl>
                                          <p:spTgt spid="28">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300"/>
                                        <p:tgtEl>
                                          <p:spTgt spid="2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300"/>
                                        <p:tgtEl>
                                          <p:spTgt spid="2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8">
                                            <p:txEl>
                                              <p:pRg st="2" end="2"/>
                                            </p:txEl>
                                          </p:spTgt>
                                        </p:tgtEl>
                                        <p:attrNameLst>
                                          <p:attrName>style.visibility</p:attrName>
                                        </p:attrNameLst>
                                      </p:cBhvr>
                                      <p:to>
                                        <p:strVal val="visible"/>
                                      </p:to>
                                    </p:set>
                                    <p:animEffect transition="in" filter="fade">
                                      <p:cBhvr>
                                        <p:cTn id="35" dur="300"/>
                                        <p:tgtEl>
                                          <p:spTgt spid="28">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8">
                                            <p:txEl>
                                              <p:pRg st="3" end="3"/>
                                            </p:txEl>
                                          </p:spTgt>
                                        </p:tgtEl>
                                        <p:attrNameLst>
                                          <p:attrName>style.visibility</p:attrName>
                                        </p:attrNameLst>
                                      </p:cBhvr>
                                      <p:to>
                                        <p:strVal val="visible"/>
                                      </p:to>
                                    </p:set>
                                    <p:animEffect transition="in" filter="fade">
                                      <p:cBhvr>
                                        <p:cTn id="40" dur="300"/>
                                        <p:tgtEl>
                                          <p:spTgt spid="2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pondweed cell is about 60 µm long. A chloroplast is about 5 µm long. How many fit along it?</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300</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12</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55</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When do the mitochondria in a leaf cell release energy?</a:t>
            </a:r>
          </a:p>
        </p:txBody>
      </p:sp>
      <p:sp>
        <p:nvSpPr>
          <p:cNvPr id="25"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All the time, day and night</a:t>
            </a:r>
          </a:p>
        </p:txBody>
      </p:sp>
      <p:sp>
        <p:nvSpPr>
          <p:cNvPr id="26"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Only at night</a:t>
            </a:r>
          </a:p>
        </p:txBody>
      </p:sp>
      <p:sp>
        <p:nvSpPr>
          <p:cNvPr id="27"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Only in the light</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Cells from an onion bulb have no chloroplasts. How can you tell they are plant cells?</a:t>
            </a:r>
          </a:p>
        </p:txBody>
      </p:sp>
      <p:sp>
        <p:nvSpPr>
          <p:cNvPr id="32"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They have a nucleus.</a:t>
            </a:r>
          </a:p>
        </p:txBody>
      </p:sp>
      <p:sp>
        <p:nvSpPr>
          <p:cNvPr id="33"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They have mitochondria.</a:t>
            </a:r>
          </a:p>
        </p:txBody>
      </p:sp>
      <p:sp>
        <p:nvSpPr>
          <p:cNvPr id="34"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They have a cell wall and a permanent vacuole.</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pondweed cell is about 60 µm long. A chloroplast is about 5 µm long. How many fit along it?</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300</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12</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55</a:t>
            </a:r>
          </a:p>
        </p:txBody>
      </p:sp>
      <p:sp>
        <p:nvSpPr>
          <p:cNvPr id="21" name="SG cp3 q1 answer B"/>
          <p:cNvSpPr/>
          <p:nvPr/>
        </p:nvSpPr>
        <p:spPr>
          <a:xfrm>
            <a:off x="73152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12 ✓</a:t>
            </a:r>
          </a:p>
        </p:txBody>
      </p:sp>
      <p:sp>
        <p:nvSpPr>
          <p:cNvPr id="22" name="SG cp3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60 ÷ 5 = 12 chloroplasts.</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When do the mitochondria in a leaf cell release energy?</a:t>
            </a:r>
          </a:p>
        </p:txBody>
      </p:sp>
      <p:sp>
        <p:nvSpPr>
          <p:cNvPr id="27"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All the time, day and night</a:t>
            </a:r>
          </a:p>
        </p:txBody>
      </p:sp>
      <p:sp>
        <p:nvSpPr>
          <p:cNvPr id="28"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Only at night</a:t>
            </a:r>
          </a:p>
        </p:txBody>
      </p:sp>
      <p:sp>
        <p:nvSpPr>
          <p:cNvPr id="29"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Only in the light</a:t>
            </a:r>
          </a:p>
        </p:txBody>
      </p:sp>
      <p:sp>
        <p:nvSpPr>
          <p:cNvPr id="30" name="SG cp3 q2 answer A"/>
          <p:cNvSpPr/>
          <p:nvPr/>
        </p:nvSpPr>
        <p:spPr>
          <a:xfrm>
            <a:off x="548640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All the time, day and night ✓</a:t>
            </a:r>
          </a:p>
        </p:txBody>
      </p:sp>
      <p:sp>
        <p:nvSpPr>
          <p:cNvPr id="31" name="SG cp3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Plant cells respire all the time. They photosynthesise only in the light.</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Cells from an onion bulb have no chloroplasts. How can you tell they are plant cells?</a:t>
            </a:r>
          </a:p>
        </p:txBody>
      </p:sp>
      <p:sp>
        <p:nvSpPr>
          <p:cNvPr id="36"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They have a nucleus.</a:t>
            </a:r>
          </a:p>
        </p:txBody>
      </p:sp>
      <p:sp>
        <p:nvSpPr>
          <p:cNvPr id="37"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They have mitochondria.</a:t>
            </a:r>
          </a:p>
        </p:txBody>
      </p:sp>
      <p:sp>
        <p:nvSpPr>
          <p:cNvPr id="38"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They have a cell wall and a permanent vacuole.</a:t>
            </a:r>
          </a:p>
        </p:txBody>
      </p:sp>
      <p:sp>
        <p:nvSpPr>
          <p:cNvPr id="39" name="SG cp3 q3 answer C"/>
          <p:cNvSpPr/>
          <p:nvPr/>
        </p:nvSpPr>
        <p:spPr>
          <a:xfrm>
            <a:off x="1024128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They have a cell wall and a permanent vacuole. ✓</a:t>
            </a:r>
          </a:p>
        </p:txBody>
      </p:sp>
      <p:sp>
        <p:nvSpPr>
          <p:cNvPr id="40" name="SG cp3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Not every plant cell has chloroplasts. The inner layers of a bulb get no light.</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14  ·  Q2 slide 15  ·  Q3 slide 16</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Practice: Spot the parts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Rectangle 8"/>
          <p:cNvSpPr/>
          <p:nvPr/>
        </p:nvSpPr>
        <p:spPr>
          <a:xfrm>
            <a:off x="548640" y="1508760"/>
            <a:ext cx="50292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502920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47548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plant cell</a:t>
            </a:r>
          </a:p>
        </p:txBody>
      </p:sp>
      <p:pic>
        <p:nvPicPr>
          <p:cNvPr id="12" name="Picture 11" descr="A plant cell. A diagram is simplified. Only the chloroplasts' green is a real colour."/>
          <p:cNvPicPr>
            <a:picLocks noChangeAspect="1"/>
          </p:cNvPicPr>
          <p:nvPr/>
        </p:nvPicPr>
        <p:blipFill>
          <a:blip r:embed="rId3"/>
          <a:stretch>
            <a:fillRect/>
          </a:stretch>
        </p:blipFill>
        <p:spPr>
          <a:xfrm>
            <a:off x="685800" y="2103120"/>
            <a:ext cx="4754880" cy="4754880"/>
          </a:xfrm>
          <a:prstGeom prst="rect">
            <a:avLst/>
          </a:prstGeom>
        </p:spPr>
      </p:pic>
      <p:sp>
        <p:nvSpPr>
          <p:cNvPr id="13" name="TextBox 12"/>
          <p:cNvSpPr txBox="1"/>
          <p:nvPr/>
        </p:nvSpPr>
        <p:spPr>
          <a:xfrm>
            <a:off x="685800" y="6949440"/>
            <a:ext cx="4754880" cy="553212"/>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A diagram is simplified. Only the chloroplasts' green is a real colour.</a:t>
            </a:r>
          </a:p>
        </p:txBody>
      </p:sp>
      <p:sp>
        <p:nvSpPr>
          <p:cNvPr id="14" name="Rectangle 13"/>
          <p:cNvSpPr/>
          <p:nvPr/>
        </p:nvSpPr>
        <p:spPr>
          <a:xfrm>
            <a:off x="5852159" y="1508760"/>
            <a:ext cx="88239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852159" y="1508760"/>
            <a:ext cx="882396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989320" y="1508760"/>
            <a:ext cx="85496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Questions</a:t>
            </a:r>
          </a:p>
        </p:txBody>
      </p:sp>
      <p:sp>
        <p:nvSpPr>
          <p:cNvPr id="17" name="SG practice"/>
          <p:cNvSpPr txBox="1"/>
          <p:nvPr/>
        </p:nvSpPr>
        <p:spPr>
          <a:xfrm>
            <a:off x="6080759" y="2148840"/>
            <a:ext cx="8366760" cy="5486400"/>
          </a:xfrm>
          <a:prstGeom prst="rect">
            <a:avLst/>
          </a:prstGeom>
          <a:noFill/>
        </p:spPr>
        <p:txBody>
          <a:bodyPr wrap="square" lIns="0" rIns="0" tIns="0" bIns="0" anchor="t">
            <a:spAutoFit/>
          </a:bodyPr>
          <a:lstStyle/>
          <a:p>
            <a:pPr algn="l">
              <a:spcAft>
                <a:spcPts val="200"/>
              </a:spcAft>
            </a:pPr>
            <a:r>
              <a:rPr sz="2000" b="1">
                <a:solidFill>
                  <a:srgbClr val="000000"/>
                </a:solidFill>
                <a:latin typeface="Arial"/>
              </a:rPr>
              <a:t>1. Which letter shows the part that strengthens the cell?</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2. Which letter shows where aerobic respiration happens?</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3. Which letter shows the part filled with cell sap?</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4. Which letter shows a part that absorbs light?</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5. Which three letters show parts that an animal cell does not have?</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6. Name part B and give its job.</a:t>
            </a:r>
          </a:p>
          <a:p>
            <a:pPr algn="l">
              <a:spcAft>
                <a:spcPts val="800"/>
              </a:spcAft>
            </a:pPr>
            <a:r>
              <a:rPr sz="2000" b="0">
                <a:solidFill>
                  <a:srgbClr val="5A5A5A"/>
                </a:solidFill>
                <a:latin typeface="Arial"/>
              </a:rPr>
              <a:t>______________</a:t>
            </a:r>
          </a:p>
        </p:txBody>
      </p:sp>
    </p:spTree>
  </p:cSld>
  <p:clrMapOvr>
    <a:masterClrMapping/>
  </p:clrMapOvr>
  <p:transition spd="fast">
    <p:fade/>
  </p:transition>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Spot the parts: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Rectangle 8"/>
          <p:cNvSpPr/>
          <p:nvPr/>
        </p:nvSpPr>
        <p:spPr>
          <a:xfrm>
            <a:off x="548640" y="1508760"/>
            <a:ext cx="50292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502920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47548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plant cell</a:t>
            </a:r>
          </a:p>
        </p:txBody>
      </p:sp>
      <p:pic>
        <p:nvPicPr>
          <p:cNvPr id="12" name="Picture 11" descr="A plant cell. A diagram is simplified. Only the chloroplasts' green is a real colour."/>
          <p:cNvPicPr>
            <a:picLocks noChangeAspect="1"/>
          </p:cNvPicPr>
          <p:nvPr/>
        </p:nvPicPr>
        <p:blipFill>
          <a:blip r:embed="rId3"/>
          <a:stretch>
            <a:fillRect/>
          </a:stretch>
        </p:blipFill>
        <p:spPr>
          <a:xfrm>
            <a:off x="685800" y="2103120"/>
            <a:ext cx="4754880" cy="4754880"/>
          </a:xfrm>
          <a:prstGeom prst="rect">
            <a:avLst/>
          </a:prstGeom>
        </p:spPr>
      </p:pic>
      <p:sp>
        <p:nvSpPr>
          <p:cNvPr id="13" name="TextBox 12"/>
          <p:cNvSpPr txBox="1"/>
          <p:nvPr/>
        </p:nvSpPr>
        <p:spPr>
          <a:xfrm>
            <a:off x="685800" y="6949440"/>
            <a:ext cx="4754880" cy="553212"/>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A diagram is simplified. Only the chloroplasts' green is a real colour.</a:t>
            </a:r>
          </a:p>
        </p:txBody>
      </p:sp>
      <p:sp>
        <p:nvSpPr>
          <p:cNvPr id="14" name="Rectangle 13"/>
          <p:cNvSpPr/>
          <p:nvPr/>
        </p:nvSpPr>
        <p:spPr>
          <a:xfrm>
            <a:off x="5852159" y="1508760"/>
            <a:ext cx="88239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852159" y="1508760"/>
            <a:ext cx="882396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989320" y="1508760"/>
            <a:ext cx="85496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7" name="SG practice"/>
          <p:cNvSpPr txBox="1"/>
          <p:nvPr/>
        </p:nvSpPr>
        <p:spPr>
          <a:xfrm>
            <a:off x="6080759" y="2148840"/>
            <a:ext cx="8366760" cy="5486400"/>
          </a:xfrm>
          <a:prstGeom prst="rect">
            <a:avLst/>
          </a:prstGeom>
          <a:noFill/>
        </p:spPr>
        <p:txBody>
          <a:bodyPr wrap="square" lIns="0" rIns="0" tIns="0" bIns="0" anchor="t">
            <a:spAutoFit/>
          </a:bodyPr>
          <a:lstStyle/>
          <a:p>
            <a:pPr algn="l">
              <a:spcAft>
                <a:spcPts val="200"/>
              </a:spcAft>
            </a:pPr>
            <a:r>
              <a:rPr sz="2000" b="1">
                <a:solidFill>
                  <a:srgbClr val="000000"/>
                </a:solidFill>
                <a:latin typeface="Arial"/>
              </a:rPr>
              <a:t>1. Which letter shows the part that strengthens the cell?</a:t>
            </a:r>
          </a:p>
          <a:p>
            <a:pPr algn="l">
              <a:spcAft>
                <a:spcPts val="800"/>
              </a:spcAft>
            </a:pPr>
            <a:r>
              <a:rPr sz="2000" b="1">
                <a:solidFill>
                  <a:srgbClr val="009900"/>
                </a:solidFill>
                <a:latin typeface="Arial"/>
              </a:rPr>
              <a:t>A (the cell wall)</a:t>
            </a:r>
          </a:p>
          <a:p>
            <a:pPr algn="l">
              <a:spcAft>
                <a:spcPts val="200"/>
              </a:spcAft>
            </a:pPr>
            <a:r>
              <a:rPr sz="2000" b="1">
                <a:solidFill>
                  <a:srgbClr val="000000"/>
                </a:solidFill>
                <a:latin typeface="Arial"/>
              </a:rPr>
              <a:t>2. Which letter shows where aerobic respiration happens?</a:t>
            </a:r>
          </a:p>
          <a:p>
            <a:pPr algn="l">
              <a:spcAft>
                <a:spcPts val="800"/>
              </a:spcAft>
            </a:pPr>
            <a:r>
              <a:rPr sz="2000" b="1">
                <a:solidFill>
                  <a:srgbClr val="009900"/>
                </a:solidFill>
                <a:latin typeface="Arial"/>
              </a:rPr>
              <a:t>F (a mitochondrion)</a:t>
            </a:r>
          </a:p>
          <a:p>
            <a:pPr algn="l">
              <a:spcAft>
                <a:spcPts val="200"/>
              </a:spcAft>
            </a:pPr>
            <a:r>
              <a:rPr sz="2000" b="1">
                <a:solidFill>
                  <a:srgbClr val="000000"/>
                </a:solidFill>
                <a:latin typeface="Arial"/>
              </a:rPr>
              <a:t>3. Which letter shows the part filled with cell sap?</a:t>
            </a:r>
          </a:p>
          <a:p>
            <a:pPr algn="l">
              <a:spcAft>
                <a:spcPts val="800"/>
              </a:spcAft>
            </a:pPr>
            <a:r>
              <a:rPr sz="2000" b="1">
                <a:solidFill>
                  <a:srgbClr val="009900"/>
                </a:solidFill>
                <a:latin typeface="Arial"/>
              </a:rPr>
              <a:t>E (the permanent vacuole)</a:t>
            </a:r>
          </a:p>
          <a:p>
            <a:pPr algn="l">
              <a:spcAft>
                <a:spcPts val="200"/>
              </a:spcAft>
            </a:pPr>
            <a:r>
              <a:rPr sz="2000" b="1">
                <a:solidFill>
                  <a:srgbClr val="000000"/>
                </a:solidFill>
                <a:latin typeface="Arial"/>
              </a:rPr>
              <a:t>4. Which letter shows a part that absorbs light?</a:t>
            </a:r>
          </a:p>
          <a:p>
            <a:pPr algn="l">
              <a:spcAft>
                <a:spcPts val="800"/>
              </a:spcAft>
            </a:pPr>
            <a:r>
              <a:rPr sz="2000" b="1">
                <a:solidFill>
                  <a:srgbClr val="009900"/>
                </a:solidFill>
                <a:latin typeface="Arial"/>
              </a:rPr>
              <a:t>C (a chloroplast)</a:t>
            </a:r>
          </a:p>
          <a:p>
            <a:pPr algn="l">
              <a:spcAft>
                <a:spcPts val="200"/>
              </a:spcAft>
            </a:pPr>
            <a:r>
              <a:rPr sz="2000" b="1">
                <a:solidFill>
                  <a:srgbClr val="000000"/>
                </a:solidFill>
                <a:latin typeface="Arial"/>
              </a:rPr>
              <a:t>5. Which three letters show parts that an animal cell does not have?</a:t>
            </a:r>
          </a:p>
          <a:p>
            <a:pPr algn="l">
              <a:spcAft>
                <a:spcPts val="800"/>
              </a:spcAft>
            </a:pPr>
            <a:r>
              <a:rPr sz="2000" b="1">
                <a:solidFill>
                  <a:srgbClr val="009900"/>
                </a:solidFill>
                <a:latin typeface="Arial"/>
              </a:rPr>
              <a:t>A, C and E</a:t>
            </a:r>
          </a:p>
          <a:p>
            <a:pPr algn="l">
              <a:spcAft>
                <a:spcPts val="200"/>
              </a:spcAft>
            </a:pPr>
            <a:r>
              <a:rPr sz="2000" b="1">
                <a:solidFill>
                  <a:srgbClr val="000000"/>
                </a:solidFill>
                <a:latin typeface="Arial"/>
              </a:rPr>
              <a:t>6. Name part B and give its job.</a:t>
            </a:r>
          </a:p>
          <a:p>
            <a:pPr algn="l">
              <a:spcAft>
                <a:spcPts val="800"/>
              </a:spcAft>
            </a:pPr>
            <a:r>
              <a:rPr sz="2000" b="1">
                <a:solidFill>
                  <a:srgbClr val="009900"/>
                </a:solidFill>
                <a:latin typeface="Arial"/>
              </a:rPr>
              <a:t>The cell membrane: it controls the movement of substances into and out of the cell.</a:t>
            </a:r>
          </a:p>
        </p:txBody>
      </p:sp>
    </p:spTree>
  </p:cSld>
  <p:clrMapOvr>
    <a:masterClrMapping/>
  </p:clrMapOvr>
  <p:transition spd="fast">
    <p:fade/>
  </p:transition>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Exam practice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Rectangle 8"/>
          <p:cNvSpPr/>
          <p:nvPr/>
        </p:nvSpPr>
        <p:spPr>
          <a:xfrm>
            <a:off x="548640" y="1508760"/>
            <a:ext cx="14127480" cy="2998089"/>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14127480" cy="777239"/>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SG exam practice q1"/>
          <p:cNvSpPr txBox="1"/>
          <p:nvPr/>
        </p:nvSpPr>
        <p:spPr>
          <a:xfrm>
            <a:off x="685800" y="1508760"/>
            <a:ext cx="13853160" cy="777239"/>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1. A student writes: 'The cell wall controls what goes into and out of a plant cell.' Explain what is wrong with this sentence.  [2]</a:t>
            </a:r>
          </a:p>
        </p:txBody>
      </p:sp>
      <p:sp>
        <p:nvSpPr>
          <p:cNvPr id="12" name="Rectangle 11"/>
          <p:cNvSpPr/>
          <p:nvPr/>
        </p:nvSpPr>
        <p:spPr>
          <a:xfrm>
            <a:off x="777240" y="2514600"/>
            <a:ext cx="13670280" cy="1763649"/>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2606040"/>
            <a:ext cx="13213080" cy="1580769"/>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The cell membrane controls what goes into and out of the cell (1). The cell wall strengthens the cell (1).</a:t>
            </a:r>
          </a:p>
        </p:txBody>
      </p:sp>
      <p:sp>
        <p:nvSpPr>
          <p:cNvPr id="14" name="Rectangle 13"/>
          <p:cNvSpPr/>
          <p:nvPr/>
        </p:nvSpPr>
        <p:spPr>
          <a:xfrm>
            <a:off x="548640" y="4781169"/>
            <a:ext cx="14127480" cy="2991231"/>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4781169"/>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SG exam practice q2"/>
          <p:cNvSpPr txBox="1"/>
          <p:nvPr/>
        </p:nvSpPr>
        <p:spPr>
          <a:xfrm>
            <a:off x="685800" y="4781169"/>
            <a:ext cx="13853160" cy="502920"/>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2. Cells in a leaf have chloroplasts. Cells in a root have none. Suggest why.  [2]</a:t>
            </a:r>
          </a:p>
        </p:txBody>
      </p:sp>
      <p:sp>
        <p:nvSpPr>
          <p:cNvPr id="17" name="Rectangle 16"/>
          <p:cNvSpPr/>
          <p:nvPr/>
        </p:nvSpPr>
        <p:spPr>
          <a:xfrm>
            <a:off x="777240" y="5512689"/>
            <a:ext cx="13670280" cy="2031111"/>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5840" y="5604128"/>
            <a:ext cx="13213080" cy="1848231"/>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Roots are underground, so they get no light (1). Chloroplasts absorb light for photosynthesis, so they would be no use in a root (1).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3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3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18" grpId="0" animBg="1"/>
    </p:bld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 on your own</a:t>
            </a:r>
          </a:p>
        </p:txBody>
      </p:sp>
      <p:sp>
        <p:nvSpPr>
          <p:cNvPr id="12" name="SG exit q1"/>
          <p:cNvSpPr txBox="1"/>
          <p:nvPr/>
        </p:nvSpPr>
        <p:spPr>
          <a:xfrm>
            <a:off x="777240" y="2240280"/>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1. Name one part found in plant cells but not in animal cells.  [1]</a:t>
            </a:r>
          </a:p>
        </p:txBody>
      </p:sp>
      <p:cxnSp>
        <p:nvCxnSpPr>
          <p:cNvPr id="13" name="Connector 12"/>
          <p:cNvCxnSpPr/>
          <p:nvPr/>
        </p:nvCxnSpPr>
        <p:spPr>
          <a:xfrm>
            <a:off x="777240" y="302437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4" name="SG exit q2"/>
          <p:cNvSpPr txBox="1"/>
          <p:nvPr/>
        </p:nvSpPr>
        <p:spPr>
          <a:xfrm>
            <a:off x="777240" y="3280410"/>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2. What is the job of the ribosomes?  [1]</a:t>
            </a:r>
          </a:p>
        </p:txBody>
      </p:sp>
      <p:cxnSp>
        <p:nvCxnSpPr>
          <p:cNvPr id="15" name="Connector 14"/>
          <p:cNvCxnSpPr/>
          <p:nvPr/>
        </p:nvCxnSpPr>
        <p:spPr>
          <a:xfrm>
            <a:off x="777240" y="406450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6" name="SG exit q3"/>
          <p:cNvSpPr txBox="1"/>
          <p:nvPr/>
        </p:nvSpPr>
        <p:spPr>
          <a:xfrm>
            <a:off x="777240" y="4320540"/>
            <a:ext cx="896112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3. Animal and plant cells are eukaryotic. What does this tell you about their genetic material?  [1]</a:t>
            </a:r>
          </a:p>
        </p:txBody>
      </p:sp>
      <p:cxnSp>
        <p:nvCxnSpPr>
          <p:cNvPr id="17" name="Connector 16"/>
          <p:cNvCxnSpPr/>
          <p:nvPr/>
        </p:nvCxnSpPr>
        <p:spPr>
          <a:xfrm>
            <a:off x="777240" y="5431536"/>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8" name="SG exit q4"/>
          <p:cNvSpPr txBox="1"/>
          <p:nvPr/>
        </p:nvSpPr>
        <p:spPr>
          <a:xfrm>
            <a:off x="777240" y="5687568"/>
            <a:ext cx="8961120" cy="1026414"/>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4. An animal cell is about 21 µm across. Its nucleus is about 7 µm across. Estimate how many nuclei would fit across the cell. Show your working.  [2]</a:t>
            </a:r>
          </a:p>
        </p:txBody>
      </p:sp>
      <p:cxnSp>
        <p:nvCxnSpPr>
          <p:cNvPr id="19" name="Connector 18"/>
          <p:cNvCxnSpPr/>
          <p:nvPr/>
        </p:nvCxnSpPr>
        <p:spPr>
          <a:xfrm>
            <a:off x="777240" y="7125462"/>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777240" y="7582662"/>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287000" y="1508760"/>
            <a:ext cx="438912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confident am I?</a:t>
            </a:r>
          </a:p>
        </p:txBody>
      </p:sp>
      <p:sp>
        <p:nvSpPr>
          <p:cNvPr id="24" name="TextBox 23"/>
          <p:cNvSpPr txBox="1"/>
          <p:nvPr/>
        </p:nvSpPr>
        <p:spPr>
          <a:xfrm>
            <a:off x="10515600" y="21945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name the parts of cells and give their jobs.</a:t>
            </a:r>
          </a:p>
        </p:txBody>
      </p:sp>
      <p:sp>
        <p:nvSpPr>
          <p:cNvPr id="25" name="Oval 24"/>
          <p:cNvSpPr/>
          <p:nvPr/>
        </p:nvSpPr>
        <p:spPr>
          <a:xfrm>
            <a:off x="10954512" y="3136391"/>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12051792" y="3136391"/>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13149072" y="3136391"/>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515600" y="40233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say which parts only plant cells have.</a:t>
            </a:r>
          </a:p>
        </p:txBody>
      </p:sp>
      <p:sp>
        <p:nvSpPr>
          <p:cNvPr id="29" name="Oval 28"/>
          <p:cNvSpPr/>
          <p:nvPr/>
        </p:nvSpPr>
        <p:spPr>
          <a:xfrm>
            <a:off x="10954512" y="49651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12051792" y="49651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13149072" y="49651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515600" y="58521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compare a light micrograph with a diagram.</a:t>
            </a:r>
          </a:p>
        </p:txBody>
      </p:sp>
      <p:sp>
        <p:nvSpPr>
          <p:cNvPr id="33" name="Oval 32"/>
          <p:cNvSpPr/>
          <p:nvPr/>
        </p:nvSpPr>
        <p:spPr>
          <a:xfrm>
            <a:off x="10954512" y="67939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2051792" y="67939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3149072" y="67939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ransition spd="fast">
    <p:fade/>
  </p:transition>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 Animal and plant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2" name="TextBox 11"/>
          <p:cNvSpPr txBox="1"/>
          <p:nvPr/>
        </p:nvSpPr>
        <p:spPr>
          <a:xfrm>
            <a:off x="777240" y="2240280"/>
            <a:ext cx="8961120" cy="4480560"/>
          </a:xfrm>
          <a:prstGeom prst="rect">
            <a:avLst/>
          </a:prstGeom>
          <a:noFill/>
        </p:spPr>
        <p:txBody>
          <a:bodyPr wrap="square" lIns="0" rIns="0" tIns="0" bIns="0" anchor="t">
            <a:spAutoFit/>
          </a:bodyPr>
          <a:lstStyle/>
          <a:p>
            <a:pPr algn="l">
              <a:spcAft>
                <a:spcPts val="2200"/>
              </a:spcAft>
            </a:pPr>
            <a:r>
              <a:rPr sz="2200" b="1">
                <a:solidFill>
                  <a:srgbClr val="009900"/>
                </a:solidFill>
                <a:latin typeface="Arial"/>
              </a:rPr>
              <a:t>1. A cell wall, a permanent vacuole or chloroplasts.</a:t>
            </a:r>
          </a:p>
          <a:p>
            <a:pPr algn="l">
              <a:spcAft>
                <a:spcPts val="2200"/>
              </a:spcAft>
            </a:pPr>
            <a:r>
              <a:rPr sz="2200" b="1">
                <a:solidFill>
                  <a:srgbClr val="009900"/>
                </a:solidFill>
                <a:latin typeface="Arial"/>
              </a:rPr>
              <a:t>2. Protein synthesis: proteins are made there.</a:t>
            </a:r>
          </a:p>
          <a:p>
            <a:pPr algn="l">
              <a:spcAft>
                <a:spcPts val="2200"/>
              </a:spcAft>
            </a:pPr>
            <a:r>
              <a:rPr sz="2200" b="1">
                <a:solidFill>
                  <a:srgbClr val="009900"/>
                </a:solidFill>
                <a:latin typeface="Arial"/>
              </a:rPr>
              <a:t>3. It is enclosed in a nucleus.</a:t>
            </a:r>
          </a:p>
          <a:p>
            <a:pPr algn="l">
              <a:spcAft>
                <a:spcPts val="2200"/>
              </a:spcAft>
            </a:pPr>
            <a:r>
              <a:rPr sz="2200" b="1">
                <a:solidFill>
                  <a:srgbClr val="009900"/>
                </a:solidFill>
                <a:latin typeface="Arial"/>
              </a:rPr>
              <a:t>4. 21 ÷ 7 (1) = 3 nuclei (1).</a:t>
            </a:r>
          </a:p>
        </p:txBody>
      </p:sp>
      <p:sp>
        <p:nvSpPr>
          <p:cNvPr id="13" name="Rectangle 12"/>
          <p:cNvSpPr/>
          <p:nvPr/>
        </p:nvSpPr>
        <p:spPr>
          <a:xfrm>
            <a:off x="777240" y="6858000"/>
            <a:ext cx="8961120" cy="71323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6858000"/>
            <a:ext cx="8686800" cy="713232"/>
          </a:xfrm>
          <a:prstGeom prst="rect">
            <a:avLst/>
          </a:prstGeom>
          <a:noFill/>
        </p:spPr>
        <p:txBody>
          <a:bodyPr wrap="square" lIns="0" rIns="0" tIns="0" bIns="0" anchor="ctr">
            <a:spAutoFit/>
          </a:bodyPr>
          <a:lstStyle/>
          <a:p>
            <a:pPr algn="ctr">
              <a:spcAft>
                <a:spcPts val="600"/>
              </a:spcAft>
            </a:pPr>
            <a:r>
              <a:rPr sz="2000" b="1">
                <a:solidFill>
                  <a:srgbClr val="438FC9"/>
                </a:solidFill>
                <a:latin typeface="Arial"/>
                <a:hlinkClick r:id="rId3"/>
              </a:rPr>
              <a:t>▶ Online lesson: </a:t>
            </a:r>
            <a:r>
              <a:rPr sz="2000" b="1">
                <a:solidFill>
                  <a:srgbClr val="438FC9"/>
                </a:solidFill>
                <a:latin typeface="Arial"/>
                <a:hlinkClick r:id="rId3"/>
              </a:rPr>
              <a:t>quiz</a:t>
            </a:r>
            <a:r>
              <a:rPr sz="2000" b="1">
                <a:solidFill>
                  <a:srgbClr val="438FC9"/>
                </a:solidFill>
                <a:latin typeface="Arial"/>
                <a:hlinkClick r:id="rId3"/>
              </a:rPr>
              <a:t> and </a:t>
            </a:r>
            <a:r>
              <a:rPr sz="2000" b="1">
                <a:solidFill>
                  <a:srgbClr val="438FC9"/>
                </a:solidFill>
                <a:latin typeface="Arial"/>
                <a:hlinkClick r:id="rId4"/>
              </a:rPr>
              <a:t>exam questions</a:t>
            </a:r>
          </a:p>
        </p:txBody>
      </p:sp>
      <p:sp>
        <p:nvSpPr>
          <p:cNvPr id="15" name="Rectangle 14"/>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0287000" y="1508760"/>
            <a:ext cx="438912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Next lesson</a:t>
            </a:r>
          </a:p>
        </p:txBody>
      </p:sp>
      <p:sp>
        <p:nvSpPr>
          <p:cNvPr id="18" name="Rectangle 17"/>
          <p:cNvSpPr/>
          <p:nvPr/>
        </p:nvSpPr>
        <p:spPr>
          <a:xfrm>
            <a:off x="10305288" y="2029968"/>
            <a:ext cx="4352544" cy="5724144"/>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515600" y="2194560"/>
            <a:ext cx="3977639" cy="1737360"/>
          </a:xfrm>
          <a:prstGeom prst="rect">
            <a:avLst/>
          </a:prstGeom>
          <a:noFill/>
        </p:spPr>
        <p:txBody>
          <a:bodyPr wrap="square" lIns="0" rIns="0" tIns="0" bIns="0" anchor="t">
            <a:spAutoFit/>
          </a:bodyPr>
          <a:lstStyle/>
          <a:p>
            <a:pPr algn="l">
              <a:spcAft>
                <a:spcPts val="1000"/>
              </a:spcAft>
            </a:pPr>
            <a:r>
              <a:rPr sz="2400" b="1">
                <a:solidFill>
                  <a:srgbClr val="223A5A"/>
                </a:solidFill>
                <a:latin typeface="Arial"/>
              </a:rPr>
              <a:t>Next: B1 L2 Bacterial cells</a:t>
            </a:r>
          </a:p>
          <a:p>
            <a:pPr algn="l">
              <a:spcAft>
                <a:spcPts val="1000"/>
              </a:spcAft>
            </a:pPr>
            <a:r>
              <a:rPr sz="2000" b="0">
                <a:solidFill>
                  <a:srgbClr val="000000"/>
                </a:solidFill>
                <a:latin typeface="Arial"/>
              </a:rPr>
              <a:t>How bacterial cells differ from animal and plant cells.</a:t>
            </a:r>
          </a:p>
        </p:txBody>
      </p:sp>
      <p:cxnSp>
        <p:nvCxnSpPr>
          <p:cNvPr id="20" name="Connector 19"/>
          <p:cNvCxnSpPr/>
          <p:nvPr/>
        </p:nvCxnSpPr>
        <p:spPr>
          <a:xfrm>
            <a:off x="10515600" y="3931920"/>
            <a:ext cx="3977640" cy="0"/>
          </a:xfrm>
          <a:prstGeom prst="line">
            <a:avLst/>
          </a:prstGeom>
          <a:ln w="9525">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0515600" y="4069080"/>
            <a:ext cx="3977639" cy="3566160"/>
          </a:xfrm>
          <a:prstGeom prst="rect">
            <a:avLst/>
          </a:prstGeom>
          <a:noFill/>
        </p:spPr>
        <p:txBody>
          <a:bodyPr wrap="square" lIns="0" rIns="0" tIns="0" bIns="0" anchor="t">
            <a:spAutoFit/>
          </a:bodyPr>
          <a:lstStyle/>
          <a:p>
            <a:pPr algn="l">
              <a:spcAft>
                <a:spcPts val="500"/>
              </a:spcAft>
            </a:pPr>
            <a:r>
              <a:rPr sz="1700" b="1">
                <a:solidFill>
                  <a:srgbClr val="223A5A"/>
                </a:solidFill>
                <a:latin typeface="Arial"/>
              </a:rPr>
              <a:t>Worksheets:</a:t>
            </a:r>
          </a:p>
          <a:p>
            <a:pPr algn="l">
              <a:spcAft>
                <a:spcPts val="500"/>
              </a:spcAft>
            </a:pPr>
            <a:r>
              <a:rPr sz="1700" b="0">
                <a:solidFill>
                  <a:srgbClr val="223A5A"/>
                </a:solidFill>
                <a:latin typeface="Arial"/>
              </a:rPr>
              <a:t>• Mandatory (everyone)</a:t>
            </a:r>
          </a:p>
          <a:p>
            <a:pPr algn="l">
              <a:spcAft>
                <a:spcPts val="500"/>
              </a:spcAft>
            </a:pPr>
            <a:r>
              <a:rPr sz="1700" b="0">
                <a:solidFill>
                  <a:srgbClr val="223A5A"/>
                </a:solidFill>
                <a:latin typeface="Arial"/>
              </a:rPr>
              <a:t>• Alternative (easier, with key notes)</a:t>
            </a:r>
          </a:p>
          <a:p>
            <a:pPr algn="l">
              <a:spcAft>
                <a:spcPts val="500"/>
              </a:spcAft>
            </a:pPr>
            <a:r>
              <a:rPr sz="1700" b="0">
                <a:solidFill>
                  <a:srgbClr val="223A5A"/>
                </a:solidFill>
                <a:latin typeface="Arial"/>
              </a:rPr>
              <a:t>• Challenge (when you finish the Mandatory)</a:t>
            </a:r>
          </a:p>
          <a:p>
            <a:pPr algn="l">
              <a:spcAft>
                <a:spcPts val="500"/>
              </a:spcAft>
            </a:pPr>
            <a:r>
              <a:rPr sz="1700" b="0">
                <a:solidFill>
                  <a:srgbClr val="223A5A"/>
                </a:solidFill>
                <a:latin typeface="Arial"/>
              </a:rPr>
              <a:t>• Exam questions (exam style, 20 marks, homework)</a:t>
            </a:r>
          </a:p>
        </p:txBody>
      </p:sp>
    </p:spTree>
  </p:cSld>
  <p:clrMapOvr>
    <a:masterClrMapping/>
  </p:clrMapOvr>
  <p:transition spd="fast">
    <p:fade/>
  </p:transition>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 Revision notes 1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Animal and plant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Cells, eukaryotic cells and the animal cell</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 Cells: the building blocks</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6949440" cy="10469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All living things are made of </a:t>
            </a:r>
            <a:r>
              <a:rPr sz="1250" b="1">
                <a:solidFill>
                  <a:srgbClr val="000000"/>
                </a:solidFill>
                <a:latin typeface="Arial"/>
              </a:rPr>
              <a:t>cells</a:t>
            </a:r>
            <a:r>
              <a:rPr sz="1250" b="0">
                <a:solidFill>
                  <a:srgbClr val="000000"/>
                </a:solidFill>
                <a:latin typeface="Arial"/>
              </a:rPr>
              <a:t>. A cell is the basic building block of all living things.</a:t>
            </a:r>
          </a:p>
          <a:p>
            <a:pPr algn="l">
              <a:spcAft>
                <a:spcPts val="300"/>
              </a:spcAft>
            </a:pPr>
            <a:r>
              <a:rPr sz="1250" b="0">
                <a:solidFill>
                  <a:srgbClr val="000000"/>
                </a:solidFill>
                <a:latin typeface="Arial"/>
              </a:rPr>
              <a:t>Most cells are far too small to see without a microscope. A typical animal cell is about 10 to 30 µm across, and a plant cell about 10 to 100 µm (1 mm = 1000 µm).</a:t>
            </a:r>
          </a:p>
          <a:p>
            <a:pPr algn="l">
              <a:spcAft>
                <a:spcPts val="300"/>
              </a:spcAft>
            </a:pPr>
            <a:r>
              <a:rPr sz="1250" b="0">
                <a:solidFill>
                  <a:srgbClr val="000000"/>
                </a:solidFill>
                <a:latin typeface="Arial"/>
              </a:rPr>
              <a:t>Inside each cell are smaller parts, called </a:t>
            </a:r>
            <a:r>
              <a:rPr sz="1250" b="1">
                <a:solidFill>
                  <a:srgbClr val="000000"/>
                </a:solidFill>
                <a:latin typeface="Arial"/>
              </a:rPr>
              <a:t>sub-cellular structures</a:t>
            </a:r>
            <a:r>
              <a:rPr sz="1250" b="0">
                <a:solidFill>
                  <a:srgbClr val="000000"/>
                </a:solidFill>
                <a:latin typeface="Arial"/>
              </a:rPr>
              <a:t>. Each one has a particular job. Together they keep the cell alive.</a:t>
            </a:r>
          </a:p>
        </p:txBody>
      </p:sp>
      <p:sp>
        <p:nvSpPr>
          <p:cNvPr id="10" name="TextBox 9"/>
          <p:cNvSpPr txBox="1"/>
          <p:nvPr/>
        </p:nvSpPr>
        <p:spPr>
          <a:xfrm>
            <a:off x="548640" y="274868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2. Real cells and cell diagrams</a:t>
            </a:r>
          </a:p>
        </p:txBody>
      </p:sp>
      <p:sp>
        <p:nvSpPr>
          <p:cNvPr id="11" name="Rectangle 10"/>
          <p:cNvSpPr/>
          <p:nvPr/>
        </p:nvSpPr>
        <p:spPr>
          <a:xfrm>
            <a:off x="548640" y="3009290"/>
            <a:ext cx="6949440" cy="19202"/>
          </a:xfrm>
          <a:prstGeom prst="rect">
            <a:avLst/>
          </a:prstGeom>
          <a:solidFill>
            <a:srgbClr val="2E7D32"/>
          </a:solidFill>
          <a:ln>
            <a:noFill/>
          </a:ln>
          <a:effectLst/>
        </p:spPr>
        <p:txBody>
          <a:bodyPr rtlCol="0" anchor="ctr"/>
          <a:lstStyle/>
          <a:p>
            <a:pPr algn="ctr"/>
          </a:p>
        </p:txBody>
      </p:sp>
      <p:pic>
        <p:nvPicPr>
          <p:cNvPr id="12" name="Picture 11" descr="2. Real cells and cell diagrams. Stains colour the cells: the blue is a dye. The green chloroplasts are their real colour."/>
          <p:cNvPicPr>
            <a:picLocks noChangeAspect="1"/>
          </p:cNvPicPr>
          <p:nvPr/>
        </p:nvPicPr>
        <p:blipFill>
          <a:blip r:embed="rId3"/>
          <a:stretch>
            <a:fillRect/>
          </a:stretch>
        </p:blipFill>
        <p:spPr>
          <a:xfrm>
            <a:off x="685799" y="3097072"/>
            <a:ext cx="6675120" cy="1935785"/>
          </a:xfrm>
          <a:prstGeom prst="rect">
            <a:avLst/>
          </a:prstGeom>
        </p:spPr>
      </p:pic>
      <p:sp>
        <p:nvSpPr>
          <p:cNvPr id="13" name="TextBox 12"/>
          <p:cNvSpPr txBox="1"/>
          <p:nvPr/>
        </p:nvSpPr>
        <p:spPr>
          <a:xfrm>
            <a:off x="548640" y="5060289"/>
            <a:ext cx="6949440" cy="193547"/>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Stains colour the cells: the blue is a dye. The green chloroplasts are their real colour.</a:t>
            </a:r>
          </a:p>
        </p:txBody>
      </p:sp>
      <p:sp>
        <p:nvSpPr>
          <p:cNvPr id="14" name="TextBox 13"/>
          <p:cNvSpPr txBox="1"/>
          <p:nvPr/>
        </p:nvSpPr>
        <p:spPr>
          <a:xfrm>
            <a:off x="548640" y="5326989"/>
            <a:ext cx="6949440" cy="23423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 picture of cells seen through a light microscope is a </a:t>
            </a:r>
            <a:r>
              <a:rPr sz="1250" b="1">
                <a:solidFill>
                  <a:srgbClr val="000000"/>
                </a:solidFill>
                <a:latin typeface="Arial"/>
              </a:rPr>
              <a:t>light micrograph</a:t>
            </a:r>
            <a:r>
              <a:rPr sz="1250" b="0">
                <a:solidFill>
                  <a:srgbClr val="000000"/>
                </a:solidFill>
                <a:latin typeface="Arial"/>
              </a:rPr>
              <a:t>. Real cells are almost colourless, so animal cells such as cheek cells are often </a:t>
            </a:r>
            <a:r>
              <a:rPr sz="1250" b="1">
                <a:solidFill>
                  <a:srgbClr val="000000"/>
                </a:solidFill>
                <a:latin typeface="Arial"/>
              </a:rPr>
              <a:t>stained</a:t>
            </a:r>
            <a:r>
              <a:rPr sz="1250" b="0">
                <a:solidFill>
                  <a:srgbClr val="000000"/>
                </a:solidFill>
                <a:latin typeface="Arial"/>
              </a:rPr>
              <a:t>: a blue dye shows up the nucleus. Pondweed leaf cells need no stain: their chloroplasts are really green.</a:t>
            </a:r>
          </a:p>
          <a:p>
            <a:pPr algn="l">
              <a:spcAft>
                <a:spcPts val="300"/>
              </a:spcAft>
            </a:pPr>
            <a:r>
              <a:rPr sz="1250" b="0">
                <a:solidFill>
                  <a:srgbClr val="000000"/>
                </a:solidFill>
                <a:latin typeface="Arial"/>
              </a:rPr>
              <a:t>Exam pictures of cells are usually </a:t>
            </a:r>
            <a:r>
              <a:rPr sz="1250" b="1">
                <a:solidFill>
                  <a:srgbClr val="000000"/>
                </a:solidFill>
                <a:latin typeface="Arial"/>
              </a:rPr>
              <a:t>diagrams</a:t>
            </a:r>
            <a:r>
              <a:rPr sz="1250" b="0">
                <a:solidFill>
                  <a:srgbClr val="000000"/>
                </a:solidFill>
                <a:latin typeface="Arial"/>
              </a:rPr>
              <a:t>. A diagram is simplified on purpose:</a:t>
            </a:r>
          </a:p>
          <a:p>
            <a:pPr algn="l" marL="182880" indent="-182880">
              <a:spcAft>
                <a:spcPts val="300"/>
              </a:spcAft>
              <a:buClr>
                <a:srgbClr val="2E7D32"/>
              </a:buClr>
              <a:buSzPct val="115000"/>
              <a:buFont typeface="Arial"/>
              <a:buChar char="•"/>
            </a:pPr>
            <a:r>
              <a:rPr sz="1250" b="0">
                <a:solidFill>
                  <a:srgbClr val="000000"/>
                </a:solidFill>
                <a:latin typeface="Arial"/>
              </a:rPr>
              <a:t>It draws mitochondria and ribosomes. In a light micrograph, mitochondria are too small to see clearly, and ribosomes cannot be seen at all.</a:t>
            </a:r>
          </a:p>
          <a:p>
            <a:pPr algn="l" marL="182880" indent="-182880">
              <a:spcAft>
                <a:spcPts val="300"/>
              </a:spcAft>
              <a:buClr>
                <a:srgbClr val="2E7D32"/>
              </a:buClr>
              <a:buSzPct val="115000"/>
              <a:buFont typeface="Arial"/>
              <a:buChar char="•"/>
            </a:pPr>
            <a:r>
              <a:rPr sz="1250" b="0">
                <a:solidFill>
                  <a:srgbClr val="000000"/>
                </a:solidFill>
                <a:latin typeface="Arial"/>
              </a:rPr>
              <a:t>It shows one neat cell. Real plant cells are packed together in rows and share their walls.</a:t>
            </a:r>
          </a:p>
          <a:p>
            <a:pPr algn="l" marL="182880" indent="-182880">
              <a:spcAft>
                <a:spcPts val="300"/>
              </a:spcAft>
              <a:buClr>
                <a:srgbClr val="2E7D32"/>
              </a:buClr>
              <a:buSzPct val="115000"/>
              <a:buFont typeface="Arial"/>
              <a:buChar char="•"/>
            </a:pPr>
            <a:r>
              <a:rPr sz="1250" b="0">
                <a:solidFill>
                  <a:srgbClr val="000000"/>
                </a:solidFill>
                <a:latin typeface="Arial"/>
              </a:rPr>
              <a:t>It colours the permanent vacuole. In real cells it is clear and hard to see.</a:t>
            </a:r>
          </a:p>
          <a:p>
            <a:pPr algn="l" marL="182880" indent="-182880">
              <a:spcAft>
                <a:spcPts val="300"/>
              </a:spcAft>
              <a:buClr>
                <a:srgbClr val="2E7D32"/>
              </a:buClr>
              <a:buSzPct val="115000"/>
              <a:buFont typeface="Arial"/>
              <a:buChar char="•"/>
            </a:pPr>
            <a:r>
              <a:rPr sz="1250" b="0">
                <a:solidFill>
                  <a:srgbClr val="000000"/>
                </a:solidFill>
                <a:latin typeface="Arial"/>
              </a:rPr>
              <a:t>It draws the cell membrane as a separate line. In a real plant cell it is pressed against the cell wall.</a:t>
            </a:r>
          </a:p>
          <a:p>
            <a:pPr algn="l" marL="182880" indent="-182880">
              <a:spcAft>
                <a:spcPts val="300"/>
              </a:spcAft>
              <a:buClr>
                <a:srgbClr val="2E7D32"/>
              </a:buClr>
              <a:buSzPct val="115000"/>
              <a:buFont typeface="Arial"/>
              <a:buChar char="•"/>
            </a:pPr>
            <a:r>
              <a:rPr sz="1250" b="0">
                <a:solidFill>
                  <a:srgbClr val="000000"/>
                </a:solidFill>
                <a:latin typeface="Arial"/>
              </a:rPr>
              <a:t>It always shows the nucleus clearly. In real plant cells it is often hidden behind chloroplasts.</a:t>
            </a:r>
          </a:p>
        </p:txBody>
      </p:sp>
      <p:sp>
        <p:nvSpPr>
          <p:cNvPr id="15" name="Rectangle 14"/>
          <p:cNvSpPr/>
          <p:nvPr/>
        </p:nvSpPr>
        <p:spPr>
          <a:xfrm>
            <a:off x="548640" y="7733385"/>
            <a:ext cx="50292" cy="344424"/>
          </a:xfrm>
          <a:prstGeom prst="rect">
            <a:avLst/>
          </a:prstGeom>
          <a:solidFill>
            <a:srgbClr val="2E7D32"/>
          </a:solidFill>
          <a:ln>
            <a:noFill/>
          </a:ln>
          <a:effectLst/>
        </p:spPr>
        <p:txBody>
          <a:bodyPr rtlCol="0" anchor="ctr"/>
          <a:lstStyle/>
          <a:p>
            <a:pPr algn="ctr"/>
          </a:p>
        </p:txBody>
      </p:sp>
      <p:sp>
        <p:nvSpPr>
          <p:cNvPr id="16" name="TextBox 15"/>
          <p:cNvSpPr txBox="1"/>
          <p:nvPr/>
        </p:nvSpPr>
        <p:spPr>
          <a:xfrm>
            <a:off x="713232" y="7705953"/>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the colours in a diagram are not real. Only the green of the chloroplasts is a real colour. The blue of stained cheek cells is a dye.</a:t>
            </a:r>
          </a:p>
        </p:txBody>
      </p:sp>
      <p:sp>
        <p:nvSpPr>
          <p:cNvPr id="17" name="TextBox 16"/>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3. Eukaryotic cells</a:t>
            </a:r>
          </a:p>
        </p:txBody>
      </p:sp>
      <p:sp>
        <p:nvSpPr>
          <p:cNvPr id="18" name="Rectangle 17"/>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19" name="TextBox 18"/>
          <p:cNvSpPr txBox="1"/>
          <p:nvPr/>
        </p:nvSpPr>
        <p:spPr>
          <a:xfrm>
            <a:off x="7744968" y="1509674"/>
            <a:ext cx="6949440" cy="13136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Animal and plant cells are </a:t>
            </a:r>
            <a:r>
              <a:rPr sz="1250" b="1">
                <a:solidFill>
                  <a:srgbClr val="000000"/>
                </a:solidFill>
                <a:latin typeface="Arial"/>
              </a:rPr>
              <a:t>eukaryotic cells</a:t>
            </a:r>
            <a:r>
              <a:rPr sz="1250" b="0">
                <a:solidFill>
                  <a:srgbClr val="000000"/>
                </a:solidFill>
                <a:latin typeface="Arial"/>
              </a:rPr>
              <a:t>. Every eukaryotic cell has:</a:t>
            </a:r>
          </a:p>
          <a:p>
            <a:pPr algn="l" marL="182880" indent="-182880">
              <a:spcAft>
                <a:spcPts val="300"/>
              </a:spcAft>
              <a:buClr>
                <a:srgbClr val="2E7D32"/>
              </a:buClr>
              <a:buSzPct val="115000"/>
              <a:buFont typeface="Arial"/>
              <a:buChar char="•"/>
            </a:pPr>
            <a:r>
              <a:rPr sz="1250" b="0">
                <a:solidFill>
                  <a:srgbClr val="000000"/>
                </a:solidFill>
                <a:latin typeface="Arial"/>
              </a:rPr>
              <a:t>a </a:t>
            </a:r>
            <a:r>
              <a:rPr sz="1250" b="1">
                <a:solidFill>
                  <a:srgbClr val="000000"/>
                </a:solidFill>
                <a:latin typeface="Arial"/>
              </a:rPr>
              <a:t>cell membrane</a:t>
            </a:r>
            <a:r>
              <a:rPr sz="1250" b="0">
                <a:solidFill>
                  <a:srgbClr val="000000"/>
                </a:solidFill>
                <a:latin typeface="Arial"/>
              </a:rPr>
              <a:t> around the cytoplasm (in plant cells, just inside the cell wall)</a:t>
            </a:r>
          </a:p>
          <a:p>
            <a:pPr algn="l" marL="182880" indent="-182880">
              <a:spcAft>
                <a:spcPts val="300"/>
              </a:spcAft>
              <a:buClr>
                <a:srgbClr val="2E7D32"/>
              </a:buClr>
              <a:buSzPct val="115000"/>
              <a:buFont typeface="Arial"/>
              <a:buChar char="•"/>
            </a:pPr>
            <a:r>
              <a:rPr sz="1250" b="1">
                <a:solidFill>
                  <a:srgbClr val="000000"/>
                </a:solidFill>
                <a:latin typeface="Arial"/>
              </a:rPr>
              <a:t>cytoplasm</a:t>
            </a:r>
            <a:r>
              <a:rPr sz="1250" b="0">
                <a:solidFill>
                  <a:srgbClr val="000000"/>
                </a:solidFill>
                <a:latin typeface="Arial"/>
              </a:rPr>
              <a:t> inside</a:t>
            </a:r>
          </a:p>
          <a:p>
            <a:pPr algn="l" marL="182880" indent="-182880">
              <a:spcAft>
                <a:spcPts val="300"/>
              </a:spcAft>
              <a:buClr>
                <a:srgbClr val="2E7D32"/>
              </a:buClr>
              <a:buSzPct val="115000"/>
              <a:buFont typeface="Arial"/>
              <a:buChar char="•"/>
            </a:pPr>
            <a:r>
              <a:rPr sz="1250" b="1">
                <a:solidFill>
                  <a:srgbClr val="000000"/>
                </a:solidFill>
                <a:latin typeface="Arial"/>
              </a:rPr>
              <a:t>genetic material</a:t>
            </a:r>
            <a:r>
              <a:rPr sz="1250" b="0">
                <a:solidFill>
                  <a:srgbClr val="000000"/>
                </a:solidFill>
                <a:latin typeface="Arial"/>
              </a:rPr>
              <a:t> (DNA) enclosed in a </a:t>
            </a:r>
            <a:r>
              <a:rPr sz="1250" b="1">
                <a:solidFill>
                  <a:srgbClr val="000000"/>
                </a:solidFill>
                <a:latin typeface="Arial"/>
              </a:rPr>
              <a:t>nucleus</a:t>
            </a:r>
            <a:r>
              <a:rPr sz="1250" b="0">
                <a:solidFill>
                  <a:srgbClr val="000000"/>
                </a:solidFill>
                <a:latin typeface="Arial"/>
              </a:rPr>
              <a:t>.</a:t>
            </a:r>
          </a:p>
          <a:p>
            <a:pPr algn="l">
              <a:spcAft>
                <a:spcPts val="300"/>
              </a:spcAft>
            </a:pPr>
            <a:r>
              <a:rPr sz="1250" b="0">
                <a:solidFill>
                  <a:srgbClr val="000000"/>
                </a:solidFill>
                <a:latin typeface="Arial"/>
              </a:rPr>
              <a:t>"Eu-" means true: a eukaryotic cell has a true nucleus. Bacterial cells are prokaryotic: their genetic material is not in a nucleus (B1 L2 Bacterial cells).</a:t>
            </a:r>
          </a:p>
        </p:txBody>
      </p:sp>
      <p:sp>
        <p:nvSpPr>
          <p:cNvPr id="20" name="TextBox 19"/>
          <p:cNvSpPr txBox="1"/>
          <p:nvPr/>
        </p:nvSpPr>
        <p:spPr>
          <a:xfrm>
            <a:off x="7744968" y="301538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4. Inside an animal cell</a:t>
            </a:r>
          </a:p>
        </p:txBody>
      </p:sp>
      <p:sp>
        <p:nvSpPr>
          <p:cNvPr id="21" name="Rectangle 20"/>
          <p:cNvSpPr/>
          <p:nvPr/>
        </p:nvSpPr>
        <p:spPr>
          <a:xfrm>
            <a:off x="7744968" y="3275990"/>
            <a:ext cx="6949440" cy="19202"/>
          </a:xfrm>
          <a:prstGeom prst="rect">
            <a:avLst/>
          </a:prstGeom>
          <a:solidFill>
            <a:srgbClr val="2E7D32"/>
          </a:solidFill>
          <a:ln>
            <a:noFill/>
          </a:ln>
          <a:effectLst/>
        </p:spPr>
        <p:txBody>
          <a:bodyPr rtlCol="0" anchor="ctr"/>
          <a:lstStyle/>
          <a:p>
            <a:pPr algn="ctr"/>
          </a:p>
        </p:txBody>
      </p:sp>
      <p:sp>
        <p:nvSpPr>
          <p:cNvPr id="22" name="TextBox 21"/>
          <p:cNvSpPr txBox="1"/>
          <p:nvPr/>
        </p:nvSpPr>
        <p:spPr>
          <a:xfrm>
            <a:off x="7744968" y="3363772"/>
            <a:ext cx="6949440" cy="2087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Most animal cells have five parts. You need to know each one and its job.</a:t>
            </a:r>
          </a:p>
        </p:txBody>
      </p:sp>
      <p:graphicFrame>
        <p:nvGraphicFramePr>
          <p:cNvPr id="23" name="Table 22"/>
          <p:cNvGraphicFramePr>
            <a:graphicFrameLocks noGrp="1"/>
          </p:cNvGraphicFramePr>
          <p:nvPr/>
        </p:nvGraphicFramePr>
        <p:xfrm>
          <a:off x="7744968" y="3609136"/>
          <a:ext cx="6675120" cy="1600194"/>
        </p:xfrm>
        <a:graphic>
          <a:graphicData uri="http://schemas.openxmlformats.org/drawingml/2006/table">
            <a:tbl>
              <a:tblPr firstRow="0" bandRow="0">
                <a:tableStyleId>{5C22544A-7EE6-4342-B048-85BDC9FD1C3A}</a:tableStyleId>
              </a:tblPr>
              <a:tblGrid>
                <a:gridCol w="1737360"/>
                <a:gridCol w="4937760"/>
              </a:tblGrid>
              <a:tr h="266699">
                <a:tc>
                  <a:txBody>
                    <a:bodyPr/>
                    <a:lstStyle/>
                    <a:p>
                      <a:r>
                        <a:rPr sz="1150" b="1">
                          <a:solidFill>
                            <a:srgbClr val="FFFFFF"/>
                          </a:solidFill>
                          <a:latin typeface="Arial"/>
                        </a:rPr>
                        <a:t>Part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Job</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nucleus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contains genetic material, which controls the activities of the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cytoplasm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 jelly-like substance where most of the chemical reactions in the cell happen; enzymes control the reactions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cell membrane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controls the movement of substances into and out of the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mitochondria</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where aerobic respiration happens, releasing energy for the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ribosomes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protein synthesis: proteins are made there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24" name="TextBox 23"/>
          <p:cNvSpPr txBox="1"/>
          <p:nvPr/>
        </p:nvSpPr>
        <p:spPr>
          <a:xfrm>
            <a:off x="7744968" y="5476036"/>
            <a:ext cx="3794759" cy="20375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Notes on the parts:</a:t>
            </a:r>
          </a:p>
          <a:p>
            <a:pPr algn="l" marL="182880" indent="-182880">
              <a:spcAft>
                <a:spcPts val="300"/>
              </a:spcAft>
              <a:buClr>
                <a:srgbClr val="2E7D32"/>
              </a:buClr>
              <a:buSzPct val="115000"/>
              <a:buFont typeface="Arial"/>
              <a:buChar char="•"/>
            </a:pPr>
            <a:r>
              <a:rPr sz="1250" b="0">
                <a:solidFill>
                  <a:srgbClr val="000000"/>
                </a:solidFill>
                <a:latin typeface="Arial"/>
              </a:rPr>
              <a:t>The genetic material in the nucleus is </a:t>
            </a:r>
            <a:r>
              <a:rPr sz="1250" b="1">
                <a:solidFill>
                  <a:srgbClr val="000000"/>
                </a:solidFill>
                <a:latin typeface="Arial"/>
              </a:rPr>
              <a:t>DNA</a:t>
            </a:r>
            <a:r>
              <a:rPr sz="1250" b="0">
                <a:solidFill>
                  <a:srgbClr val="000000"/>
                </a:solidFill>
                <a:latin typeface="Arial"/>
              </a:rPr>
              <a:t>. It carries the instructions for making the cell's proteins (more in B1 L6 Cell division: mitosis).</a:t>
            </a:r>
          </a:p>
          <a:p>
            <a:pPr algn="l" marL="182880" indent="-182880">
              <a:spcAft>
                <a:spcPts val="300"/>
              </a:spcAft>
              <a:buClr>
                <a:srgbClr val="2E7D32"/>
              </a:buClr>
              <a:buSzPct val="115000"/>
              <a:buFont typeface="Arial"/>
              <a:buChar char="•"/>
            </a:pPr>
            <a:r>
              <a:rPr sz="1250" b="0">
                <a:solidFill>
                  <a:srgbClr val="000000"/>
                </a:solidFill>
                <a:latin typeface="Arial"/>
              </a:rPr>
              <a:t>One </a:t>
            </a:r>
            <a:r>
              <a:rPr sz="1250" b="1">
                <a:solidFill>
                  <a:srgbClr val="000000"/>
                </a:solidFill>
                <a:latin typeface="Arial"/>
              </a:rPr>
              <a:t>mitochondrion</a:t>
            </a:r>
            <a:r>
              <a:rPr sz="1250" b="0">
                <a:solidFill>
                  <a:srgbClr val="000000"/>
                </a:solidFill>
                <a:latin typeface="Arial"/>
              </a:rPr>
              <a:t>, many </a:t>
            </a:r>
            <a:r>
              <a:rPr sz="1250" b="1">
                <a:solidFill>
                  <a:srgbClr val="000000"/>
                </a:solidFill>
                <a:latin typeface="Arial"/>
              </a:rPr>
              <a:t>mitochondria</a:t>
            </a:r>
            <a:r>
              <a:rPr sz="1250" b="0">
                <a:solidFill>
                  <a:srgbClr val="000000"/>
                </a:solidFill>
                <a:latin typeface="Arial"/>
              </a:rPr>
              <a:t>. Cells that need a lot of energy, such as muscle cells, have a lot of them.</a:t>
            </a:r>
          </a:p>
          <a:p>
            <a:pPr algn="l" marL="182880" indent="-182880">
              <a:spcAft>
                <a:spcPts val="300"/>
              </a:spcAft>
              <a:buClr>
                <a:srgbClr val="2E7D32"/>
              </a:buClr>
              <a:buSzPct val="115000"/>
              <a:buFont typeface="Arial"/>
              <a:buChar char="•"/>
            </a:pPr>
            <a:r>
              <a:rPr sz="1250" b="0">
                <a:solidFill>
                  <a:srgbClr val="000000"/>
                </a:solidFill>
                <a:latin typeface="Arial"/>
              </a:rPr>
              <a:t>Ribosomes are tiny: about 25 nm across. They make proteins such as </a:t>
            </a:r>
            <a:r>
              <a:rPr sz="1250" b="1">
                <a:solidFill>
                  <a:srgbClr val="000000"/>
                </a:solidFill>
                <a:latin typeface="Arial"/>
              </a:rPr>
              <a:t>enzymes</a:t>
            </a:r>
            <a:r>
              <a:rPr sz="1250" b="0">
                <a:solidFill>
                  <a:srgbClr val="000000"/>
                </a:solidFill>
                <a:latin typeface="Arial"/>
              </a:rPr>
              <a:t> (B2 L3 Enzymes and digestion).</a:t>
            </a:r>
          </a:p>
        </p:txBody>
      </p:sp>
      <p:pic>
        <p:nvPicPr>
          <p:cNvPr id="25" name="Picture 24" descr="4. Inside an animal cell. A diagram is simplified."/>
          <p:cNvPicPr>
            <a:picLocks noChangeAspect="1"/>
          </p:cNvPicPr>
          <p:nvPr/>
        </p:nvPicPr>
        <p:blipFill>
          <a:blip r:embed="rId4"/>
          <a:stretch>
            <a:fillRect/>
          </a:stretch>
        </p:blipFill>
        <p:spPr>
          <a:xfrm>
            <a:off x="11676888" y="5476036"/>
            <a:ext cx="3017520" cy="1985528"/>
          </a:xfrm>
          <a:prstGeom prst="rect">
            <a:avLst/>
          </a:prstGeom>
        </p:spPr>
      </p:pic>
      <p:sp>
        <p:nvSpPr>
          <p:cNvPr id="26" name="TextBox 25"/>
          <p:cNvSpPr txBox="1"/>
          <p:nvPr/>
        </p:nvSpPr>
        <p:spPr>
          <a:xfrm>
            <a:off x="11676888" y="7488996"/>
            <a:ext cx="3017520" cy="193547"/>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A diagram is simplified.</a:t>
            </a:r>
          </a:p>
        </p:txBody>
      </p:sp>
      <p:sp>
        <p:nvSpPr>
          <p:cNvPr id="27" name="Rectangle 26"/>
          <p:cNvSpPr/>
          <p:nvPr/>
        </p:nvSpPr>
        <p:spPr>
          <a:xfrm>
            <a:off x="7744968" y="7783128"/>
            <a:ext cx="50292" cy="344424"/>
          </a:xfrm>
          <a:prstGeom prst="rect">
            <a:avLst/>
          </a:prstGeom>
          <a:solidFill>
            <a:srgbClr val="2E7D32"/>
          </a:solidFill>
          <a:ln>
            <a:noFill/>
          </a:ln>
          <a:effectLst/>
        </p:spPr>
        <p:txBody>
          <a:bodyPr rtlCol="0" anchor="ctr"/>
          <a:lstStyle/>
          <a:p>
            <a:pPr algn="ctr"/>
          </a:p>
        </p:txBody>
      </p:sp>
      <p:sp>
        <p:nvSpPr>
          <p:cNvPr id="28" name="TextBox 27"/>
          <p:cNvSpPr txBox="1"/>
          <p:nvPr/>
        </p:nvSpPr>
        <p:spPr>
          <a:xfrm>
            <a:off x="7909560" y="7755696"/>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mitochondria </a:t>
            </a:r>
            <a:r>
              <a:rPr sz="1250" b="1">
                <a:solidFill>
                  <a:srgbClr val="000000"/>
                </a:solidFill>
                <a:latin typeface="Arial"/>
              </a:rPr>
              <a:t>release</a:t>
            </a:r>
            <a:r>
              <a:rPr sz="1250" b="0">
                <a:solidFill>
                  <a:srgbClr val="000000"/>
                </a:solidFill>
                <a:latin typeface="Arial"/>
              </a:rPr>
              <a:t> energy by respiration. Never write that energy is "made" or "produced".</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 Revision notes 2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Animal and plant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Plant cells, and animal and plant cells compared</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5. Inside a plant cell</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6949440" cy="2087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Plant cells have the same five parts as animal cells. They often have three more:</a:t>
            </a:r>
          </a:p>
        </p:txBody>
      </p:sp>
      <p:graphicFrame>
        <p:nvGraphicFramePr>
          <p:cNvPr id="10" name="Table 9"/>
          <p:cNvGraphicFramePr>
            <a:graphicFrameLocks noGrp="1"/>
          </p:cNvGraphicFramePr>
          <p:nvPr/>
        </p:nvGraphicFramePr>
        <p:xfrm>
          <a:off x="548640" y="1755038"/>
          <a:ext cx="6675120" cy="1066796"/>
        </p:xfrm>
        <a:graphic>
          <a:graphicData uri="http://schemas.openxmlformats.org/drawingml/2006/table">
            <a:tbl>
              <a:tblPr firstRow="0" bandRow="0">
                <a:tableStyleId>{5C22544A-7EE6-4342-B048-85BDC9FD1C3A}</a:tableStyleId>
              </a:tblPr>
              <a:tblGrid>
                <a:gridCol w="1554480"/>
                <a:gridCol w="3108960"/>
                <a:gridCol w="2011680"/>
              </a:tblGrid>
              <a:tr h="266699">
                <a:tc>
                  <a:txBody>
                    <a:bodyPr/>
                    <a:lstStyle/>
                    <a:p>
                      <a:r>
                        <a:rPr sz="1150" b="1">
                          <a:solidFill>
                            <a:srgbClr val="FFFFFF"/>
                          </a:solidFill>
                          <a:latin typeface="Arial"/>
                        </a:rPr>
                        <a:t>Part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What it is like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Job</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cell wall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made of cellulose; outside the cell membrane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strengthens the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permanent vacuole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 space filled with cell sap, a weak solution of sugars and salts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helps to keep the cell firm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chloroplasts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green: they contain chlorophyll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absorb light to make food by photosynthesis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11" name="TextBox 10"/>
          <p:cNvSpPr txBox="1"/>
          <p:nvPr/>
        </p:nvSpPr>
        <p:spPr>
          <a:xfrm>
            <a:off x="548640" y="3263798"/>
            <a:ext cx="3703319" cy="1389887"/>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Algal cells, such as the cells of seaweeds and pond algae, also have a cell wall made of </a:t>
            </a:r>
            <a:r>
              <a:rPr sz="1250" b="1">
                <a:solidFill>
                  <a:srgbClr val="000000"/>
                </a:solidFill>
                <a:latin typeface="Arial"/>
              </a:rPr>
              <a:t>cellulose</a:t>
            </a:r>
            <a:r>
              <a:rPr sz="1250" b="0">
                <a:solidFill>
                  <a:srgbClr val="000000"/>
                </a:solidFill>
                <a:latin typeface="Arial"/>
              </a:rPr>
              <a:t>, and chloroplasts.</a:t>
            </a:r>
          </a:p>
          <a:p>
            <a:pPr algn="l">
              <a:spcAft>
                <a:spcPts val="300"/>
              </a:spcAft>
            </a:pPr>
            <a:r>
              <a:rPr sz="1250" b="0">
                <a:solidFill>
                  <a:srgbClr val="000000"/>
                </a:solidFill>
                <a:latin typeface="Arial"/>
              </a:rPr>
              <a:t>A full permanent vacuole pushes the cytoplasm out against the cell wall. This keeps the cell firm and helps the plant to stand up (more in B1 L9 Osmosis).</a:t>
            </a:r>
          </a:p>
        </p:txBody>
      </p:sp>
      <p:sp>
        <p:nvSpPr>
          <p:cNvPr id="12" name="Rectangle 11"/>
          <p:cNvSpPr/>
          <p:nvPr/>
        </p:nvSpPr>
        <p:spPr>
          <a:xfrm>
            <a:off x="548640" y="4717694"/>
            <a:ext cx="50292" cy="725424"/>
          </a:xfrm>
          <a:prstGeom prst="rect">
            <a:avLst/>
          </a:prstGeom>
          <a:solidFill>
            <a:srgbClr val="2E7D32"/>
          </a:solidFill>
          <a:ln>
            <a:noFill/>
          </a:ln>
          <a:effectLst/>
        </p:spPr>
        <p:txBody>
          <a:bodyPr rtlCol="0" anchor="ctr"/>
          <a:lstStyle/>
          <a:p>
            <a:pPr algn="ctr"/>
          </a:p>
        </p:txBody>
      </p:sp>
      <p:sp>
        <p:nvSpPr>
          <p:cNvPr id="13" name="TextBox 12"/>
          <p:cNvSpPr txBox="1"/>
          <p:nvPr/>
        </p:nvSpPr>
        <p:spPr>
          <a:xfrm>
            <a:off x="713232" y="4690262"/>
            <a:ext cx="3538727" cy="780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the cell wall is not the cell membrane. Plant cells have both. The cell wall strengthens the cell. The cell membrane, just inside it, controls what goes in and out.</a:t>
            </a:r>
          </a:p>
        </p:txBody>
      </p:sp>
      <p:pic>
        <p:nvPicPr>
          <p:cNvPr id="14" name="Picture 13" descr="5. Inside a plant cell. A diagram is simplified. Only the chloroplasts' green is a real colour."/>
          <p:cNvPicPr>
            <a:picLocks noChangeAspect="1"/>
          </p:cNvPicPr>
          <p:nvPr/>
        </p:nvPicPr>
        <p:blipFill>
          <a:blip r:embed="rId3"/>
          <a:stretch>
            <a:fillRect/>
          </a:stretch>
        </p:blipFill>
        <p:spPr>
          <a:xfrm>
            <a:off x="4389119" y="3263798"/>
            <a:ext cx="3108960" cy="2266432"/>
          </a:xfrm>
          <a:prstGeom prst="rect">
            <a:avLst/>
          </a:prstGeom>
        </p:spPr>
      </p:pic>
      <p:sp>
        <p:nvSpPr>
          <p:cNvPr id="15" name="TextBox 14"/>
          <p:cNvSpPr txBox="1"/>
          <p:nvPr/>
        </p:nvSpPr>
        <p:spPr>
          <a:xfrm>
            <a:off x="4389119" y="5557662"/>
            <a:ext cx="3108960" cy="368808"/>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A diagram is simplified. Only the chloroplasts' green is a real colour.</a:t>
            </a:r>
          </a:p>
        </p:txBody>
      </p:sp>
      <p:sp>
        <p:nvSpPr>
          <p:cNvPr id="16" name="TextBox 15"/>
          <p:cNvSpPr txBox="1"/>
          <p:nvPr/>
        </p:nvSpPr>
        <p:spPr>
          <a:xfrm>
            <a:off x="548640" y="5972190"/>
            <a:ext cx="6949440"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Building a plant cell.</a:t>
            </a:r>
            <a:r>
              <a:rPr sz="1250" b="0">
                <a:solidFill>
                  <a:srgbClr val="000000"/>
                </a:solidFill>
                <a:latin typeface="Arial"/>
              </a:rPr>
              <a:t> Start with the five shared parts. Add a cell wall round the outside, a permanent vacuole in the middle, and chloroplasts in the cytoplasm: that is a plant cell.</a:t>
            </a:r>
          </a:p>
        </p:txBody>
      </p:sp>
      <p:pic>
        <p:nvPicPr>
          <p:cNvPr id="17" name="Picture 16" descr="5. Inside a plant cell."/>
          <p:cNvPicPr>
            <a:picLocks noChangeAspect="1"/>
          </p:cNvPicPr>
          <p:nvPr/>
        </p:nvPicPr>
        <p:blipFill>
          <a:blip r:embed="rId4"/>
          <a:stretch>
            <a:fillRect/>
          </a:stretch>
        </p:blipFill>
        <p:spPr>
          <a:xfrm>
            <a:off x="685799" y="6444630"/>
            <a:ext cx="6675120" cy="1668780"/>
          </a:xfrm>
          <a:prstGeom prst="rect">
            <a:avLst/>
          </a:prstGeom>
        </p:spPr>
      </p:pic>
      <p:sp>
        <p:nvSpPr>
          <p:cNvPr id="18" name="TextBox 17"/>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6. Animal and plant cells compared</a:t>
            </a:r>
          </a:p>
        </p:txBody>
      </p:sp>
      <p:sp>
        <p:nvSpPr>
          <p:cNvPr id="19" name="Rectangle 18"/>
          <p:cNvSpPr/>
          <p:nvPr/>
        </p:nvSpPr>
        <p:spPr>
          <a:xfrm>
            <a:off x="7744968" y="1421892"/>
            <a:ext cx="6949440" cy="19202"/>
          </a:xfrm>
          <a:prstGeom prst="rect">
            <a:avLst/>
          </a:prstGeom>
          <a:solidFill>
            <a:srgbClr val="2E7D32"/>
          </a:solidFill>
          <a:ln>
            <a:noFill/>
          </a:ln>
          <a:effectLst/>
        </p:spPr>
        <p:txBody>
          <a:bodyPr rtlCol="0" anchor="ctr"/>
          <a:lstStyle/>
          <a:p>
            <a:pPr algn="ctr"/>
          </a:p>
        </p:txBody>
      </p:sp>
      <p:graphicFrame>
        <p:nvGraphicFramePr>
          <p:cNvPr id="20" name="Table 19"/>
          <p:cNvGraphicFramePr>
            <a:graphicFrameLocks noGrp="1"/>
          </p:cNvGraphicFramePr>
          <p:nvPr/>
        </p:nvGraphicFramePr>
        <p:xfrm>
          <a:off x="7744968" y="1509674"/>
          <a:ext cx="3429000" cy="2400291"/>
        </p:xfrm>
        <a:graphic>
          <a:graphicData uri="http://schemas.openxmlformats.org/drawingml/2006/table">
            <a:tbl>
              <a:tblPr firstRow="0" bandRow="0">
                <a:tableStyleId>{5C22544A-7EE6-4342-B048-85BDC9FD1C3A}</a:tableStyleId>
              </a:tblPr>
              <a:tblGrid>
                <a:gridCol w="1600200"/>
                <a:gridCol w="914400"/>
                <a:gridCol w="914400"/>
              </a:tblGrid>
              <a:tr h="266699">
                <a:tc>
                  <a:txBody>
                    <a:bodyPr/>
                    <a:lstStyle/>
                    <a:p>
                      <a:r>
                        <a:rPr sz="1150" b="1">
                          <a:solidFill>
                            <a:srgbClr val="FFFFFF"/>
                          </a:solidFill>
                          <a:latin typeface="Arial"/>
                        </a:rPr>
                        <a:t>Part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Animal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Plant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nucleus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cytoplasm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cell membrane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mitochondria</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ribosomes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cell wall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no</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permanent vacuole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no</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often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chloroplasts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no</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often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pic>
        <p:nvPicPr>
          <p:cNvPr id="21" name="Picture 20" descr="6. Animal and plant cells compared. Plant cells have every part that animal cells have, and more. No part on the AQA list is only in animal cells."/>
          <p:cNvPicPr>
            <a:picLocks noChangeAspect="1"/>
          </p:cNvPicPr>
          <p:nvPr/>
        </p:nvPicPr>
        <p:blipFill>
          <a:blip r:embed="rId5"/>
          <a:stretch>
            <a:fillRect/>
          </a:stretch>
        </p:blipFill>
        <p:spPr>
          <a:xfrm>
            <a:off x="11585448" y="1509674"/>
            <a:ext cx="3108960" cy="2421880"/>
          </a:xfrm>
          <a:prstGeom prst="rect">
            <a:avLst/>
          </a:prstGeom>
        </p:spPr>
      </p:pic>
      <p:sp>
        <p:nvSpPr>
          <p:cNvPr id="22" name="TextBox 21"/>
          <p:cNvSpPr txBox="1"/>
          <p:nvPr/>
        </p:nvSpPr>
        <p:spPr>
          <a:xfrm>
            <a:off x="7744968" y="4010558"/>
            <a:ext cx="6949440" cy="3992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Plant cells have every part that animal cells have, and more. No part on the AQA list is only in animal cells.</a:t>
            </a:r>
          </a:p>
        </p:txBody>
      </p:sp>
      <p:sp>
        <p:nvSpPr>
          <p:cNvPr id="23" name="Rectangle 22"/>
          <p:cNvSpPr/>
          <p:nvPr/>
        </p:nvSpPr>
        <p:spPr>
          <a:xfrm>
            <a:off x="7744968" y="4473854"/>
            <a:ext cx="50292" cy="344424"/>
          </a:xfrm>
          <a:prstGeom prst="rect">
            <a:avLst/>
          </a:prstGeom>
          <a:solidFill>
            <a:srgbClr val="2E7D32"/>
          </a:solidFill>
          <a:ln>
            <a:noFill/>
          </a:ln>
          <a:effectLst/>
        </p:spPr>
        <p:txBody>
          <a:bodyPr rtlCol="0" anchor="ctr"/>
          <a:lstStyle/>
          <a:p>
            <a:pPr algn="ctr"/>
          </a:p>
        </p:txBody>
      </p:sp>
      <p:sp>
        <p:nvSpPr>
          <p:cNvPr id="24" name="TextBox 23"/>
          <p:cNvSpPr txBox="1"/>
          <p:nvPr/>
        </p:nvSpPr>
        <p:spPr>
          <a:xfrm>
            <a:off x="7909560" y="4446422"/>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plant cells have mitochondria too. They respire all the time, day and night (section 9).</a:t>
            </a:r>
          </a:p>
        </p:txBody>
      </p:sp>
      <p:sp>
        <p:nvSpPr>
          <p:cNvPr id="25" name="Rectangle 24"/>
          <p:cNvSpPr/>
          <p:nvPr/>
        </p:nvSpPr>
        <p:spPr>
          <a:xfrm>
            <a:off x="7744968" y="4928006"/>
            <a:ext cx="50292" cy="344424"/>
          </a:xfrm>
          <a:prstGeom prst="rect">
            <a:avLst/>
          </a:prstGeom>
          <a:solidFill>
            <a:srgbClr val="2E7D32"/>
          </a:solidFill>
          <a:ln>
            <a:noFill/>
          </a:ln>
          <a:effectLst/>
        </p:spPr>
        <p:txBody>
          <a:bodyPr rtlCol="0" anchor="ctr"/>
          <a:lstStyle/>
          <a:p>
            <a:pPr algn="ctr"/>
          </a:p>
        </p:txBody>
      </p:sp>
      <p:sp>
        <p:nvSpPr>
          <p:cNvPr id="26" name="TextBox 25"/>
          <p:cNvSpPr txBox="1"/>
          <p:nvPr/>
        </p:nvSpPr>
        <p:spPr>
          <a:xfrm>
            <a:off x="7909560" y="4900574"/>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animal cells have no cell wall and no permanent vacuole. The outside layer of an animal cell is the cell membrane.</a:t>
            </a:r>
          </a:p>
        </p:txBody>
      </p:sp>
      <p:sp>
        <p:nvSpPr>
          <p:cNvPr id="27" name="Rectangle 26"/>
          <p:cNvSpPr/>
          <p:nvPr/>
        </p:nvSpPr>
        <p:spPr>
          <a:xfrm>
            <a:off x="7744968" y="5382158"/>
            <a:ext cx="50292" cy="344424"/>
          </a:xfrm>
          <a:prstGeom prst="rect">
            <a:avLst/>
          </a:prstGeom>
          <a:solidFill>
            <a:srgbClr val="2E7D32"/>
          </a:solidFill>
          <a:ln>
            <a:noFill/>
          </a:ln>
          <a:effectLst/>
        </p:spPr>
        <p:txBody>
          <a:bodyPr rtlCol="0" anchor="ctr"/>
          <a:lstStyle/>
          <a:p>
            <a:pPr algn="ctr"/>
          </a:p>
        </p:txBody>
      </p:sp>
      <p:sp>
        <p:nvSpPr>
          <p:cNvPr id="28" name="TextBox 27"/>
          <p:cNvSpPr txBox="1"/>
          <p:nvPr/>
        </p:nvSpPr>
        <p:spPr>
          <a:xfrm>
            <a:off x="7909560" y="5354726"/>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not every plant cell has chloroplasts. Onion bulb cells and root hair cells grow in the dark and have none.</a:t>
            </a:r>
          </a:p>
        </p:txBody>
      </p:sp>
      <p:sp>
        <p:nvSpPr>
          <p:cNvPr id="29" name="TextBox 28"/>
          <p:cNvSpPr txBox="1"/>
          <p:nvPr/>
        </p:nvSpPr>
        <p:spPr>
          <a:xfrm>
            <a:off x="7744968" y="596432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7. Which cell is it?</a:t>
            </a:r>
          </a:p>
        </p:txBody>
      </p:sp>
      <p:sp>
        <p:nvSpPr>
          <p:cNvPr id="30" name="Rectangle 29"/>
          <p:cNvSpPr/>
          <p:nvPr/>
        </p:nvSpPr>
        <p:spPr>
          <a:xfrm>
            <a:off x="7744968" y="6224930"/>
            <a:ext cx="6949440" cy="19202"/>
          </a:xfrm>
          <a:prstGeom prst="rect">
            <a:avLst/>
          </a:prstGeom>
          <a:solidFill>
            <a:srgbClr val="2E7D32"/>
          </a:solidFill>
          <a:ln>
            <a:noFill/>
          </a:ln>
          <a:effectLst/>
        </p:spPr>
        <p:txBody>
          <a:bodyPr rtlCol="0" anchor="ctr"/>
          <a:lstStyle/>
          <a:p>
            <a:pPr algn="ctr"/>
          </a:p>
        </p:txBody>
      </p:sp>
      <p:sp>
        <p:nvSpPr>
          <p:cNvPr id="31" name="TextBox 30"/>
          <p:cNvSpPr txBox="1"/>
          <p:nvPr/>
        </p:nvSpPr>
        <p:spPr>
          <a:xfrm>
            <a:off x="7744968" y="6312712"/>
            <a:ext cx="6949440" cy="8945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Look for the </a:t>
            </a:r>
            <a:r>
              <a:rPr sz="1250" b="1">
                <a:solidFill>
                  <a:srgbClr val="000000"/>
                </a:solidFill>
                <a:latin typeface="Arial"/>
              </a:rPr>
              <a:t>cell wall</a:t>
            </a:r>
            <a:r>
              <a:rPr sz="1250" b="0">
                <a:solidFill>
                  <a:srgbClr val="000000"/>
                </a:solidFill>
                <a:latin typeface="Arial"/>
              </a:rPr>
              <a:t> first. A cell wall and a permanent vacuole: a plant cell.</a:t>
            </a:r>
          </a:p>
          <a:p>
            <a:pPr algn="l" marL="182880" indent="-182880">
              <a:spcAft>
                <a:spcPts val="300"/>
              </a:spcAft>
              <a:buClr>
                <a:srgbClr val="2E7D32"/>
              </a:buClr>
              <a:buSzPct val="115000"/>
              <a:buFont typeface="Arial"/>
              <a:buChar char="•"/>
            </a:pPr>
            <a:r>
              <a:rPr sz="1250" b="0">
                <a:solidFill>
                  <a:srgbClr val="000000"/>
                </a:solidFill>
                <a:latin typeface="Arial"/>
              </a:rPr>
              <a:t>No cell wall and no permanent vacuole: an animal cell.</a:t>
            </a:r>
          </a:p>
          <a:p>
            <a:pPr algn="l" marL="182880" indent="-182880">
              <a:spcAft>
                <a:spcPts val="300"/>
              </a:spcAft>
              <a:buClr>
                <a:srgbClr val="2E7D32"/>
              </a:buClr>
              <a:buSzPct val="115000"/>
              <a:buFont typeface="Arial"/>
              <a:buChar char="•"/>
            </a:pPr>
            <a:r>
              <a:rPr sz="1250" b="0">
                <a:solidFill>
                  <a:srgbClr val="000000"/>
                </a:solidFill>
                <a:latin typeface="Arial"/>
              </a:rPr>
              <a:t>A cell wall made of cellulose and chloroplasts, living on its own in a pond: an algal cell.</a:t>
            </a:r>
          </a:p>
          <a:p>
            <a:pPr algn="l" marL="182880" indent="-182880">
              <a:spcAft>
                <a:spcPts val="300"/>
              </a:spcAft>
              <a:buClr>
                <a:srgbClr val="2E7D32"/>
              </a:buClr>
              <a:buSzPct val="115000"/>
              <a:buFont typeface="Arial"/>
              <a:buChar char="•"/>
            </a:pPr>
            <a:r>
              <a:rPr sz="1250" b="0">
                <a:solidFill>
                  <a:srgbClr val="000000"/>
                </a:solidFill>
                <a:latin typeface="Arial"/>
              </a:rPr>
              <a:t>No chloroplasts does not mean an animal cell. Lots of mitochondria do not mean a plant cell.</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 Revision notes 3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Animal and plant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Parts working together, day and night, and sizes</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8. The parts work together</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3886199" cy="16565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No part of a cell works alone. Follow glucose and oxygen into an animal cell:</a:t>
            </a:r>
          </a:p>
          <a:p>
            <a:pPr algn="l" marL="182880" indent="-182880">
              <a:spcAft>
                <a:spcPts val="300"/>
              </a:spcAft>
              <a:buClr>
                <a:srgbClr val="2E7D32"/>
              </a:buClr>
              <a:buSzPct val="115000"/>
              <a:buFont typeface="Arial"/>
              <a:buChar char="•"/>
            </a:pPr>
            <a:r>
              <a:rPr sz="1250" b="0">
                <a:solidFill>
                  <a:srgbClr val="000000"/>
                </a:solidFill>
                <a:latin typeface="Arial"/>
              </a:rPr>
              <a:t>The </a:t>
            </a:r>
            <a:r>
              <a:rPr sz="1250" b="1">
                <a:solidFill>
                  <a:srgbClr val="000000"/>
                </a:solidFill>
                <a:latin typeface="Arial"/>
              </a:rPr>
              <a:t>cell membrane</a:t>
            </a:r>
            <a:r>
              <a:rPr sz="1250" b="0">
                <a:solidFill>
                  <a:srgbClr val="000000"/>
                </a:solidFill>
                <a:latin typeface="Arial"/>
              </a:rPr>
              <a:t> lets glucose and oxygen into the cell.</a:t>
            </a:r>
          </a:p>
          <a:p>
            <a:pPr algn="l" marL="182880" indent="-182880">
              <a:spcAft>
                <a:spcPts val="300"/>
              </a:spcAft>
              <a:buClr>
                <a:srgbClr val="2E7D32"/>
              </a:buClr>
              <a:buSzPct val="115000"/>
              <a:buFont typeface="Arial"/>
              <a:buChar char="•"/>
            </a:pPr>
            <a:r>
              <a:rPr sz="1250" b="0">
                <a:solidFill>
                  <a:srgbClr val="000000"/>
                </a:solidFill>
                <a:latin typeface="Arial"/>
              </a:rPr>
              <a:t>In the </a:t>
            </a:r>
            <a:r>
              <a:rPr sz="1250" b="1">
                <a:solidFill>
                  <a:srgbClr val="000000"/>
                </a:solidFill>
                <a:latin typeface="Arial"/>
              </a:rPr>
              <a:t>mitochondria</a:t>
            </a:r>
            <a:r>
              <a:rPr sz="1250" b="0">
                <a:solidFill>
                  <a:srgbClr val="000000"/>
                </a:solidFill>
                <a:latin typeface="Arial"/>
              </a:rPr>
              <a:t>, aerobic respiration releases energy from glucose.</a:t>
            </a:r>
          </a:p>
          <a:p>
            <a:pPr algn="l" marL="182880" indent="-182880">
              <a:spcAft>
                <a:spcPts val="300"/>
              </a:spcAft>
              <a:buClr>
                <a:srgbClr val="2E7D32"/>
              </a:buClr>
              <a:buSzPct val="115000"/>
              <a:buFont typeface="Arial"/>
              <a:buChar char="•"/>
            </a:pPr>
            <a:r>
              <a:rPr sz="1250" b="0">
                <a:solidFill>
                  <a:srgbClr val="000000"/>
                </a:solidFill>
                <a:latin typeface="Arial"/>
              </a:rPr>
              <a:t>The </a:t>
            </a:r>
            <a:r>
              <a:rPr sz="1250" b="1">
                <a:solidFill>
                  <a:srgbClr val="000000"/>
                </a:solidFill>
                <a:latin typeface="Arial"/>
              </a:rPr>
              <a:t>nucleus</a:t>
            </a:r>
            <a:r>
              <a:rPr sz="1250" b="0">
                <a:solidFill>
                  <a:srgbClr val="000000"/>
                </a:solidFill>
                <a:latin typeface="Arial"/>
              </a:rPr>
              <a:t> holds the instructions for making proteins.</a:t>
            </a:r>
          </a:p>
        </p:txBody>
      </p:sp>
      <p:pic>
        <p:nvPicPr>
          <p:cNvPr id="10" name="Picture 9" descr="8. The parts work together."/>
          <p:cNvPicPr>
            <a:picLocks noChangeAspect="1"/>
          </p:cNvPicPr>
          <p:nvPr/>
        </p:nvPicPr>
        <p:blipFill>
          <a:blip r:embed="rId3"/>
          <a:stretch>
            <a:fillRect/>
          </a:stretch>
        </p:blipFill>
        <p:spPr>
          <a:xfrm>
            <a:off x="4571999" y="1509674"/>
            <a:ext cx="2926080" cy="2033626"/>
          </a:xfrm>
          <a:prstGeom prst="rect">
            <a:avLst/>
          </a:prstGeom>
        </p:spPr>
      </p:pic>
      <p:sp>
        <p:nvSpPr>
          <p:cNvPr id="11" name="TextBox 10"/>
          <p:cNvSpPr txBox="1"/>
          <p:nvPr/>
        </p:nvSpPr>
        <p:spPr>
          <a:xfrm>
            <a:off x="548640" y="3634740"/>
            <a:ext cx="6949440" cy="8564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At the </a:t>
            </a:r>
            <a:r>
              <a:rPr sz="1250" b="1">
                <a:solidFill>
                  <a:srgbClr val="000000"/>
                </a:solidFill>
                <a:latin typeface="Arial"/>
              </a:rPr>
              <a:t>ribosomes</a:t>
            </a:r>
            <a:r>
              <a:rPr sz="1250" b="0">
                <a:solidFill>
                  <a:srgbClr val="000000"/>
                </a:solidFill>
                <a:latin typeface="Arial"/>
              </a:rPr>
              <a:t>, proteins are made, using energy from the mitochondria.</a:t>
            </a:r>
          </a:p>
          <a:p>
            <a:pPr algn="l" marL="182880" indent="-182880">
              <a:spcAft>
                <a:spcPts val="300"/>
              </a:spcAft>
              <a:buClr>
                <a:srgbClr val="2E7D32"/>
              </a:buClr>
              <a:buSzPct val="115000"/>
              <a:buFont typeface="Arial"/>
              <a:buChar char="•"/>
            </a:pPr>
            <a:r>
              <a:rPr sz="1250" b="0">
                <a:solidFill>
                  <a:srgbClr val="000000"/>
                </a:solidFill>
                <a:latin typeface="Arial"/>
              </a:rPr>
              <a:t>Most chemical reactions happen in the </a:t>
            </a:r>
            <a:r>
              <a:rPr sz="1250" b="1">
                <a:solidFill>
                  <a:srgbClr val="000000"/>
                </a:solidFill>
                <a:latin typeface="Arial"/>
              </a:rPr>
              <a:t>cytoplasm</a:t>
            </a:r>
            <a:r>
              <a:rPr sz="1250" b="0">
                <a:solidFill>
                  <a:srgbClr val="000000"/>
                </a:solidFill>
                <a:latin typeface="Arial"/>
              </a:rPr>
              <a:t>, controlled by enzymes. Waste carbon dioxide passes out through the cell membrane.</a:t>
            </a:r>
          </a:p>
          <a:p>
            <a:pPr algn="l">
              <a:spcAft>
                <a:spcPts val="300"/>
              </a:spcAft>
            </a:pPr>
            <a:r>
              <a:rPr sz="1250" b="0">
                <a:solidFill>
                  <a:srgbClr val="000000"/>
                </a:solidFill>
                <a:latin typeface="Arial"/>
              </a:rPr>
              <a:t>How substances get into cells is B1 L8 Diffusion.</a:t>
            </a:r>
          </a:p>
        </p:txBody>
      </p:sp>
      <p:sp>
        <p:nvSpPr>
          <p:cNvPr id="12" name="TextBox 11"/>
          <p:cNvSpPr txBox="1"/>
          <p:nvPr/>
        </p:nvSpPr>
        <p:spPr>
          <a:xfrm>
            <a:off x="548640" y="4683252"/>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9. Plant cells respire day and night</a:t>
            </a:r>
          </a:p>
        </p:txBody>
      </p:sp>
      <p:sp>
        <p:nvSpPr>
          <p:cNvPr id="13" name="Rectangle 12"/>
          <p:cNvSpPr/>
          <p:nvPr/>
        </p:nvSpPr>
        <p:spPr>
          <a:xfrm>
            <a:off x="548640" y="4943856"/>
            <a:ext cx="6949440" cy="19202"/>
          </a:xfrm>
          <a:prstGeom prst="rect">
            <a:avLst/>
          </a:prstGeom>
          <a:solidFill>
            <a:srgbClr val="2E7D32"/>
          </a:solidFill>
          <a:ln>
            <a:noFill/>
          </a:ln>
          <a:effectLst/>
        </p:spPr>
        <p:txBody>
          <a:bodyPr rtlCol="0" anchor="ctr"/>
          <a:lstStyle/>
          <a:p>
            <a:pPr algn="ctr"/>
          </a:p>
        </p:txBody>
      </p:sp>
      <p:graphicFrame>
        <p:nvGraphicFramePr>
          <p:cNvPr id="14" name="Table 13"/>
          <p:cNvGraphicFramePr>
            <a:graphicFrameLocks noGrp="1"/>
          </p:cNvGraphicFramePr>
          <p:nvPr/>
        </p:nvGraphicFramePr>
        <p:xfrm>
          <a:off x="548640" y="5031638"/>
          <a:ext cx="3291840" cy="800097"/>
        </p:xfrm>
        <a:graphic>
          <a:graphicData uri="http://schemas.openxmlformats.org/drawingml/2006/table">
            <a:tbl>
              <a:tblPr firstRow="0" bandRow="0">
                <a:tableStyleId>{5C22544A-7EE6-4342-B048-85BDC9FD1C3A}</a:tableStyleId>
              </a:tblPr>
              <a:tblGrid>
                <a:gridCol w="1463040"/>
                <a:gridCol w="914400"/>
                <a:gridCol w="914400"/>
              </a:tblGrid>
              <a:tr h="266699">
                <a:tc>
                  <a:txBody>
                    <a:bodyPr/>
                    <a:lstStyle/>
                    <a:p>
                      <a:r>
                        <a:rPr sz="1150" b="1">
                          <a:solidFill>
                            <a:srgbClr val="FFFFFF"/>
                          </a:solidFill>
                          <a:latin typeface="Arial"/>
                        </a:rPr>
                        <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Light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Dark</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chloroplasts: photosynthesis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no</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mitochondria: aerobic respiration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15" name="TextBox 14"/>
          <p:cNvSpPr txBox="1"/>
          <p:nvPr/>
        </p:nvSpPr>
        <p:spPr>
          <a:xfrm>
            <a:off x="548640" y="6448958"/>
            <a:ext cx="3520439" cy="5897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Chloroplasts</a:t>
            </a:r>
            <a:r>
              <a:rPr sz="1250" b="0">
                <a:solidFill>
                  <a:srgbClr val="000000"/>
                </a:solidFill>
                <a:latin typeface="Arial"/>
              </a:rPr>
              <a:t> absorb light to make food (glucose) by </a:t>
            </a:r>
            <a:r>
              <a:rPr sz="1250" b="1">
                <a:solidFill>
                  <a:srgbClr val="000000"/>
                </a:solidFill>
                <a:latin typeface="Arial"/>
              </a:rPr>
              <a:t>photosynthesis</a:t>
            </a:r>
            <a:r>
              <a:rPr sz="1250" b="0">
                <a:solidFill>
                  <a:srgbClr val="000000"/>
                </a:solidFill>
                <a:latin typeface="Arial"/>
              </a:rPr>
              <a:t>. This can only happen in the light.</a:t>
            </a:r>
          </a:p>
        </p:txBody>
      </p:sp>
      <p:pic>
        <p:nvPicPr>
          <p:cNvPr id="16" name="Picture 15" descr="9. Plant cells respire day and night. Mitochondria release energy by aerobic respiration. Plant cells need energy all the time, so they respire all the time, day and night. At night they use food made in the day."/>
          <p:cNvPicPr>
            <a:picLocks noChangeAspect="1"/>
          </p:cNvPicPr>
          <p:nvPr/>
        </p:nvPicPr>
        <p:blipFill>
          <a:blip r:embed="rId4"/>
          <a:stretch>
            <a:fillRect/>
          </a:stretch>
        </p:blipFill>
        <p:spPr>
          <a:xfrm>
            <a:off x="4206240" y="5031638"/>
            <a:ext cx="3291840" cy="1975104"/>
          </a:xfrm>
          <a:prstGeom prst="rect">
            <a:avLst/>
          </a:prstGeom>
        </p:spPr>
      </p:pic>
      <p:sp>
        <p:nvSpPr>
          <p:cNvPr id="17" name="TextBox 16"/>
          <p:cNvSpPr txBox="1"/>
          <p:nvPr/>
        </p:nvSpPr>
        <p:spPr>
          <a:xfrm>
            <a:off x="548640" y="7084466"/>
            <a:ext cx="6949440"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Mitochondria</a:t>
            </a:r>
            <a:r>
              <a:rPr sz="1250" b="0">
                <a:solidFill>
                  <a:srgbClr val="000000"/>
                </a:solidFill>
                <a:latin typeface="Arial"/>
              </a:rPr>
              <a:t> release energy by </a:t>
            </a:r>
            <a:r>
              <a:rPr sz="1250" b="1">
                <a:solidFill>
                  <a:srgbClr val="000000"/>
                </a:solidFill>
                <a:latin typeface="Arial"/>
              </a:rPr>
              <a:t>aerobic respiration</a:t>
            </a:r>
            <a:r>
              <a:rPr sz="1250" b="0">
                <a:solidFill>
                  <a:srgbClr val="000000"/>
                </a:solidFill>
                <a:latin typeface="Arial"/>
              </a:rPr>
              <a:t>. Plant cells need energy all the time, so they respire all the time, day and night. At night they use food made in the day.</a:t>
            </a:r>
          </a:p>
        </p:txBody>
      </p:sp>
      <p:sp>
        <p:nvSpPr>
          <p:cNvPr id="18" name="Rectangle 17"/>
          <p:cNvSpPr/>
          <p:nvPr/>
        </p:nvSpPr>
        <p:spPr>
          <a:xfrm>
            <a:off x="548640" y="7547762"/>
            <a:ext cx="50292" cy="344424"/>
          </a:xfrm>
          <a:prstGeom prst="rect">
            <a:avLst/>
          </a:prstGeom>
          <a:solidFill>
            <a:srgbClr val="2E7D32"/>
          </a:solidFill>
          <a:ln>
            <a:noFill/>
          </a:ln>
          <a:effectLst/>
        </p:spPr>
        <p:txBody>
          <a:bodyPr rtlCol="0" anchor="ctr"/>
          <a:lstStyle/>
          <a:p>
            <a:pPr algn="ctr"/>
          </a:p>
        </p:txBody>
      </p:sp>
      <p:sp>
        <p:nvSpPr>
          <p:cNvPr id="19" name="TextBox 18"/>
          <p:cNvSpPr txBox="1"/>
          <p:nvPr/>
        </p:nvSpPr>
        <p:spPr>
          <a:xfrm>
            <a:off x="713232" y="7520330"/>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plant cells respire as well as photosynthesise. Chloroplasts do not make energy: they absorb light to make food. Mitochondria release energy from the food.</a:t>
            </a:r>
          </a:p>
        </p:txBody>
      </p:sp>
      <p:sp>
        <p:nvSpPr>
          <p:cNvPr id="20" name="TextBox 19"/>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10. How big are the parts?</a:t>
            </a:r>
          </a:p>
        </p:txBody>
      </p:sp>
      <p:sp>
        <p:nvSpPr>
          <p:cNvPr id="21" name="Rectangle 20"/>
          <p:cNvSpPr/>
          <p:nvPr/>
        </p:nvSpPr>
        <p:spPr>
          <a:xfrm>
            <a:off x="7744968" y="1421892"/>
            <a:ext cx="6949440" cy="19202"/>
          </a:xfrm>
          <a:prstGeom prst="rect">
            <a:avLst/>
          </a:prstGeom>
          <a:solidFill>
            <a:srgbClr val="2E7D32"/>
          </a:solidFill>
          <a:ln>
            <a:noFill/>
          </a:ln>
          <a:effectLst/>
        </p:spPr>
        <p:txBody>
          <a:bodyPr rtlCol="0" anchor="ctr"/>
          <a:lstStyle/>
          <a:p>
            <a:pPr algn="ctr"/>
          </a:p>
        </p:txBody>
      </p:sp>
      <p:graphicFrame>
        <p:nvGraphicFramePr>
          <p:cNvPr id="22" name="Table 21"/>
          <p:cNvGraphicFramePr>
            <a:graphicFrameLocks noGrp="1"/>
          </p:cNvGraphicFramePr>
          <p:nvPr/>
        </p:nvGraphicFramePr>
        <p:xfrm>
          <a:off x="7744968" y="1509674"/>
          <a:ext cx="3950208" cy="1866893"/>
        </p:xfrm>
        <a:graphic>
          <a:graphicData uri="http://schemas.openxmlformats.org/drawingml/2006/table">
            <a:tbl>
              <a:tblPr firstRow="0" bandRow="0">
                <a:tableStyleId>{5C22544A-7EE6-4342-B048-85BDC9FD1C3A}</a:tableStyleId>
              </a:tblPr>
              <a:tblGrid>
                <a:gridCol w="1216152"/>
                <a:gridCol w="2734056"/>
              </a:tblGrid>
              <a:tr h="266699">
                <a:tc>
                  <a:txBody>
                    <a:bodyPr/>
                    <a:lstStyle/>
                    <a:p>
                      <a:r>
                        <a:rPr sz="1150" b="1">
                          <a:solidFill>
                            <a:srgbClr val="FFFFFF"/>
                          </a:solidFill>
                          <a:latin typeface="Arial"/>
                        </a:rPr>
                        <a:t>Part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About how big</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plant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10 to 100 µm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animal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10 to 30 µm (a cheek cell about 50 µm)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nucleus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5 to 10 µm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chloroplast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5 µm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mitochondrion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1 µm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ribosome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25 nm (0.025 µm)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pic>
        <p:nvPicPr>
          <p:cNvPr id="23" name="Picture 22" descr="10. How big are the parts?. 1 mm = 1000 µm 1 µm = 1000 nm."/>
          <p:cNvPicPr>
            <a:picLocks noChangeAspect="1"/>
          </p:cNvPicPr>
          <p:nvPr/>
        </p:nvPicPr>
        <p:blipFill>
          <a:blip r:embed="rId5"/>
          <a:stretch>
            <a:fillRect/>
          </a:stretch>
        </p:blipFill>
        <p:spPr>
          <a:xfrm>
            <a:off x="11841480" y="1509674"/>
            <a:ext cx="2852928" cy="1549140"/>
          </a:xfrm>
          <a:prstGeom prst="rect">
            <a:avLst/>
          </a:prstGeom>
        </p:spPr>
      </p:pic>
      <p:sp>
        <p:nvSpPr>
          <p:cNvPr id="24" name="Rectangle 23"/>
          <p:cNvSpPr/>
          <p:nvPr/>
        </p:nvSpPr>
        <p:spPr>
          <a:xfrm>
            <a:off x="11841480" y="3113678"/>
            <a:ext cx="2852928" cy="567944"/>
          </a:xfrm>
          <a:prstGeom prst="rect">
            <a:avLst/>
          </a:prstGeom>
          <a:noFill/>
          <a:ln w="12700">
            <a:solidFill>
              <a:srgbClr val="2E7D32"/>
            </a:solidFill>
          </a:ln>
          <a:effectLst/>
        </p:spPr>
        <p:txBody>
          <a:bodyPr rtlCol="0" anchor="ctr"/>
          <a:lstStyle/>
          <a:p>
            <a:pPr algn="ctr"/>
          </a:p>
        </p:txBody>
      </p:sp>
      <p:sp>
        <p:nvSpPr>
          <p:cNvPr id="25" name="TextBox 24"/>
          <p:cNvSpPr txBox="1"/>
          <p:nvPr/>
        </p:nvSpPr>
        <p:spPr>
          <a:xfrm>
            <a:off x="11978640" y="3186830"/>
            <a:ext cx="2578608" cy="439928"/>
          </a:xfrm>
          <a:prstGeom prst="rect">
            <a:avLst/>
          </a:prstGeom>
          <a:noFill/>
        </p:spPr>
        <p:txBody>
          <a:bodyPr wrap="square" lIns="0" rIns="0" tIns="0" bIns="0" anchor="t">
            <a:spAutoFit/>
          </a:bodyPr>
          <a:lstStyle/>
          <a:p>
            <a:pPr algn="ctr">
              <a:spcAft>
                <a:spcPts val="200"/>
              </a:spcAft>
            </a:pPr>
            <a:r>
              <a:rPr sz="1300" b="1">
                <a:solidFill>
                  <a:srgbClr val="000000"/>
                </a:solidFill>
                <a:latin typeface="Arial"/>
              </a:rPr>
              <a:t>1 mm = 1000 µm</a:t>
            </a:r>
          </a:p>
          <a:p>
            <a:pPr algn="ctr">
              <a:spcAft>
                <a:spcPts val="0"/>
              </a:spcAft>
            </a:pPr>
            <a:r>
              <a:rPr sz="1300" b="1">
                <a:solidFill>
                  <a:srgbClr val="000000"/>
                </a:solidFill>
                <a:latin typeface="Arial"/>
              </a:rPr>
              <a:t>1 µm = 1000 nm</a:t>
            </a:r>
          </a:p>
        </p:txBody>
      </p:sp>
      <p:sp>
        <p:nvSpPr>
          <p:cNvPr id="26" name="TextBox 25"/>
          <p:cNvSpPr txBox="1"/>
          <p:nvPr/>
        </p:nvSpPr>
        <p:spPr>
          <a:xfrm>
            <a:off x="7744968" y="3754774"/>
            <a:ext cx="6949440" cy="25709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An </a:t>
            </a:r>
            <a:r>
              <a:rPr sz="1250" b="1">
                <a:solidFill>
                  <a:srgbClr val="000000"/>
                </a:solidFill>
                <a:latin typeface="Arial"/>
              </a:rPr>
              <a:t>estimate</a:t>
            </a:r>
            <a:r>
              <a:rPr sz="1250" b="0">
                <a:solidFill>
                  <a:srgbClr val="000000"/>
                </a:solidFill>
                <a:latin typeface="Arial"/>
              </a:rPr>
              <a:t> is a rough value worked out quickly with simple numbers. Use estimates to compare the sizes of the parts, and to check that an answer is sensible. Cells vary in size, so always say "about".</a:t>
            </a:r>
          </a:p>
          <a:p>
            <a:pPr algn="l">
              <a:spcAft>
                <a:spcPts val="300"/>
              </a:spcAft>
            </a:pPr>
            <a:r>
              <a:rPr sz="1250" b="0">
                <a:solidFill>
                  <a:srgbClr val="000000"/>
                </a:solidFill>
                <a:latin typeface="Arial"/>
              </a:rPr>
              <a:t>To estimate how many copies of a part would fit across a cell:</a:t>
            </a:r>
          </a:p>
          <a:p>
            <a:pPr algn="ctr">
              <a:spcAft>
                <a:spcPts val="300"/>
              </a:spcAft>
            </a:pPr>
            <a:r>
              <a:rPr sz="1250" b="1">
                <a:solidFill>
                  <a:srgbClr val="000000"/>
                </a:solidFill>
                <a:latin typeface="Arial"/>
              </a:rPr>
              <a:t>number that fit = width of the cell ÷ width of the part</a:t>
            </a:r>
          </a:p>
          <a:p>
            <a:pPr algn="l">
              <a:spcAft>
                <a:spcPts val="300"/>
              </a:spcAft>
            </a:pPr>
            <a:r>
              <a:rPr sz="1250" b="1">
                <a:solidFill>
                  <a:srgbClr val="000000"/>
                </a:solidFill>
                <a:latin typeface="Arial"/>
              </a:rPr>
              <a:t>Worked example:</a:t>
            </a:r>
            <a:r>
              <a:rPr sz="1250" b="0">
                <a:solidFill>
                  <a:srgbClr val="000000"/>
                </a:solidFill>
                <a:latin typeface="Arial"/>
              </a:rPr>
              <a:t> a plant cell is about 80 µm long. Its nucleus is about 10 µm across. Estimate how many nuclei would fit along the cell.</a:t>
            </a:r>
          </a:p>
          <a:p>
            <a:pPr algn="l" marL="182880" indent="0">
              <a:spcAft>
                <a:spcPts val="300"/>
              </a:spcAft>
            </a:pPr>
            <a:r>
              <a:rPr sz="1250" b="0">
                <a:solidFill>
                  <a:srgbClr val="000000"/>
                </a:solidFill>
                <a:latin typeface="Arial"/>
              </a:rPr>
              <a:t>Step 1: check both sizes are in the same unit: 80 µm and 10 µm.</a:t>
            </a:r>
          </a:p>
          <a:p>
            <a:pPr algn="l" marL="182880" indent="0">
              <a:spcAft>
                <a:spcPts val="300"/>
              </a:spcAft>
            </a:pPr>
            <a:r>
              <a:rPr sz="1250" b="0">
                <a:solidFill>
                  <a:srgbClr val="000000"/>
                </a:solidFill>
                <a:latin typeface="Arial"/>
              </a:rPr>
              <a:t>Step 2: divide: 80 ÷ 10 = 8.</a:t>
            </a:r>
          </a:p>
          <a:p>
            <a:pPr algn="l" marL="182880" indent="0">
              <a:spcAft>
                <a:spcPts val="300"/>
              </a:spcAft>
            </a:pPr>
            <a:r>
              <a:rPr sz="1250" b="0">
                <a:solidFill>
                  <a:srgbClr val="000000"/>
                </a:solidFill>
                <a:latin typeface="Arial"/>
              </a:rPr>
              <a:t>Answer: about </a:t>
            </a:r>
            <a:r>
              <a:rPr sz="1250" b="1">
                <a:solidFill>
                  <a:srgbClr val="000000"/>
                </a:solidFill>
                <a:latin typeface="Arial"/>
              </a:rPr>
              <a:t>8 nuclei</a:t>
            </a:r>
            <a:r>
              <a:rPr sz="1250" b="0">
                <a:solidFill>
                  <a:srgbClr val="000000"/>
                </a:solidFill>
                <a:latin typeface="Arial"/>
              </a:rPr>
              <a:t>. Check: 8 × 10 µm = 80 µm.</a:t>
            </a:r>
          </a:p>
          <a:p>
            <a:pPr algn="l">
              <a:spcAft>
                <a:spcPts val="300"/>
              </a:spcAft>
            </a:pPr>
            <a:r>
              <a:rPr sz="1250" b="0">
                <a:solidFill>
                  <a:srgbClr val="000000"/>
                </a:solidFill>
                <a:latin typeface="Arial"/>
              </a:rPr>
              <a:t>A ribosome (about 25 nm) is 400 times narrower than a 10 µm nucleus: far too small to see with a light microscope. Electron microscopes show ribosomes (B1 L3 Using a microscope).</a:t>
            </a:r>
          </a:p>
        </p:txBody>
      </p:sp>
      <p:sp>
        <p:nvSpPr>
          <p:cNvPr id="27" name="Rectangle 26"/>
          <p:cNvSpPr/>
          <p:nvPr/>
        </p:nvSpPr>
        <p:spPr>
          <a:xfrm>
            <a:off x="7744968" y="6389770"/>
            <a:ext cx="50292" cy="344424"/>
          </a:xfrm>
          <a:prstGeom prst="rect">
            <a:avLst/>
          </a:prstGeom>
          <a:solidFill>
            <a:srgbClr val="2E7D32"/>
          </a:solidFill>
          <a:ln>
            <a:noFill/>
          </a:ln>
          <a:effectLst/>
        </p:spPr>
        <p:txBody>
          <a:bodyPr rtlCol="0" anchor="ctr"/>
          <a:lstStyle/>
          <a:p>
            <a:pPr algn="ctr"/>
          </a:p>
        </p:txBody>
      </p:sp>
      <p:sp>
        <p:nvSpPr>
          <p:cNvPr id="28" name="TextBox 27"/>
          <p:cNvSpPr txBox="1"/>
          <p:nvPr/>
        </p:nvSpPr>
        <p:spPr>
          <a:xfrm>
            <a:off x="7909560" y="6362338"/>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divide the size of the cell by the size of the part. Change both sizes into the same unit first (more in B1 L4 Magnification and cell size).</a:t>
            </a:r>
          </a:p>
        </p:txBody>
      </p:sp>
      <p:sp>
        <p:nvSpPr>
          <p:cNvPr id="29" name="TextBox 28"/>
          <p:cNvSpPr txBox="1"/>
          <p:nvPr/>
        </p:nvSpPr>
        <p:spPr>
          <a:xfrm>
            <a:off x="7744968" y="692621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11. Answering "explain" questions about cells</a:t>
            </a:r>
          </a:p>
        </p:txBody>
      </p:sp>
      <p:sp>
        <p:nvSpPr>
          <p:cNvPr id="30" name="Rectangle 29"/>
          <p:cNvSpPr/>
          <p:nvPr/>
        </p:nvSpPr>
        <p:spPr>
          <a:xfrm>
            <a:off x="7744968" y="7186822"/>
            <a:ext cx="6949440" cy="19202"/>
          </a:xfrm>
          <a:prstGeom prst="rect">
            <a:avLst/>
          </a:prstGeom>
          <a:solidFill>
            <a:srgbClr val="2E7D32"/>
          </a:solidFill>
          <a:ln>
            <a:noFill/>
          </a:ln>
          <a:effectLst/>
        </p:spPr>
        <p:txBody>
          <a:bodyPr rtlCol="0" anchor="ctr"/>
          <a:lstStyle/>
          <a:p>
            <a:pPr algn="ctr"/>
          </a:p>
        </p:txBody>
      </p:sp>
      <p:sp>
        <p:nvSpPr>
          <p:cNvPr id="31" name="TextBox 30"/>
          <p:cNvSpPr txBox="1"/>
          <p:nvPr/>
        </p:nvSpPr>
        <p:spPr>
          <a:xfrm>
            <a:off x="7744968" y="7274604"/>
            <a:ext cx="6949440" cy="10469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Name the part, then give its job, then link the job to the question.</a:t>
            </a:r>
          </a:p>
          <a:p>
            <a:pPr algn="l" marL="182880" indent="-182880">
              <a:spcAft>
                <a:spcPts val="300"/>
              </a:spcAft>
              <a:buClr>
                <a:srgbClr val="2E7D32"/>
              </a:buClr>
              <a:buSzPct val="115000"/>
              <a:buFont typeface="Arial"/>
              <a:buChar char="•"/>
            </a:pPr>
            <a:r>
              <a:rPr sz="1250" b="0">
                <a:solidFill>
                  <a:srgbClr val="000000"/>
                </a:solidFill>
                <a:latin typeface="Arial"/>
              </a:rPr>
              <a:t>Model answer: "A leaf cell has chloroplasts because they absorb light to make food by photosynthesis. A root cell has none because it is underground, in the dark."</a:t>
            </a:r>
          </a:p>
          <a:p>
            <a:pPr algn="l" marL="182880" indent="-182880">
              <a:spcAft>
                <a:spcPts val="300"/>
              </a:spcAft>
              <a:buClr>
                <a:srgbClr val="2E7D32"/>
              </a:buClr>
              <a:buSzPct val="115000"/>
              <a:buFont typeface="Arial"/>
              <a:buChar char="•"/>
            </a:pPr>
            <a:r>
              <a:rPr sz="1250" b="0">
                <a:solidFill>
                  <a:srgbClr val="000000"/>
                </a:solidFill>
                <a:latin typeface="Arial"/>
              </a:rPr>
              <a:t>"The mitochondria make energy" scores nothing: write "the mitochondria release energy by aerobic respiration".</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 Revision notes 4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Animal and plant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Key words, exam tips and check yourself</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7" name="TextBox 6"/>
          <p:cNvSpPr txBox="1"/>
          <p:nvPr/>
        </p:nvSpPr>
        <p:spPr>
          <a:xfrm>
            <a:off x="667512"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Key words</a:t>
            </a:r>
          </a:p>
        </p:txBody>
      </p:sp>
      <p:sp>
        <p:nvSpPr>
          <p:cNvPr id="8" name="TextBox 7"/>
          <p:cNvSpPr txBox="1"/>
          <p:nvPr/>
        </p:nvSpPr>
        <p:spPr>
          <a:xfrm>
            <a:off x="667512" y="1508760"/>
            <a:ext cx="6711696" cy="4346447"/>
          </a:xfrm>
          <a:prstGeom prst="rect">
            <a:avLst/>
          </a:prstGeom>
          <a:noFill/>
        </p:spPr>
        <p:txBody>
          <a:bodyPr wrap="square" lIns="0" rIns="0" tIns="0" bIns="0" anchor="t">
            <a:spAutoFit/>
          </a:bodyPr>
          <a:lstStyle/>
          <a:p>
            <a:pPr algn="l">
              <a:spcAft>
                <a:spcPts val="340"/>
              </a:spcAft>
            </a:pPr>
            <a:r>
              <a:rPr sz="1150" b="1">
                <a:solidFill>
                  <a:srgbClr val="000000"/>
                </a:solidFill>
                <a:latin typeface="Arial"/>
              </a:rPr>
              <a:t>Aerobic respiration</a:t>
            </a:r>
            <a:r>
              <a:rPr sz="1150" b="0">
                <a:solidFill>
                  <a:srgbClr val="000000"/>
                </a:solidFill>
                <a:latin typeface="Arial"/>
              </a:rPr>
              <a:t>: respiration that uses oxygen.</a:t>
            </a:r>
          </a:p>
          <a:p>
            <a:pPr algn="l">
              <a:spcAft>
                <a:spcPts val="340"/>
              </a:spcAft>
            </a:pPr>
            <a:r>
              <a:rPr sz="1150" b="1">
                <a:solidFill>
                  <a:srgbClr val="000000"/>
                </a:solidFill>
                <a:latin typeface="Arial"/>
              </a:rPr>
              <a:t>Cell</a:t>
            </a:r>
            <a:r>
              <a:rPr sz="1150" b="0">
                <a:solidFill>
                  <a:srgbClr val="000000"/>
                </a:solidFill>
                <a:latin typeface="Arial"/>
              </a:rPr>
              <a:t>: the basic building block of all living things.</a:t>
            </a:r>
          </a:p>
          <a:p>
            <a:pPr algn="l">
              <a:spcAft>
                <a:spcPts val="340"/>
              </a:spcAft>
            </a:pPr>
            <a:r>
              <a:rPr sz="1150" b="1">
                <a:solidFill>
                  <a:srgbClr val="000000"/>
                </a:solidFill>
                <a:latin typeface="Arial"/>
              </a:rPr>
              <a:t>Cell membrane</a:t>
            </a:r>
            <a:r>
              <a:rPr sz="1150" b="0">
                <a:solidFill>
                  <a:srgbClr val="000000"/>
                </a:solidFill>
                <a:latin typeface="Arial"/>
              </a:rPr>
              <a:t>: a thin layer around the cell that controls the movement of substances into and out of the cell.</a:t>
            </a:r>
          </a:p>
          <a:p>
            <a:pPr algn="l">
              <a:spcAft>
                <a:spcPts val="340"/>
              </a:spcAft>
            </a:pPr>
            <a:r>
              <a:rPr sz="1150" b="1">
                <a:solidFill>
                  <a:srgbClr val="000000"/>
                </a:solidFill>
                <a:latin typeface="Arial"/>
              </a:rPr>
              <a:t>Cell sap</a:t>
            </a:r>
            <a:r>
              <a:rPr sz="1150" b="0">
                <a:solidFill>
                  <a:srgbClr val="000000"/>
                </a:solidFill>
                <a:latin typeface="Arial"/>
              </a:rPr>
              <a:t>: a weak solution of sugars and salts that fills the permanent vacuole.</a:t>
            </a:r>
          </a:p>
          <a:p>
            <a:pPr algn="l">
              <a:spcAft>
                <a:spcPts val="340"/>
              </a:spcAft>
            </a:pPr>
            <a:r>
              <a:rPr sz="1150" b="1">
                <a:solidFill>
                  <a:srgbClr val="000000"/>
                </a:solidFill>
                <a:latin typeface="Arial"/>
              </a:rPr>
              <a:t>Cell wall</a:t>
            </a:r>
            <a:r>
              <a:rPr sz="1150" b="0">
                <a:solidFill>
                  <a:srgbClr val="000000"/>
                </a:solidFill>
                <a:latin typeface="Arial"/>
              </a:rPr>
              <a:t>: a layer outside the cell membrane that strengthens the cell; in plant and algal cells it is made of cellulose.</a:t>
            </a:r>
          </a:p>
          <a:p>
            <a:pPr algn="l">
              <a:spcAft>
                <a:spcPts val="340"/>
              </a:spcAft>
            </a:pPr>
            <a:r>
              <a:rPr sz="1150" b="1">
                <a:solidFill>
                  <a:srgbClr val="000000"/>
                </a:solidFill>
                <a:latin typeface="Arial"/>
              </a:rPr>
              <a:t>Cellulose</a:t>
            </a:r>
            <a:r>
              <a:rPr sz="1150" b="0">
                <a:solidFill>
                  <a:srgbClr val="000000"/>
                </a:solidFill>
                <a:latin typeface="Arial"/>
              </a:rPr>
              <a:t>: the tough substance that plant and algal cell walls are made of.</a:t>
            </a:r>
          </a:p>
          <a:p>
            <a:pPr algn="l">
              <a:spcAft>
                <a:spcPts val="340"/>
              </a:spcAft>
            </a:pPr>
            <a:r>
              <a:rPr sz="1150" b="1">
                <a:solidFill>
                  <a:srgbClr val="000000"/>
                </a:solidFill>
                <a:latin typeface="Arial"/>
              </a:rPr>
              <a:t>Chlorophyll</a:t>
            </a:r>
            <a:r>
              <a:rPr sz="1150" b="0">
                <a:solidFill>
                  <a:srgbClr val="000000"/>
                </a:solidFill>
                <a:latin typeface="Arial"/>
              </a:rPr>
              <a:t>: the green substance in chloroplasts that absorbs light.</a:t>
            </a:r>
          </a:p>
          <a:p>
            <a:pPr algn="l">
              <a:spcAft>
                <a:spcPts val="340"/>
              </a:spcAft>
            </a:pPr>
            <a:r>
              <a:rPr sz="1150" b="1">
                <a:solidFill>
                  <a:srgbClr val="000000"/>
                </a:solidFill>
                <a:latin typeface="Arial"/>
              </a:rPr>
              <a:t>Chloroplasts</a:t>
            </a:r>
            <a:r>
              <a:rPr sz="1150" b="0">
                <a:solidFill>
                  <a:srgbClr val="000000"/>
                </a:solidFill>
                <a:latin typeface="Arial"/>
              </a:rPr>
              <a:t>: green structures in some plant cells that absorb light to make food by photosynthesis.</a:t>
            </a:r>
          </a:p>
          <a:p>
            <a:pPr algn="l">
              <a:spcAft>
                <a:spcPts val="340"/>
              </a:spcAft>
            </a:pPr>
            <a:r>
              <a:rPr sz="1150" b="1">
                <a:solidFill>
                  <a:srgbClr val="000000"/>
                </a:solidFill>
                <a:latin typeface="Arial"/>
              </a:rPr>
              <a:t>Cytoplasm</a:t>
            </a:r>
            <a:r>
              <a:rPr sz="1150" b="0">
                <a:solidFill>
                  <a:srgbClr val="000000"/>
                </a:solidFill>
                <a:latin typeface="Arial"/>
              </a:rPr>
              <a:t>: a jelly-like substance where most of the chemical reactions in the cell happen.</a:t>
            </a:r>
          </a:p>
          <a:p>
            <a:pPr algn="l">
              <a:spcAft>
                <a:spcPts val="340"/>
              </a:spcAft>
            </a:pPr>
            <a:r>
              <a:rPr sz="1150" b="1">
                <a:solidFill>
                  <a:srgbClr val="000000"/>
                </a:solidFill>
                <a:latin typeface="Arial"/>
              </a:rPr>
              <a:t>Eukaryotic cell</a:t>
            </a:r>
            <a:r>
              <a:rPr sz="1150" b="0">
                <a:solidFill>
                  <a:srgbClr val="000000"/>
                </a:solidFill>
                <a:latin typeface="Arial"/>
              </a:rPr>
              <a:t>: a cell whose genetic material is enclosed in a nucleus, such as an animal or plant cell.</a:t>
            </a:r>
          </a:p>
          <a:p>
            <a:pPr algn="l">
              <a:spcAft>
                <a:spcPts val="340"/>
              </a:spcAft>
            </a:pPr>
            <a:r>
              <a:rPr sz="1150" b="1">
                <a:solidFill>
                  <a:srgbClr val="000000"/>
                </a:solidFill>
                <a:latin typeface="Arial"/>
              </a:rPr>
              <a:t>Mitochondria (one mitochondrion)</a:t>
            </a:r>
            <a:r>
              <a:rPr sz="1150" b="0">
                <a:solidFill>
                  <a:srgbClr val="000000"/>
                </a:solidFill>
                <a:latin typeface="Arial"/>
              </a:rPr>
              <a:t>: the structures in the cytoplasm where aerobic respiration happens, releasing energy for the cell.</a:t>
            </a:r>
          </a:p>
          <a:p>
            <a:pPr algn="l">
              <a:spcAft>
                <a:spcPts val="340"/>
              </a:spcAft>
            </a:pPr>
            <a:r>
              <a:rPr sz="1150" b="1">
                <a:solidFill>
                  <a:srgbClr val="000000"/>
                </a:solidFill>
                <a:latin typeface="Arial"/>
              </a:rPr>
              <a:t>Nucleus</a:t>
            </a:r>
            <a:r>
              <a:rPr sz="1150" b="0">
                <a:solidFill>
                  <a:srgbClr val="000000"/>
                </a:solidFill>
                <a:latin typeface="Arial"/>
              </a:rPr>
              <a:t>: the part of a cell that contains the genetic material, which controls the activities of the cell.</a:t>
            </a:r>
          </a:p>
          <a:p>
            <a:pPr algn="l">
              <a:spcAft>
                <a:spcPts val="340"/>
              </a:spcAft>
            </a:pPr>
            <a:r>
              <a:rPr sz="1150" b="1">
                <a:solidFill>
                  <a:srgbClr val="000000"/>
                </a:solidFill>
                <a:latin typeface="Arial"/>
              </a:rPr>
              <a:t>Permanent vacuole</a:t>
            </a:r>
            <a:r>
              <a:rPr sz="1150" b="0">
                <a:solidFill>
                  <a:srgbClr val="000000"/>
                </a:solidFill>
                <a:latin typeface="Arial"/>
              </a:rPr>
              <a:t>: a space in a plant cell, filled with cell sap, that helps to keep the cell firm.</a:t>
            </a:r>
          </a:p>
          <a:p>
            <a:pPr algn="l">
              <a:spcAft>
                <a:spcPts val="340"/>
              </a:spcAft>
            </a:pPr>
            <a:r>
              <a:rPr sz="1150" b="1">
                <a:solidFill>
                  <a:srgbClr val="000000"/>
                </a:solidFill>
                <a:latin typeface="Arial"/>
              </a:rPr>
              <a:t>Photosynthesis</a:t>
            </a:r>
            <a:r>
              <a:rPr sz="1150" b="0">
                <a:solidFill>
                  <a:srgbClr val="000000"/>
                </a:solidFill>
                <a:latin typeface="Arial"/>
              </a:rPr>
              <a:t>: the process in which plants and algae use light to make glucose from carbon dioxide and water.</a:t>
            </a:r>
          </a:p>
          <a:p>
            <a:pPr algn="l">
              <a:spcAft>
                <a:spcPts val="340"/>
              </a:spcAft>
            </a:pPr>
            <a:r>
              <a:rPr sz="1150" b="1">
                <a:solidFill>
                  <a:srgbClr val="000000"/>
                </a:solidFill>
                <a:latin typeface="Arial"/>
              </a:rPr>
              <a:t>Ribosomes</a:t>
            </a:r>
            <a:r>
              <a:rPr sz="1150" b="0">
                <a:solidFill>
                  <a:srgbClr val="000000"/>
                </a:solidFill>
                <a:latin typeface="Arial"/>
              </a:rPr>
              <a:t>: tiny structures in the cytoplasm where proteins are made.</a:t>
            </a:r>
          </a:p>
          <a:p>
            <a:pPr algn="l">
              <a:spcAft>
                <a:spcPts val="340"/>
              </a:spcAft>
            </a:pPr>
            <a:r>
              <a:rPr sz="1150" b="1">
                <a:solidFill>
                  <a:srgbClr val="000000"/>
                </a:solidFill>
                <a:latin typeface="Arial"/>
              </a:rPr>
              <a:t>Sub-cellular structure</a:t>
            </a:r>
            <a:r>
              <a:rPr sz="1150" b="0">
                <a:solidFill>
                  <a:srgbClr val="000000"/>
                </a:solidFill>
                <a:latin typeface="Arial"/>
              </a:rPr>
              <a:t>: a part inside a cell that has a particular job, such as the nucleus or a mitochondrion.</a:t>
            </a:r>
          </a:p>
        </p:txBody>
      </p:sp>
      <p:sp>
        <p:nvSpPr>
          <p:cNvPr id="9" name="Rectangle 8"/>
          <p:cNvSpPr/>
          <p:nvPr/>
        </p:nvSpPr>
        <p:spPr>
          <a:xfrm>
            <a:off x="548640" y="1161288"/>
            <a:ext cx="6949440" cy="4748784"/>
          </a:xfrm>
          <a:prstGeom prst="rect">
            <a:avLst/>
          </a:prstGeom>
          <a:noFill/>
          <a:ln w="12700">
            <a:solidFill>
              <a:srgbClr val="2E7D32"/>
            </a:solidFill>
          </a:ln>
          <a:effectLst/>
        </p:spPr>
        <p:txBody>
          <a:bodyPr rtlCol="0" anchor="ctr"/>
          <a:lstStyle/>
          <a:p>
            <a:pPr algn="ctr"/>
          </a:p>
        </p:txBody>
      </p:sp>
      <p:sp>
        <p:nvSpPr>
          <p:cNvPr id="10" name="TextBox 9"/>
          <p:cNvSpPr txBox="1"/>
          <p:nvPr/>
        </p:nvSpPr>
        <p:spPr>
          <a:xfrm>
            <a:off x="548640" y="6065520"/>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Exam tips</a:t>
            </a:r>
          </a:p>
        </p:txBody>
      </p:sp>
      <p:sp>
        <p:nvSpPr>
          <p:cNvPr id="11" name="Rectangle 10"/>
          <p:cNvSpPr/>
          <p:nvPr/>
        </p:nvSpPr>
        <p:spPr>
          <a:xfrm>
            <a:off x="548640" y="6326124"/>
            <a:ext cx="6949440" cy="19202"/>
          </a:xfrm>
          <a:prstGeom prst="rect">
            <a:avLst/>
          </a:prstGeom>
          <a:solidFill>
            <a:srgbClr val="2E7D32"/>
          </a:solidFill>
          <a:ln>
            <a:noFill/>
          </a:ln>
          <a:effectLst/>
        </p:spPr>
        <p:txBody>
          <a:bodyPr rtlCol="0" anchor="ctr"/>
          <a:lstStyle/>
          <a:p>
            <a:pPr algn="ctr"/>
          </a:p>
        </p:txBody>
      </p:sp>
      <p:sp>
        <p:nvSpPr>
          <p:cNvPr id="12" name="TextBox 11"/>
          <p:cNvSpPr txBox="1"/>
          <p:nvPr/>
        </p:nvSpPr>
        <p:spPr>
          <a:xfrm>
            <a:off x="548640" y="6413906"/>
            <a:ext cx="6949440" cy="17327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Learn the five parts that animal and plant cells share, and the three extra parts of plant cells.</a:t>
            </a:r>
          </a:p>
          <a:p>
            <a:pPr algn="l" marL="182880" indent="-182880">
              <a:spcAft>
                <a:spcPts val="300"/>
              </a:spcAft>
              <a:buClr>
                <a:srgbClr val="2E7D32"/>
              </a:buClr>
              <a:buSzPct val="115000"/>
              <a:buFont typeface="Arial"/>
              <a:buChar char="•"/>
            </a:pPr>
            <a:r>
              <a:rPr sz="1250" b="0">
                <a:solidFill>
                  <a:srgbClr val="000000"/>
                </a:solidFill>
                <a:latin typeface="Arial"/>
              </a:rPr>
              <a:t>Learn a job for every part, in the exact words: "controls the activities of the cell", "controls the movement of substances into and out of the cell".</a:t>
            </a:r>
          </a:p>
          <a:p>
            <a:pPr algn="l" marL="182880" indent="-182880">
              <a:spcAft>
                <a:spcPts val="300"/>
              </a:spcAft>
              <a:buClr>
                <a:srgbClr val="2E7D32"/>
              </a:buClr>
              <a:buSzPct val="115000"/>
              <a:buFont typeface="Arial"/>
              <a:buChar char="•"/>
            </a:pPr>
            <a:r>
              <a:rPr sz="1250" b="0">
                <a:solidFill>
                  <a:srgbClr val="000000"/>
                </a:solidFill>
                <a:latin typeface="Arial"/>
              </a:rPr>
              <a:t>Write "cell membrane" and "cell wall" in full. Write "permanent vacuole", not just "vacuole".</a:t>
            </a:r>
          </a:p>
          <a:p>
            <a:pPr algn="l" marL="182880" indent="-182880">
              <a:spcAft>
                <a:spcPts val="300"/>
              </a:spcAft>
              <a:buClr>
                <a:srgbClr val="2E7D32"/>
              </a:buClr>
              <a:buSzPct val="115000"/>
              <a:buFont typeface="Arial"/>
              <a:buChar char="•"/>
            </a:pPr>
            <a:r>
              <a:rPr sz="1250" b="0">
                <a:solidFill>
                  <a:srgbClr val="000000"/>
                </a:solidFill>
                <a:latin typeface="Arial"/>
              </a:rPr>
              <a:t>Energy is </a:t>
            </a:r>
            <a:r>
              <a:rPr sz="1250" b="1">
                <a:solidFill>
                  <a:srgbClr val="000000"/>
                </a:solidFill>
                <a:latin typeface="Arial"/>
              </a:rPr>
              <a:t>released</a:t>
            </a:r>
            <a:r>
              <a:rPr sz="1250" b="0">
                <a:solidFill>
                  <a:srgbClr val="000000"/>
                </a:solidFill>
                <a:latin typeface="Arial"/>
              </a:rPr>
              <a:t> by respiration. Never write that energy is "made".</a:t>
            </a:r>
          </a:p>
          <a:p>
            <a:pPr algn="l" marL="182880" indent="-182880">
              <a:spcAft>
                <a:spcPts val="300"/>
              </a:spcAft>
              <a:buClr>
                <a:srgbClr val="2E7D32"/>
              </a:buClr>
              <a:buSzPct val="115000"/>
              <a:buFont typeface="Arial"/>
              <a:buChar char="•"/>
            </a:pPr>
            <a:r>
              <a:rPr sz="1250" b="0">
                <a:solidFill>
                  <a:srgbClr val="000000"/>
                </a:solidFill>
                <a:latin typeface="Arial"/>
              </a:rPr>
              <a:t>In a light micrograph you cannot see mitochondria clearly, and you cannot see ribosomes at all. Look for the cell wall and the chloroplasts.</a:t>
            </a:r>
          </a:p>
          <a:p>
            <a:pPr algn="l" marL="182880" indent="-182880">
              <a:spcAft>
                <a:spcPts val="300"/>
              </a:spcAft>
              <a:buClr>
                <a:srgbClr val="2E7D32"/>
              </a:buClr>
              <a:buSzPct val="115000"/>
              <a:buFont typeface="Arial"/>
              <a:buChar char="•"/>
            </a:pPr>
            <a:r>
              <a:rPr sz="1250" b="0">
                <a:solidFill>
                  <a:srgbClr val="000000"/>
                </a:solidFill>
                <a:latin typeface="Arial"/>
              </a:rPr>
              <a:t>In an estimate, show the division and give the unit.</a:t>
            </a:r>
          </a:p>
        </p:txBody>
      </p:sp>
      <p:sp>
        <p:nvSpPr>
          <p:cNvPr id="13" name="TextBox 12"/>
          <p:cNvSpPr txBox="1"/>
          <p:nvPr/>
        </p:nvSpPr>
        <p:spPr>
          <a:xfrm>
            <a:off x="7863840"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Check yourself</a:t>
            </a:r>
          </a:p>
        </p:txBody>
      </p:sp>
      <p:sp>
        <p:nvSpPr>
          <p:cNvPr id="14" name="TextBox 13"/>
          <p:cNvSpPr txBox="1"/>
          <p:nvPr/>
        </p:nvSpPr>
        <p:spPr>
          <a:xfrm>
            <a:off x="9875520" y="1261872"/>
            <a:ext cx="4700016" cy="228600"/>
          </a:xfrm>
          <a:prstGeom prst="rect">
            <a:avLst/>
          </a:prstGeom>
          <a:noFill/>
        </p:spPr>
        <p:txBody>
          <a:bodyPr wrap="square" lIns="0" rIns="0" tIns="0" bIns="0" anchor="t">
            <a:spAutoFit/>
          </a:bodyPr>
          <a:lstStyle/>
          <a:p>
            <a:pPr algn="r">
              <a:spcAft>
                <a:spcPts val="0"/>
              </a:spcAft>
            </a:pPr>
            <a:r>
              <a:rPr sz="1150" b="0">
                <a:solidFill>
                  <a:srgbClr val="5A5A5A"/>
                </a:solidFill>
                <a:latin typeface="Arial"/>
              </a:rPr>
              <a:t>Cover the answers, then check.</a:t>
            </a:r>
          </a:p>
        </p:txBody>
      </p:sp>
      <p:sp>
        <p:nvSpPr>
          <p:cNvPr id="15" name="TextBox 14"/>
          <p:cNvSpPr txBox="1"/>
          <p:nvPr/>
        </p:nvSpPr>
        <p:spPr>
          <a:xfrm>
            <a:off x="7863840" y="1508760"/>
            <a:ext cx="6711696" cy="2189988"/>
          </a:xfrm>
          <a:prstGeom prst="rect">
            <a:avLst/>
          </a:prstGeom>
          <a:noFill/>
        </p:spPr>
        <p:txBody>
          <a:bodyPr wrap="square" lIns="0" rIns="0" tIns="0" bIns="0" anchor="t">
            <a:spAutoFit/>
          </a:bodyPr>
          <a:lstStyle/>
          <a:p>
            <a:pPr algn="l" marL="274320" indent="-274320">
              <a:spcAft>
                <a:spcPts val="300"/>
              </a:spcAft>
              <a:buNone/>
            </a:pPr>
            <a:r>
              <a:rPr sz="1250" b="1">
                <a:solidFill>
                  <a:srgbClr val="2E7D32"/>
                </a:solidFill>
                <a:latin typeface="Arial"/>
              </a:rPr>
              <a:t>1.	</a:t>
            </a:r>
            <a:r>
              <a:rPr sz="1250" b="0">
                <a:solidFill>
                  <a:srgbClr val="000000"/>
                </a:solidFill>
                <a:latin typeface="Arial"/>
              </a:rPr>
              <a:t>Name the five sub-cellular structures found in most animal cells.</a:t>
            </a:r>
          </a:p>
          <a:p>
            <a:pPr algn="l" marL="274320" indent="-274320">
              <a:spcAft>
                <a:spcPts val="300"/>
              </a:spcAft>
              <a:buNone/>
            </a:pPr>
            <a:r>
              <a:rPr sz="1250" b="1">
                <a:solidFill>
                  <a:srgbClr val="2E7D32"/>
                </a:solidFill>
                <a:latin typeface="Arial"/>
              </a:rPr>
              <a:t>2.	</a:t>
            </a:r>
            <a:r>
              <a:rPr sz="1250" b="0">
                <a:solidFill>
                  <a:srgbClr val="000000"/>
                </a:solidFill>
                <a:latin typeface="Arial"/>
              </a:rPr>
              <a:t>Name three structures that plant cells often have but animal cells do not.</a:t>
            </a:r>
          </a:p>
          <a:p>
            <a:pPr algn="l" marL="274320" indent="-274320">
              <a:spcAft>
                <a:spcPts val="300"/>
              </a:spcAft>
              <a:buNone/>
            </a:pPr>
            <a:r>
              <a:rPr sz="1250" b="1">
                <a:solidFill>
                  <a:srgbClr val="2E7D32"/>
                </a:solidFill>
                <a:latin typeface="Arial"/>
              </a:rPr>
              <a:t>3.	</a:t>
            </a:r>
            <a:r>
              <a:rPr sz="1250" b="0">
                <a:solidFill>
                  <a:srgbClr val="000000"/>
                </a:solidFill>
                <a:latin typeface="Arial"/>
              </a:rPr>
              <a:t>Name the sub-cellular structure where protein synthesis happens.</a:t>
            </a:r>
          </a:p>
          <a:p>
            <a:pPr algn="l" marL="274320" indent="-274320">
              <a:spcAft>
                <a:spcPts val="300"/>
              </a:spcAft>
              <a:buNone/>
            </a:pPr>
            <a:r>
              <a:rPr sz="1250" b="1">
                <a:solidFill>
                  <a:srgbClr val="2E7D32"/>
                </a:solidFill>
                <a:latin typeface="Arial"/>
              </a:rPr>
              <a:t>4.	</a:t>
            </a:r>
            <a:r>
              <a:rPr sz="1250" b="0">
                <a:solidFill>
                  <a:srgbClr val="000000"/>
                </a:solidFill>
                <a:latin typeface="Arial"/>
              </a:rPr>
              <a:t>What is a plant cell wall made of, and what does it do?</a:t>
            </a:r>
          </a:p>
          <a:p>
            <a:pPr algn="l" marL="274320" indent="-274320">
              <a:spcAft>
                <a:spcPts val="300"/>
              </a:spcAft>
              <a:buNone/>
            </a:pPr>
            <a:r>
              <a:rPr sz="1250" b="1">
                <a:solidFill>
                  <a:srgbClr val="2E7D32"/>
                </a:solidFill>
                <a:latin typeface="Arial"/>
              </a:rPr>
              <a:t>5.	</a:t>
            </a:r>
            <a:r>
              <a:rPr sz="1250" b="0">
                <a:solidFill>
                  <a:srgbClr val="000000"/>
                </a:solidFill>
                <a:latin typeface="Arial"/>
              </a:rPr>
              <a:t>Why do plant cells need mitochondria?</a:t>
            </a:r>
          </a:p>
          <a:p>
            <a:pPr algn="l" marL="274320" indent="-274320">
              <a:spcAft>
                <a:spcPts val="300"/>
              </a:spcAft>
              <a:buNone/>
            </a:pPr>
            <a:r>
              <a:rPr sz="1250" b="1">
                <a:solidFill>
                  <a:srgbClr val="2E7D32"/>
                </a:solidFill>
                <a:latin typeface="Arial"/>
              </a:rPr>
              <a:t>6.	</a:t>
            </a:r>
            <a:r>
              <a:rPr sz="1250" b="0">
                <a:solidFill>
                  <a:srgbClr val="000000"/>
                </a:solidFill>
                <a:latin typeface="Arial"/>
              </a:rPr>
              <a:t>Give two reasons why a cell diagram looks different from a light micrograph of the same cells.</a:t>
            </a:r>
          </a:p>
          <a:p>
            <a:pPr algn="l" marL="274320" indent="-274320">
              <a:spcAft>
                <a:spcPts val="300"/>
              </a:spcAft>
              <a:buNone/>
            </a:pPr>
            <a:r>
              <a:rPr sz="1250" b="1">
                <a:solidFill>
                  <a:srgbClr val="2E7D32"/>
                </a:solidFill>
                <a:latin typeface="Arial"/>
              </a:rPr>
              <a:t>7.	</a:t>
            </a:r>
            <a:r>
              <a:rPr sz="1250" b="0">
                <a:solidFill>
                  <a:srgbClr val="000000"/>
                </a:solidFill>
                <a:latin typeface="Arial"/>
              </a:rPr>
              <a:t>What does chlorophyll do?</a:t>
            </a:r>
          </a:p>
          <a:p>
            <a:pPr algn="l" marL="274320" indent="-274320">
              <a:spcAft>
                <a:spcPts val="300"/>
              </a:spcAft>
              <a:buNone/>
            </a:pPr>
            <a:r>
              <a:rPr sz="1250" b="1">
                <a:solidFill>
                  <a:srgbClr val="2E7D32"/>
                </a:solidFill>
                <a:latin typeface="Arial"/>
              </a:rPr>
              <a:t>8.	</a:t>
            </a:r>
            <a:r>
              <a:rPr sz="1250" b="0">
                <a:solidFill>
                  <a:srgbClr val="000000"/>
                </a:solidFill>
                <a:latin typeface="Arial"/>
              </a:rPr>
              <a:t>A cell is about 45 µm wide. Its nucleus is about 9 µm wide. About how many nuclei would fit across the cell?</a:t>
            </a:r>
          </a:p>
        </p:txBody>
      </p:sp>
      <p:sp>
        <p:nvSpPr>
          <p:cNvPr id="16" name="Rectangle 15"/>
          <p:cNvSpPr/>
          <p:nvPr/>
        </p:nvSpPr>
        <p:spPr>
          <a:xfrm>
            <a:off x="7744968" y="1161288"/>
            <a:ext cx="6949440" cy="2592324"/>
          </a:xfrm>
          <a:prstGeom prst="rect">
            <a:avLst/>
          </a:prstGeom>
          <a:noFill/>
          <a:ln w="12700">
            <a:solidFill>
              <a:srgbClr val="2E7D32"/>
            </a:solidFill>
          </a:ln>
          <a:effectLst/>
        </p:spPr>
        <p:txBody>
          <a:bodyPr rtlCol="0" anchor="ctr"/>
          <a:lstStyle/>
          <a:p>
            <a:pPr algn="ctr"/>
          </a:p>
        </p:txBody>
      </p:sp>
      <p:sp>
        <p:nvSpPr>
          <p:cNvPr id="17" name="TextBox 16"/>
          <p:cNvSpPr txBox="1"/>
          <p:nvPr/>
        </p:nvSpPr>
        <p:spPr>
          <a:xfrm>
            <a:off x="7863840" y="3909060"/>
            <a:ext cx="6711696"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Answers</a:t>
            </a:r>
          </a:p>
        </p:txBody>
      </p:sp>
      <p:sp>
        <p:nvSpPr>
          <p:cNvPr id="18" name="TextBox 17"/>
          <p:cNvSpPr txBox="1"/>
          <p:nvPr/>
        </p:nvSpPr>
        <p:spPr>
          <a:xfrm>
            <a:off x="7863840" y="4192524"/>
            <a:ext cx="6711696" cy="2035047"/>
          </a:xfrm>
          <a:prstGeom prst="rect">
            <a:avLst/>
          </a:prstGeom>
          <a:noFill/>
        </p:spPr>
        <p:txBody>
          <a:bodyPr wrap="square" lIns="0" rIns="0" tIns="0" bIns="0" anchor="t">
            <a:spAutoFit/>
          </a:bodyPr>
          <a:lstStyle/>
          <a:p>
            <a:pPr algn="l" marL="274320" indent="-274320">
              <a:spcAft>
                <a:spcPts val="100"/>
              </a:spcAft>
              <a:buNone/>
            </a:pPr>
            <a:r>
              <a:rPr sz="1150" b="1">
                <a:solidFill>
                  <a:srgbClr val="2E7D32"/>
                </a:solidFill>
                <a:latin typeface="Arial"/>
              </a:rPr>
              <a:t>1.	</a:t>
            </a:r>
            <a:r>
              <a:rPr sz="1150" b="0">
                <a:solidFill>
                  <a:srgbClr val="000000"/>
                </a:solidFill>
                <a:latin typeface="Arial"/>
              </a:rPr>
              <a:t>Nucleus, cytoplasm, cell membrane, mitochondria and ribosomes.</a:t>
            </a:r>
          </a:p>
          <a:p>
            <a:pPr algn="l" marL="274320" indent="-274320">
              <a:spcAft>
                <a:spcPts val="100"/>
              </a:spcAft>
              <a:buNone/>
            </a:pPr>
            <a:r>
              <a:rPr sz="1150" b="1">
                <a:solidFill>
                  <a:srgbClr val="2E7D32"/>
                </a:solidFill>
                <a:latin typeface="Arial"/>
              </a:rPr>
              <a:t>2.	</a:t>
            </a:r>
            <a:r>
              <a:rPr sz="1150" b="0">
                <a:solidFill>
                  <a:srgbClr val="000000"/>
                </a:solidFill>
                <a:latin typeface="Arial"/>
              </a:rPr>
              <a:t>A cell wall, a permanent vacuole and chloroplasts.</a:t>
            </a:r>
          </a:p>
          <a:p>
            <a:pPr algn="l" marL="274320" indent="-274320">
              <a:spcAft>
                <a:spcPts val="100"/>
              </a:spcAft>
              <a:buNone/>
            </a:pPr>
            <a:r>
              <a:rPr sz="1150" b="1">
                <a:solidFill>
                  <a:srgbClr val="2E7D32"/>
                </a:solidFill>
                <a:latin typeface="Arial"/>
              </a:rPr>
              <a:t>3.	</a:t>
            </a:r>
            <a:r>
              <a:rPr sz="1150" b="0">
                <a:solidFill>
                  <a:srgbClr val="000000"/>
                </a:solidFill>
                <a:latin typeface="Arial"/>
              </a:rPr>
              <a:t>The ribosomes.</a:t>
            </a:r>
          </a:p>
          <a:p>
            <a:pPr algn="l" marL="274320" indent="-274320">
              <a:spcAft>
                <a:spcPts val="100"/>
              </a:spcAft>
              <a:buNone/>
            </a:pPr>
            <a:r>
              <a:rPr sz="1150" b="1">
                <a:solidFill>
                  <a:srgbClr val="2E7D32"/>
                </a:solidFill>
                <a:latin typeface="Arial"/>
              </a:rPr>
              <a:t>4.	</a:t>
            </a:r>
            <a:r>
              <a:rPr sz="1150" b="0">
                <a:solidFill>
                  <a:srgbClr val="000000"/>
                </a:solidFill>
                <a:latin typeface="Arial"/>
              </a:rPr>
              <a:t>Cellulose. It strengthens the cell.</a:t>
            </a:r>
          </a:p>
          <a:p>
            <a:pPr algn="l" marL="274320" indent="-274320">
              <a:spcAft>
                <a:spcPts val="100"/>
              </a:spcAft>
              <a:buNone/>
            </a:pPr>
            <a:r>
              <a:rPr sz="1150" b="1">
                <a:solidFill>
                  <a:srgbClr val="2E7D32"/>
                </a:solidFill>
                <a:latin typeface="Arial"/>
              </a:rPr>
              <a:t>5.	</a:t>
            </a:r>
            <a:r>
              <a:rPr sz="1150" b="0">
                <a:solidFill>
                  <a:srgbClr val="000000"/>
                </a:solidFill>
                <a:latin typeface="Arial"/>
              </a:rPr>
              <a:t>To release energy by aerobic respiration, which they do all the time, day and night.</a:t>
            </a:r>
          </a:p>
          <a:p>
            <a:pPr algn="l" marL="274320" indent="-274320">
              <a:spcAft>
                <a:spcPts val="100"/>
              </a:spcAft>
              <a:buNone/>
            </a:pPr>
            <a:r>
              <a:rPr sz="1150" b="1">
                <a:solidFill>
                  <a:srgbClr val="2E7D32"/>
                </a:solidFill>
                <a:latin typeface="Arial"/>
              </a:rPr>
              <a:t>6.	</a:t>
            </a:r>
            <a:r>
              <a:rPr sz="1150" b="0">
                <a:solidFill>
                  <a:srgbClr val="000000"/>
                </a:solidFill>
                <a:latin typeface="Arial"/>
              </a:rPr>
              <a:t>Any two: the diagram uses false colours; it draws mitochondria and ribosomes, which are too small to see clearly with a light microscope; it shows one neat cell, not cells packed together; it colours the clear permanent vacuole; it draws the cell membrane apart from the cell wall; it always shows the nucleus clearly.</a:t>
            </a:r>
          </a:p>
          <a:p>
            <a:pPr algn="l" marL="274320" indent="-274320">
              <a:spcAft>
                <a:spcPts val="100"/>
              </a:spcAft>
              <a:buNone/>
            </a:pPr>
            <a:r>
              <a:rPr sz="1150" b="1">
                <a:solidFill>
                  <a:srgbClr val="2E7D32"/>
                </a:solidFill>
                <a:latin typeface="Arial"/>
              </a:rPr>
              <a:t>7.	</a:t>
            </a:r>
            <a:r>
              <a:rPr sz="1150" b="0">
                <a:solidFill>
                  <a:srgbClr val="000000"/>
                </a:solidFill>
                <a:latin typeface="Arial"/>
              </a:rPr>
              <a:t>It absorbs light (for photosynthesis).</a:t>
            </a:r>
          </a:p>
          <a:p>
            <a:pPr algn="l" marL="274320" indent="-274320">
              <a:spcAft>
                <a:spcPts val="100"/>
              </a:spcAft>
              <a:buNone/>
            </a:pPr>
            <a:r>
              <a:rPr sz="1150" b="1">
                <a:solidFill>
                  <a:srgbClr val="2E7D32"/>
                </a:solidFill>
                <a:latin typeface="Arial"/>
              </a:rPr>
              <a:t>8.	</a:t>
            </a:r>
            <a:r>
              <a:rPr sz="1150" b="0">
                <a:solidFill>
                  <a:srgbClr val="000000"/>
                </a:solidFill>
                <a:latin typeface="Arial"/>
              </a:rPr>
              <a:t>45 ÷ 9 = about 5 nuclei.</a:t>
            </a:r>
          </a:p>
        </p:txBody>
      </p:sp>
      <p:sp>
        <p:nvSpPr>
          <p:cNvPr id="19" name="Rectangle 18"/>
          <p:cNvSpPr/>
          <p:nvPr/>
        </p:nvSpPr>
        <p:spPr>
          <a:xfrm>
            <a:off x="7744968" y="3845052"/>
            <a:ext cx="6949440" cy="2437383"/>
          </a:xfrm>
          <a:prstGeom prst="rect">
            <a:avLst/>
          </a:prstGeom>
          <a:noFill/>
          <a:ln w="9525">
            <a:solidFill>
              <a:srgbClr val="D2D2D2"/>
            </a:solidFill>
          </a:ln>
          <a:effectLst/>
        </p:spPr>
        <p:txBody>
          <a:bodyPr rtlCol="0" anchor="ctr"/>
          <a:lstStyle/>
          <a:p>
            <a:pPr algn="ctr"/>
          </a:p>
        </p:txBody>
      </p:sp>
      <p:sp>
        <p:nvSpPr>
          <p:cNvPr id="20" name="TextBox 19"/>
          <p:cNvSpPr txBox="1"/>
          <p:nvPr/>
        </p:nvSpPr>
        <p:spPr>
          <a:xfrm>
            <a:off x="7863840" y="6483603"/>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Common mistakes</a:t>
            </a:r>
          </a:p>
        </p:txBody>
      </p:sp>
      <p:sp>
        <p:nvSpPr>
          <p:cNvPr id="21" name="TextBox 20"/>
          <p:cNvSpPr txBox="1"/>
          <p:nvPr/>
        </p:nvSpPr>
        <p:spPr>
          <a:xfrm>
            <a:off x="7863840" y="6767067"/>
            <a:ext cx="6711696" cy="86410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"Plant cells do not have mitochondria." </a:t>
            </a:r>
            <a:r>
              <a:rPr sz="1200" b="1">
                <a:solidFill>
                  <a:srgbClr val="000000"/>
                </a:solidFill>
                <a:latin typeface="Arial"/>
              </a:rPr>
              <a:t>Right:</a:t>
            </a:r>
            <a:r>
              <a:rPr sz="1200" b="0">
                <a:solidFill>
                  <a:srgbClr val="000000"/>
                </a:solidFill>
                <a:latin typeface="Arial"/>
              </a:rPr>
              <a:t> they do, and they respire all the time.</a:t>
            </a:r>
          </a:p>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"The cell wall controls what goes in and out." </a:t>
            </a:r>
            <a:r>
              <a:rPr sz="1200" b="1">
                <a:solidFill>
                  <a:srgbClr val="000000"/>
                </a:solidFill>
                <a:latin typeface="Arial"/>
              </a:rPr>
              <a:t>Right:</a:t>
            </a:r>
            <a:r>
              <a:rPr sz="1200" b="0">
                <a:solidFill>
                  <a:srgbClr val="000000"/>
                </a:solidFill>
                <a:latin typeface="Arial"/>
              </a:rPr>
              <a:t> the cell membrane does.</a:t>
            </a:r>
          </a:p>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"Mitochondria make energy." </a:t>
            </a:r>
            <a:r>
              <a:rPr sz="1200" b="1">
                <a:solidFill>
                  <a:srgbClr val="000000"/>
                </a:solidFill>
                <a:latin typeface="Arial"/>
              </a:rPr>
              <a:t>Right:</a:t>
            </a:r>
            <a:r>
              <a:rPr sz="1200" b="0">
                <a:solidFill>
                  <a:srgbClr val="000000"/>
                </a:solidFill>
                <a:latin typeface="Arial"/>
              </a:rPr>
              <a:t> they release energy.</a:t>
            </a:r>
          </a:p>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"Every plant cell has chloroplasts." </a:t>
            </a:r>
            <a:r>
              <a:rPr sz="1200" b="1">
                <a:solidFill>
                  <a:srgbClr val="000000"/>
                </a:solidFill>
                <a:latin typeface="Arial"/>
              </a:rPr>
              <a:t>Right:</a:t>
            </a:r>
            <a:r>
              <a:rPr sz="1200" b="0">
                <a:solidFill>
                  <a:srgbClr val="000000"/>
                </a:solidFill>
                <a:latin typeface="Arial"/>
              </a:rPr>
              <a:t> cells in the dark have none.</a:t>
            </a:r>
          </a:p>
        </p:txBody>
      </p:sp>
      <p:sp>
        <p:nvSpPr>
          <p:cNvPr id="22" name="Rectangle 21"/>
          <p:cNvSpPr/>
          <p:nvPr/>
        </p:nvSpPr>
        <p:spPr>
          <a:xfrm>
            <a:off x="7744968" y="6419595"/>
            <a:ext cx="6949440" cy="1266444"/>
          </a:xfrm>
          <a:prstGeom prst="rect">
            <a:avLst/>
          </a:prstGeom>
          <a:noFill/>
          <a:ln w="12700">
            <a:solidFill>
              <a:srgbClr val="2E7D32"/>
            </a:solidFill>
          </a:ln>
          <a:effectLst/>
        </p:spPr>
        <p:txBody>
          <a:bodyPr rtlCol="0" anchor="ctr"/>
          <a:lstStyle/>
          <a:p>
            <a:pPr algn="ct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 Mandatory worksheet: Animal and plant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cells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10" name="TextBox 9"/>
          <p:cNvSpPr txBox="1"/>
          <p:nvPr/>
        </p:nvSpPr>
        <p:spPr>
          <a:xfrm>
            <a:off x="4893232"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and 6</a:t>
            </a:r>
          </a:p>
        </p:txBody>
      </p:sp>
      <p:sp>
        <p:nvSpPr>
          <p:cNvPr id="11" name="TextBox 10"/>
          <p:cNvSpPr txBox="1"/>
          <p:nvPr/>
        </p:nvSpPr>
        <p:spPr>
          <a:xfrm>
            <a:off x="685800" y="1572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diagrams show an animal cell and a plant cell. Name the parts labelled 1 to 8.</a:t>
            </a:r>
          </a:p>
        </p:txBody>
      </p:sp>
      <p:pic>
        <p:nvPicPr>
          <p:cNvPr id="12" name="Picture 11" descr="A. Label the cells."/>
          <p:cNvPicPr>
            <a:picLocks noChangeAspect="1"/>
          </p:cNvPicPr>
          <p:nvPr/>
        </p:nvPicPr>
        <p:blipFill>
          <a:blip r:embed="rId2"/>
          <a:stretch>
            <a:fillRect/>
          </a:stretch>
        </p:blipFill>
        <p:spPr>
          <a:xfrm>
            <a:off x="731519" y="2109978"/>
            <a:ext cx="6583680" cy="3291840"/>
          </a:xfrm>
          <a:prstGeom prst="rect">
            <a:avLst/>
          </a:prstGeom>
        </p:spPr>
      </p:pic>
      <p:sp>
        <p:nvSpPr>
          <p:cNvPr id="13" name="TextBox 12"/>
          <p:cNvSpPr txBox="1"/>
          <p:nvPr/>
        </p:nvSpPr>
        <p:spPr>
          <a:xfrm>
            <a:off x="868680" y="5905309"/>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14" name="Rectangle 13"/>
          <p:cNvSpPr/>
          <p:nvPr/>
        </p:nvSpPr>
        <p:spPr>
          <a:xfrm>
            <a:off x="1188719" y="6152197"/>
            <a:ext cx="2788920" cy="10972"/>
          </a:xfrm>
          <a:prstGeom prst="rect">
            <a:avLst/>
          </a:prstGeom>
          <a:solidFill>
            <a:srgbClr val="000000"/>
          </a:solidFill>
          <a:ln>
            <a:noFill/>
          </a:ln>
          <a:effectLst/>
        </p:spPr>
        <p:txBody>
          <a:bodyPr rtlCol="0" anchor="ctr"/>
          <a:lstStyle/>
          <a:p>
            <a:pPr algn="ctr"/>
          </a:p>
        </p:txBody>
      </p:sp>
      <p:sp>
        <p:nvSpPr>
          <p:cNvPr id="15" name="TextBox 14"/>
          <p:cNvSpPr txBox="1"/>
          <p:nvPr/>
        </p:nvSpPr>
        <p:spPr>
          <a:xfrm>
            <a:off x="868680" y="6573393"/>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16" name="Rectangle 15"/>
          <p:cNvSpPr/>
          <p:nvPr/>
        </p:nvSpPr>
        <p:spPr>
          <a:xfrm>
            <a:off x="1188719" y="6820281"/>
            <a:ext cx="2788920" cy="10972"/>
          </a:xfrm>
          <a:prstGeom prst="rect">
            <a:avLst/>
          </a:prstGeom>
          <a:solidFill>
            <a:srgbClr val="000000"/>
          </a:solidFill>
          <a:ln>
            <a:noFill/>
          </a:ln>
          <a:effectLst/>
        </p:spPr>
        <p:txBody>
          <a:bodyPr rtlCol="0" anchor="ctr"/>
          <a:lstStyle/>
          <a:p>
            <a:pPr algn="ctr"/>
          </a:p>
        </p:txBody>
      </p:sp>
      <p:sp>
        <p:nvSpPr>
          <p:cNvPr id="17" name="TextBox 16"/>
          <p:cNvSpPr txBox="1"/>
          <p:nvPr/>
        </p:nvSpPr>
        <p:spPr>
          <a:xfrm>
            <a:off x="868680" y="7241476"/>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3</a:t>
            </a:r>
          </a:p>
        </p:txBody>
      </p:sp>
      <p:sp>
        <p:nvSpPr>
          <p:cNvPr id="18" name="Rectangle 17"/>
          <p:cNvSpPr/>
          <p:nvPr/>
        </p:nvSpPr>
        <p:spPr>
          <a:xfrm>
            <a:off x="1188719" y="7488364"/>
            <a:ext cx="2788920" cy="10972"/>
          </a:xfrm>
          <a:prstGeom prst="rect">
            <a:avLst/>
          </a:prstGeom>
          <a:solidFill>
            <a:srgbClr val="000000"/>
          </a:solidFill>
          <a:ln>
            <a:noFill/>
          </a:ln>
          <a:effectLst/>
        </p:spPr>
        <p:txBody>
          <a:bodyPr rtlCol="0" anchor="ctr"/>
          <a:lstStyle/>
          <a:p>
            <a:pPr algn="ctr"/>
          </a:p>
        </p:txBody>
      </p:sp>
      <p:sp>
        <p:nvSpPr>
          <p:cNvPr id="19" name="TextBox 18"/>
          <p:cNvSpPr txBox="1"/>
          <p:nvPr/>
        </p:nvSpPr>
        <p:spPr>
          <a:xfrm>
            <a:off x="868680" y="7909559"/>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4</a:t>
            </a:r>
          </a:p>
        </p:txBody>
      </p:sp>
      <p:sp>
        <p:nvSpPr>
          <p:cNvPr id="20" name="Rectangle 19"/>
          <p:cNvSpPr/>
          <p:nvPr/>
        </p:nvSpPr>
        <p:spPr>
          <a:xfrm>
            <a:off x="1188719" y="8156447"/>
            <a:ext cx="2788920" cy="10972"/>
          </a:xfrm>
          <a:prstGeom prst="rect">
            <a:avLst/>
          </a:prstGeom>
          <a:solidFill>
            <a:srgbClr val="000000"/>
          </a:solidFill>
          <a:ln>
            <a:noFill/>
          </a:ln>
          <a:effectLst/>
        </p:spPr>
        <p:txBody>
          <a:bodyPr rtlCol="0" anchor="ctr"/>
          <a:lstStyle/>
          <a:p>
            <a:pPr algn="ctr"/>
          </a:p>
        </p:txBody>
      </p:sp>
      <p:sp>
        <p:nvSpPr>
          <p:cNvPr id="21" name="TextBox 20"/>
          <p:cNvSpPr txBox="1"/>
          <p:nvPr/>
        </p:nvSpPr>
        <p:spPr>
          <a:xfrm>
            <a:off x="4251960" y="5905309"/>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5</a:t>
            </a:r>
          </a:p>
        </p:txBody>
      </p:sp>
      <p:sp>
        <p:nvSpPr>
          <p:cNvPr id="22" name="Rectangle 21"/>
          <p:cNvSpPr/>
          <p:nvPr/>
        </p:nvSpPr>
        <p:spPr>
          <a:xfrm>
            <a:off x="4572000" y="6152197"/>
            <a:ext cx="2788920" cy="10972"/>
          </a:xfrm>
          <a:prstGeom prst="rect">
            <a:avLst/>
          </a:prstGeom>
          <a:solidFill>
            <a:srgbClr val="000000"/>
          </a:solidFill>
          <a:ln>
            <a:noFill/>
          </a:ln>
          <a:effectLst/>
        </p:spPr>
        <p:txBody>
          <a:bodyPr rtlCol="0" anchor="ctr"/>
          <a:lstStyle/>
          <a:p>
            <a:pPr algn="ctr"/>
          </a:p>
        </p:txBody>
      </p:sp>
      <p:sp>
        <p:nvSpPr>
          <p:cNvPr id="23" name="TextBox 22"/>
          <p:cNvSpPr txBox="1"/>
          <p:nvPr/>
        </p:nvSpPr>
        <p:spPr>
          <a:xfrm>
            <a:off x="4251960" y="6573393"/>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6</a:t>
            </a:r>
          </a:p>
        </p:txBody>
      </p:sp>
      <p:sp>
        <p:nvSpPr>
          <p:cNvPr id="24" name="Rectangle 23"/>
          <p:cNvSpPr/>
          <p:nvPr/>
        </p:nvSpPr>
        <p:spPr>
          <a:xfrm>
            <a:off x="4572000" y="6820281"/>
            <a:ext cx="2788920" cy="10972"/>
          </a:xfrm>
          <a:prstGeom prst="rect">
            <a:avLst/>
          </a:prstGeom>
          <a:solidFill>
            <a:srgbClr val="000000"/>
          </a:solidFill>
          <a:ln>
            <a:noFill/>
          </a:ln>
          <a:effectLst/>
        </p:spPr>
        <p:txBody>
          <a:bodyPr rtlCol="0" anchor="ctr"/>
          <a:lstStyle/>
          <a:p>
            <a:pPr algn="ctr"/>
          </a:p>
        </p:txBody>
      </p:sp>
      <p:sp>
        <p:nvSpPr>
          <p:cNvPr id="25" name="TextBox 24"/>
          <p:cNvSpPr txBox="1"/>
          <p:nvPr/>
        </p:nvSpPr>
        <p:spPr>
          <a:xfrm>
            <a:off x="4251960" y="7241476"/>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7</a:t>
            </a:r>
          </a:p>
        </p:txBody>
      </p:sp>
      <p:sp>
        <p:nvSpPr>
          <p:cNvPr id="26" name="Rectangle 25"/>
          <p:cNvSpPr/>
          <p:nvPr/>
        </p:nvSpPr>
        <p:spPr>
          <a:xfrm>
            <a:off x="4572000" y="7488364"/>
            <a:ext cx="2788920" cy="10972"/>
          </a:xfrm>
          <a:prstGeom prst="rect">
            <a:avLst/>
          </a:prstGeom>
          <a:solidFill>
            <a:srgbClr val="000000"/>
          </a:solidFill>
          <a:ln>
            <a:noFill/>
          </a:ln>
          <a:effectLst/>
        </p:spPr>
        <p:txBody>
          <a:bodyPr rtlCol="0" anchor="ctr"/>
          <a:lstStyle/>
          <a:p>
            <a:pPr algn="ctr"/>
          </a:p>
        </p:txBody>
      </p:sp>
      <p:sp>
        <p:nvSpPr>
          <p:cNvPr id="27" name="TextBox 26"/>
          <p:cNvSpPr txBox="1"/>
          <p:nvPr/>
        </p:nvSpPr>
        <p:spPr>
          <a:xfrm>
            <a:off x="4251960" y="7909559"/>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8</a:t>
            </a:r>
          </a:p>
        </p:txBody>
      </p:sp>
      <p:sp>
        <p:nvSpPr>
          <p:cNvPr id="28" name="Rectangle 27"/>
          <p:cNvSpPr/>
          <p:nvPr/>
        </p:nvSpPr>
        <p:spPr>
          <a:xfrm>
            <a:off x="4572000" y="8156447"/>
            <a:ext cx="2788920" cy="10972"/>
          </a:xfrm>
          <a:prstGeom prst="rect">
            <a:avLst/>
          </a:prstGeom>
          <a:solidFill>
            <a:srgbClr val="000000"/>
          </a:solidFill>
          <a:ln>
            <a:noFill/>
          </a:ln>
          <a:effectLst/>
        </p:spPr>
        <p:txBody>
          <a:bodyPr rtlCol="0" anchor="ctr"/>
          <a:lstStyle/>
          <a:p>
            <a:pPr algn="ctr"/>
          </a:p>
        </p:txBody>
      </p:sp>
      <p:sp>
        <p:nvSpPr>
          <p:cNvPr id="29" name="Rectangle 28"/>
          <p:cNvSpPr/>
          <p:nvPr/>
        </p:nvSpPr>
        <p:spPr>
          <a:xfrm>
            <a:off x="7744968" y="1143000"/>
            <a:ext cx="6949440" cy="3611880"/>
          </a:xfrm>
          <a:prstGeom prst="rect">
            <a:avLst/>
          </a:prstGeom>
          <a:solidFill>
            <a:srgbClr val="FFFFFF"/>
          </a:solidFill>
          <a:ln w="9525">
            <a:solidFill>
              <a:srgbClr val="000000"/>
            </a:solidFill>
          </a:ln>
          <a:effectLst/>
        </p:spPr>
        <p:txBody>
          <a:bodyPr rtlCol="0" anchor="ctr"/>
          <a:lstStyle/>
          <a:p>
            <a:pPr algn="ctr"/>
          </a:p>
        </p:txBody>
      </p:sp>
      <p:sp>
        <p:nvSpPr>
          <p:cNvPr id="30" name="TextBox 29"/>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Parts and their jobs</a:t>
            </a:r>
          </a:p>
        </p:txBody>
      </p:sp>
      <p:sp>
        <p:nvSpPr>
          <p:cNvPr id="31" name="TextBox 30"/>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32" name="TextBox 31"/>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and 6</a:t>
            </a:r>
          </a:p>
        </p:txBody>
      </p:sp>
      <p:sp>
        <p:nvSpPr>
          <p:cNvPr id="33" name="TextBox 32"/>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Complete the table. Write the job of each part.</a:t>
            </a:r>
          </a:p>
        </p:txBody>
      </p:sp>
      <p:graphicFrame>
        <p:nvGraphicFramePr>
          <p:cNvPr id="34" name="Table 33"/>
          <p:cNvGraphicFramePr>
            <a:graphicFrameLocks noGrp="1"/>
          </p:cNvGraphicFramePr>
          <p:nvPr/>
        </p:nvGraphicFramePr>
        <p:xfrm>
          <a:off x="7882128" y="1920240"/>
          <a:ext cx="6675120" cy="2724912"/>
        </p:xfrm>
        <a:graphic>
          <a:graphicData uri="http://schemas.openxmlformats.org/drawingml/2006/table">
            <a:tbl>
              <a:tblPr firstRow="0" bandRow="0">
                <a:tableStyleId>{5C22544A-7EE6-4342-B048-85BDC9FD1C3A}</a:tableStyleId>
              </a:tblPr>
              <a:tblGrid>
                <a:gridCol w="1920240"/>
                <a:gridCol w="4754880"/>
              </a:tblGrid>
              <a:tr h="347472">
                <a:tc>
                  <a:txBody>
                    <a:bodyPr/>
                    <a:lstStyle/>
                    <a:p>
                      <a:pPr algn="ctr"/>
                      <a:r>
                        <a:rPr sz="1500" b="1">
                          <a:solidFill>
                            <a:srgbClr val="000000"/>
                          </a:solidFill>
                          <a:latin typeface="Arial"/>
                        </a:rPr>
                        <a:t>Part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Job</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475488">
                <a:tc>
                  <a:txBody>
                    <a:bodyPr/>
                    <a:lstStyle/>
                    <a:p>
                      <a:pPr algn="l"/>
                      <a:r>
                        <a:rPr sz="1500" b="0">
                          <a:solidFill>
                            <a:srgbClr val="000000"/>
                          </a:solidFill>
                          <a:latin typeface="Arial"/>
                        </a:rPr>
                        <a:t>nucleus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75488">
                <a:tc>
                  <a:txBody>
                    <a:bodyPr/>
                    <a:lstStyle/>
                    <a:p>
                      <a:pPr algn="l"/>
                      <a:r>
                        <a:rPr sz="1500" b="0">
                          <a:solidFill>
                            <a:srgbClr val="000000"/>
                          </a:solidFill>
                          <a:latin typeface="Arial"/>
                        </a:rPr>
                        <a:t>cell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75488">
                <a:tc>
                  <a:txBody>
                    <a:bodyPr/>
                    <a:lstStyle/>
                    <a:p>
                      <a:pPr algn="l"/>
                      <a:r>
                        <a:rPr sz="1500" b="0">
                          <a:solidFill>
                            <a:srgbClr val="000000"/>
                          </a:solidFill>
                          <a:latin typeface="Arial"/>
                        </a:rPr>
                        <a:t>mitochondria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75488">
                <a:tc>
                  <a:txBody>
                    <a:bodyPr/>
                    <a:lstStyle/>
                    <a:p>
                      <a:pPr algn="l"/>
                      <a:r>
                        <a:rPr sz="1500" b="0">
                          <a:solidFill>
                            <a:srgbClr val="000000"/>
                          </a:solidFill>
                          <a:latin typeface="Arial"/>
                        </a:rPr>
                        <a:t>ribosomes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75488">
                <a:tc>
                  <a:txBody>
                    <a:bodyPr/>
                    <a:lstStyle/>
                    <a:p>
                      <a:pPr algn="l"/>
                      <a:r>
                        <a:rPr sz="1500" b="0">
                          <a:solidFill>
                            <a:srgbClr val="000000"/>
                          </a:solidFill>
                          <a:latin typeface="Arial"/>
                        </a:rPr>
                        <a:t>chloroplasts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35" name="Rectangle 34"/>
          <p:cNvSpPr/>
          <p:nvPr/>
        </p:nvSpPr>
        <p:spPr>
          <a:xfrm>
            <a:off x="7744968" y="4892040"/>
            <a:ext cx="6949440" cy="3429000"/>
          </a:xfrm>
          <a:prstGeom prst="rect">
            <a:avLst/>
          </a:prstGeom>
          <a:solidFill>
            <a:srgbClr val="FFFFFF"/>
          </a:solidFill>
          <a:ln w="9525">
            <a:solidFill>
              <a:srgbClr val="000000"/>
            </a:solidFill>
          </a:ln>
          <a:effectLst/>
        </p:spPr>
        <p:txBody>
          <a:bodyPr rtlCol="0" anchor="ctr"/>
          <a:lstStyle/>
          <a:p>
            <a:pPr algn="ctr"/>
          </a:p>
        </p:txBody>
      </p:sp>
      <p:sp>
        <p:nvSpPr>
          <p:cNvPr id="36" name="TextBox 35"/>
          <p:cNvSpPr txBox="1"/>
          <p:nvPr/>
        </p:nvSpPr>
        <p:spPr>
          <a:xfrm>
            <a:off x="7854696" y="49651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Which cells have it?</a:t>
            </a:r>
          </a:p>
        </p:txBody>
      </p:sp>
      <p:sp>
        <p:nvSpPr>
          <p:cNvPr id="37" name="TextBox 36"/>
          <p:cNvSpPr txBox="1"/>
          <p:nvPr/>
        </p:nvSpPr>
        <p:spPr>
          <a:xfrm>
            <a:off x="13597128" y="4983479"/>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8" name="TextBox 37"/>
          <p:cNvSpPr txBox="1"/>
          <p:nvPr/>
        </p:nvSpPr>
        <p:spPr>
          <a:xfrm>
            <a:off x="12589480" y="503377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7</a:t>
            </a:r>
          </a:p>
        </p:txBody>
      </p:sp>
      <p:sp>
        <p:nvSpPr>
          <p:cNvPr id="39" name="TextBox 38"/>
          <p:cNvSpPr txBox="1"/>
          <p:nvPr/>
        </p:nvSpPr>
        <p:spPr>
          <a:xfrm>
            <a:off x="7882128" y="532180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Tick (✓) the cells that have each part. Some parts are in both cells.</a:t>
            </a:r>
          </a:p>
        </p:txBody>
      </p:sp>
      <p:graphicFrame>
        <p:nvGraphicFramePr>
          <p:cNvPr id="40" name="Table 39"/>
          <p:cNvGraphicFramePr>
            <a:graphicFrameLocks noGrp="1"/>
          </p:cNvGraphicFramePr>
          <p:nvPr/>
        </p:nvGraphicFramePr>
        <p:xfrm>
          <a:off x="7882128" y="5650992"/>
          <a:ext cx="6675120" cy="2560320"/>
        </p:xfrm>
        <a:graphic>
          <a:graphicData uri="http://schemas.openxmlformats.org/drawingml/2006/table">
            <a:tbl>
              <a:tblPr firstRow="0" bandRow="0">
                <a:tableStyleId>{5C22544A-7EE6-4342-B048-85BDC9FD1C3A}</a:tableStyleId>
              </a:tblPr>
              <a:tblGrid>
                <a:gridCol w="3291840"/>
                <a:gridCol w="1691640"/>
                <a:gridCol w="1691640"/>
              </a:tblGrid>
              <a:tr h="365760">
                <a:tc>
                  <a:txBody>
                    <a:bodyPr/>
                    <a:lstStyle/>
                    <a:p>
                      <a:pPr algn="ctr"/>
                      <a:r>
                        <a:rPr sz="1400" b="1">
                          <a:solidFill>
                            <a:srgbClr val="000000"/>
                          </a:solidFill>
                          <a:latin typeface="Arial"/>
                        </a:rPr>
                        <a:t>Part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Animal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Plant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65760">
                <a:tc>
                  <a:txBody>
                    <a:bodyPr/>
                    <a:lstStyle/>
                    <a:p>
                      <a:pPr algn="l"/>
                      <a:r>
                        <a:rPr sz="1400" b="0">
                          <a:solidFill>
                            <a:srgbClr val="000000"/>
                          </a:solidFill>
                          <a:latin typeface="Arial"/>
                        </a:rPr>
                        <a:t>1. nucleus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400" b="0">
                          <a:solidFill>
                            <a:srgbClr val="000000"/>
                          </a:solidFill>
                          <a:latin typeface="Arial"/>
                        </a:rPr>
                        <a:t>2. cell wall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400" b="0">
                          <a:solidFill>
                            <a:srgbClr val="000000"/>
                          </a:solidFill>
                          <a:latin typeface="Arial"/>
                        </a:rPr>
                        <a:t>3. mitochondria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400" b="0">
                          <a:solidFill>
                            <a:srgbClr val="000000"/>
                          </a:solidFill>
                          <a:latin typeface="Arial"/>
                        </a:rPr>
                        <a:t>4. chloroplasts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400" b="0">
                          <a:solidFill>
                            <a:srgbClr val="000000"/>
                          </a:solidFill>
                          <a:latin typeface="Arial"/>
                        </a:rPr>
                        <a:t>5. permanent vacuole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400" b="0">
                          <a:solidFill>
                            <a:srgbClr val="000000"/>
                          </a:solidFill>
                          <a:latin typeface="Arial"/>
                        </a:rPr>
                        <a:t>6. cell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 Mandatory worksheet: Animal and plant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[7]</a:t>
            </a:r>
          </a:p>
        </p:txBody>
      </p:sp>
      <p:sp>
        <p:nvSpPr>
          <p:cNvPr id="10" name="TextBox 9"/>
          <p:cNvSpPr txBox="1"/>
          <p:nvPr/>
        </p:nvSpPr>
        <p:spPr>
          <a:xfrm>
            <a:off x="4226708" y="1284732"/>
            <a:ext cx="2689645"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2, 6, 10 and 11</a:t>
            </a:r>
          </a:p>
        </p:txBody>
      </p:sp>
      <p:sp>
        <p:nvSpPr>
          <p:cNvPr id="11" name="TextBox 10"/>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Animal and plant cells are eukaryotic cells. What does eukaryotic mean?  [1]</a:t>
            </a:r>
          </a:p>
        </p:txBody>
      </p:sp>
      <p:sp>
        <p:nvSpPr>
          <p:cNvPr id="12" name="Rectangle 11"/>
          <p:cNvSpPr/>
          <p:nvPr/>
        </p:nvSpPr>
        <p:spPr>
          <a:xfrm>
            <a:off x="960120" y="2124837"/>
            <a:ext cx="6400800" cy="10972"/>
          </a:xfrm>
          <a:prstGeom prst="rect">
            <a:avLst/>
          </a:prstGeom>
          <a:solidFill>
            <a:srgbClr val="000000"/>
          </a:solidFill>
          <a:ln>
            <a:noFill/>
          </a:ln>
          <a:effectLst/>
        </p:spPr>
        <p:txBody>
          <a:bodyPr rtlCol="0" anchor="ctr"/>
          <a:lstStyle/>
          <a:p>
            <a:pPr algn="ctr"/>
          </a:p>
        </p:txBody>
      </p:sp>
      <p:sp>
        <p:nvSpPr>
          <p:cNvPr id="13" name="TextBox 12"/>
          <p:cNvSpPr txBox="1"/>
          <p:nvPr/>
        </p:nvSpPr>
        <p:spPr>
          <a:xfrm>
            <a:off x="685800" y="2362581"/>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Name the green substance in chloroplasts that absorbs light.  [1]</a:t>
            </a:r>
          </a:p>
        </p:txBody>
      </p:sp>
      <p:sp>
        <p:nvSpPr>
          <p:cNvPr id="14" name="Rectangle 13"/>
          <p:cNvSpPr/>
          <p:nvPr/>
        </p:nvSpPr>
        <p:spPr>
          <a:xfrm>
            <a:off x="960120" y="2914650"/>
            <a:ext cx="6400800" cy="10972"/>
          </a:xfrm>
          <a:prstGeom prst="rect">
            <a:avLst/>
          </a:prstGeom>
          <a:solidFill>
            <a:srgbClr val="000000"/>
          </a:solidFill>
          <a:ln>
            <a:noFill/>
          </a:ln>
          <a:effectLst/>
        </p:spPr>
        <p:txBody>
          <a:bodyPr rtlCol="0" anchor="ctr"/>
          <a:lstStyle/>
          <a:p>
            <a:pPr algn="ctr"/>
          </a:p>
        </p:txBody>
      </p:sp>
      <p:sp>
        <p:nvSpPr>
          <p:cNvPr id="15" name="TextBox 14"/>
          <p:cNvSpPr txBox="1"/>
          <p:nvPr/>
        </p:nvSpPr>
        <p:spPr>
          <a:xfrm>
            <a:off x="685800" y="3152394"/>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What is cell sap?  [1]</a:t>
            </a:r>
          </a:p>
        </p:txBody>
      </p:sp>
      <p:sp>
        <p:nvSpPr>
          <p:cNvPr id="16" name="Rectangle 15"/>
          <p:cNvSpPr/>
          <p:nvPr/>
        </p:nvSpPr>
        <p:spPr>
          <a:xfrm>
            <a:off x="960120" y="3704462"/>
            <a:ext cx="6400800" cy="10972"/>
          </a:xfrm>
          <a:prstGeom prst="rect">
            <a:avLst/>
          </a:prstGeom>
          <a:solidFill>
            <a:srgbClr val="000000"/>
          </a:solidFill>
          <a:ln>
            <a:noFill/>
          </a:ln>
          <a:effectLst/>
        </p:spPr>
        <p:txBody>
          <a:bodyPr rtlCol="0" anchor="ctr"/>
          <a:lstStyle/>
          <a:p>
            <a:pPr algn="ctr"/>
          </a:p>
        </p:txBody>
      </p:sp>
      <p:sp>
        <p:nvSpPr>
          <p:cNvPr id="17" name="TextBox 16"/>
          <p:cNvSpPr txBox="1"/>
          <p:nvPr/>
        </p:nvSpPr>
        <p:spPr>
          <a:xfrm>
            <a:off x="685800" y="3942206"/>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Give one way a light micrograph of pondweed leaf cells is different from a diagram of a plant cell.  [1]</a:t>
            </a:r>
          </a:p>
        </p:txBody>
      </p:sp>
      <p:sp>
        <p:nvSpPr>
          <p:cNvPr id="18" name="Rectangle 17"/>
          <p:cNvSpPr/>
          <p:nvPr/>
        </p:nvSpPr>
        <p:spPr>
          <a:xfrm>
            <a:off x="960120" y="4717161"/>
            <a:ext cx="6400800" cy="10972"/>
          </a:xfrm>
          <a:prstGeom prst="rect">
            <a:avLst/>
          </a:prstGeom>
          <a:solidFill>
            <a:srgbClr val="000000"/>
          </a:solidFill>
          <a:ln>
            <a:noFill/>
          </a:ln>
          <a:effectLst/>
        </p:spPr>
        <p:txBody>
          <a:bodyPr rtlCol="0" anchor="ctr"/>
          <a:lstStyle/>
          <a:p>
            <a:pPr algn="ctr"/>
          </a:p>
        </p:txBody>
      </p:sp>
      <p:sp>
        <p:nvSpPr>
          <p:cNvPr id="19" name="Rectangle 18"/>
          <p:cNvSpPr/>
          <p:nvPr/>
        </p:nvSpPr>
        <p:spPr>
          <a:xfrm>
            <a:off x="960120" y="5117211"/>
            <a:ext cx="6400800" cy="10972"/>
          </a:xfrm>
          <a:prstGeom prst="rect">
            <a:avLst/>
          </a:prstGeom>
          <a:solidFill>
            <a:srgbClr val="000000"/>
          </a:solidFill>
          <a:ln>
            <a:noFill/>
          </a:ln>
          <a:effectLst/>
        </p:spPr>
        <p:txBody>
          <a:bodyPr rtlCol="0" anchor="ctr"/>
          <a:lstStyle/>
          <a:p>
            <a:pPr algn="ctr"/>
          </a:p>
        </p:txBody>
      </p:sp>
      <p:sp>
        <p:nvSpPr>
          <p:cNvPr id="20" name="TextBox 19"/>
          <p:cNvSpPr txBox="1"/>
          <p:nvPr/>
        </p:nvSpPr>
        <p:spPr>
          <a:xfrm>
            <a:off x="685800" y="5354954"/>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Onion bulb cells have no chloroplasts. Suggest why.  [1]</a:t>
            </a:r>
          </a:p>
        </p:txBody>
      </p:sp>
      <p:sp>
        <p:nvSpPr>
          <p:cNvPr id="21" name="Rectangle 20"/>
          <p:cNvSpPr/>
          <p:nvPr/>
        </p:nvSpPr>
        <p:spPr>
          <a:xfrm>
            <a:off x="960120" y="5907024"/>
            <a:ext cx="6400800" cy="10972"/>
          </a:xfrm>
          <a:prstGeom prst="rect">
            <a:avLst/>
          </a:prstGeom>
          <a:solidFill>
            <a:srgbClr val="000000"/>
          </a:solidFill>
          <a:ln>
            <a:noFill/>
          </a:ln>
          <a:effectLst/>
        </p:spPr>
        <p:txBody>
          <a:bodyPr rtlCol="0" anchor="ctr"/>
          <a:lstStyle/>
          <a:p>
            <a:pPr algn="ctr"/>
          </a:p>
        </p:txBody>
      </p:sp>
      <p:sp>
        <p:nvSpPr>
          <p:cNvPr id="22" name="Rectangle 21"/>
          <p:cNvSpPr/>
          <p:nvPr/>
        </p:nvSpPr>
        <p:spPr>
          <a:xfrm>
            <a:off x="960120" y="6307074"/>
            <a:ext cx="6400800" cy="10972"/>
          </a:xfrm>
          <a:prstGeom prst="rect">
            <a:avLst/>
          </a:prstGeom>
          <a:solidFill>
            <a:srgbClr val="000000"/>
          </a:solidFill>
          <a:ln>
            <a:noFill/>
          </a:ln>
          <a:effectLst/>
        </p:spPr>
        <p:txBody>
          <a:bodyPr rtlCol="0" anchor="ctr"/>
          <a:lstStyle/>
          <a:p>
            <a:pPr algn="ctr"/>
          </a:p>
        </p:txBody>
      </p:sp>
      <p:sp>
        <p:nvSpPr>
          <p:cNvPr id="23" name="TextBox 22"/>
          <p:cNvSpPr txBox="1"/>
          <p:nvPr/>
        </p:nvSpPr>
        <p:spPr>
          <a:xfrm>
            <a:off x="685800" y="654481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A student says, “Plant cells do not need mitochondria, because they have chloroplasts.” Is the student right? Give a reason for your answer.  [2]</a:t>
            </a:r>
          </a:p>
        </p:txBody>
      </p:sp>
      <p:sp>
        <p:nvSpPr>
          <p:cNvPr id="24" name="Rectangle 23"/>
          <p:cNvSpPr/>
          <p:nvPr/>
        </p:nvSpPr>
        <p:spPr>
          <a:xfrm>
            <a:off x="960120" y="7319771"/>
            <a:ext cx="6400800" cy="10972"/>
          </a:xfrm>
          <a:prstGeom prst="rect">
            <a:avLst/>
          </a:prstGeom>
          <a:solidFill>
            <a:srgbClr val="000000"/>
          </a:solidFill>
          <a:ln>
            <a:noFill/>
          </a:ln>
          <a:effectLst/>
        </p:spPr>
        <p:txBody>
          <a:bodyPr rtlCol="0" anchor="ctr"/>
          <a:lstStyle/>
          <a:p>
            <a:pPr algn="ctr"/>
          </a:p>
        </p:txBody>
      </p:sp>
      <p:sp>
        <p:nvSpPr>
          <p:cNvPr id="25" name="Rectangle 24"/>
          <p:cNvSpPr/>
          <p:nvPr/>
        </p:nvSpPr>
        <p:spPr>
          <a:xfrm>
            <a:off x="960120" y="7719821"/>
            <a:ext cx="6400800" cy="10972"/>
          </a:xfrm>
          <a:prstGeom prst="rect">
            <a:avLst/>
          </a:prstGeom>
          <a:solidFill>
            <a:srgbClr val="000000"/>
          </a:solidFill>
          <a:ln>
            <a:noFill/>
          </a:ln>
          <a:effectLst/>
        </p:spPr>
        <p:txBody>
          <a:bodyPr rtlCol="0" anchor="ctr"/>
          <a:lstStyle/>
          <a:p>
            <a:pPr algn="ctr"/>
          </a:p>
        </p:txBody>
      </p:sp>
      <p:sp>
        <p:nvSpPr>
          <p:cNvPr id="26" name="Rectangle 25"/>
          <p:cNvSpPr/>
          <p:nvPr/>
        </p:nvSpPr>
        <p:spPr>
          <a:xfrm>
            <a:off x="960120" y="8119871"/>
            <a:ext cx="6400800" cy="10972"/>
          </a:xfrm>
          <a:prstGeom prst="rect">
            <a:avLst/>
          </a:prstGeom>
          <a:solidFill>
            <a:srgbClr val="000000"/>
          </a:solidFill>
          <a:ln>
            <a:noFill/>
          </a:ln>
          <a:effectLst/>
        </p:spPr>
        <p:txBody>
          <a:bodyPr rtlCol="0" anchor="ctr"/>
          <a:lstStyle/>
          <a:p>
            <a:pPr algn="ctr"/>
          </a:p>
        </p:txBody>
      </p:sp>
      <p:sp>
        <p:nvSpPr>
          <p:cNvPr id="27" name="Rectangle 26"/>
          <p:cNvSpPr/>
          <p:nvPr/>
        </p:nvSpPr>
        <p:spPr>
          <a:xfrm>
            <a:off x="7744968" y="1143000"/>
            <a:ext cx="6949440" cy="3657600"/>
          </a:xfrm>
          <a:prstGeom prst="rect">
            <a:avLst/>
          </a:prstGeom>
          <a:solidFill>
            <a:srgbClr val="FFFFFF"/>
          </a:solidFill>
          <a:ln w="9525">
            <a:solidFill>
              <a:srgbClr val="000000"/>
            </a:solidFill>
          </a:ln>
          <a:effectLst/>
        </p:spPr>
        <p:txBody>
          <a:bodyPr rtlCol="0" anchor="ctr"/>
          <a:lstStyle/>
          <a:p>
            <a:pPr algn="ctr"/>
          </a:p>
        </p:txBody>
      </p:sp>
      <p:sp>
        <p:nvSpPr>
          <p:cNvPr id="28" name="TextBox 27"/>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Estimate</a:t>
            </a:r>
          </a:p>
        </p:txBody>
      </p:sp>
      <p:sp>
        <p:nvSpPr>
          <p:cNvPr id="29" name="TextBox 28"/>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30" name="TextBox 29"/>
          <p:cNvSpPr txBox="1"/>
          <p:nvPr/>
        </p:nvSpPr>
        <p:spPr>
          <a:xfrm>
            <a:off x="12589480"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9</a:t>
            </a:r>
          </a:p>
        </p:txBody>
      </p:sp>
      <p:sp>
        <p:nvSpPr>
          <p:cNvPr id="31" name="Rectangle 30"/>
          <p:cNvSpPr/>
          <p:nvPr/>
        </p:nvSpPr>
        <p:spPr>
          <a:xfrm>
            <a:off x="7882128" y="1572768"/>
            <a:ext cx="6675120" cy="384048"/>
          </a:xfrm>
          <a:prstGeom prst="rect">
            <a:avLst/>
          </a:prstGeom>
          <a:solidFill>
            <a:srgbClr val="FFFFFF"/>
          </a:solidFill>
          <a:ln w="15875">
            <a:solidFill>
              <a:srgbClr val="000000"/>
            </a:solidFill>
          </a:ln>
          <a:effectLst/>
        </p:spPr>
        <p:txBody>
          <a:bodyPr rtlCol="0" anchor="ctr"/>
          <a:lstStyle/>
          <a:p>
            <a:pPr algn="ctr"/>
          </a:p>
        </p:txBody>
      </p:sp>
      <p:sp>
        <p:nvSpPr>
          <p:cNvPr id="32" name="TextBox 31"/>
          <p:cNvSpPr txBox="1"/>
          <p:nvPr/>
        </p:nvSpPr>
        <p:spPr>
          <a:xfrm>
            <a:off x="7882128" y="1572768"/>
            <a:ext cx="6675120" cy="384048"/>
          </a:xfrm>
          <a:prstGeom prst="rect">
            <a:avLst/>
          </a:prstGeom>
          <a:noFill/>
        </p:spPr>
        <p:txBody>
          <a:bodyPr wrap="square" lIns="0" rIns="0" tIns="0" bIns="0" anchor="ctr">
            <a:spAutoFit/>
          </a:bodyPr>
          <a:lstStyle/>
          <a:p>
            <a:pPr algn="ctr">
              <a:spcAft>
                <a:spcPts val="0"/>
              </a:spcAft>
            </a:pPr>
            <a:r>
              <a:rPr sz="1500" b="0">
                <a:solidFill>
                  <a:srgbClr val="000000"/>
                </a:solidFill>
                <a:latin typeface="Arial"/>
              </a:rPr>
              <a:t>Use:  </a:t>
            </a:r>
            <a:r>
              <a:rPr sz="1500" b="1">
                <a:solidFill>
                  <a:srgbClr val="000000"/>
                </a:solidFill>
                <a:latin typeface="Arial"/>
              </a:rPr>
              <a:t>number that fit = width of the cell ÷ width of the part</a:t>
            </a:r>
          </a:p>
        </p:txBody>
      </p:sp>
      <p:sp>
        <p:nvSpPr>
          <p:cNvPr id="33" name="TextBox 32"/>
          <p:cNvSpPr txBox="1"/>
          <p:nvPr/>
        </p:nvSpPr>
        <p:spPr>
          <a:xfrm>
            <a:off x="7882128" y="2066544"/>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An animal cell is about 28 µm across. Its nucleus is about 7 µm across. Estimate how many nuclei would fit side by side across the cell. Show your working.  [2]</a:t>
            </a:r>
          </a:p>
        </p:txBody>
      </p:sp>
      <p:sp>
        <p:nvSpPr>
          <p:cNvPr id="34" name="Rectangle 33"/>
          <p:cNvSpPr/>
          <p:nvPr/>
        </p:nvSpPr>
        <p:spPr>
          <a:xfrm>
            <a:off x="8156448" y="3595306"/>
            <a:ext cx="2011680" cy="10972"/>
          </a:xfrm>
          <a:prstGeom prst="rect">
            <a:avLst/>
          </a:prstGeom>
          <a:solidFill>
            <a:srgbClr val="000000"/>
          </a:solidFill>
          <a:ln>
            <a:noFill/>
          </a:ln>
          <a:effectLst/>
        </p:spPr>
        <p:txBody>
          <a:bodyPr rtlCol="0" anchor="ctr"/>
          <a:lstStyle/>
          <a:p>
            <a:pPr algn="ctr"/>
          </a:p>
        </p:txBody>
      </p:sp>
      <p:sp>
        <p:nvSpPr>
          <p:cNvPr id="35" name="TextBox 34"/>
          <p:cNvSpPr txBox="1"/>
          <p:nvPr/>
        </p:nvSpPr>
        <p:spPr>
          <a:xfrm>
            <a:off x="10259568" y="3348418"/>
            <a:ext cx="680635"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nuclei</a:t>
            </a:r>
          </a:p>
        </p:txBody>
      </p:sp>
      <p:sp>
        <p:nvSpPr>
          <p:cNvPr id="36" name="TextBox 35"/>
          <p:cNvSpPr txBox="1"/>
          <p:nvPr/>
        </p:nvSpPr>
        <p:spPr>
          <a:xfrm>
            <a:off x="7882128" y="380561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A mitochondrion is about 1 µm long. About how many mitochondria would fit end to end across the same cell?  [1]</a:t>
            </a:r>
          </a:p>
        </p:txBody>
      </p:sp>
      <p:sp>
        <p:nvSpPr>
          <p:cNvPr id="37" name="Rectangle 36"/>
          <p:cNvSpPr/>
          <p:nvPr/>
        </p:nvSpPr>
        <p:spPr>
          <a:xfrm>
            <a:off x="8156448" y="4608575"/>
            <a:ext cx="2011680" cy="10972"/>
          </a:xfrm>
          <a:prstGeom prst="rect">
            <a:avLst/>
          </a:prstGeom>
          <a:solidFill>
            <a:srgbClr val="000000"/>
          </a:solidFill>
          <a:ln>
            <a:noFill/>
          </a:ln>
          <a:effectLst/>
        </p:spPr>
        <p:txBody>
          <a:bodyPr rtlCol="0" anchor="ctr"/>
          <a:lstStyle/>
          <a:p>
            <a:pPr algn="ctr"/>
          </a:p>
        </p:txBody>
      </p:sp>
      <p:sp>
        <p:nvSpPr>
          <p:cNvPr id="38" name="TextBox 37"/>
          <p:cNvSpPr txBox="1"/>
          <p:nvPr/>
        </p:nvSpPr>
        <p:spPr>
          <a:xfrm>
            <a:off x="10259568" y="4361688"/>
            <a:ext cx="1273552"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mitochondria</a:t>
            </a:r>
          </a:p>
        </p:txBody>
      </p:sp>
      <p:sp>
        <p:nvSpPr>
          <p:cNvPr id="39" name="Rectangle 38"/>
          <p:cNvSpPr/>
          <p:nvPr/>
        </p:nvSpPr>
        <p:spPr>
          <a:xfrm>
            <a:off x="7744968" y="4937760"/>
            <a:ext cx="6949440" cy="3383280"/>
          </a:xfrm>
          <a:prstGeom prst="rect">
            <a:avLst/>
          </a:prstGeom>
          <a:solidFill>
            <a:srgbClr val="FFFFFF"/>
          </a:solidFill>
          <a:ln w="9525">
            <a:solidFill>
              <a:srgbClr val="000000"/>
            </a:solidFill>
          </a:ln>
          <a:effectLst/>
        </p:spPr>
        <p:txBody>
          <a:bodyPr rtlCol="0" anchor="ctr"/>
          <a:lstStyle/>
          <a:p>
            <a:pPr algn="ctr"/>
          </a:p>
        </p:txBody>
      </p:sp>
      <p:sp>
        <p:nvSpPr>
          <p:cNvPr id="40" name="TextBox 39"/>
          <p:cNvSpPr txBox="1"/>
          <p:nvPr/>
        </p:nvSpPr>
        <p:spPr>
          <a:xfrm>
            <a:off x="7854696" y="501091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A cheek cell and a pondweed leaf cell</a:t>
            </a:r>
          </a:p>
        </p:txBody>
      </p:sp>
      <p:sp>
        <p:nvSpPr>
          <p:cNvPr id="41" name="TextBox 40"/>
          <p:cNvSpPr txBox="1"/>
          <p:nvPr/>
        </p:nvSpPr>
        <p:spPr>
          <a:xfrm>
            <a:off x="13597128" y="50292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42" name="TextBox 41"/>
          <p:cNvSpPr txBox="1"/>
          <p:nvPr/>
        </p:nvSpPr>
        <p:spPr>
          <a:xfrm>
            <a:off x="12534126" y="5402008"/>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6 and 7</a:t>
            </a:r>
          </a:p>
        </p:txBody>
      </p:sp>
      <p:sp>
        <p:nvSpPr>
          <p:cNvPr id="43" name="TextBox 42"/>
          <p:cNvSpPr txBox="1"/>
          <p:nvPr/>
        </p:nvSpPr>
        <p:spPr>
          <a:xfrm>
            <a:off x="7882128" y="536752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Give </a:t>
            </a:r>
            <a:r>
              <a:rPr sz="1500" b="1">
                <a:solidFill>
                  <a:srgbClr val="000000"/>
                </a:solidFill>
                <a:latin typeface="Arial"/>
              </a:rPr>
              <a:t>two</a:t>
            </a:r>
            <a:r>
              <a:rPr sz="1500" b="0">
                <a:solidFill>
                  <a:srgbClr val="000000"/>
                </a:solidFill>
                <a:latin typeface="Arial"/>
              </a:rPr>
              <a:t> parts that both cells have.  [2]</a:t>
            </a:r>
          </a:p>
        </p:txBody>
      </p:sp>
      <p:sp>
        <p:nvSpPr>
          <p:cNvPr id="44" name="TextBox 43"/>
          <p:cNvSpPr txBox="1"/>
          <p:nvPr/>
        </p:nvSpPr>
        <p:spPr>
          <a:xfrm>
            <a:off x="8156448" y="5877305"/>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45" name="Rectangle 44"/>
          <p:cNvSpPr/>
          <p:nvPr/>
        </p:nvSpPr>
        <p:spPr>
          <a:xfrm>
            <a:off x="8476488" y="6124194"/>
            <a:ext cx="5943600" cy="10972"/>
          </a:xfrm>
          <a:prstGeom prst="rect">
            <a:avLst/>
          </a:prstGeom>
          <a:solidFill>
            <a:srgbClr val="000000"/>
          </a:solidFill>
          <a:ln>
            <a:noFill/>
          </a:ln>
          <a:effectLst/>
        </p:spPr>
        <p:txBody>
          <a:bodyPr rtlCol="0" anchor="ctr"/>
          <a:lstStyle/>
          <a:p>
            <a:pPr algn="ctr"/>
          </a:p>
        </p:txBody>
      </p:sp>
      <p:sp>
        <p:nvSpPr>
          <p:cNvPr id="46" name="TextBox 45"/>
          <p:cNvSpPr txBox="1"/>
          <p:nvPr/>
        </p:nvSpPr>
        <p:spPr>
          <a:xfrm>
            <a:off x="8156448" y="6387083"/>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47" name="Rectangle 46"/>
          <p:cNvSpPr/>
          <p:nvPr/>
        </p:nvSpPr>
        <p:spPr>
          <a:xfrm>
            <a:off x="8476488" y="6633971"/>
            <a:ext cx="5943600" cy="10972"/>
          </a:xfrm>
          <a:prstGeom prst="rect">
            <a:avLst/>
          </a:prstGeom>
          <a:solidFill>
            <a:srgbClr val="000000"/>
          </a:solidFill>
          <a:ln>
            <a:noFill/>
          </a:ln>
          <a:effectLst/>
        </p:spPr>
        <p:txBody>
          <a:bodyPr rtlCol="0" anchor="ctr"/>
          <a:lstStyle/>
          <a:p>
            <a:pPr algn="ctr"/>
          </a:p>
        </p:txBody>
      </p:sp>
      <p:sp>
        <p:nvSpPr>
          <p:cNvPr id="48" name="TextBox 47"/>
          <p:cNvSpPr txBox="1"/>
          <p:nvPr/>
        </p:nvSpPr>
        <p:spPr>
          <a:xfrm>
            <a:off x="7882128" y="6890004"/>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Give </a:t>
            </a:r>
            <a:r>
              <a:rPr sz="1500" b="1">
                <a:solidFill>
                  <a:srgbClr val="000000"/>
                </a:solidFill>
                <a:latin typeface="Arial"/>
              </a:rPr>
              <a:t>two</a:t>
            </a:r>
            <a:r>
              <a:rPr sz="1500" b="0">
                <a:solidFill>
                  <a:srgbClr val="000000"/>
                </a:solidFill>
                <a:latin typeface="Arial"/>
              </a:rPr>
              <a:t> parts that only the pondweed leaf cell has.  [2]</a:t>
            </a:r>
          </a:p>
        </p:txBody>
      </p:sp>
      <p:sp>
        <p:nvSpPr>
          <p:cNvPr id="49" name="TextBox 48"/>
          <p:cNvSpPr txBox="1"/>
          <p:nvPr/>
        </p:nvSpPr>
        <p:spPr>
          <a:xfrm>
            <a:off x="8156448" y="7399781"/>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50" name="Rectangle 49"/>
          <p:cNvSpPr/>
          <p:nvPr/>
        </p:nvSpPr>
        <p:spPr>
          <a:xfrm>
            <a:off x="8476488" y="7646669"/>
            <a:ext cx="5943600" cy="10972"/>
          </a:xfrm>
          <a:prstGeom prst="rect">
            <a:avLst/>
          </a:prstGeom>
          <a:solidFill>
            <a:srgbClr val="000000"/>
          </a:solidFill>
          <a:ln>
            <a:noFill/>
          </a:ln>
          <a:effectLst/>
        </p:spPr>
        <p:txBody>
          <a:bodyPr rtlCol="0" anchor="ctr"/>
          <a:lstStyle/>
          <a:p>
            <a:pPr algn="ctr"/>
          </a:p>
        </p:txBody>
      </p:sp>
      <p:sp>
        <p:nvSpPr>
          <p:cNvPr id="51" name="TextBox 50"/>
          <p:cNvSpPr txBox="1"/>
          <p:nvPr/>
        </p:nvSpPr>
        <p:spPr>
          <a:xfrm>
            <a:off x="8156448" y="7909559"/>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52" name="Rectangle 51"/>
          <p:cNvSpPr/>
          <p:nvPr/>
        </p:nvSpPr>
        <p:spPr>
          <a:xfrm>
            <a:off x="8476488" y="8156447"/>
            <a:ext cx="594360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 Mandatory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cells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9" name="TextBox 8"/>
          <p:cNvSpPr txBox="1"/>
          <p:nvPr/>
        </p:nvSpPr>
        <p:spPr>
          <a:xfrm>
            <a:off x="685800" y="1572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diagrams show an animal cell and a plant cell. Name the parts labelled 1 to 8.</a:t>
            </a:r>
          </a:p>
        </p:txBody>
      </p:sp>
      <p:pic>
        <p:nvPicPr>
          <p:cNvPr id="10" name="Picture 9" descr="A. Label the cells."/>
          <p:cNvPicPr>
            <a:picLocks noChangeAspect="1"/>
          </p:cNvPicPr>
          <p:nvPr/>
        </p:nvPicPr>
        <p:blipFill>
          <a:blip r:embed="rId2"/>
          <a:stretch>
            <a:fillRect/>
          </a:stretch>
        </p:blipFill>
        <p:spPr>
          <a:xfrm>
            <a:off x="731519" y="2109978"/>
            <a:ext cx="6583680" cy="3291840"/>
          </a:xfrm>
          <a:prstGeom prst="rect">
            <a:avLst/>
          </a:prstGeom>
        </p:spPr>
      </p:pic>
      <p:sp>
        <p:nvSpPr>
          <p:cNvPr id="11" name="TextBox 10"/>
          <p:cNvSpPr txBox="1"/>
          <p:nvPr/>
        </p:nvSpPr>
        <p:spPr>
          <a:xfrm>
            <a:off x="868680" y="5511546"/>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12" name="TextBox 11"/>
          <p:cNvSpPr txBox="1"/>
          <p:nvPr/>
        </p:nvSpPr>
        <p:spPr>
          <a:xfrm>
            <a:off x="1216152" y="5511546"/>
            <a:ext cx="292608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nucleus (1)</a:t>
            </a:r>
          </a:p>
        </p:txBody>
      </p:sp>
      <p:sp>
        <p:nvSpPr>
          <p:cNvPr id="13" name="TextBox 12"/>
          <p:cNvSpPr txBox="1"/>
          <p:nvPr/>
        </p:nvSpPr>
        <p:spPr>
          <a:xfrm>
            <a:off x="868680" y="5895594"/>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14" name="TextBox 13"/>
          <p:cNvSpPr txBox="1"/>
          <p:nvPr/>
        </p:nvSpPr>
        <p:spPr>
          <a:xfrm>
            <a:off x="1216152" y="5895594"/>
            <a:ext cx="292608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cell membrane (1)</a:t>
            </a:r>
          </a:p>
        </p:txBody>
      </p:sp>
      <p:sp>
        <p:nvSpPr>
          <p:cNvPr id="15" name="TextBox 14"/>
          <p:cNvSpPr txBox="1"/>
          <p:nvPr/>
        </p:nvSpPr>
        <p:spPr>
          <a:xfrm>
            <a:off x="868680" y="6279642"/>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3</a:t>
            </a:r>
          </a:p>
        </p:txBody>
      </p:sp>
      <p:sp>
        <p:nvSpPr>
          <p:cNvPr id="16" name="TextBox 15"/>
          <p:cNvSpPr txBox="1"/>
          <p:nvPr/>
        </p:nvSpPr>
        <p:spPr>
          <a:xfrm>
            <a:off x="1216152" y="6279642"/>
            <a:ext cx="292608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cytoplasm (1)</a:t>
            </a:r>
          </a:p>
        </p:txBody>
      </p:sp>
      <p:sp>
        <p:nvSpPr>
          <p:cNvPr id="17" name="TextBox 16"/>
          <p:cNvSpPr txBox="1"/>
          <p:nvPr/>
        </p:nvSpPr>
        <p:spPr>
          <a:xfrm>
            <a:off x="868680" y="6663690"/>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4</a:t>
            </a:r>
          </a:p>
        </p:txBody>
      </p:sp>
      <p:sp>
        <p:nvSpPr>
          <p:cNvPr id="18" name="TextBox 17"/>
          <p:cNvSpPr txBox="1"/>
          <p:nvPr/>
        </p:nvSpPr>
        <p:spPr>
          <a:xfrm>
            <a:off x="1216152" y="6663690"/>
            <a:ext cx="292608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mitochondrion (1)</a:t>
            </a:r>
          </a:p>
        </p:txBody>
      </p:sp>
      <p:sp>
        <p:nvSpPr>
          <p:cNvPr id="19" name="TextBox 18"/>
          <p:cNvSpPr txBox="1"/>
          <p:nvPr/>
        </p:nvSpPr>
        <p:spPr>
          <a:xfrm>
            <a:off x="4251960" y="5511546"/>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5</a:t>
            </a:r>
          </a:p>
        </p:txBody>
      </p:sp>
      <p:sp>
        <p:nvSpPr>
          <p:cNvPr id="20" name="TextBox 19"/>
          <p:cNvSpPr txBox="1"/>
          <p:nvPr/>
        </p:nvSpPr>
        <p:spPr>
          <a:xfrm>
            <a:off x="4599432" y="5511546"/>
            <a:ext cx="292608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ribosomes (1)</a:t>
            </a:r>
          </a:p>
        </p:txBody>
      </p:sp>
      <p:sp>
        <p:nvSpPr>
          <p:cNvPr id="21" name="TextBox 20"/>
          <p:cNvSpPr txBox="1"/>
          <p:nvPr/>
        </p:nvSpPr>
        <p:spPr>
          <a:xfrm>
            <a:off x="4251960" y="5895594"/>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6</a:t>
            </a:r>
          </a:p>
        </p:txBody>
      </p:sp>
      <p:sp>
        <p:nvSpPr>
          <p:cNvPr id="22" name="TextBox 21"/>
          <p:cNvSpPr txBox="1"/>
          <p:nvPr/>
        </p:nvSpPr>
        <p:spPr>
          <a:xfrm>
            <a:off x="4599432" y="5895594"/>
            <a:ext cx="292608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cell wall (1)</a:t>
            </a:r>
          </a:p>
        </p:txBody>
      </p:sp>
      <p:sp>
        <p:nvSpPr>
          <p:cNvPr id="23" name="TextBox 22"/>
          <p:cNvSpPr txBox="1"/>
          <p:nvPr/>
        </p:nvSpPr>
        <p:spPr>
          <a:xfrm>
            <a:off x="4251960" y="6279642"/>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7</a:t>
            </a:r>
          </a:p>
        </p:txBody>
      </p:sp>
      <p:sp>
        <p:nvSpPr>
          <p:cNvPr id="24" name="TextBox 23"/>
          <p:cNvSpPr txBox="1"/>
          <p:nvPr/>
        </p:nvSpPr>
        <p:spPr>
          <a:xfrm>
            <a:off x="4599432" y="6279642"/>
            <a:ext cx="292608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chloroplast (1)</a:t>
            </a:r>
          </a:p>
        </p:txBody>
      </p:sp>
      <p:sp>
        <p:nvSpPr>
          <p:cNvPr id="25" name="TextBox 24"/>
          <p:cNvSpPr txBox="1"/>
          <p:nvPr/>
        </p:nvSpPr>
        <p:spPr>
          <a:xfrm>
            <a:off x="4251960" y="6663690"/>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8</a:t>
            </a:r>
          </a:p>
        </p:txBody>
      </p:sp>
      <p:sp>
        <p:nvSpPr>
          <p:cNvPr id="26" name="TextBox 25"/>
          <p:cNvSpPr txBox="1"/>
          <p:nvPr/>
        </p:nvSpPr>
        <p:spPr>
          <a:xfrm>
            <a:off x="4599432" y="6663690"/>
            <a:ext cx="292608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permanent vacuole (1)</a:t>
            </a:r>
          </a:p>
        </p:txBody>
      </p:sp>
      <p:sp>
        <p:nvSpPr>
          <p:cNvPr id="27" name="TextBox 26"/>
          <p:cNvSpPr txBox="1"/>
          <p:nvPr/>
        </p:nvSpPr>
        <p:spPr>
          <a:xfrm>
            <a:off x="685800" y="7120890"/>
            <a:ext cx="6675120" cy="823468"/>
          </a:xfrm>
          <a:prstGeom prst="rect">
            <a:avLst/>
          </a:prstGeom>
          <a:noFill/>
        </p:spPr>
        <p:txBody>
          <a:bodyPr wrap="square" lIns="0" rIns="0" tIns="0" bIns="0" anchor="t">
            <a:spAutoFit/>
          </a:bodyPr>
          <a:lstStyle/>
          <a:p>
            <a:pPr algn="l">
              <a:spcAft>
                <a:spcPts val="400"/>
              </a:spcAft>
            </a:pPr>
            <a:r>
              <a:rPr sz="1300" b="1">
                <a:solidFill>
                  <a:srgbClr val="009900"/>
                </a:solidFill>
                <a:latin typeface="Arial"/>
              </a:rPr>
              <a:t>Allow mitochondria for 4, ribosome for 5 and vacuole for 8. Allow small spelling errors if the word is clear.</a:t>
            </a:r>
          </a:p>
          <a:p>
            <a:pPr algn="l">
              <a:spcAft>
                <a:spcPts val="400"/>
              </a:spcAft>
            </a:pPr>
            <a:r>
              <a:rPr sz="1300" b="1">
                <a:solidFill>
                  <a:srgbClr val="009900"/>
                </a:solidFill>
                <a:latin typeface="Arial"/>
              </a:rPr>
              <a:t>Do not accept “membrane” alone for 2, or “cell membrane” for 6 (the cell wall is the outside layer of a plant cell).</a:t>
            </a:r>
          </a:p>
        </p:txBody>
      </p:sp>
      <p:sp>
        <p:nvSpPr>
          <p:cNvPr id="28" name="Rectangle 27"/>
          <p:cNvSpPr/>
          <p:nvPr/>
        </p:nvSpPr>
        <p:spPr>
          <a:xfrm>
            <a:off x="7744968" y="1143000"/>
            <a:ext cx="6949440" cy="3611880"/>
          </a:xfrm>
          <a:prstGeom prst="rect">
            <a:avLst/>
          </a:prstGeom>
          <a:solidFill>
            <a:srgbClr val="FFFFFF"/>
          </a:solidFill>
          <a:ln w="9525">
            <a:solidFill>
              <a:srgbClr val="000000"/>
            </a:solidFill>
          </a:ln>
          <a:effectLst/>
        </p:spPr>
        <p:txBody>
          <a:bodyPr rtlCol="0" anchor="ctr"/>
          <a:lstStyle/>
          <a:p>
            <a:pPr algn="ctr"/>
          </a:p>
        </p:txBody>
      </p:sp>
      <p:sp>
        <p:nvSpPr>
          <p:cNvPr id="29" name="TextBox 28"/>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Parts and their jobs</a:t>
            </a:r>
          </a:p>
        </p:txBody>
      </p:sp>
      <p:sp>
        <p:nvSpPr>
          <p:cNvPr id="30" name="TextBox 29"/>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31" name="TextBox 30"/>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1 mark for each job.</a:t>
            </a:r>
          </a:p>
        </p:txBody>
      </p:sp>
      <p:graphicFrame>
        <p:nvGraphicFramePr>
          <p:cNvPr id="32" name="Table 31"/>
          <p:cNvGraphicFramePr>
            <a:graphicFrameLocks noGrp="1"/>
          </p:cNvGraphicFramePr>
          <p:nvPr/>
        </p:nvGraphicFramePr>
        <p:xfrm>
          <a:off x="7882128" y="1920240"/>
          <a:ext cx="6675120" cy="2724912"/>
        </p:xfrm>
        <a:graphic>
          <a:graphicData uri="http://schemas.openxmlformats.org/drawingml/2006/table">
            <a:tbl>
              <a:tblPr firstRow="0" bandRow="0">
                <a:tableStyleId>{5C22544A-7EE6-4342-B048-85BDC9FD1C3A}</a:tableStyleId>
              </a:tblPr>
              <a:tblGrid>
                <a:gridCol w="1920240"/>
                <a:gridCol w="4754880"/>
              </a:tblGrid>
              <a:tr h="347472">
                <a:tc>
                  <a:txBody>
                    <a:bodyPr/>
                    <a:lstStyle/>
                    <a:p>
                      <a:pPr algn="ctr"/>
                      <a:r>
                        <a:rPr sz="1500" b="1">
                          <a:solidFill>
                            <a:srgbClr val="000000"/>
                          </a:solidFill>
                          <a:latin typeface="Arial"/>
                        </a:rPr>
                        <a:t>Part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Job</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475488">
                <a:tc>
                  <a:txBody>
                    <a:bodyPr/>
                    <a:lstStyle/>
                    <a:p>
                      <a:pPr algn="l"/>
                      <a:r>
                        <a:rPr sz="1500" b="0">
                          <a:solidFill>
                            <a:srgbClr val="000000"/>
                          </a:solidFill>
                          <a:latin typeface="Arial"/>
                        </a:rPr>
                        <a:t>nucleus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1">
                          <a:solidFill>
                            <a:srgbClr val="009900"/>
                          </a:solidFill>
                          <a:latin typeface="Arial"/>
                        </a:rPr>
                        <a:t>contains genetic material, which controls the activities of the cell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75488">
                <a:tc>
                  <a:txBody>
                    <a:bodyPr/>
                    <a:lstStyle/>
                    <a:p>
                      <a:pPr algn="l"/>
                      <a:r>
                        <a:rPr sz="1500" b="0">
                          <a:solidFill>
                            <a:srgbClr val="000000"/>
                          </a:solidFill>
                          <a:latin typeface="Arial"/>
                        </a:rPr>
                        <a:t>cell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1">
                          <a:solidFill>
                            <a:srgbClr val="009900"/>
                          </a:solidFill>
                          <a:latin typeface="Arial"/>
                        </a:rPr>
                        <a:t>controls the movement of substances into and out of the cell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75488">
                <a:tc>
                  <a:txBody>
                    <a:bodyPr/>
                    <a:lstStyle/>
                    <a:p>
                      <a:pPr algn="l"/>
                      <a:r>
                        <a:rPr sz="1500" b="0">
                          <a:solidFill>
                            <a:srgbClr val="000000"/>
                          </a:solidFill>
                          <a:latin typeface="Arial"/>
                        </a:rPr>
                        <a:t>mitochondria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1">
                          <a:solidFill>
                            <a:srgbClr val="009900"/>
                          </a:solidFill>
                          <a:latin typeface="Arial"/>
                        </a:rPr>
                        <a:t>aerobic respiration / release energy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75488">
                <a:tc>
                  <a:txBody>
                    <a:bodyPr/>
                    <a:lstStyle/>
                    <a:p>
                      <a:pPr algn="l"/>
                      <a:r>
                        <a:rPr sz="1500" b="0">
                          <a:solidFill>
                            <a:srgbClr val="000000"/>
                          </a:solidFill>
                          <a:latin typeface="Arial"/>
                        </a:rPr>
                        <a:t>ribosomes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1">
                          <a:solidFill>
                            <a:srgbClr val="009900"/>
                          </a:solidFill>
                          <a:latin typeface="Arial"/>
                        </a:rPr>
                        <a:t>protein synthesis / make proteins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75488">
                <a:tc>
                  <a:txBody>
                    <a:bodyPr/>
                    <a:lstStyle/>
                    <a:p>
                      <a:pPr algn="l"/>
                      <a:r>
                        <a:rPr sz="1500" b="0">
                          <a:solidFill>
                            <a:srgbClr val="000000"/>
                          </a:solidFill>
                          <a:latin typeface="Arial"/>
                        </a:rPr>
                        <a:t>chloroplasts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300" b="1">
                          <a:solidFill>
                            <a:srgbClr val="009900"/>
                          </a:solidFill>
                          <a:latin typeface="Arial"/>
                        </a:rPr>
                        <a:t>absorb light to make food / photosynthesis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33" name="Rectangle 32"/>
          <p:cNvSpPr/>
          <p:nvPr/>
        </p:nvSpPr>
        <p:spPr>
          <a:xfrm>
            <a:off x="7744968" y="4892040"/>
            <a:ext cx="6949440" cy="3429000"/>
          </a:xfrm>
          <a:prstGeom prst="rect">
            <a:avLst/>
          </a:prstGeom>
          <a:solidFill>
            <a:srgbClr val="FFFFFF"/>
          </a:solidFill>
          <a:ln w="9525">
            <a:solidFill>
              <a:srgbClr val="000000"/>
            </a:solidFill>
          </a:ln>
          <a:effectLst/>
        </p:spPr>
        <p:txBody>
          <a:bodyPr rtlCol="0" anchor="ctr"/>
          <a:lstStyle/>
          <a:p>
            <a:pPr algn="ctr"/>
          </a:p>
        </p:txBody>
      </p:sp>
      <p:sp>
        <p:nvSpPr>
          <p:cNvPr id="34" name="TextBox 33"/>
          <p:cNvSpPr txBox="1"/>
          <p:nvPr/>
        </p:nvSpPr>
        <p:spPr>
          <a:xfrm>
            <a:off x="7854696" y="49651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Which cells have it?</a:t>
            </a:r>
          </a:p>
        </p:txBody>
      </p:sp>
      <p:sp>
        <p:nvSpPr>
          <p:cNvPr id="35" name="TextBox 34"/>
          <p:cNvSpPr txBox="1"/>
          <p:nvPr/>
        </p:nvSpPr>
        <p:spPr>
          <a:xfrm>
            <a:off x="13597128" y="4983479"/>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6" name="TextBox 35"/>
          <p:cNvSpPr txBox="1"/>
          <p:nvPr/>
        </p:nvSpPr>
        <p:spPr>
          <a:xfrm>
            <a:off x="7882128" y="5321808"/>
            <a:ext cx="667512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1 mark for each row with both columns right.</a:t>
            </a:r>
          </a:p>
        </p:txBody>
      </p:sp>
      <p:graphicFrame>
        <p:nvGraphicFramePr>
          <p:cNvPr id="37" name="Table 36"/>
          <p:cNvGraphicFramePr>
            <a:graphicFrameLocks noGrp="1"/>
          </p:cNvGraphicFramePr>
          <p:nvPr/>
        </p:nvGraphicFramePr>
        <p:xfrm>
          <a:off x="7882128" y="5650992"/>
          <a:ext cx="6675120" cy="2304288"/>
        </p:xfrm>
        <a:graphic>
          <a:graphicData uri="http://schemas.openxmlformats.org/drawingml/2006/table">
            <a:tbl>
              <a:tblPr firstRow="0" bandRow="0">
                <a:tableStyleId>{5C22544A-7EE6-4342-B048-85BDC9FD1C3A}</a:tableStyleId>
              </a:tblPr>
              <a:tblGrid>
                <a:gridCol w="3291840"/>
                <a:gridCol w="1691640"/>
                <a:gridCol w="1691640"/>
              </a:tblGrid>
              <a:tr h="329184">
                <a:tc>
                  <a:txBody>
                    <a:bodyPr/>
                    <a:lstStyle/>
                    <a:p>
                      <a:pPr algn="ctr"/>
                      <a:r>
                        <a:rPr sz="1400" b="1">
                          <a:solidFill>
                            <a:srgbClr val="000000"/>
                          </a:solidFill>
                          <a:latin typeface="Arial"/>
                        </a:rPr>
                        <a:t>Part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Animal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Plant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29184">
                <a:tc>
                  <a:txBody>
                    <a:bodyPr/>
                    <a:lstStyle/>
                    <a:p>
                      <a:pPr algn="l"/>
                      <a:r>
                        <a:rPr sz="1400" b="0">
                          <a:solidFill>
                            <a:srgbClr val="000000"/>
                          </a:solidFill>
                          <a:latin typeface="Arial"/>
                        </a:rPr>
                        <a:t>1. nucleus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l"/>
                      <a:r>
                        <a:rPr sz="1400" b="0">
                          <a:solidFill>
                            <a:srgbClr val="000000"/>
                          </a:solidFill>
                          <a:latin typeface="Arial"/>
                        </a:rPr>
                        <a:t>2. cell wall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l"/>
                      <a:r>
                        <a:rPr sz="1400" b="0">
                          <a:solidFill>
                            <a:srgbClr val="000000"/>
                          </a:solidFill>
                          <a:latin typeface="Arial"/>
                        </a:rPr>
                        <a:t>3. mitochondria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l"/>
                      <a:r>
                        <a:rPr sz="1400" b="0">
                          <a:solidFill>
                            <a:srgbClr val="000000"/>
                          </a:solidFill>
                          <a:latin typeface="Arial"/>
                        </a:rPr>
                        <a:t>4. chloroplasts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l"/>
                      <a:r>
                        <a:rPr sz="1400" b="0">
                          <a:solidFill>
                            <a:srgbClr val="000000"/>
                          </a:solidFill>
                          <a:latin typeface="Arial"/>
                        </a:rPr>
                        <a:t>5. permanent vacuole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l"/>
                      <a:r>
                        <a:rPr sz="1400" b="0">
                          <a:solidFill>
                            <a:srgbClr val="000000"/>
                          </a:solidFill>
                          <a:latin typeface="Arial"/>
                        </a:rPr>
                        <a:t>6. cell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38" name="TextBox 37"/>
          <p:cNvSpPr txBox="1"/>
          <p:nvPr/>
        </p:nvSpPr>
        <p:spPr>
          <a:xfrm>
            <a:off x="7882128" y="8010144"/>
            <a:ext cx="6675120" cy="228600"/>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Row 3 needs both ticks: plant cells have mitochondria too.</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 Mandatory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[7]</a:t>
            </a:r>
          </a:p>
        </p:txBody>
      </p:sp>
      <p:sp>
        <p:nvSpPr>
          <p:cNvPr id="9" name="TextBox 8"/>
          <p:cNvSpPr txBox="1"/>
          <p:nvPr/>
        </p:nvSpPr>
        <p:spPr>
          <a:xfrm>
            <a:off x="685800" y="1572768"/>
            <a:ext cx="667512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Animal and plant cells are eukaryotic cells. What does eukaryotic mean?  [1]</a:t>
            </a:r>
          </a:p>
        </p:txBody>
      </p:sp>
      <p:sp>
        <p:nvSpPr>
          <p:cNvPr id="10" name="TextBox 9"/>
          <p:cNvSpPr txBox="1"/>
          <p:nvPr/>
        </p:nvSpPr>
        <p:spPr>
          <a:xfrm>
            <a:off x="960120" y="1826514"/>
            <a:ext cx="6400800" cy="439293"/>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Their genetic material is enclosed in a nucleus (1).</a:t>
            </a:r>
          </a:p>
          <a:p>
            <a:pPr algn="l">
              <a:spcAft>
                <a:spcPts val="300"/>
              </a:spcAft>
            </a:pPr>
            <a:r>
              <a:rPr sz="1300" b="1">
                <a:solidFill>
                  <a:srgbClr val="009900"/>
                </a:solidFill>
                <a:latin typeface="Arial"/>
              </a:rPr>
              <a:t>Allow “they have a nucleus”.</a:t>
            </a:r>
          </a:p>
        </p:txBody>
      </p:sp>
      <p:sp>
        <p:nvSpPr>
          <p:cNvPr id="11" name="TextBox 10"/>
          <p:cNvSpPr txBox="1"/>
          <p:nvPr/>
        </p:nvSpPr>
        <p:spPr>
          <a:xfrm>
            <a:off x="685800" y="2363647"/>
            <a:ext cx="667512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Name the green substance in chloroplasts that absorbs light.  [1]</a:t>
            </a:r>
          </a:p>
        </p:txBody>
      </p:sp>
      <p:sp>
        <p:nvSpPr>
          <p:cNvPr id="12" name="TextBox 11"/>
          <p:cNvSpPr txBox="1"/>
          <p:nvPr/>
        </p:nvSpPr>
        <p:spPr>
          <a:xfrm>
            <a:off x="960120" y="2617393"/>
            <a:ext cx="6400800" cy="439293"/>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Chlorophyll (1).</a:t>
            </a:r>
          </a:p>
          <a:p>
            <a:pPr algn="l">
              <a:spcAft>
                <a:spcPts val="300"/>
              </a:spcAft>
            </a:pPr>
            <a:r>
              <a:rPr sz="1300" b="1">
                <a:solidFill>
                  <a:srgbClr val="009900"/>
                </a:solidFill>
                <a:latin typeface="Arial"/>
              </a:rPr>
              <a:t>Allow small spelling errors, such as “chlorophyl”. Do not accept “chloroplast”.</a:t>
            </a:r>
          </a:p>
        </p:txBody>
      </p:sp>
      <p:sp>
        <p:nvSpPr>
          <p:cNvPr id="13" name="TextBox 12"/>
          <p:cNvSpPr txBox="1"/>
          <p:nvPr/>
        </p:nvSpPr>
        <p:spPr>
          <a:xfrm>
            <a:off x="685800" y="3154527"/>
            <a:ext cx="667512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What is cell sap?  [1]</a:t>
            </a:r>
          </a:p>
        </p:txBody>
      </p:sp>
      <p:sp>
        <p:nvSpPr>
          <p:cNvPr id="14" name="TextBox 13"/>
          <p:cNvSpPr txBox="1"/>
          <p:nvPr/>
        </p:nvSpPr>
        <p:spPr>
          <a:xfrm>
            <a:off x="960120" y="3408273"/>
            <a:ext cx="6400800" cy="439293"/>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A weak solution of sugars and salts (that fills the permanent vacuole) (1).</a:t>
            </a:r>
          </a:p>
          <a:p>
            <a:pPr algn="l">
              <a:spcAft>
                <a:spcPts val="300"/>
              </a:spcAft>
            </a:pPr>
            <a:r>
              <a:rPr sz="1300" b="1">
                <a:solidFill>
                  <a:srgbClr val="009900"/>
                </a:solidFill>
                <a:latin typeface="Arial"/>
              </a:rPr>
              <a:t>Allow “water with sugars and salts dissolved in it”. Do not accept “water” alone.</a:t>
            </a:r>
          </a:p>
        </p:txBody>
      </p:sp>
      <p:sp>
        <p:nvSpPr>
          <p:cNvPr id="15" name="TextBox 14"/>
          <p:cNvSpPr txBox="1"/>
          <p:nvPr/>
        </p:nvSpPr>
        <p:spPr>
          <a:xfrm>
            <a:off x="685800" y="3945407"/>
            <a:ext cx="667512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Give one way a light micrograph of pondweed leaf cells is different from a diagram of a plant cell.  [1]</a:t>
            </a:r>
          </a:p>
        </p:txBody>
      </p:sp>
      <p:sp>
        <p:nvSpPr>
          <p:cNvPr id="16" name="TextBox 15"/>
          <p:cNvSpPr txBox="1"/>
          <p:nvPr/>
        </p:nvSpPr>
        <p:spPr>
          <a:xfrm>
            <a:off x="960120" y="4407179"/>
            <a:ext cx="6400800" cy="1197102"/>
          </a:xfrm>
          <a:prstGeom prst="rect">
            <a:avLst/>
          </a:prstGeom>
          <a:noFill/>
        </p:spPr>
        <p:txBody>
          <a:bodyPr wrap="square" lIns="0" rIns="0" tIns="0" bIns="0" anchor="t">
            <a:spAutoFit/>
          </a:bodyPr>
          <a:lstStyle/>
          <a:p>
            <a:pPr algn="l">
              <a:spcAft>
                <a:spcPts val="300"/>
              </a:spcAft>
            </a:pPr>
            <a:r>
              <a:rPr sz="1300" b="1">
                <a:solidFill>
                  <a:srgbClr val="009900"/>
                </a:solidFill>
                <a:latin typeface="Arial"/>
              </a:rPr>
              <a:t>Any one (1): you cannot see the mitochondria or ribosomes in the micrograph; the real cells are packed together (sharing walls); the vacuole is clear / hard to see; the cell membrane cannot be seen apart from the cell wall; the nucleus is hidden or pushed to one side; the diagram’s colours are not real (only the chloroplasts’ green is real).</a:t>
            </a:r>
          </a:p>
          <a:p>
            <a:pPr algn="l">
              <a:spcAft>
                <a:spcPts val="300"/>
              </a:spcAft>
            </a:pPr>
            <a:r>
              <a:rPr sz="1300" b="1">
                <a:solidFill>
                  <a:srgbClr val="009900"/>
                </a:solidFill>
                <a:latin typeface="Arial"/>
              </a:rPr>
              <a:t>Do not accept “the micrograph is real” or “the diagram is bigger”.</a:t>
            </a:r>
          </a:p>
        </p:txBody>
      </p:sp>
      <p:sp>
        <p:nvSpPr>
          <p:cNvPr id="17" name="TextBox 16"/>
          <p:cNvSpPr txBox="1"/>
          <p:nvPr/>
        </p:nvSpPr>
        <p:spPr>
          <a:xfrm>
            <a:off x="685800" y="5702122"/>
            <a:ext cx="667512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5. Onion bulb cells have no chloroplasts. Suggest why.  [1]</a:t>
            </a:r>
          </a:p>
        </p:txBody>
      </p:sp>
      <p:sp>
        <p:nvSpPr>
          <p:cNvPr id="18" name="TextBox 17"/>
          <p:cNvSpPr txBox="1"/>
          <p:nvPr/>
        </p:nvSpPr>
        <p:spPr>
          <a:xfrm>
            <a:off x="960120" y="5955868"/>
            <a:ext cx="6400800" cy="647319"/>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The cells get no light (the bulb is underground / covered / they are inner layers), so they cannot photosynthesise (1).</a:t>
            </a:r>
          </a:p>
          <a:p>
            <a:pPr algn="l">
              <a:spcAft>
                <a:spcPts val="300"/>
              </a:spcAft>
            </a:pPr>
            <a:r>
              <a:rPr sz="1300" b="1">
                <a:solidFill>
                  <a:srgbClr val="009900"/>
                </a:solidFill>
                <a:latin typeface="Arial"/>
              </a:rPr>
              <a:t>Do not accept “onion cells are not plant cells”.</a:t>
            </a:r>
          </a:p>
        </p:txBody>
      </p:sp>
      <p:sp>
        <p:nvSpPr>
          <p:cNvPr id="19" name="TextBox 18"/>
          <p:cNvSpPr txBox="1"/>
          <p:nvPr/>
        </p:nvSpPr>
        <p:spPr>
          <a:xfrm>
            <a:off x="685800" y="6701028"/>
            <a:ext cx="667512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6. A student says, “Plant cells do not need mitochondria, because they have chloroplasts.” Is the student right? Give a reason for your answer.  [2]</a:t>
            </a:r>
          </a:p>
        </p:txBody>
      </p:sp>
      <p:sp>
        <p:nvSpPr>
          <p:cNvPr id="20" name="TextBox 19"/>
          <p:cNvSpPr txBox="1"/>
          <p:nvPr/>
        </p:nvSpPr>
        <p:spPr>
          <a:xfrm>
            <a:off x="960120" y="7162800"/>
            <a:ext cx="6400800" cy="1048511"/>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No (1). Plant cells need to release energy by (aerobic) respiration (all the time / day and night); chloroplasts make food, mitochondria release energy from it (1).</a:t>
            </a:r>
          </a:p>
          <a:p>
            <a:pPr algn="l">
              <a:spcAft>
                <a:spcPts val="300"/>
              </a:spcAft>
            </a:pPr>
            <a:r>
              <a:rPr sz="1300" b="1">
                <a:solidFill>
                  <a:srgbClr val="009900"/>
                </a:solidFill>
                <a:latin typeface="Arial"/>
              </a:rPr>
              <a:t>The reason scores only with “No”. Do not accept “chloroplasts make energy” or “plants only respire at night”.</a:t>
            </a:r>
          </a:p>
        </p:txBody>
      </p:sp>
      <p:sp>
        <p:nvSpPr>
          <p:cNvPr id="21" name="Rectangle 20"/>
          <p:cNvSpPr/>
          <p:nvPr/>
        </p:nvSpPr>
        <p:spPr>
          <a:xfrm>
            <a:off x="7744968" y="1143000"/>
            <a:ext cx="6949440" cy="3657600"/>
          </a:xfrm>
          <a:prstGeom prst="rect">
            <a:avLst/>
          </a:prstGeom>
          <a:solidFill>
            <a:srgbClr val="FFFFFF"/>
          </a:solidFill>
          <a:ln w="9525">
            <a:solidFill>
              <a:srgbClr val="000000"/>
            </a:solidFill>
          </a:ln>
          <a:effectLst/>
        </p:spPr>
        <p:txBody>
          <a:bodyPr rtlCol="0" anchor="ctr"/>
          <a:lstStyle/>
          <a:p>
            <a:pPr algn="ctr"/>
          </a:p>
        </p:txBody>
      </p:sp>
      <p:sp>
        <p:nvSpPr>
          <p:cNvPr id="22" name="TextBox 21"/>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Estimate</a:t>
            </a:r>
          </a:p>
        </p:txBody>
      </p:sp>
      <p:sp>
        <p:nvSpPr>
          <p:cNvPr id="23" name="TextBox 22"/>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24" name="Rectangle 23"/>
          <p:cNvSpPr/>
          <p:nvPr/>
        </p:nvSpPr>
        <p:spPr>
          <a:xfrm>
            <a:off x="7882128" y="1572768"/>
            <a:ext cx="6675120" cy="384048"/>
          </a:xfrm>
          <a:prstGeom prst="rect">
            <a:avLst/>
          </a:prstGeom>
          <a:solidFill>
            <a:srgbClr val="FFFFFF"/>
          </a:solidFill>
          <a:ln w="15875">
            <a:solidFill>
              <a:srgbClr val="000000"/>
            </a:solidFill>
          </a:ln>
          <a:effectLst/>
        </p:spPr>
        <p:txBody>
          <a:bodyPr rtlCol="0" anchor="ctr"/>
          <a:lstStyle/>
          <a:p>
            <a:pPr algn="ctr"/>
          </a:p>
        </p:txBody>
      </p:sp>
      <p:sp>
        <p:nvSpPr>
          <p:cNvPr id="25" name="TextBox 24"/>
          <p:cNvSpPr txBox="1"/>
          <p:nvPr/>
        </p:nvSpPr>
        <p:spPr>
          <a:xfrm>
            <a:off x="7882128" y="1572768"/>
            <a:ext cx="6675120" cy="384048"/>
          </a:xfrm>
          <a:prstGeom prst="rect">
            <a:avLst/>
          </a:prstGeom>
          <a:noFill/>
        </p:spPr>
        <p:txBody>
          <a:bodyPr wrap="square" lIns="0" rIns="0" tIns="0" bIns="0" anchor="ctr">
            <a:spAutoFit/>
          </a:bodyPr>
          <a:lstStyle/>
          <a:p>
            <a:pPr algn="ctr">
              <a:spcAft>
                <a:spcPts val="0"/>
              </a:spcAft>
            </a:pPr>
            <a:r>
              <a:rPr sz="1500" b="0">
                <a:solidFill>
                  <a:srgbClr val="000000"/>
                </a:solidFill>
                <a:latin typeface="Arial"/>
              </a:rPr>
              <a:t>Use:  </a:t>
            </a:r>
            <a:r>
              <a:rPr sz="1500" b="1">
                <a:solidFill>
                  <a:srgbClr val="000000"/>
                </a:solidFill>
                <a:latin typeface="Arial"/>
              </a:rPr>
              <a:t>number that fit = width of the cell ÷ width of the part</a:t>
            </a:r>
          </a:p>
        </p:txBody>
      </p:sp>
      <p:sp>
        <p:nvSpPr>
          <p:cNvPr id="26" name="TextBox 25"/>
          <p:cNvSpPr txBox="1"/>
          <p:nvPr/>
        </p:nvSpPr>
        <p:spPr>
          <a:xfrm>
            <a:off x="7882128" y="2066544"/>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a:t>
            </a:r>
          </a:p>
        </p:txBody>
      </p:sp>
      <p:sp>
        <p:nvSpPr>
          <p:cNvPr id="27" name="TextBox 26"/>
          <p:cNvSpPr txBox="1"/>
          <p:nvPr/>
        </p:nvSpPr>
        <p:spPr>
          <a:xfrm>
            <a:off x="8293608" y="2066544"/>
            <a:ext cx="6263640" cy="647319"/>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28 ÷ 7 (1)   = 4 nuclei (1)</a:t>
            </a:r>
          </a:p>
          <a:p>
            <a:pPr algn="l">
              <a:spcAft>
                <a:spcPts val="300"/>
              </a:spcAft>
            </a:pPr>
            <a:r>
              <a:rPr sz="1300" b="1">
                <a:solidFill>
                  <a:srgbClr val="009900"/>
                </a:solidFill>
                <a:latin typeface="Arial"/>
              </a:rPr>
              <a:t>Correct answer with no working scores 2. Do not accept 196 (28 × 7: multiplied) or 21 (28 − 7).</a:t>
            </a:r>
          </a:p>
        </p:txBody>
      </p:sp>
      <p:sp>
        <p:nvSpPr>
          <p:cNvPr id="28" name="TextBox 27"/>
          <p:cNvSpPr txBox="1"/>
          <p:nvPr/>
        </p:nvSpPr>
        <p:spPr>
          <a:xfrm>
            <a:off x="7882128" y="2851023"/>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(b)</a:t>
            </a:r>
          </a:p>
        </p:txBody>
      </p:sp>
      <p:sp>
        <p:nvSpPr>
          <p:cNvPr id="29" name="TextBox 28"/>
          <p:cNvSpPr txBox="1"/>
          <p:nvPr/>
        </p:nvSpPr>
        <p:spPr>
          <a:xfrm>
            <a:off x="8293608" y="2851023"/>
            <a:ext cx="6263640" cy="222884"/>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28 mitochondria (1)</a:t>
            </a:r>
          </a:p>
        </p:txBody>
      </p:sp>
      <p:sp>
        <p:nvSpPr>
          <p:cNvPr id="30" name="Rectangle 29"/>
          <p:cNvSpPr/>
          <p:nvPr/>
        </p:nvSpPr>
        <p:spPr>
          <a:xfrm>
            <a:off x="7882128" y="3183636"/>
            <a:ext cx="6675120" cy="10972"/>
          </a:xfrm>
          <a:prstGeom prst="rect">
            <a:avLst/>
          </a:prstGeom>
          <a:solidFill>
            <a:srgbClr val="D2D2D2"/>
          </a:solidFill>
          <a:ln>
            <a:noFill/>
          </a:ln>
          <a:effectLst/>
        </p:spPr>
        <p:txBody>
          <a:bodyPr rtlCol="0" anchor="ctr"/>
          <a:lstStyle/>
          <a:p>
            <a:pPr algn="ctr"/>
          </a:p>
        </p:txBody>
      </p:sp>
      <p:sp>
        <p:nvSpPr>
          <p:cNvPr id="31" name="TextBox 30"/>
          <p:cNvSpPr txBox="1"/>
          <p:nvPr/>
        </p:nvSpPr>
        <p:spPr>
          <a:xfrm>
            <a:off x="7882128" y="3275076"/>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32" name="TextBox 31"/>
          <p:cNvSpPr txBox="1"/>
          <p:nvPr/>
        </p:nvSpPr>
        <p:spPr>
          <a:xfrm>
            <a:off x="7882128" y="3613404"/>
            <a:ext cx="6675120" cy="517651"/>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(a)  </a:t>
            </a:r>
            <a:r>
              <a:rPr sz="1400" b="1">
                <a:solidFill>
                  <a:srgbClr val="009900"/>
                </a:solidFill>
                <a:latin typeface="Arial"/>
              </a:rPr>
              <a:t>28 ÷ 7 = 4 nuclei. Check: 4 × 7 µm = 28 µm.</a:t>
            </a:r>
          </a:p>
          <a:p>
            <a:pPr algn="l">
              <a:spcAft>
                <a:spcPts val="800"/>
              </a:spcAft>
            </a:pPr>
            <a:r>
              <a:rPr sz="1400" b="1">
                <a:solidFill>
                  <a:srgbClr val="000000"/>
                </a:solidFill>
                <a:latin typeface="Arial"/>
              </a:rPr>
              <a:t>(b)  </a:t>
            </a:r>
            <a:r>
              <a:rPr sz="1400" b="1">
                <a:solidFill>
                  <a:srgbClr val="009900"/>
                </a:solidFill>
                <a:latin typeface="Arial"/>
              </a:rPr>
              <a:t>28 ÷ 1 = 28 mitochondria.</a:t>
            </a:r>
          </a:p>
        </p:txBody>
      </p:sp>
      <p:sp>
        <p:nvSpPr>
          <p:cNvPr id="33" name="Rectangle 32"/>
          <p:cNvSpPr/>
          <p:nvPr/>
        </p:nvSpPr>
        <p:spPr>
          <a:xfrm>
            <a:off x="7744968" y="4937760"/>
            <a:ext cx="6949440" cy="3383280"/>
          </a:xfrm>
          <a:prstGeom prst="rect">
            <a:avLst/>
          </a:prstGeom>
          <a:solidFill>
            <a:srgbClr val="FFFFFF"/>
          </a:solidFill>
          <a:ln w="9525">
            <a:solidFill>
              <a:srgbClr val="000000"/>
            </a:solidFill>
          </a:ln>
          <a:effectLst/>
        </p:spPr>
        <p:txBody>
          <a:bodyPr rtlCol="0" anchor="ctr"/>
          <a:lstStyle/>
          <a:p>
            <a:pPr algn="ctr"/>
          </a:p>
        </p:txBody>
      </p:sp>
      <p:sp>
        <p:nvSpPr>
          <p:cNvPr id="34" name="TextBox 33"/>
          <p:cNvSpPr txBox="1"/>
          <p:nvPr/>
        </p:nvSpPr>
        <p:spPr>
          <a:xfrm>
            <a:off x="7854696" y="501091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A cheek cell and a pondweed leaf cell</a:t>
            </a:r>
          </a:p>
        </p:txBody>
      </p:sp>
      <p:sp>
        <p:nvSpPr>
          <p:cNvPr id="35" name="TextBox 34"/>
          <p:cNvSpPr txBox="1"/>
          <p:nvPr/>
        </p:nvSpPr>
        <p:spPr>
          <a:xfrm>
            <a:off x="13597128" y="50292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36" name="TextBox 35"/>
          <p:cNvSpPr txBox="1"/>
          <p:nvPr/>
        </p:nvSpPr>
        <p:spPr>
          <a:xfrm>
            <a:off x="7882128" y="5367528"/>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a:t>
            </a:r>
          </a:p>
        </p:txBody>
      </p:sp>
      <p:sp>
        <p:nvSpPr>
          <p:cNvPr id="37" name="TextBox 36"/>
          <p:cNvSpPr txBox="1"/>
          <p:nvPr/>
        </p:nvSpPr>
        <p:spPr>
          <a:xfrm>
            <a:off x="8293608" y="5367528"/>
            <a:ext cx="6263640" cy="445769"/>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Any two (1 each): nucleus; cytoplasm; cell membrane; mitochondria; ribosomes.</a:t>
            </a:r>
          </a:p>
        </p:txBody>
      </p:sp>
      <p:sp>
        <p:nvSpPr>
          <p:cNvPr id="38" name="TextBox 37"/>
          <p:cNvSpPr txBox="1"/>
          <p:nvPr/>
        </p:nvSpPr>
        <p:spPr>
          <a:xfrm>
            <a:off x="7882128" y="5996178"/>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(b)</a:t>
            </a:r>
          </a:p>
        </p:txBody>
      </p:sp>
      <p:sp>
        <p:nvSpPr>
          <p:cNvPr id="39" name="TextBox 38"/>
          <p:cNvSpPr txBox="1"/>
          <p:nvPr/>
        </p:nvSpPr>
        <p:spPr>
          <a:xfrm>
            <a:off x="8293608" y="5996178"/>
            <a:ext cx="6263640" cy="677036"/>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Any two (1 each): cell wall; chloroplasts; permanent vacuole (allow vacuole).</a:t>
            </a:r>
          </a:p>
          <a:p>
            <a:pPr algn="l">
              <a:spcAft>
                <a:spcPts val="300"/>
              </a:spcAft>
            </a:pPr>
            <a:r>
              <a:rPr sz="1300" b="1">
                <a:solidFill>
                  <a:srgbClr val="009900"/>
                </a:solidFill>
                <a:latin typeface="Arial"/>
              </a:rPr>
              <a:t>Do not accept mitochondria in (b): both cells have them.</a:t>
            </a:r>
          </a:p>
        </p:txBody>
      </p:sp>
      <p:sp>
        <p:nvSpPr>
          <p:cNvPr id="40" name="Rectangle 39"/>
          <p:cNvSpPr/>
          <p:nvPr/>
        </p:nvSpPr>
        <p:spPr>
          <a:xfrm>
            <a:off x="7882128" y="6810375"/>
            <a:ext cx="6675120" cy="10972"/>
          </a:xfrm>
          <a:prstGeom prst="rect">
            <a:avLst/>
          </a:prstGeom>
          <a:solidFill>
            <a:srgbClr val="D2D2D2"/>
          </a:solidFill>
          <a:ln>
            <a:noFill/>
          </a:ln>
          <a:effectLst/>
        </p:spPr>
        <p:txBody>
          <a:bodyPr rtlCol="0" anchor="ctr"/>
          <a:lstStyle/>
          <a:p>
            <a:pPr algn="ctr"/>
          </a:p>
        </p:txBody>
      </p:sp>
      <p:sp>
        <p:nvSpPr>
          <p:cNvPr id="41" name="TextBox 40"/>
          <p:cNvSpPr txBox="1"/>
          <p:nvPr/>
        </p:nvSpPr>
        <p:spPr>
          <a:xfrm>
            <a:off x="7882128" y="6901815"/>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42" name="TextBox 41"/>
          <p:cNvSpPr txBox="1"/>
          <p:nvPr/>
        </p:nvSpPr>
        <p:spPr>
          <a:xfrm>
            <a:off x="7882128" y="7240143"/>
            <a:ext cx="6675120" cy="517651"/>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(a)  </a:t>
            </a:r>
            <a:r>
              <a:rPr sz="1400" b="1">
                <a:solidFill>
                  <a:srgbClr val="009900"/>
                </a:solidFill>
                <a:latin typeface="Arial"/>
              </a:rPr>
              <a:t>A nucleus and a cell membrane.</a:t>
            </a:r>
          </a:p>
          <a:p>
            <a:pPr algn="l">
              <a:spcAft>
                <a:spcPts val="800"/>
              </a:spcAft>
            </a:pPr>
            <a:r>
              <a:rPr sz="1400" b="1">
                <a:solidFill>
                  <a:srgbClr val="000000"/>
                </a:solidFill>
                <a:latin typeface="Arial"/>
              </a:rPr>
              <a:t>(b)  </a:t>
            </a:r>
            <a:r>
              <a:rPr sz="1400" b="1">
                <a:solidFill>
                  <a:srgbClr val="009900"/>
                </a:solidFill>
                <a:latin typeface="Arial"/>
              </a:rPr>
              <a:t>A cell wall and chloroplasts.</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 Challenge worksheet: Animal and plant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Three mystery cells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650345" y="1284732"/>
            <a:ext cx="226600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7 and 11</a:t>
            </a:r>
          </a:p>
        </p:txBody>
      </p:sp>
      <p:sp>
        <p:nvSpPr>
          <p:cNvPr id="11" name="TextBox 10"/>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Figure 1 shows three cells, X, Y and Z. They are not drawn to the same scale.</a:t>
            </a:r>
          </a:p>
        </p:txBody>
      </p:sp>
      <p:pic>
        <p:nvPicPr>
          <p:cNvPr id="12" name="Picture 11" descr="A. Three mystery cells. (a) Which two cells are plant or algal cells? Give a reason for your answer. [2]."/>
          <p:cNvPicPr>
            <a:picLocks noChangeAspect="1"/>
          </p:cNvPicPr>
          <p:nvPr/>
        </p:nvPicPr>
        <p:blipFill>
          <a:blip r:embed="rId2"/>
          <a:stretch>
            <a:fillRect/>
          </a:stretch>
        </p:blipFill>
        <p:spPr>
          <a:xfrm>
            <a:off x="822959" y="1905380"/>
            <a:ext cx="6400800" cy="2195474"/>
          </a:xfrm>
          <a:prstGeom prst="rect">
            <a:avLst/>
          </a:prstGeom>
        </p:spPr>
      </p:pic>
      <p:sp>
        <p:nvSpPr>
          <p:cNvPr id="13" name="TextBox 12"/>
          <p:cNvSpPr txBox="1"/>
          <p:nvPr/>
        </p:nvSpPr>
        <p:spPr>
          <a:xfrm>
            <a:off x="548640" y="4119143"/>
            <a:ext cx="6949440" cy="228600"/>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Figure 1</a:t>
            </a:r>
          </a:p>
        </p:txBody>
      </p:sp>
      <p:sp>
        <p:nvSpPr>
          <p:cNvPr id="14" name="TextBox 13"/>
          <p:cNvSpPr txBox="1"/>
          <p:nvPr/>
        </p:nvSpPr>
        <p:spPr>
          <a:xfrm>
            <a:off x="685800" y="4466615"/>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Which </a:t>
            </a:r>
            <a:r>
              <a:rPr sz="1500" b="1">
                <a:solidFill>
                  <a:srgbClr val="000000"/>
                </a:solidFill>
                <a:latin typeface="Arial"/>
              </a:rPr>
              <a:t>two</a:t>
            </a:r>
            <a:r>
              <a:rPr sz="1500" b="0">
                <a:solidFill>
                  <a:srgbClr val="000000"/>
                </a:solidFill>
                <a:latin typeface="Arial"/>
              </a:rPr>
              <a:t> cells are plant or algal cells? Give a reason for your answer.  [2]</a:t>
            </a:r>
          </a:p>
        </p:txBody>
      </p:sp>
      <p:sp>
        <p:nvSpPr>
          <p:cNvPr id="15" name="Rectangle 14"/>
          <p:cNvSpPr/>
          <p:nvPr/>
        </p:nvSpPr>
        <p:spPr>
          <a:xfrm>
            <a:off x="960120" y="5018684"/>
            <a:ext cx="6400800" cy="10972"/>
          </a:xfrm>
          <a:prstGeom prst="rect">
            <a:avLst/>
          </a:prstGeom>
          <a:solidFill>
            <a:srgbClr val="000000"/>
          </a:solidFill>
          <a:ln>
            <a:noFill/>
          </a:ln>
          <a:effectLst/>
        </p:spPr>
        <p:txBody>
          <a:bodyPr rtlCol="0" anchor="ctr"/>
          <a:lstStyle/>
          <a:p>
            <a:pPr algn="ctr"/>
          </a:p>
        </p:txBody>
      </p:sp>
      <p:sp>
        <p:nvSpPr>
          <p:cNvPr id="16" name="Rectangle 15"/>
          <p:cNvSpPr/>
          <p:nvPr/>
        </p:nvSpPr>
        <p:spPr>
          <a:xfrm>
            <a:off x="960120" y="5475884"/>
            <a:ext cx="6400800" cy="10972"/>
          </a:xfrm>
          <a:prstGeom prst="rect">
            <a:avLst/>
          </a:prstGeom>
          <a:solidFill>
            <a:srgbClr val="000000"/>
          </a:solidFill>
          <a:ln>
            <a:noFill/>
          </a:ln>
          <a:effectLst/>
        </p:spPr>
        <p:txBody>
          <a:bodyPr rtlCol="0" anchor="ctr"/>
          <a:lstStyle/>
          <a:p>
            <a:pPr algn="ctr"/>
          </a:p>
        </p:txBody>
      </p:sp>
      <p:sp>
        <p:nvSpPr>
          <p:cNvPr id="17" name="TextBox 16"/>
          <p:cNvSpPr txBox="1"/>
          <p:nvPr/>
        </p:nvSpPr>
        <p:spPr>
          <a:xfrm>
            <a:off x="685800" y="5905766"/>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Cell X comes from a plant root. Suggest why it has no chloroplasts.  [1]</a:t>
            </a:r>
          </a:p>
        </p:txBody>
      </p:sp>
      <p:sp>
        <p:nvSpPr>
          <p:cNvPr id="18" name="Rectangle 17"/>
          <p:cNvSpPr/>
          <p:nvPr/>
        </p:nvSpPr>
        <p:spPr>
          <a:xfrm>
            <a:off x="960120" y="6457835"/>
            <a:ext cx="6400800" cy="10972"/>
          </a:xfrm>
          <a:prstGeom prst="rect">
            <a:avLst/>
          </a:prstGeom>
          <a:solidFill>
            <a:srgbClr val="000000"/>
          </a:solidFill>
          <a:ln>
            <a:noFill/>
          </a:ln>
          <a:effectLst/>
        </p:spPr>
        <p:txBody>
          <a:bodyPr rtlCol="0" anchor="ctr"/>
          <a:lstStyle/>
          <a:p>
            <a:pPr algn="ctr"/>
          </a:p>
        </p:txBody>
      </p:sp>
      <p:sp>
        <p:nvSpPr>
          <p:cNvPr id="19" name="TextBox 18"/>
          <p:cNvSpPr txBox="1"/>
          <p:nvPr/>
        </p:nvSpPr>
        <p:spPr>
          <a:xfrm>
            <a:off x="685800" y="688771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Cell Y has many more mitochondria than most cells. Suggest what this tells you about cell Y. Explain your answer.  [2]</a:t>
            </a:r>
          </a:p>
        </p:txBody>
      </p:sp>
      <p:sp>
        <p:nvSpPr>
          <p:cNvPr id="20" name="Rectangle 19"/>
          <p:cNvSpPr/>
          <p:nvPr/>
        </p:nvSpPr>
        <p:spPr>
          <a:xfrm>
            <a:off x="960120" y="7662672"/>
            <a:ext cx="6400800" cy="10972"/>
          </a:xfrm>
          <a:prstGeom prst="rect">
            <a:avLst/>
          </a:prstGeom>
          <a:solidFill>
            <a:srgbClr val="000000"/>
          </a:solidFill>
          <a:ln>
            <a:noFill/>
          </a:ln>
          <a:effectLst/>
        </p:spPr>
        <p:txBody>
          <a:bodyPr rtlCol="0" anchor="ctr"/>
          <a:lstStyle/>
          <a:p>
            <a:pPr algn="ctr"/>
          </a:p>
        </p:txBody>
      </p:sp>
      <p:sp>
        <p:nvSpPr>
          <p:cNvPr id="21" name="Rectangle 20"/>
          <p:cNvSpPr/>
          <p:nvPr/>
        </p:nvSpPr>
        <p:spPr>
          <a:xfrm>
            <a:off x="960120" y="8119872"/>
            <a:ext cx="6400800" cy="10972"/>
          </a:xfrm>
          <a:prstGeom prst="rect">
            <a:avLst/>
          </a:prstGeom>
          <a:solidFill>
            <a:srgbClr val="000000"/>
          </a:solidFill>
          <a:ln>
            <a:noFill/>
          </a:ln>
          <a:effectLst/>
        </p:spPr>
        <p:txBody>
          <a:bodyPr rtlCol="0" anchor="ctr"/>
          <a:lstStyle/>
          <a:p>
            <a:pPr algn="ctr"/>
          </a:p>
        </p:txBody>
      </p:sp>
      <p:sp>
        <p:nvSpPr>
          <p:cNvPr id="22" name="Rectangle 21"/>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3" name="TextBox 2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Estimating sizes</a:t>
            </a:r>
          </a:p>
        </p:txBody>
      </p:sp>
      <p:sp>
        <p:nvSpPr>
          <p:cNvPr id="24" name="TextBox 2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5" name="TextBox 24"/>
          <p:cNvSpPr txBox="1"/>
          <p:nvPr/>
        </p:nvSpPr>
        <p:spPr>
          <a:xfrm>
            <a:off x="12589480"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9</a:t>
            </a:r>
          </a:p>
        </p:txBody>
      </p:sp>
      <p:sp>
        <p:nvSpPr>
          <p:cNvPr id="26" name="TextBox 25"/>
          <p:cNvSpPr txBox="1"/>
          <p:nvPr/>
        </p:nvSpPr>
        <p:spPr>
          <a:xfrm>
            <a:off x="7882128"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An onion epidermis cell is 0.2 mm long (larger than most plant cells). Its nucleus is about 10 µm across. Estimate how many nuclei would fit along the cell. Use 1 mm = 1000 µm. Show your working.  [3]</a:t>
            </a:r>
          </a:p>
        </p:txBody>
      </p:sp>
      <p:sp>
        <p:nvSpPr>
          <p:cNvPr id="27" name="Rectangle 26"/>
          <p:cNvSpPr/>
          <p:nvPr/>
        </p:nvSpPr>
        <p:spPr>
          <a:xfrm>
            <a:off x="8156448" y="4010786"/>
            <a:ext cx="2011680" cy="10972"/>
          </a:xfrm>
          <a:prstGeom prst="rect">
            <a:avLst/>
          </a:prstGeom>
          <a:solidFill>
            <a:srgbClr val="000000"/>
          </a:solidFill>
          <a:ln>
            <a:noFill/>
          </a:ln>
          <a:effectLst/>
        </p:spPr>
        <p:txBody>
          <a:bodyPr rtlCol="0" anchor="ctr"/>
          <a:lstStyle/>
          <a:p>
            <a:pPr algn="ctr"/>
          </a:p>
        </p:txBody>
      </p:sp>
      <p:sp>
        <p:nvSpPr>
          <p:cNvPr id="28" name="TextBox 27"/>
          <p:cNvSpPr txBox="1"/>
          <p:nvPr/>
        </p:nvSpPr>
        <p:spPr>
          <a:xfrm>
            <a:off x="10259568" y="3763898"/>
            <a:ext cx="680635"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nuclei</a:t>
            </a:r>
          </a:p>
        </p:txBody>
      </p:sp>
      <p:sp>
        <p:nvSpPr>
          <p:cNvPr id="29" name="TextBox 28"/>
          <p:cNvSpPr txBox="1"/>
          <p:nvPr/>
        </p:nvSpPr>
        <p:spPr>
          <a:xfrm>
            <a:off x="7882128" y="435825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A mitochondrion is about 1 µm long. A ribosome is about 25 nm across. Use 1 µm = 1000 nm. Calculate how many times longer the mitochondrion is than the ribosome.  [2]</a:t>
            </a:r>
          </a:p>
        </p:txBody>
      </p:sp>
      <p:sp>
        <p:nvSpPr>
          <p:cNvPr id="30" name="Rectangle 29"/>
          <p:cNvSpPr/>
          <p:nvPr/>
        </p:nvSpPr>
        <p:spPr>
          <a:xfrm>
            <a:off x="8156448" y="6613397"/>
            <a:ext cx="2011680" cy="10972"/>
          </a:xfrm>
          <a:prstGeom prst="rect">
            <a:avLst/>
          </a:prstGeom>
          <a:solidFill>
            <a:srgbClr val="000000"/>
          </a:solidFill>
          <a:ln>
            <a:noFill/>
          </a:ln>
          <a:effectLst/>
        </p:spPr>
        <p:txBody>
          <a:bodyPr rtlCol="0" anchor="ctr"/>
          <a:lstStyle/>
          <a:p>
            <a:pPr algn="ctr"/>
          </a:p>
        </p:txBody>
      </p:sp>
      <p:sp>
        <p:nvSpPr>
          <p:cNvPr id="31" name="TextBox 30"/>
          <p:cNvSpPr txBox="1"/>
          <p:nvPr/>
        </p:nvSpPr>
        <p:spPr>
          <a:xfrm>
            <a:off x="10259568" y="6366509"/>
            <a:ext cx="638026"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times</a:t>
            </a:r>
          </a:p>
        </p:txBody>
      </p:sp>
      <p:sp>
        <p:nvSpPr>
          <p:cNvPr id="32" name="TextBox 31"/>
          <p:cNvSpPr txBox="1"/>
          <p:nvPr/>
        </p:nvSpPr>
        <p:spPr>
          <a:xfrm>
            <a:off x="7882128" y="6960869"/>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A light microscope cannot show anything smaller than about 200 nm. Explain why a light microscope cannot show ribosomes.  [1]</a:t>
            </a:r>
          </a:p>
        </p:txBody>
      </p:sp>
      <p:sp>
        <p:nvSpPr>
          <p:cNvPr id="33" name="Rectangle 32"/>
          <p:cNvSpPr/>
          <p:nvPr/>
        </p:nvSpPr>
        <p:spPr>
          <a:xfrm>
            <a:off x="8156448" y="7735823"/>
            <a:ext cx="6400800" cy="10972"/>
          </a:xfrm>
          <a:prstGeom prst="rect">
            <a:avLst/>
          </a:prstGeom>
          <a:solidFill>
            <a:srgbClr val="000000"/>
          </a:solidFill>
          <a:ln>
            <a:noFill/>
          </a:ln>
          <a:effectLst/>
        </p:spPr>
        <p:txBody>
          <a:bodyPr rtlCol="0" anchor="ctr"/>
          <a:lstStyle/>
          <a:p>
            <a:pPr algn="ctr"/>
          </a:p>
        </p:txBody>
      </p:sp>
      <p:sp>
        <p:nvSpPr>
          <p:cNvPr id="34" name="Rectangle 33"/>
          <p:cNvSpPr/>
          <p:nvPr/>
        </p:nvSpPr>
        <p:spPr>
          <a:xfrm>
            <a:off x="8156448" y="8119871"/>
            <a:ext cx="640080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 Challenge worksheet: Animal and plant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When a part stops working</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0" name="TextBox 9"/>
          <p:cNvSpPr txBox="1"/>
          <p:nvPr/>
        </p:nvSpPr>
        <p:spPr>
          <a:xfrm>
            <a:off x="4893232"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and 4</a:t>
            </a:r>
          </a:p>
        </p:txBody>
      </p:sp>
      <p:sp>
        <p:nvSpPr>
          <p:cNvPr id="11" name="TextBox 10"/>
          <p:cNvSpPr txBox="1"/>
          <p:nvPr/>
        </p:nvSpPr>
        <p:spPr>
          <a:xfrm>
            <a:off x="685800" y="1572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Scientists treat some animal cells with chemicals. Each chemical stops one sub-cellular structure from working.</a:t>
            </a:r>
          </a:p>
        </p:txBody>
      </p:sp>
      <p:sp>
        <p:nvSpPr>
          <p:cNvPr id="12" name="TextBox 11"/>
          <p:cNvSpPr txBox="1"/>
          <p:nvPr/>
        </p:nvSpPr>
        <p:spPr>
          <a:xfrm>
            <a:off x="685800" y="220141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Chemical 1 stops the mitochondria working in a muscle cell. Suggest what would happen to the muscle cell. Explain your answer.  [2]</a:t>
            </a:r>
          </a:p>
        </p:txBody>
      </p:sp>
      <p:sp>
        <p:nvSpPr>
          <p:cNvPr id="13" name="Rectangle 12"/>
          <p:cNvSpPr/>
          <p:nvPr/>
        </p:nvSpPr>
        <p:spPr>
          <a:xfrm>
            <a:off x="960120" y="2976372"/>
            <a:ext cx="6400800" cy="10972"/>
          </a:xfrm>
          <a:prstGeom prst="rect">
            <a:avLst/>
          </a:prstGeom>
          <a:solidFill>
            <a:srgbClr val="000000"/>
          </a:solidFill>
          <a:ln>
            <a:noFill/>
          </a:ln>
          <a:effectLst/>
        </p:spPr>
        <p:txBody>
          <a:bodyPr rtlCol="0" anchor="ctr"/>
          <a:lstStyle/>
          <a:p>
            <a:pPr algn="ctr"/>
          </a:p>
        </p:txBody>
      </p:sp>
      <p:sp>
        <p:nvSpPr>
          <p:cNvPr id="14" name="Rectangle 13"/>
          <p:cNvSpPr/>
          <p:nvPr/>
        </p:nvSpPr>
        <p:spPr>
          <a:xfrm>
            <a:off x="960120" y="3433572"/>
            <a:ext cx="6400800" cy="10972"/>
          </a:xfrm>
          <a:prstGeom prst="rect">
            <a:avLst/>
          </a:prstGeom>
          <a:solidFill>
            <a:srgbClr val="000000"/>
          </a:solidFill>
          <a:ln>
            <a:noFill/>
          </a:ln>
          <a:effectLst/>
        </p:spPr>
        <p:txBody>
          <a:bodyPr rtlCol="0" anchor="ctr"/>
          <a:lstStyle/>
          <a:p>
            <a:pPr algn="ctr"/>
          </a:p>
        </p:txBody>
      </p:sp>
      <p:sp>
        <p:nvSpPr>
          <p:cNvPr id="15" name="Rectangle 14"/>
          <p:cNvSpPr/>
          <p:nvPr/>
        </p:nvSpPr>
        <p:spPr>
          <a:xfrm>
            <a:off x="960120" y="3890772"/>
            <a:ext cx="6400800" cy="10972"/>
          </a:xfrm>
          <a:prstGeom prst="rect">
            <a:avLst/>
          </a:prstGeom>
          <a:solidFill>
            <a:srgbClr val="000000"/>
          </a:solidFill>
          <a:ln>
            <a:noFill/>
          </a:ln>
          <a:effectLst/>
        </p:spPr>
        <p:txBody>
          <a:bodyPr rtlCol="0" anchor="ctr"/>
          <a:lstStyle/>
          <a:p>
            <a:pPr algn="ctr"/>
          </a:p>
        </p:txBody>
      </p:sp>
      <p:sp>
        <p:nvSpPr>
          <p:cNvPr id="16" name="Rectangle 15"/>
          <p:cNvSpPr/>
          <p:nvPr/>
        </p:nvSpPr>
        <p:spPr>
          <a:xfrm>
            <a:off x="960120" y="4347972"/>
            <a:ext cx="6400800" cy="10972"/>
          </a:xfrm>
          <a:prstGeom prst="rect">
            <a:avLst/>
          </a:prstGeom>
          <a:solidFill>
            <a:srgbClr val="000000"/>
          </a:solidFill>
          <a:ln>
            <a:noFill/>
          </a:ln>
          <a:effectLst/>
        </p:spPr>
        <p:txBody>
          <a:bodyPr rtlCol="0" anchor="ctr"/>
          <a:lstStyle/>
          <a:p>
            <a:pPr algn="ctr"/>
          </a:p>
        </p:txBody>
      </p:sp>
      <p:sp>
        <p:nvSpPr>
          <p:cNvPr id="17" name="Rectangle 16"/>
          <p:cNvSpPr/>
          <p:nvPr/>
        </p:nvSpPr>
        <p:spPr>
          <a:xfrm>
            <a:off x="960120" y="4805172"/>
            <a:ext cx="6400800" cy="10972"/>
          </a:xfrm>
          <a:prstGeom prst="rect">
            <a:avLst/>
          </a:prstGeom>
          <a:solidFill>
            <a:srgbClr val="000000"/>
          </a:solidFill>
          <a:ln>
            <a:noFill/>
          </a:ln>
          <a:effectLst/>
        </p:spPr>
        <p:txBody>
          <a:bodyPr rtlCol="0" anchor="ctr"/>
          <a:lstStyle/>
          <a:p>
            <a:pPr algn="ctr"/>
          </a:p>
        </p:txBody>
      </p:sp>
      <p:sp>
        <p:nvSpPr>
          <p:cNvPr id="18" name="TextBox 17"/>
          <p:cNvSpPr txBox="1"/>
          <p:nvPr/>
        </p:nvSpPr>
        <p:spPr>
          <a:xfrm>
            <a:off x="685800" y="5516117"/>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Chemical 2 damages the cell membrane, so substances leak out of the cell. Suggest why the cell would die. Explain your answer.  [2]</a:t>
            </a:r>
          </a:p>
        </p:txBody>
      </p:sp>
      <p:sp>
        <p:nvSpPr>
          <p:cNvPr id="19" name="Rectangle 18"/>
          <p:cNvSpPr/>
          <p:nvPr/>
        </p:nvSpPr>
        <p:spPr>
          <a:xfrm>
            <a:off x="960120" y="6291071"/>
            <a:ext cx="6400800" cy="10972"/>
          </a:xfrm>
          <a:prstGeom prst="rect">
            <a:avLst/>
          </a:prstGeom>
          <a:solidFill>
            <a:srgbClr val="000000"/>
          </a:solidFill>
          <a:ln>
            <a:noFill/>
          </a:ln>
          <a:effectLst/>
        </p:spPr>
        <p:txBody>
          <a:bodyPr rtlCol="0" anchor="ctr"/>
          <a:lstStyle/>
          <a:p>
            <a:pPr algn="ctr"/>
          </a:p>
        </p:txBody>
      </p:sp>
      <p:sp>
        <p:nvSpPr>
          <p:cNvPr id="20" name="Rectangle 19"/>
          <p:cNvSpPr/>
          <p:nvPr/>
        </p:nvSpPr>
        <p:spPr>
          <a:xfrm>
            <a:off x="960120" y="6748271"/>
            <a:ext cx="6400800" cy="10972"/>
          </a:xfrm>
          <a:prstGeom prst="rect">
            <a:avLst/>
          </a:prstGeom>
          <a:solidFill>
            <a:srgbClr val="000000"/>
          </a:solidFill>
          <a:ln>
            <a:noFill/>
          </a:ln>
          <a:effectLst/>
        </p:spPr>
        <p:txBody>
          <a:bodyPr rtlCol="0" anchor="ctr"/>
          <a:lstStyle/>
          <a:p>
            <a:pPr algn="ctr"/>
          </a:p>
        </p:txBody>
      </p:sp>
      <p:sp>
        <p:nvSpPr>
          <p:cNvPr id="21" name="Rectangle 20"/>
          <p:cNvSpPr/>
          <p:nvPr/>
        </p:nvSpPr>
        <p:spPr>
          <a:xfrm>
            <a:off x="960120" y="7205471"/>
            <a:ext cx="6400800" cy="10972"/>
          </a:xfrm>
          <a:prstGeom prst="rect">
            <a:avLst/>
          </a:prstGeom>
          <a:solidFill>
            <a:srgbClr val="000000"/>
          </a:solidFill>
          <a:ln>
            <a:noFill/>
          </a:ln>
          <a:effectLst/>
        </p:spPr>
        <p:txBody>
          <a:bodyPr rtlCol="0" anchor="ctr"/>
          <a:lstStyle/>
          <a:p>
            <a:pPr algn="ctr"/>
          </a:p>
        </p:txBody>
      </p:sp>
      <p:sp>
        <p:nvSpPr>
          <p:cNvPr id="22" name="Rectangle 21"/>
          <p:cNvSpPr/>
          <p:nvPr/>
        </p:nvSpPr>
        <p:spPr>
          <a:xfrm>
            <a:off x="960120" y="7662671"/>
            <a:ext cx="6400800" cy="10972"/>
          </a:xfrm>
          <a:prstGeom prst="rect">
            <a:avLst/>
          </a:prstGeom>
          <a:solidFill>
            <a:srgbClr val="000000"/>
          </a:solidFill>
          <a:ln>
            <a:noFill/>
          </a:ln>
          <a:effectLst/>
        </p:spPr>
        <p:txBody>
          <a:bodyPr rtlCol="0" anchor="ctr"/>
          <a:lstStyle/>
          <a:p>
            <a:pPr algn="ctr"/>
          </a:p>
        </p:txBody>
      </p:sp>
      <p:sp>
        <p:nvSpPr>
          <p:cNvPr id="23" name="Rectangle 22"/>
          <p:cNvSpPr/>
          <p:nvPr/>
        </p:nvSpPr>
        <p:spPr>
          <a:xfrm>
            <a:off x="960120" y="8119871"/>
            <a:ext cx="6400800" cy="10972"/>
          </a:xfrm>
          <a:prstGeom prst="rect">
            <a:avLst/>
          </a:prstGeom>
          <a:solidFill>
            <a:srgbClr val="000000"/>
          </a:solidFill>
          <a:ln>
            <a:noFill/>
          </a:ln>
          <a:effectLst/>
        </p:spPr>
        <p:txBody>
          <a:bodyPr rtlCol="0" anchor="ctr"/>
          <a:lstStyle/>
          <a:p>
            <a:pPr algn="ctr"/>
          </a:p>
        </p:txBody>
      </p:sp>
      <p:sp>
        <p:nvSpPr>
          <p:cNvPr id="24" name="Rectangle 23"/>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5" name="TextBox 2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26" name="TextBox 2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7" name="TextBox 26"/>
          <p:cNvSpPr txBox="1"/>
          <p:nvPr/>
        </p:nvSpPr>
        <p:spPr>
          <a:xfrm>
            <a:off x="11835362" y="1284732"/>
            <a:ext cx="2277320"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6 and 10</a:t>
            </a:r>
          </a:p>
        </p:txBody>
      </p:sp>
      <p:sp>
        <p:nvSpPr>
          <p:cNvPr id="28" name="TextBox 27"/>
          <p:cNvSpPr txBox="1"/>
          <p:nvPr/>
        </p:nvSpPr>
        <p:spPr>
          <a:xfrm>
            <a:off x="7882128" y="1572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Explain how the sub-cellular structures in a leaf cell work together to keep the cell alive and growing.  [6]</a:t>
            </a:r>
          </a:p>
        </p:txBody>
      </p:sp>
      <p:sp>
        <p:nvSpPr>
          <p:cNvPr id="29" name="TextBox 28"/>
          <p:cNvSpPr txBox="1"/>
          <p:nvPr/>
        </p:nvSpPr>
        <p:spPr>
          <a:xfrm>
            <a:off x="7882128" y="2073402"/>
            <a:ext cx="6675120" cy="208025"/>
          </a:xfrm>
          <a:prstGeom prst="rect">
            <a:avLst/>
          </a:prstGeom>
          <a:noFill/>
        </p:spPr>
        <p:txBody>
          <a:bodyPr wrap="square" lIns="0" rIns="0" tIns="0" bIns="0" anchor="t">
            <a:spAutoFit/>
          </a:bodyPr>
          <a:lstStyle/>
          <a:p>
            <a:pPr algn="l">
              <a:spcAft>
                <a:spcPts val="0"/>
              </a:spcAft>
            </a:pPr>
            <a:r>
              <a:rPr sz="1400" b="0">
                <a:solidFill>
                  <a:srgbClr val="5A5A5A"/>
                </a:solidFill>
                <a:latin typeface="Arial"/>
              </a:rPr>
              <a:t>In your answer, name at least five structures and say what each one does.</a:t>
            </a:r>
          </a:p>
        </p:txBody>
      </p:sp>
      <p:sp>
        <p:nvSpPr>
          <p:cNvPr id="30" name="Rectangle 29"/>
          <p:cNvSpPr/>
          <p:nvPr/>
        </p:nvSpPr>
        <p:spPr>
          <a:xfrm>
            <a:off x="7882128" y="2692908"/>
            <a:ext cx="6675120" cy="10972"/>
          </a:xfrm>
          <a:prstGeom prst="rect">
            <a:avLst/>
          </a:prstGeom>
          <a:solidFill>
            <a:srgbClr val="000000"/>
          </a:solidFill>
          <a:ln>
            <a:noFill/>
          </a:ln>
          <a:effectLst/>
        </p:spPr>
        <p:txBody>
          <a:bodyPr rtlCol="0" anchor="ctr"/>
          <a:lstStyle/>
          <a:p>
            <a:pPr algn="ctr"/>
          </a:p>
        </p:txBody>
      </p:sp>
      <p:sp>
        <p:nvSpPr>
          <p:cNvPr id="31" name="Rectangle 30"/>
          <p:cNvSpPr/>
          <p:nvPr/>
        </p:nvSpPr>
        <p:spPr>
          <a:xfrm>
            <a:off x="7882128" y="3142869"/>
            <a:ext cx="6675120" cy="10972"/>
          </a:xfrm>
          <a:prstGeom prst="rect">
            <a:avLst/>
          </a:prstGeom>
          <a:solidFill>
            <a:srgbClr val="000000"/>
          </a:solidFill>
          <a:ln>
            <a:noFill/>
          </a:ln>
          <a:effectLst/>
        </p:spPr>
        <p:txBody>
          <a:bodyPr rtlCol="0" anchor="ctr"/>
          <a:lstStyle/>
          <a:p>
            <a:pPr algn="ctr"/>
          </a:p>
        </p:txBody>
      </p:sp>
      <p:sp>
        <p:nvSpPr>
          <p:cNvPr id="32" name="Rectangle 31"/>
          <p:cNvSpPr/>
          <p:nvPr/>
        </p:nvSpPr>
        <p:spPr>
          <a:xfrm>
            <a:off x="7882128" y="3592830"/>
            <a:ext cx="6675120" cy="10972"/>
          </a:xfrm>
          <a:prstGeom prst="rect">
            <a:avLst/>
          </a:prstGeom>
          <a:solidFill>
            <a:srgbClr val="000000"/>
          </a:solidFill>
          <a:ln>
            <a:noFill/>
          </a:ln>
          <a:effectLst/>
        </p:spPr>
        <p:txBody>
          <a:bodyPr rtlCol="0" anchor="ctr"/>
          <a:lstStyle/>
          <a:p>
            <a:pPr algn="ctr"/>
          </a:p>
        </p:txBody>
      </p:sp>
      <p:sp>
        <p:nvSpPr>
          <p:cNvPr id="33" name="Rectangle 32"/>
          <p:cNvSpPr/>
          <p:nvPr/>
        </p:nvSpPr>
        <p:spPr>
          <a:xfrm>
            <a:off x="7882128" y="4042791"/>
            <a:ext cx="6675120" cy="10972"/>
          </a:xfrm>
          <a:prstGeom prst="rect">
            <a:avLst/>
          </a:prstGeom>
          <a:solidFill>
            <a:srgbClr val="000000"/>
          </a:solidFill>
          <a:ln>
            <a:noFill/>
          </a:ln>
          <a:effectLst/>
        </p:spPr>
        <p:txBody>
          <a:bodyPr rtlCol="0" anchor="ctr"/>
          <a:lstStyle/>
          <a:p>
            <a:pPr algn="ctr"/>
          </a:p>
        </p:txBody>
      </p:sp>
      <p:sp>
        <p:nvSpPr>
          <p:cNvPr id="34" name="Rectangle 33"/>
          <p:cNvSpPr/>
          <p:nvPr/>
        </p:nvSpPr>
        <p:spPr>
          <a:xfrm>
            <a:off x="7882128" y="4492752"/>
            <a:ext cx="6675120" cy="10972"/>
          </a:xfrm>
          <a:prstGeom prst="rect">
            <a:avLst/>
          </a:prstGeom>
          <a:solidFill>
            <a:srgbClr val="000000"/>
          </a:solidFill>
          <a:ln>
            <a:noFill/>
          </a:ln>
          <a:effectLst/>
        </p:spPr>
        <p:txBody>
          <a:bodyPr rtlCol="0" anchor="ctr"/>
          <a:lstStyle/>
          <a:p>
            <a:pPr algn="ctr"/>
          </a:p>
        </p:txBody>
      </p:sp>
      <p:sp>
        <p:nvSpPr>
          <p:cNvPr id="35" name="Rectangle 34"/>
          <p:cNvSpPr/>
          <p:nvPr/>
        </p:nvSpPr>
        <p:spPr>
          <a:xfrm>
            <a:off x="7882128" y="4942713"/>
            <a:ext cx="6675120" cy="10972"/>
          </a:xfrm>
          <a:prstGeom prst="rect">
            <a:avLst/>
          </a:prstGeom>
          <a:solidFill>
            <a:srgbClr val="000000"/>
          </a:solidFill>
          <a:ln>
            <a:noFill/>
          </a:ln>
          <a:effectLst/>
        </p:spPr>
        <p:txBody>
          <a:bodyPr rtlCol="0" anchor="ctr"/>
          <a:lstStyle/>
          <a:p>
            <a:pPr algn="ctr"/>
          </a:p>
        </p:txBody>
      </p:sp>
      <p:sp>
        <p:nvSpPr>
          <p:cNvPr id="36" name="Rectangle 35"/>
          <p:cNvSpPr/>
          <p:nvPr/>
        </p:nvSpPr>
        <p:spPr>
          <a:xfrm>
            <a:off x="7882128" y="5392674"/>
            <a:ext cx="6675120" cy="10972"/>
          </a:xfrm>
          <a:prstGeom prst="rect">
            <a:avLst/>
          </a:prstGeom>
          <a:solidFill>
            <a:srgbClr val="000000"/>
          </a:solidFill>
          <a:ln>
            <a:noFill/>
          </a:ln>
          <a:effectLst/>
        </p:spPr>
        <p:txBody>
          <a:bodyPr rtlCol="0" anchor="ctr"/>
          <a:lstStyle/>
          <a:p>
            <a:pPr algn="ctr"/>
          </a:p>
        </p:txBody>
      </p:sp>
      <p:sp>
        <p:nvSpPr>
          <p:cNvPr id="37" name="Rectangle 36"/>
          <p:cNvSpPr/>
          <p:nvPr/>
        </p:nvSpPr>
        <p:spPr>
          <a:xfrm>
            <a:off x="7882128" y="5842634"/>
            <a:ext cx="6675120" cy="10972"/>
          </a:xfrm>
          <a:prstGeom prst="rect">
            <a:avLst/>
          </a:prstGeom>
          <a:solidFill>
            <a:srgbClr val="000000"/>
          </a:solidFill>
          <a:ln>
            <a:noFill/>
          </a:ln>
          <a:effectLst/>
        </p:spPr>
        <p:txBody>
          <a:bodyPr rtlCol="0" anchor="ctr"/>
          <a:lstStyle/>
          <a:p>
            <a:pPr algn="ctr"/>
          </a:p>
        </p:txBody>
      </p:sp>
      <p:sp>
        <p:nvSpPr>
          <p:cNvPr id="38" name="Rectangle 37"/>
          <p:cNvSpPr/>
          <p:nvPr/>
        </p:nvSpPr>
        <p:spPr>
          <a:xfrm>
            <a:off x="7882128" y="6292595"/>
            <a:ext cx="6675120" cy="10972"/>
          </a:xfrm>
          <a:prstGeom prst="rect">
            <a:avLst/>
          </a:prstGeom>
          <a:solidFill>
            <a:srgbClr val="000000"/>
          </a:solidFill>
          <a:ln>
            <a:noFill/>
          </a:ln>
          <a:effectLst/>
        </p:spPr>
        <p:txBody>
          <a:bodyPr rtlCol="0" anchor="ctr"/>
          <a:lstStyle/>
          <a:p>
            <a:pPr algn="ctr"/>
          </a:p>
        </p:txBody>
      </p:sp>
      <p:sp>
        <p:nvSpPr>
          <p:cNvPr id="39" name="Rectangle 38"/>
          <p:cNvSpPr/>
          <p:nvPr/>
        </p:nvSpPr>
        <p:spPr>
          <a:xfrm>
            <a:off x="7882128" y="6742556"/>
            <a:ext cx="6675120" cy="10972"/>
          </a:xfrm>
          <a:prstGeom prst="rect">
            <a:avLst/>
          </a:prstGeom>
          <a:solidFill>
            <a:srgbClr val="000000"/>
          </a:solidFill>
          <a:ln>
            <a:noFill/>
          </a:ln>
          <a:effectLst/>
        </p:spPr>
        <p:txBody>
          <a:bodyPr rtlCol="0" anchor="ctr"/>
          <a:lstStyle/>
          <a:p>
            <a:pPr algn="ctr"/>
          </a:p>
        </p:txBody>
      </p:sp>
      <p:sp>
        <p:nvSpPr>
          <p:cNvPr id="40" name="Rectangle 39"/>
          <p:cNvSpPr/>
          <p:nvPr/>
        </p:nvSpPr>
        <p:spPr>
          <a:xfrm>
            <a:off x="7882128" y="7192517"/>
            <a:ext cx="6675120" cy="10972"/>
          </a:xfrm>
          <a:prstGeom prst="rect">
            <a:avLst/>
          </a:prstGeom>
          <a:solidFill>
            <a:srgbClr val="000000"/>
          </a:solidFill>
          <a:ln>
            <a:noFill/>
          </a:ln>
          <a:effectLst/>
        </p:spPr>
        <p:txBody>
          <a:bodyPr rtlCol="0" anchor="ctr"/>
          <a:lstStyle/>
          <a:p>
            <a:pPr algn="ctr"/>
          </a:p>
        </p:txBody>
      </p:sp>
      <p:sp>
        <p:nvSpPr>
          <p:cNvPr id="41" name="Rectangle 40"/>
          <p:cNvSpPr/>
          <p:nvPr/>
        </p:nvSpPr>
        <p:spPr>
          <a:xfrm>
            <a:off x="7882128" y="7642479"/>
            <a:ext cx="6675120" cy="10972"/>
          </a:xfrm>
          <a:prstGeom prst="rect">
            <a:avLst/>
          </a:prstGeom>
          <a:solidFill>
            <a:srgbClr val="000000"/>
          </a:solidFill>
          <a:ln>
            <a:noFill/>
          </a:ln>
          <a:effectLst/>
        </p:spPr>
        <p:txBody>
          <a:bodyPr rtlCol="0" anchor="ctr"/>
          <a:lstStyle/>
          <a:p>
            <a:pPr algn="ctr"/>
          </a:p>
        </p:txBody>
      </p:sp>
      <p:sp>
        <p:nvSpPr>
          <p:cNvPr id="42" name="Rectangle 41"/>
          <p:cNvSpPr/>
          <p:nvPr/>
        </p:nvSpPr>
        <p:spPr>
          <a:xfrm>
            <a:off x="7882128" y="8092440"/>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 Challenge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Three mystery cells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pic>
        <p:nvPicPr>
          <p:cNvPr id="9" name="Picture 8" descr="A. Three mystery cells."/>
          <p:cNvPicPr>
            <a:picLocks noChangeAspect="1"/>
          </p:cNvPicPr>
          <p:nvPr/>
        </p:nvPicPr>
        <p:blipFill>
          <a:blip r:embed="rId2"/>
          <a:stretch>
            <a:fillRect/>
          </a:stretch>
        </p:blipFill>
        <p:spPr>
          <a:xfrm>
            <a:off x="1097279" y="1572768"/>
            <a:ext cx="5852160" cy="2007291"/>
          </a:xfrm>
          <a:prstGeom prst="rect">
            <a:avLst/>
          </a:prstGeom>
        </p:spPr>
      </p:pic>
      <p:sp>
        <p:nvSpPr>
          <p:cNvPr id="10" name="TextBox 9"/>
          <p:cNvSpPr txBox="1"/>
          <p:nvPr/>
        </p:nvSpPr>
        <p:spPr>
          <a:xfrm>
            <a:off x="548640" y="3616634"/>
            <a:ext cx="6949440" cy="228600"/>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Figure 1</a:t>
            </a:r>
          </a:p>
        </p:txBody>
      </p:sp>
      <p:sp>
        <p:nvSpPr>
          <p:cNvPr id="11" name="TextBox 10"/>
          <p:cNvSpPr txBox="1"/>
          <p:nvPr/>
        </p:nvSpPr>
        <p:spPr>
          <a:xfrm>
            <a:off x="685800" y="3945818"/>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(a)</a:t>
            </a:r>
          </a:p>
        </p:txBody>
      </p:sp>
      <p:sp>
        <p:nvSpPr>
          <p:cNvPr id="12" name="TextBox 11"/>
          <p:cNvSpPr txBox="1"/>
          <p:nvPr/>
        </p:nvSpPr>
        <p:spPr>
          <a:xfrm>
            <a:off x="1097280" y="3945818"/>
            <a:ext cx="6263640" cy="632460"/>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X and Z (1); they (both) have a cell wall (1).</a:t>
            </a:r>
          </a:p>
          <a:p>
            <a:pPr algn="l">
              <a:spcAft>
                <a:spcPts val="300"/>
              </a:spcAft>
            </a:pPr>
            <a:r>
              <a:rPr sz="1300" b="1">
                <a:solidFill>
                  <a:srgbClr val="009900"/>
                </a:solidFill>
                <a:latin typeface="Arial"/>
              </a:rPr>
              <a:t>The reason must name the cell wall. Do not accept “they have chloroplasts” (X has none) or “Y, because it has mitochondria”.</a:t>
            </a:r>
          </a:p>
        </p:txBody>
      </p:sp>
      <p:sp>
        <p:nvSpPr>
          <p:cNvPr id="13" name="TextBox 12"/>
          <p:cNvSpPr txBox="1"/>
          <p:nvPr/>
        </p:nvSpPr>
        <p:spPr>
          <a:xfrm>
            <a:off x="685800" y="4715438"/>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(b)</a:t>
            </a:r>
          </a:p>
        </p:txBody>
      </p:sp>
      <p:sp>
        <p:nvSpPr>
          <p:cNvPr id="14" name="TextBox 13"/>
          <p:cNvSpPr txBox="1"/>
          <p:nvPr/>
        </p:nvSpPr>
        <p:spPr>
          <a:xfrm>
            <a:off x="1097280" y="4715438"/>
            <a:ext cx="6263640" cy="416051"/>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Roots are underground / in the dark, so there is no light for photosynthesis (1).</a:t>
            </a:r>
          </a:p>
        </p:txBody>
      </p:sp>
      <p:sp>
        <p:nvSpPr>
          <p:cNvPr id="15" name="TextBox 14"/>
          <p:cNvSpPr txBox="1"/>
          <p:nvPr/>
        </p:nvSpPr>
        <p:spPr>
          <a:xfrm>
            <a:off x="685800" y="5268650"/>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(c)</a:t>
            </a:r>
          </a:p>
        </p:txBody>
      </p:sp>
      <p:sp>
        <p:nvSpPr>
          <p:cNvPr id="16" name="TextBox 15"/>
          <p:cNvSpPr txBox="1"/>
          <p:nvPr/>
        </p:nvSpPr>
        <p:spPr>
          <a:xfrm>
            <a:off x="1097280" y="5268650"/>
            <a:ext cx="6263640" cy="647319"/>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It needs / uses a lot of energy (1); mitochondria release energy by aerobic respiration (1).</a:t>
            </a:r>
          </a:p>
          <a:p>
            <a:pPr algn="l">
              <a:spcAft>
                <a:spcPts val="300"/>
              </a:spcAft>
            </a:pPr>
            <a:r>
              <a:rPr sz="1300" b="1">
                <a:solidFill>
                  <a:srgbClr val="009900"/>
                </a:solidFill>
                <a:latin typeface="Arial"/>
              </a:rPr>
              <a:t>Do not accept “it makes a lot of energy”.</a:t>
            </a:r>
          </a:p>
        </p:txBody>
      </p:sp>
      <p:sp>
        <p:nvSpPr>
          <p:cNvPr id="17" name="Rectangle 16"/>
          <p:cNvSpPr/>
          <p:nvPr/>
        </p:nvSpPr>
        <p:spPr>
          <a:xfrm>
            <a:off x="685800" y="6053129"/>
            <a:ext cx="6675120" cy="10972"/>
          </a:xfrm>
          <a:prstGeom prst="rect">
            <a:avLst/>
          </a:prstGeom>
          <a:solidFill>
            <a:srgbClr val="D2D2D2"/>
          </a:solidFill>
          <a:ln>
            <a:noFill/>
          </a:ln>
          <a:effectLst/>
        </p:spPr>
        <p:txBody>
          <a:bodyPr rtlCol="0" anchor="ctr"/>
          <a:lstStyle/>
          <a:p>
            <a:pPr algn="ctr"/>
          </a:p>
        </p:txBody>
      </p:sp>
      <p:sp>
        <p:nvSpPr>
          <p:cNvPr id="18" name="TextBox 17"/>
          <p:cNvSpPr txBox="1"/>
          <p:nvPr/>
        </p:nvSpPr>
        <p:spPr>
          <a:xfrm>
            <a:off x="685800" y="6144569"/>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19" name="TextBox 18"/>
          <p:cNvSpPr txBox="1"/>
          <p:nvPr/>
        </p:nvSpPr>
        <p:spPr>
          <a:xfrm>
            <a:off x="685800" y="6482897"/>
            <a:ext cx="6675120" cy="1035303"/>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(a)  </a:t>
            </a:r>
            <a:r>
              <a:rPr sz="1400" b="1">
                <a:solidFill>
                  <a:srgbClr val="009900"/>
                </a:solidFill>
                <a:latin typeface="Arial"/>
              </a:rPr>
              <a:t>X and Z, because they both have a cell wall.</a:t>
            </a:r>
          </a:p>
          <a:p>
            <a:pPr algn="l">
              <a:spcAft>
                <a:spcPts val="800"/>
              </a:spcAft>
            </a:pPr>
            <a:r>
              <a:rPr sz="1400" b="1">
                <a:solidFill>
                  <a:srgbClr val="000000"/>
                </a:solidFill>
                <a:latin typeface="Arial"/>
              </a:rPr>
              <a:t>(b)  </a:t>
            </a:r>
            <a:r>
              <a:rPr sz="1400" b="1">
                <a:solidFill>
                  <a:srgbClr val="009900"/>
                </a:solidFill>
                <a:latin typeface="Arial"/>
              </a:rPr>
              <a:t>Roots grow in the dark soil, so there is no light for chloroplasts to absorb.</a:t>
            </a:r>
          </a:p>
          <a:p>
            <a:pPr algn="l">
              <a:spcAft>
                <a:spcPts val="800"/>
              </a:spcAft>
            </a:pPr>
            <a:r>
              <a:rPr sz="1400" b="1">
                <a:solidFill>
                  <a:srgbClr val="000000"/>
                </a:solidFill>
                <a:latin typeface="Arial"/>
              </a:rPr>
              <a:t>(c)  </a:t>
            </a:r>
            <a:r>
              <a:rPr sz="1400" b="1">
                <a:solidFill>
                  <a:srgbClr val="009900"/>
                </a:solidFill>
                <a:latin typeface="Arial"/>
              </a:rPr>
              <a:t>Cell Y uses a lot of energy: its many mitochondria release energy by aerobic respiration.</a:t>
            </a:r>
          </a:p>
        </p:txBody>
      </p:sp>
      <p:sp>
        <p:nvSpPr>
          <p:cNvPr id="20" name="Rectangle 19"/>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1" name="TextBox 20"/>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Estimating sizes</a:t>
            </a:r>
          </a:p>
        </p:txBody>
      </p:sp>
      <p:sp>
        <p:nvSpPr>
          <p:cNvPr id="22" name="TextBox 21"/>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3" name="TextBox 22"/>
          <p:cNvSpPr txBox="1"/>
          <p:nvPr/>
        </p:nvSpPr>
        <p:spPr>
          <a:xfrm>
            <a:off x="7882128" y="1572768"/>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a:t>
            </a:r>
          </a:p>
        </p:txBody>
      </p:sp>
      <p:sp>
        <p:nvSpPr>
          <p:cNvPr id="24" name="TextBox 23"/>
          <p:cNvSpPr txBox="1"/>
          <p:nvPr/>
        </p:nvSpPr>
        <p:spPr>
          <a:xfrm>
            <a:off x="8293608" y="1572768"/>
            <a:ext cx="6263640" cy="1169288"/>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0.2 × 1000 = 200 µm (1)</a:t>
            </a:r>
          </a:p>
          <a:p>
            <a:pPr algn="l">
              <a:spcAft>
                <a:spcPts val="300"/>
              </a:spcAft>
            </a:pPr>
            <a:r>
              <a:rPr sz="1500" b="1">
                <a:solidFill>
                  <a:srgbClr val="009900"/>
                </a:solidFill>
                <a:latin typeface="Arial"/>
              </a:rPr>
              <a:t>200 ÷ 10 (1)</a:t>
            </a:r>
          </a:p>
          <a:p>
            <a:pPr algn="l">
              <a:spcAft>
                <a:spcPts val="300"/>
              </a:spcAft>
            </a:pPr>
            <a:r>
              <a:rPr sz="1500" b="1">
                <a:solidFill>
                  <a:srgbClr val="009900"/>
                </a:solidFill>
                <a:latin typeface="Arial"/>
              </a:rPr>
              <a:t>= 20 nuclei (1)</a:t>
            </a:r>
          </a:p>
          <a:p>
            <a:pPr algn="l">
              <a:spcAft>
                <a:spcPts val="300"/>
              </a:spcAft>
            </a:pPr>
            <a:r>
              <a:rPr sz="1300" b="1">
                <a:solidFill>
                  <a:srgbClr val="009900"/>
                </a:solidFill>
                <a:latin typeface="Arial"/>
              </a:rPr>
              <a:t>Correct answer with no working scores 3. 0.02 (0.2 ÷ 10, units not changed) scores 1 for the division shown.</a:t>
            </a:r>
          </a:p>
        </p:txBody>
      </p:sp>
      <p:sp>
        <p:nvSpPr>
          <p:cNvPr id="25" name="TextBox 24"/>
          <p:cNvSpPr txBox="1"/>
          <p:nvPr/>
        </p:nvSpPr>
        <p:spPr>
          <a:xfrm>
            <a:off x="7882128" y="2970657"/>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(b)</a:t>
            </a:r>
          </a:p>
        </p:txBody>
      </p:sp>
      <p:sp>
        <p:nvSpPr>
          <p:cNvPr id="26" name="TextBox 25"/>
          <p:cNvSpPr txBox="1"/>
          <p:nvPr/>
        </p:nvSpPr>
        <p:spPr>
          <a:xfrm>
            <a:off x="8293608" y="2970657"/>
            <a:ext cx="6263640" cy="715136"/>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1000 ÷ 25 (1)</a:t>
            </a:r>
          </a:p>
          <a:p>
            <a:pPr algn="l">
              <a:spcAft>
                <a:spcPts val="300"/>
              </a:spcAft>
            </a:pPr>
            <a:r>
              <a:rPr sz="1500" b="1">
                <a:solidFill>
                  <a:srgbClr val="009900"/>
                </a:solidFill>
                <a:latin typeface="Arial"/>
              </a:rPr>
              <a:t>= 40 times (1)</a:t>
            </a:r>
          </a:p>
          <a:p>
            <a:pPr algn="l">
              <a:spcAft>
                <a:spcPts val="300"/>
              </a:spcAft>
            </a:pPr>
            <a:r>
              <a:rPr sz="1300" b="1">
                <a:solidFill>
                  <a:srgbClr val="009900"/>
                </a:solidFill>
                <a:latin typeface="Arial"/>
              </a:rPr>
              <a:t>Correct answer with no working scores 2. Allow 1000 nm ÷ 25 nm.</a:t>
            </a:r>
          </a:p>
        </p:txBody>
      </p:sp>
      <p:sp>
        <p:nvSpPr>
          <p:cNvPr id="27" name="TextBox 26"/>
          <p:cNvSpPr txBox="1"/>
          <p:nvPr/>
        </p:nvSpPr>
        <p:spPr>
          <a:xfrm>
            <a:off x="7882128" y="3914393"/>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(c)</a:t>
            </a:r>
          </a:p>
        </p:txBody>
      </p:sp>
      <p:sp>
        <p:nvSpPr>
          <p:cNvPr id="28" name="TextBox 27"/>
          <p:cNvSpPr txBox="1"/>
          <p:nvPr/>
        </p:nvSpPr>
        <p:spPr>
          <a:xfrm>
            <a:off x="8293608" y="3914393"/>
            <a:ext cx="6263640" cy="677036"/>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Ribosomes are about 25 nm across, which is much smaller than 200 nm (1).</a:t>
            </a:r>
          </a:p>
          <a:p>
            <a:pPr algn="l">
              <a:spcAft>
                <a:spcPts val="300"/>
              </a:spcAft>
            </a:pPr>
            <a:r>
              <a:rPr sz="1300" b="1">
                <a:solidFill>
                  <a:srgbClr val="009900"/>
                </a:solidFill>
                <a:latin typeface="Arial"/>
              </a:rPr>
              <a:t>Must use the numbers.</a:t>
            </a:r>
          </a:p>
        </p:txBody>
      </p:sp>
      <p:sp>
        <p:nvSpPr>
          <p:cNvPr id="29" name="Rectangle 28"/>
          <p:cNvSpPr/>
          <p:nvPr/>
        </p:nvSpPr>
        <p:spPr>
          <a:xfrm>
            <a:off x="7882128" y="4774311"/>
            <a:ext cx="6675120" cy="10972"/>
          </a:xfrm>
          <a:prstGeom prst="rect">
            <a:avLst/>
          </a:prstGeom>
          <a:solidFill>
            <a:srgbClr val="D2D2D2"/>
          </a:solidFill>
          <a:ln>
            <a:noFill/>
          </a:ln>
          <a:effectLst/>
        </p:spPr>
        <p:txBody>
          <a:bodyPr rtlCol="0" anchor="ctr"/>
          <a:lstStyle/>
          <a:p>
            <a:pPr algn="ctr"/>
          </a:p>
        </p:txBody>
      </p:sp>
      <p:sp>
        <p:nvSpPr>
          <p:cNvPr id="30" name="TextBox 29"/>
          <p:cNvSpPr txBox="1"/>
          <p:nvPr/>
        </p:nvSpPr>
        <p:spPr>
          <a:xfrm>
            <a:off x="7882128" y="4865750"/>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31" name="TextBox 30"/>
          <p:cNvSpPr txBox="1"/>
          <p:nvPr/>
        </p:nvSpPr>
        <p:spPr>
          <a:xfrm>
            <a:off x="7882128" y="5204078"/>
            <a:ext cx="6675120" cy="1035303"/>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(a)  </a:t>
            </a:r>
            <a:r>
              <a:rPr sz="1400" b="1">
                <a:solidFill>
                  <a:srgbClr val="009900"/>
                </a:solidFill>
                <a:latin typeface="Arial"/>
              </a:rPr>
              <a:t>0.2 mm = 0.2 × 1000 = 200 µm. 200 ÷ 10 = 20 nuclei.</a:t>
            </a:r>
          </a:p>
          <a:p>
            <a:pPr algn="l">
              <a:spcAft>
                <a:spcPts val="800"/>
              </a:spcAft>
            </a:pPr>
            <a:r>
              <a:rPr sz="1400" b="1">
                <a:solidFill>
                  <a:srgbClr val="000000"/>
                </a:solidFill>
                <a:latin typeface="Arial"/>
              </a:rPr>
              <a:t>(b)  </a:t>
            </a:r>
            <a:r>
              <a:rPr sz="1400" b="1">
                <a:solidFill>
                  <a:srgbClr val="009900"/>
                </a:solidFill>
                <a:latin typeface="Arial"/>
              </a:rPr>
              <a:t>1 µm = 1000 nm. 1000 ÷ 25 = 40 times.</a:t>
            </a:r>
          </a:p>
          <a:p>
            <a:pPr algn="l">
              <a:spcAft>
                <a:spcPts val="800"/>
              </a:spcAft>
            </a:pPr>
            <a:r>
              <a:rPr sz="1400" b="1">
                <a:solidFill>
                  <a:srgbClr val="000000"/>
                </a:solidFill>
                <a:latin typeface="Arial"/>
              </a:rPr>
              <a:t>(c)  </a:t>
            </a:r>
            <a:r>
              <a:rPr sz="1400" b="1">
                <a:solidFill>
                  <a:srgbClr val="009900"/>
                </a:solidFill>
                <a:latin typeface="Arial"/>
              </a:rPr>
              <a:t>A ribosome is about 25 nm across. 200 ÷ 25 = 8, so it is only one eighth of the smallest size a light microscope can show. It is too small to see.</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 Challenge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6" name="Rectangle 5"/>
          <p:cNvSpPr/>
          <p:nvPr/>
        </p:nvSpPr>
        <p:spPr>
          <a:xfrm>
            <a:off x="548640" y="1143000"/>
            <a:ext cx="6949440" cy="4302251"/>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When a part stops working</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9" name="TextBox 8"/>
          <p:cNvSpPr txBox="1"/>
          <p:nvPr/>
        </p:nvSpPr>
        <p:spPr>
          <a:xfrm>
            <a:off x="685800" y="1572768"/>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(a)</a:t>
            </a:r>
          </a:p>
        </p:txBody>
      </p:sp>
      <p:sp>
        <p:nvSpPr>
          <p:cNvPr id="10" name="TextBox 9"/>
          <p:cNvSpPr txBox="1"/>
          <p:nvPr/>
        </p:nvSpPr>
        <p:spPr>
          <a:xfrm>
            <a:off x="1097280" y="1572768"/>
            <a:ext cx="6263640" cy="685418"/>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No (aerobic) respiration, so no energy is released (1);</a:t>
            </a:r>
          </a:p>
          <a:p>
            <a:pPr algn="l">
              <a:spcAft>
                <a:spcPts val="300"/>
              </a:spcAft>
            </a:pPr>
            <a:r>
              <a:rPr sz="1400" b="1">
                <a:solidFill>
                  <a:srgbClr val="009900"/>
                </a:solidFill>
                <a:latin typeface="Arial"/>
              </a:rPr>
              <a:t>so the cell could not contract / could not make proteins / would die (1).</a:t>
            </a:r>
          </a:p>
          <a:p>
            <a:pPr algn="l">
              <a:spcAft>
                <a:spcPts val="300"/>
              </a:spcAft>
            </a:pPr>
            <a:r>
              <a:rPr sz="1300" b="1">
                <a:solidFill>
                  <a:srgbClr val="009900"/>
                </a:solidFill>
                <a:latin typeface="Arial"/>
              </a:rPr>
              <a:t>Do not accept “no energy is made” (that point scores nothing).</a:t>
            </a:r>
          </a:p>
        </p:txBody>
      </p:sp>
      <p:sp>
        <p:nvSpPr>
          <p:cNvPr id="11" name="TextBox 10"/>
          <p:cNvSpPr txBox="1"/>
          <p:nvPr/>
        </p:nvSpPr>
        <p:spPr>
          <a:xfrm>
            <a:off x="685800" y="2441067"/>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(b)</a:t>
            </a:r>
          </a:p>
        </p:txBody>
      </p:sp>
      <p:sp>
        <p:nvSpPr>
          <p:cNvPr id="12" name="TextBox 11"/>
          <p:cNvSpPr txBox="1"/>
          <p:nvPr/>
        </p:nvSpPr>
        <p:spPr>
          <a:xfrm>
            <a:off x="1097280" y="2441067"/>
            <a:ext cx="6263640" cy="1101471"/>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The cell membrane controls the movement of substances into and out of the cell (1);</a:t>
            </a:r>
          </a:p>
          <a:p>
            <a:pPr algn="l">
              <a:spcAft>
                <a:spcPts val="300"/>
              </a:spcAft>
            </a:pPr>
            <a:r>
              <a:rPr sz="1400" b="1">
                <a:solidFill>
                  <a:srgbClr val="009900"/>
                </a:solidFill>
                <a:latin typeface="Arial"/>
              </a:rPr>
              <a:t>so the cell loses substances it needs, such as glucose / cannot keep in what it needs / harmful substances get in (1).</a:t>
            </a:r>
          </a:p>
          <a:p>
            <a:pPr algn="l">
              <a:spcAft>
                <a:spcPts val="300"/>
              </a:spcAft>
            </a:pPr>
            <a:r>
              <a:rPr sz="1300" b="1">
                <a:solidFill>
                  <a:srgbClr val="009900"/>
                </a:solidFill>
                <a:latin typeface="Arial"/>
              </a:rPr>
              <a:t>Do not accept “the cell wall would break” (animal cells have no cell wall).</a:t>
            </a:r>
          </a:p>
        </p:txBody>
      </p:sp>
      <p:sp>
        <p:nvSpPr>
          <p:cNvPr id="13" name="Rectangle 12"/>
          <p:cNvSpPr/>
          <p:nvPr/>
        </p:nvSpPr>
        <p:spPr>
          <a:xfrm>
            <a:off x="685800" y="3652266"/>
            <a:ext cx="6675120" cy="10972"/>
          </a:xfrm>
          <a:prstGeom prst="rect">
            <a:avLst/>
          </a:prstGeom>
          <a:solidFill>
            <a:srgbClr val="D2D2D2"/>
          </a:solidFill>
          <a:ln>
            <a:noFill/>
          </a:ln>
          <a:effectLst/>
        </p:spPr>
        <p:txBody>
          <a:bodyPr rtlCol="0" anchor="ctr"/>
          <a:lstStyle/>
          <a:p>
            <a:pPr algn="ctr"/>
          </a:p>
        </p:txBody>
      </p:sp>
      <p:sp>
        <p:nvSpPr>
          <p:cNvPr id="14" name="TextBox 13"/>
          <p:cNvSpPr txBox="1"/>
          <p:nvPr/>
        </p:nvSpPr>
        <p:spPr>
          <a:xfrm>
            <a:off x="685800" y="3743705"/>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15" name="TextBox 14"/>
          <p:cNvSpPr txBox="1"/>
          <p:nvPr/>
        </p:nvSpPr>
        <p:spPr>
          <a:xfrm>
            <a:off x="685800" y="4082033"/>
            <a:ext cx="6675120" cy="933703"/>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(a)  </a:t>
            </a:r>
            <a:r>
              <a:rPr sz="1400" b="1">
                <a:solidFill>
                  <a:srgbClr val="009900"/>
                </a:solidFill>
                <a:latin typeface="Arial"/>
              </a:rPr>
              <a:t>The mitochondria could not release energy by aerobic respiration, so the muscle cell would have no energy to contract, and it would die.</a:t>
            </a:r>
          </a:p>
          <a:p>
            <a:pPr algn="l">
              <a:spcAft>
                <a:spcPts val="800"/>
              </a:spcAft>
            </a:pPr>
            <a:r>
              <a:rPr sz="1400" b="1">
                <a:solidFill>
                  <a:srgbClr val="000000"/>
                </a:solidFill>
                <a:latin typeface="Arial"/>
              </a:rPr>
              <a:t>(b)  </a:t>
            </a:r>
            <a:r>
              <a:rPr sz="1400" b="1">
                <a:solidFill>
                  <a:srgbClr val="009900"/>
                </a:solidFill>
                <a:latin typeface="Arial"/>
              </a:rPr>
              <a:t>The cell membrane controls what goes in and out. If it is damaged, the cell loses the substances it needs, such as glucose, so it dies.</a:t>
            </a:r>
          </a:p>
        </p:txBody>
      </p:sp>
      <p:sp>
        <p:nvSpPr>
          <p:cNvPr id="16" name="Rectangle 15"/>
          <p:cNvSpPr/>
          <p:nvPr/>
        </p:nvSpPr>
        <p:spPr>
          <a:xfrm>
            <a:off x="548640" y="5582412"/>
            <a:ext cx="6949440" cy="2738628"/>
          </a:xfrm>
          <a:prstGeom prst="rect">
            <a:avLst/>
          </a:prstGeom>
          <a:solidFill>
            <a:srgbClr val="FFFFFF"/>
          </a:solidFill>
          <a:ln w="9525">
            <a:solidFill>
              <a:srgbClr val="000000"/>
            </a:solidFill>
          </a:ln>
          <a:effectLst/>
        </p:spPr>
        <p:txBody>
          <a:bodyPr rtlCol="0" anchor="ctr"/>
          <a:lstStyle/>
          <a:p>
            <a:pPr algn="ctr"/>
          </a:p>
        </p:txBody>
      </p:sp>
      <p:sp>
        <p:nvSpPr>
          <p:cNvPr id="17" name="TextBox 16"/>
          <p:cNvSpPr txBox="1"/>
          <p:nvPr/>
        </p:nvSpPr>
        <p:spPr>
          <a:xfrm>
            <a:off x="658368" y="5655564"/>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Model answer (Level 3)</a:t>
            </a:r>
          </a:p>
        </p:txBody>
      </p:sp>
      <p:sp>
        <p:nvSpPr>
          <p:cNvPr id="18" name="TextBox 17"/>
          <p:cNvSpPr txBox="1"/>
          <p:nvPr/>
        </p:nvSpPr>
        <p:spPr>
          <a:xfrm>
            <a:off x="685800" y="6012179"/>
            <a:ext cx="6675120" cy="2080260"/>
          </a:xfrm>
          <a:prstGeom prst="rect">
            <a:avLst/>
          </a:prstGeom>
          <a:noFill/>
        </p:spPr>
        <p:txBody>
          <a:bodyPr wrap="square" lIns="0" rIns="0" tIns="0" bIns="0" anchor="t">
            <a:spAutoFit/>
          </a:bodyPr>
          <a:lstStyle/>
          <a:p>
            <a:pPr algn="l">
              <a:spcAft>
                <a:spcPts val="0"/>
              </a:spcAft>
            </a:pPr>
            <a:r>
              <a:rPr sz="1400" b="1">
                <a:solidFill>
                  <a:srgbClr val="009900"/>
                </a:solidFill>
                <a:latin typeface="Arial"/>
              </a:rPr>
              <a:t>The chloroplasts contain chlorophyll, which absorbs light. They use it to make food (glucose) by photosynthesis. The mitochondria release energy from the glucose by aerobic respiration, all the time. The ribosomes use this energy to make proteins, such as enzymes, which the cell needs to grow. The nucleus contains genetic material, which controls the activities of the cell, including which proteins are made. Most of the chemical reactions happen in the cytoplasm, controlled by enzymes. The cell membrane controls what goes in and out, such as carbon dioxide and water for photosynthesis. The cell wall strengthens the cell, and the permanent vacuole, full of cell sap, keeps it firm. So every part depends on the others.</a:t>
            </a:r>
          </a:p>
        </p:txBody>
      </p:sp>
      <p:sp>
        <p:nvSpPr>
          <p:cNvPr id="19" name="Rectangle 18"/>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0" name="TextBox 19"/>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21" name="TextBox 20"/>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2" name="TextBox 21"/>
          <p:cNvSpPr txBox="1"/>
          <p:nvPr/>
        </p:nvSpPr>
        <p:spPr>
          <a:xfrm>
            <a:off x="7882128" y="1572768"/>
            <a:ext cx="6675120" cy="6155816"/>
          </a:xfrm>
          <a:prstGeom prst="rect">
            <a:avLst/>
          </a:prstGeom>
          <a:noFill/>
        </p:spPr>
        <p:txBody>
          <a:bodyPr wrap="square" lIns="0" rIns="0" tIns="0" bIns="0" anchor="t">
            <a:spAutoFit/>
          </a:bodyPr>
          <a:lstStyle/>
          <a:p>
            <a:pPr algn="l">
              <a:spcAft>
                <a:spcPts val="400"/>
              </a:spcAft>
            </a:pPr>
            <a:r>
              <a:rPr sz="1400" b="1">
                <a:solidFill>
                  <a:srgbClr val="000000"/>
                </a:solidFill>
                <a:latin typeface="Arial"/>
              </a:rPr>
              <a:t>Level 3 (5–6 marks): </a:t>
            </a:r>
            <a:r>
              <a:rPr sz="1400" b="1">
                <a:solidFill>
                  <a:srgbClr val="009900"/>
                </a:solidFill>
                <a:latin typeface="Arial"/>
              </a:rPr>
              <a:t>A detailed and coherent explanation. At least five structures are named with correct jobs, and the links between them are explained (for example, food made in the chloroplasts is used by the mitochondria to release energy, which the ribosomes use to make proteins).</a:t>
            </a:r>
          </a:p>
          <a:p>
            <a:pPr algn="l">
              <a:spcAft>
                <a:spcPts val="400"/>
              </a:spcAft>
            </a:pPr>
            <a:r>
              <a:rPr sz="1400" b="1">
                <a:solidFill>
                  <a:srgbClr val="000000"/>
                </a:solidFill>
                <a:latin typeface="Arial"/>
              </a:rPr>
              <a:t>Level 2 (3–4 marks): </a:t>
            </a:r>
            <a:r>
              <a:rPr sz="1400" b="1">
                <a:solidFill>
                  <a:srgbClr val="009900"/>
                </a:solidFill>
                <a:latin typeface="Arial"/>
              </a:rPr>
              <a:t>At least three structures named with correct jobs, with some links between them.</a:t>
            </a:r>
          </a:p>
          <a:p>
            <a:pPr algn="l">
              <a:spcAft>
                <a:spcPts val="400"/>
              </a:spcAft>
            </a:pPr>
            <a:r>
              <a:rPr sz="1400" b="1">
                <a:solidFill>
                  <a:srgbClr val="000000"/>
                </a:solidFill>
                <a:latin typeface="Arial"/>
              </a:rPr>
              <a:t>Level 1 (1–2 marks): </a:t>
            </a:r>
            <a:r>
              <a:rPr sz="1400" b="1">
                <a:solidFill>
                  <a:srgbClr val="009900"/>
                </a:solidFill>
                <a:latin typeface="Arial"/>
              </a:rPr>
              <a:t>Simple statements, such as “chloroplasts do photosynthesis”, with little or no link between them.</a:t>
            </a:r>
          </a:p>
          <a:p>
            <a:pPr algn="l">
              <a:spcAft>
                <a:spcPts val="400"/>
              </a:spcAft>
            </a:pPr>
            <a:r>
              <a:rPr sz="1400" b="1">
                <a:solidFill>
                  <a:srgbClr val="000000"/>
                </a:solidFill>
                <a:latin typeface="Arial"/>
              </a:rPr>
              <a:t>0 marks: </a:t>
            </a:r>
            <a:r>
              <a:rPr sz="1400" b="1">
                <a:solidFill>
                  <a:srgbClr val="009900"/>
                </a:solidFill>
                <a:latin typeface="Arial"/>
              </a:rPr>
              <a:t>No relevant content.</a:t>
            </a:r>
          </a:p>
          <a:p>
            <a:pPr algn="l">
              <a:spcAft>
                <a:spcPts val="400"/>
              </a:spcAft>
            </a:pPr>
            <a:r>
              <a:rPr sz="1400" b="1">
                <a:solidFill>
                  <a:srgbClr val="000000"/>
                </a:solidFill>
                <a:latin typeface="Arial"/>
              </a:rPr>
              <a:t>Indicative content</a:t>
            </a:r>
          </a:p>
          <a:p>
            <a:pPr algn="l" marL="201168" indent="-201168">
              <a:spcAft>
                <a:spcPts val="400"/>
              </a:spcAft>
              <a:buClr>
                <a:srgbClr val="009900"/>
              </a:buClr>
              <a:buSzPct val="120000"/>
              <a:buFont typeface="Arial"/>
              <a:buChar char="•"/>
            </a:pPr>
            <a:r>
              <a:rPr sz="1400" b="1">
                <a:solidFill>
                  <a:srgbClr val="009900"/>
                </a:solidFill>
                <a:latin typeface="Arial"/>
              </a:rPr>
              <a:t>chloroplasts (containing chlorophyll) absorb light to make food (glucose) by photosynthesis</a:t>
            </a:r>
          </a:p>
          <a:p>
            <a:pPr algn="l" marL="201168" indent="-201168">
              <a:spcAft>
                <a:spcPts val="400"/>
              </a:spcAft>
              <a:buClr>
                <a:srgbClr val="009900"/>
              </a:buClr>
              <a:buSzPct val="120000"/>
              <a:buFont typeface="Arial"/>
              <a:buChar char="•"/>
            </a:pPr>
            <a:r>
              <a:rPr sz="1400" b="1">
                <a:solidFill>
                  <a:srgbClr val="009900"/>
                </a:solidFill>
                <a:latin typeface="Arial"/>
              </a:rPr>
              <a:t>mitochondria release energy from glucose by aerobic respiration, all the time, day and night</a:t>
            </a:r>
          </a:p>
          <a:p>
            <a:pPr algn="l" marL="201168" indent="-201168">
              <a:spcAft>
                <a:spcPts val="400"/>
              </a:spcAft>
              <a:buClr>
                <a:srgbClr val="009900"/>
              </a:buClr>
              <a:buSzPct val="120000"/>
              <a:buFont typeface="Arial"/>
              <a:buChar char="•"/>
            </a:pPr>
            <a:r>
              <a:rPr sz="1400" b="1">
                <a:solidFill>
                  <a:srgbClr val="009900"/>
                </a:solidFill>
                <a:latin typeface="Arial"/>
              </a:rPr>
              <a:t>ribosomes make proteins (enzymes) using energy from respiration</a:t>
            </a:r>
          </a:p>
          <a:p>
            <a:pPr algn="l" marL="201168" indent="-201168">
              <a:spcAft>
                <a:spcPts val="400"/>
              </a:spcAft>
              <a:buClr>
                <a:srgbClr val="009900"/>
              </a:buClr>
              <a:buSzPct val="120000"/>
              <a:buFont typeface="Arial"/>
              <a:buChar char="•"/>
            </a:pPr>
            <a:r>
              <a:rPr sz="1400" b="1">
                <a:solidFill>
                  <a:srgbClr val="009900"/>
                </a:solidFill>
                <a:latin typeface="Arial"/>
              </a:rPr>
              <a:t>the nucleus contains genetic material, which controls the activities of the cell / holds the instructions for the proteins</a:t>
            </a:r>
          </a:p>
          <a:p>
            <a:pPr algn="l" marL="201168" indent="-201168">
              <a:spcAft>
                <a:spcPts val="400"/>
              </a:spcAft>
              <a:buClr>
                <a:srgbClr val="009900"/>
              </a:buClr>
              <a:buSzPct val="120000"/>
              <a:buFont typeface="Arial"/>
              <a:buChar char="•"/>
            </a:pPr>
            <a:r>
              <a:rPr sz="1400" b="1">
                <a:solidFill>
                  <a:srgbClr val="009900"/>
                </a:solidFill>
                <a:latin typeface="Arial"/>
              </a:rPr>
              <a:t>the cytoplasm is where most chemical reactions happen, controlled by enzymes</a:t>
            </a:r>
          </a:p>
          <a:p>
            <a:pPr algn="l" marL="201168" indent="-201168">
              <a:spcAft>
                <a:spcPts val="400"/>
              </a:spcAft>
              <a:buClr>
                <a:srgbClr val="009900"/>
              </a:buClr>
              <a:buSzPct val="120000"/>
              <a:buFont typeface="Arial"/>
              <a:buChar char="•"/>
            </a:pPr>
            <a:r>
              <a:rPr sz="1400" b="1">
                <a:solidFill>
                  <a:srgbClr val="009900"/>
                </a:solidFill>
                <a:latin typeface="Arial"/>
              </a:rPr>
              <a:t>the cell membrane controls the movement of substances (such as water, carbon dioxide, oxygen, mineral ions) into and out of the cell</a:t>
            </a:r>
          </a:p>
          <a:p>
            <a:pPr algn="l" marL="201168" indent="-201168">
              <a:spcAft>
                <a:spcPts val="400"/>
              </a:spcAft>
              <a:buClr>
                <a:srgbClr val="009900"/>
              </a:buClr>
              <a:buSzPct val="120000"/>
              <a:buFont typeface="Arial"/>
              <a:buChar char="•"/>
            </a:pPr>
            <a:r>
              <a:rPr sz="1400" b="1">
                <a:solidFill>
                  <a:srgbClr val="009900"/>
                </a:solidFill>
                <a:latin typeface="Arial"/>
              </a:rPr>
              <a:t>the cell wall (made of cellulose) strengthens the cell</a:t>
            </a:r>
          </a:p>
          <a:p>
            <a:pPr algn="l" marL="201168" indent="-201168">
              <a:spcAft>
                <a:spcPts val="400"/>
              </a:spcAft>
              <a:buClr>
                <a:srgbClr val="009900"/>
              </a:buClr>
              <a:buSzPct val="120000"/>
              <a:buFont typeface="Arial"/>
              <a:buChar char="•"/>
            </a:pPr>
            <a:r>
              <a:rPr sz="1400" b="1">
                <a:solidFill>
                  <a:srgbClr val="009900"/>
                </a:solidFill>
                <a:latin typeface="Arial"/>
              </a:rPr>
              <a:t>the permanent vacuole, filled with cell sap, keeps the cell firm</a:t>
            </a:r>
          </a:p>
          <a:p>
            <a:pPr algn="l" marL="201168" indent="-201168">
              <a:spcAft>
                <a:spcPts val="400"/>
              </a:spcAft>
              <a:buClr>
                <a:srgbClr val="009900"/>
              </a:buClr>
              <a:buSzPct val="120000"/>
              <a:buFont typeface="Arial"/>
              <a:buChar char="•"/>
            </a:pPr>
            <a:r>
              <a:rPr sz="1400" b="1">
                <a:solidFill>
                  <a:srgbClr val="009900"/>
                </a:solidFill>
                <a:latin typeface="Arial"/>
              </a:rPr>
              <a:t>new proteins and other substances let the cell grow</a:t>
            </a:r>
          </a:p>
          <a:p>
            <a:pPr algn="l">
              <a:spcAft>
                <a:spcPts val="400"/>
              </a:spcAft>
            </a:pPr>
            <a:r>
              <a:rPr sz="1300" b="1">
                <a:solidFill>
                  <a:srgbClr val="009900"/>
                </a:solidFill>
                <a:latin typeface="Arial"/>
              </a:rPr>
              <a:t>Do not accept “energy is made / produced” (that point scores nothing).</a:t>
            </a:r>
          </a:p>
          <a:p>
            <a:pPr algn="l">
              <a:spcAft>
                <a:spcPts val="400"/>
              </a:spcAft>
            </a:pPr>
            <a:r>
              <a:rPr sz="1400" b="0">
                <a:solidFill>
                  <a:srgbClr val="000000"/>
                </a:solidFill>
                <a:latin typeface="Arial"/>
              </a:rPr>
              <a:t>The Level 3 model answer is in the box on the left, under task C.</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 Alternative worksheet: Animal and plant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7" name="Rectangle 6"/>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9" name="TextBox 8"/>
          <p:cNvSpPr txBox="1"/>
          <p:nvPr/>
        </p:nvSpPr>
        <p:spPr>
          <a:xfrm>
            <a:off x="749808" y="1572768"/>
            <a:ext cx="6583679" cy="2908935"/>
          </a:xfrm>
          <a:prstGeom prst="rect">
            <a:avLst/>
          </a:prstGeom>
          <a:noFill/>
        </p:spPr>
        <p:txBody>
          <a:bodyPr wrap="square" lIns="0" rIns="0" tIns="0" bIns="0" anchor="t">
            <a:spAutoFit/>
          </a:bodyPr>
          <a:lstStyle/>
          <a:p>
            <a:pPr algn="l" marL="256032" indent="-256032">
              <a:spcAft>
                <a:spcPts val="600"/>
              </a:spcAft>
              <a:buClr>
                <a:srgbClr val="223A5A"/>
              </a:buClr>
              <a:buSzPct val="120000"/>
              <a:buFont typeface="Arial"/>
              <a:buChar char="•"/>
            </a:pPr>
            <a:r>
              <a:rPr sz="1500" b="0">
                <a:solidFill>
                  <a:srgbClr val="000000"/>
                </a:solidFill>
                <a:latin typeface="Arial"/>
              </a:rPr>
              <a:t>All living things are made of </a:t>
            </a:r>
            <a:r>
              <a:rPr sz="1500" b="1">
                <a:solidFill>
                  <a:srgbClr val="000000"/>
                </a:solidFill>
                <a:latin typeface="Arial"/>
              </a:rPr>
              <a:t>cells</a:t>
            </a:r>
            <a:r>
              <a:rPr sz="1500" b="0">
                <a:solidFill>
                  <a:srgbClr val="000000"/>
                </a:solidFill>
                <a:latin typeface="Arial"/>
              </a:rPr>
              <a:t>.</a:t>
            </a:r>
          </a:p>
          <a:p>
            <a:pPr algn="l" marL="256032" indent="-256032">
              <a:spcAft>
                <a:spcPts val="600"/>
              </a:spcAft>
              <a:buClr>
                <a:srgbClr val="223A5A"/>
              </a:buClr>
              <a:buSzPct val="120000"/>
              <a:buFont typeface="Arial"/>
              <a:buChar char="•"/>
            </a:pPr>
            <a:r>
              <a:rPr sz="1500" b="0">
                <a:solidFill>
                  <a:srgbClr val="000000"/>
                </a:solidFill>
                <a:latin typeface="Arial"/>
              </a:rPr>
              <a:t>Animal and plant cells both have a </a:t>
            </a:r>
            <a:r>
              <a:rPr sz="1500" b="1">
                <a:solidFill>
                  <a:srgbClr val="000000"/>
                </a:solidFill>
                <a:latin typeface="Arial"/>
              </a:rPr>
              <a:t>nucleus</a:t>
            </a:r>
            <a:r>
              <a:rPr sz="1500" b="0">
                <a:solidFill>
                  <a:srgbClr val="000000"/>
                </a:solidFill>
                <a:latin typeface="Arial"/>
              </a:rPr>
              <a:t>, </a:t>
            </a:r>
            <a:r>
              <a:rPr sz="1500" b="1">
                <a:solidFill>
                  <a:srgbClr val="000000"/>
                </a:solidFill>
                <a:latin typeface="Arial"/>
              </a:rPr>
              <a:t>cytoplasm</a:t>
            </a:r>
            <a:r>
              <a:rPr sz="1500" b="0">
                <a:solidFill>
                  <a:srgbClr val="000000"/>
                </a:solidFill>
                <a:latin typeface="Arial"/>
              </a:rPr>
              <a:t>, a </a:t>
            </a:r>
            <a:r>
              <a:rPr sz="1500" b="1">
                <a:solidFill>
                  <a:srgbClr val="000000"/>
                </a:solidFill>
                <a:latin typeface="Arial"/>
              </a:rPr>
              <a:t>cell membrane</a:t>
            </a:r>
            <a:r>
              <a:rPr sz="1500" b="0">
                <a:solidFill>
                  <a:srgbClr val="000000"/>
                </a:solidFill>
                <a:latin typeface="Arial"/>
              </a:rPr>
              <a:t>, </a:t>
            </a:r>
            <a:r>
              <a:rPr sz="1500" b="1">
                <a:solidFill>
                  <a:srgbClr val="000000"/>
                </a:solidFill>
                <a:latin typeface="Arial"/>
              </a:rPr>
              <a:t>mitochondria</a:t>
            </a:r>
            <a:r>
              <a:rPr sz="1500" b="0">
                <a:solidFill>
                  <a:srgbClr val="000000"/>
                </a:solidFill>
                <a:latin typeface="Arial"/>
              </a:rPr>
              <a:t> and </a:t>
            </a:r>
            <a:r>
              <a:rPr sz="1500" b="1">
                <a:solidFill>
                  <a:srgbClr val="000000"/>
                </a:solidFill>
                <a:latin typeface="Arial"/>
              </a:rPr>
              <a:t>ribosomes</a:t>
            </a:r>
            <a:r>
              <a:rPr sz="1500" b="0">
                <a:solidFill>
                  <a:srgbClr val="000000"/>
                </a:solidFill>
                <a:latin typeface="Arial"/>
              </a:rPr>
              <a:t>.</a:t>
            </a:r>
          </a:p>
          <a:p>
            <a:pPr algn="l" marL="256032" indent="-256032">
              <a:spcAft>
                <a:spcPts val="600"/>
              </a:spcAft>
              <a:buClr>
                <a:srgbClr val="223A5A"/>
              </a:buClr>
              <a:buSzPct val="120000"/>
              <a:buFont typeface="Arial"/>
              <a:buChar char="•"/>
            </a:pPr>
            <a:r>
              <a:rPr sz="1500" b="0">
                <a:solidFill>
                  <a:srgbClr val="000000"/>
                </a:solidFill>
                <a:latin typeface="Arial"/>
              </a:rPr>
              <a:t>Plant cells also have a </a:t>
            </a:r>
            <a:r>
              <a:rPr sz="1500" b="1">
                <a:solidFill>
                  <a:srgbClr val="000000"/>
                </a:solidFill>
                <a:latin typeface="Arial"/>
              </a:rPr>
              <a:t>cell wall</a:t>
            </a:r>
            <a:r>
              <a:rPr sz="1500" b="0">
                <a:solidFill>
                  <a:srgbClr val="000000"/>
                </a:solidFill>
                <a:latin typeface="Arial"/>
              </a:rPr>
              <a:t>, and often a </a:t>
            </a:r>
            <a:r>
              <a:rPr sz="1500" b="1">
                <a:solidFill>
                  <a:srgbClr val="000000"/>
                </a:solidFill>
                <a:latin typeface="Arial"/>
              </a:rPr>
              <a:t>permanent vacuole</a:t>
            </a:r>
            <a:r>
              <a:rPr sz="1500" b="0">
                <a:solidFill>
                  <a:srgbClr val="000000"/>
                </a:solidFill>
                <a:latin typeface="Arial"/>
              </a:rPr>
              <a:t> and </a:t>
            </a:r>
            <a:r>
              <a:rPr sz="1500" b="1">
                <a:solidFill>
                  <a:srgbClr val="000000"/>
                </a:solidFill>
                <a:latin typeface="Arial"/>
              </a:rPr>
              <a:t>chloroplasts</a:t>
            </a:r>
            <a:r>
              <a:rPr sz="1500" b="0">
                <a:solidFill>
                  <a:srgbClr val="000000"/>
                </a:solidFill>
                <a:latin typeface="Arial"/>
              </a:rPr>
              <a:t>.</a:t>
            </a:r>
          </a:p>
          <a:p>
            <a:pPr algn="l" marL="256032" indent="-256032">
              <a:spcAft>
                <a:spcPts val="600"/>
              </a:spcAft>
              <a:buClr>
                <a:srgbClr val="223A5A"/>
              </a:buClr>
              <a:buSzPct val="120000"/>
              <a:buFont typeface="Arial"/>
              <a:buChar char="•"/>
            </a:pPr>
            <a:r>
              <a:rPr sz="1500" b="0">
                <a:solidFill>
                  <a:srgbClr val="000000"/>
                </a:solidFill>
                <a:latin typeface="Arial"/>
              </a:rPr>
              <a:t>The </a:t>
            </a:r>
            <a:r>
              <a:rPr sz="1500" b="1">
                <a:solidFill>
                  <a:srgbClr val="000000"/>
                </a:solidFill>
                <a:latin typeface="Arial"/>
              </a:rPr>
              <a:t>nucleus</a:t>
            </a:r>
            <a:r>
              <a:rPr sz="1500" b="0">
                <a:solidFill>
                  <a:srgbClr val="000000"/>
                </a:solidFill>
                <a:latin typeface="Arial"/>
              </a:rPr>
              <a:t> controls the activities of the cell. The </a:t>
            </a:r>
            <a:r>
              <a:rPr sz="1500" b="1">
                <a:solidFill>
                  <a:srgbClr val="000000"/>
                </a:solidFill>
                <a:latin typeface="Arial"/>
              </a:rPr>
              <a:t>cell membrane</a:t>
            </a:r>
            <a:r>
              <a:rPr sz="1500" b="0">
                <a:solidFill>
                  <a:srgbClr val="000000"/>
                </a:solidFill>
                <a:latin typeface="Arial"/>
              </a:rPr>
              <a:t> controls what goes in and out.</a:t>
            </a:r>
          </a:p>
          <a:p>
            <a:pPr algn="l" marL="256032" indent="-256032">
              <a:spcAft>
                <a:spcPts val="600"/>
              </a:spcAft>
              <a:buClr>
                <a:srgbClr val="223A5A"/>
              </a:buClr>
              <a:buSzPct val="120000"/>
              <a:buFont typeface="Arial"/>
              <a:buChar char="•"/>
            </a:pPr>
            <a:r>
              <a:rPr sz="1500" b="1">
                <a:solidFill>
                  <a:srgbClr val="000000"/>
                </a:solidFill>
                <a:latin typeface="Arial"/>
              </a:rPr>
              <a:t>Mitochondria</a:t>
            </a:r>
            <a:r>
              <a:rPr sz="1500" b="0">
                <a:solidFill>
                  <a:srgbClr val="000000"/>
                </a:solidFill>
                <a:latin typeface="Arial"/>
              </a:rPr>
              <a:t> release energy. </a:t>
            </a:r>
            <a:r>
              <a:rPr sz="1500" b="1">
                <a:solidFill>
                  <a:srgbClr val="000000"/>
                </a:solidFill>
                <a:latin typeface="Arial"/>
              </a:rPr>
              <a:t>Ribosomes</a:t>
            </a:r>
            <a:r>
              <a:rPr sz="1500" b="0">
                <a:solidFill>
                  <a:srgbClr val="000000"/>
                </a:solidFill>
                <a:latin typeface="Arial"/>
              </a:rPr>
              <a:t> make proteins.</a:t>
            </a:r>
          </a:p>
          <a:p>
            <a:pPr algn="l" marL="256032" indent="-256032">
              <a:spcAft>
                <a:spcPts val="600"/>
              </a:spcAft>
              <a:buClr>
                <a:srgbClr val="223A5A"/>
              </a:buClr>
              <a:buSzPct val="120000"/>
              <a:buFont typeface="Arial"/>
              <a:buChar char="•"/>
            </a:pPr>
            <a:r>
              <a:rPr sz="1500" b="1">
                <a:solidFill>
                  <a:srgbClr val="000000"/>
                </a:solidFill>
                <a:latin typeface="Arial"/>
              </a:rPr>
              <a:t>Chloroplasts</a:t>
            </a:r>
            <a:r>
              <a:rPr sz="1500" b="0">
                <a:solidFill>
                  <a:srgbClr val="000000"/>
                </a:solidFill>
                <a:latin typeface="Arial"/>
              </a:rPr>
              <a:t> absorb light to make food. The </a:t>
            </a:r>
            <a:r>
              <a:rPr sz="1500" b="1">
                <a:solidFill>
                  <a:srgbClr val="000000"/>
                </a:solidFill>
                <a:latin typeface="Arial"/>
              </a:rPr>
              <a:t>cell wall</a:t>
            </a:r>
            <a:r>
              <a:rPr sz="1500" b="0">
                <a:solidFill>
                  <a:srgbClr val="000000"/>
                </a:solidFill>
                <a:latin typeface="Arial"/>
              </a:rPr>
              <a:t> strengthens the cell.</a:t>
            </a:r>
          </a:p>
          <a:p>
            <a:pPr algn="l" marL="256032" indent="-256032">
              <a:spcAft>
                <a:spcPts val="600"/>
              </a:spcAft>
              <a:buClr>
                <a:srgbClr val="223A5A"/>
              </a:buClr>
              <a:buSzPct val="120000"/>
              <a:buFont typeface="Arial"/>
              <a:buChar char="•"/>
            </a:pPr>
            <a:r>
              <a:rPr sz="1500" b="0">
                <a:solidFill>
                  <a:srgbClr val="000000"/>
                </a:solidFill>
                <a:latin typeface="Arial"/>
              </a:rPr>
              <a:t>Plant cells have mitochondria too.</a:t>
            </a:r>
          </a:p>
        </p:txBody>
      </p:sp>
      <p:sp>
        <p:nvSpPr>
          <p:cNvPr id="10" name="Rounded Rectangle 9"/>
          <p:cNvSpPr/>
          <p:nvPr/>
        </p:nvSpPr>
        <p:spPr>
          <a:xfrm>
            <a:off x="906541" y="4609719"/>
            <a:ext cx="6233636" cy="3316986"/>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1" name="Picture 10" descr="Key facts. An animal cell and a plant cell."/>
          <p:cNvPicPr>
            <a:picLocks noChangeAspect="1"/>
          </p:cNvPicPr>
          <p:nvPr/>
        </p:nvPicPr>
        <p:blipFill>
          <a:blip r:embed="rId2"/>
          <a:stretch>
            <a:fillRect/>
          </a:stretch>
        </p:blipFill>
        <p:spPr>
          <a:xfrm>
            <a:off x="997981" y="4701158"/>
            <a:ext cx="6050756" cy="2904363"/>
          </a:xfrm>
          <a:prstGeom prst="rect">
            <a:avLst/>
          </a:prstGeom>
        </p:spPr>
      </p:pic>
      <p:sp>
        <p:nvSpPr>
          <p:cNvPr id="12" name="TextBox 11"/>
          <p:cNvSpPr txBox="1"/>
          <p:nvPr/>
        </p:nvSpPr>
        <p:spPr>
          <a:xfrm>
            <a:off x="685800" y="7660386"/>
            <a:ext cx="6675120" cy="193167"/>
          </a:xfrm>
          <a:prstGeom prst="rect">
            <a:avLst/>
          </a:prstGeom>
          <a:noFill/>
        </p:spPr>
        <p:txBody>
          <a:bodyPr wrap="square" lIns="0" rIns="0" tIns="0" bIns="0" anchor="t">
            <a:spAutoFit/>
          </a:bodyPr>
          <a:lstStyle/>
          <a:p>
            <a:pPr algn="ctr">
              <a:spcAft>
                <a:spcPts val="0"/>
              </a:spcAft>
            </a:pPr>
            <a:r>
              <a:rPr sz="1300" b="0">
                <a:solidFill>
                  <a:srgbClr val="000000"/>
                </a:solidFill>
                <a:latin typeface="Arial"/>
              </a:rPr>
              <a:t>An animal cell and a plant cell.</a:t>
            </a:r>
          </a:p>
        </p:txBody>
      </p:sp>
      <p:sp>
        <p:nvSpPr>
          <p:cNvPr id="13" name="TextBox 12"/>
          <p:cNvSpPr txBox="1"/>
          <p:nvPr/>
        </p:nvSpPr>
        <p:spPr>
          <a:xfrm>
            <a:off x="685800" y="8018145"/>
            <a:ext cx="6675120" cy="193167"/>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A diagram is simplified. Only the green of the chloroplasts is a real colour.</a:t>
            </a:r>
          </a:p>
        </p:txBody>
      </p:sp>
      <p:sp>
        <p:nvSpPr>
          <p:cNvPr id="14" name="Rectangle 13"/>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5" name="TextBox 1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plant cell</a:t>
            </a:r>
          </a:p>
        </p:txBody>
      </p:sp>
      <p:sp>
        <p:nvSpPr>
          <p:cNvPr id="16" name="TextBox 1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7" name="TextBox 16"/>
          <p:cNvSpPr txBox="1"/>
          <p:nvPr/>
        </p:nvSpPr>
        <p:spPr>
          <a:xfrm>
            <a:off x="12589480"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6</a:t>
            </a:r>
          </a:p>
        </p:txBody>
      </p:sp>
      <p:sp>
        <p:nvSpPr>
          <p:cNvPr id="18" name="TextBox 17"/>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a word from the box in each label box.</a:t>
            </a:r>
          </a:p>
        </p:txBody>
      </p:sp>
      <p:sp>
        <p:nvSpPr>
          <p:cNvPr id="19" name="Rectangle 18"/>
          <p:cNvSpPr/>
          <p:nvPr/>
        </p:nvSpPr>
        <p:spPr>
          <a:xfrm>
            <a:off x="7973568" y="1938528"/>
            <a:ext cx="6492240" cy="768096"/>
          </a:xfrm>
          <a:prstGeom prst="rect">
            <a:avLst/>
          </a:prstGeom>
          <a:solidFill>
            <a:srgbClr val="FFFFFF"/>
          </a:solidFill>
          <a:ln w="15875">
            <a:solidFill>
              <a:srgbClr val="000000"/>
            </a:solidFill>
          </a:ln>
          <a:effectLst/>
        </p:spPr>
        <p:txBody>
          <a:bodyPr rtlCol="0" anchor="ctr"/>
          <a:lstStyle/>
          <a:p>
            <a:pPr algn="ctr"/>
          </a:p>
        </p:txBody>
      </p:sp>
      <p:sp>
        <p:nvSpPr>
          <p:cNvPr id="20" name="TextBox 19"/>
          <p:cNvSpPr txBox="1"/>
          <p:nvPr/>
        </p:nvSpPr>
        <p:spPr>
          <a:xfrm>
            <a:off x="8065008" y="1984248"/>
            <a:ext cx="2103120" cy="33832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cell membrane</a:t>
            </a:r>
          </a:p>
        </p:txBody>
      </p:sp>
      <p:sp>
        <p:nvSpPr>
          <p:cNvPr id="21" name="TextBox 20"/>
          <p:cNvSpPr txBox="1"/>
          <p:nvPr/>
        </p:nvSpPr>
        <p:spPr>
          <a:xfrm>
            <a:off x="10168128" y="1984248"/>
            <a:ext cx="2103120" cy="33832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cell wall</a:t>
            </a:r>
          </a:p>
        </p:txBody>
      </p:sp>
      <p:sp>
        <p:nvSpPr>
          <p:cNvPr id="22" name="TextBox 21"/>
          <p:cNvSpPr txBox="1"/>
          <p:nvPr/>
        </p:nvSpPr>
        <p:spPr>
          <a:xfrm>
            <a:off x="12271248" y="1984248"/>
            <a:ext cx="2103120" cy="33832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chloroplast</a:t>
            </a:r>
          </a:p>
        </p:txBody>
      </p:sp>
      <p:sp>
        <p:nvSpPr>
          <p:cNvPr id="23" name="TextBox 22"/>
          <p:cNvSpPr txBox="1"/>
          <p:nvPr/>
        </p:nvSpPr>
        <p:spPr>
          <a:xfrm>
            <a:off x="8065008" y="2322576"/>
            <a:ext cx="2103120" cy="33832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cytoplasm</a:t>
            </a:r>
          </a:p>
        </p:txBody>
      </p:sp>
      <p:sp>
        <p:nvSpPr>
          <p:cNvPr id="24" name="TextBox 23"/>
          <p:cNvSpPr txBox="1"/>
          <p:nvPr/>
        </p:nvSpPr>
        <p:spPr>
          <a:xfrm>
            <a:off x="10168128" y="2322576"/>
            <a:ext cx="2103120" cy="33832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nucleus</a:t>
            </a:r>
          </a:p>
        </p:txBody>
      </p:sp>
      <p:sp>
        <p:nvSpPr>
          <p:cNvPr id="25" name="TextBox 24"/>
          <p:cNvSpPr txBox="1"/>
          <p:nvPr/>
        </p:nvSpPr>
        <p:spPr>
          <a:xfrm>
            <a:off x="12271248" y="2322576"/>
            <a:ext cx="2103120" cy="33832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permanent vacuole</a:t>
            </a:r>
          </a:p>
        </p:txBody>
      </p:sp>
      <p:pic>
        <p:nvPicPr>
          <p:cNvPr id="26" name="Picture 25" descr="cell wall."/>
          <p:cNvPicPr>
            <a:picLocks noChangeAspect="1"/>
          </p:cNvPicPr>
          <p:nvPr/>
        </p:nvPicPr>
        <p:blipFill>
          <a:blip r:embed="rId3"/>
          <a:stretch>
            <a:fillRect/>
          </a:stretch>
        </p:blipFill>
        <p:spPr>
          <a:xfrm>
            <a:off x="8019288" y="3406140"/>
            <a:ext cx="6400800" cy="3840480"/>
          </a:xfrm>
          <a:prstGeom prst="rect">
            <a:avLst/>
          </a:prstGeom>
        </p:spPr>
      </p:pic>
      <p:sp>
        <p:nvSpPr>
          <p:cNvPr id="27" name="TextBox 26"/>
          <p:cNvSpPr txBox="1"/>
          <p:nvPr/>
        </p:nvSpPr>
        <p:spPr>
          <a:xfrm>
            <a:off x="7882128" y="7918704"/>
            <a:ext cx="6675120" cy="274320"/>
          </a:xfrm>
          <a:prstGeom prst="rect">
            <a:avLst/>
          </a:prstGeom>
          <a:noFill/>
        </p:spPr>
        <p:txBody>
          <a:bodyPr wrap="square" lIns="0" rIns="0" tIns="0" bIns="0" anchor="t">
            <a:spAutoFit/>
          </a:bodyPr>
          <a:lstStyle/>
          <a:p>
            <a:pPr algn="l">
              <a:spcAft>
                <a:spcPts val="600"/>
              </a:spcAft>
            </a:pPr>
            <a:r>
              <a:rPr sz="1300" b="0">
                <a:solidFill>
                  <a:srgbClr val="5A5A5A"/>
                </a:solidFill>
                <a:latin typeface="Arial"/>
              </a:rPr>
              <a:t>Tip: the cell wall is the outside layer. The cell membrane is just inside it.</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 Alternative worksheet: Animal and plant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7" name="Rectangle 6"/>
          <p:cNvSpPr/>
          <p:nvPr/>
        </p:nvSpPr>
        <p:spPr>
          <a:xfrm>
            <a:off x="548640" y="1143000"/>
            <a:ext cx="6949440" cy="265176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the part to its job</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893232"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and 6</a:t>
            </a:r>
          </a:p>
        </p:txBody>
      </p:sp>
      <p:sp>
        <p:nvSpPr>
          <p:cNvPr id="11" name="TextBox 10"/>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Draw a line from each part to its job.</a:t>
            </a:r>
          </a:p>
        </p:txBody>
      </p:sp>
      <p:sp>
        <p:nvSpPr>
          <p:cNvPr id="12" name="TextBox 11"/>
          <p:cNvSpPr txBox="1"/>
          <p:nvPr/>
        </p:nvSpPr>
        <p:spPr>
          <a:xfrm>
            <a:off x="685800" y="1965960"/>
            <a:ext cx="1627631"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nucleus</a:t>
            </a:r>
          </a:p>
        </p:txBody>
      </p:sp>
      <p:sp>
        <p:nvSpPr>
          <p:cNvPr id="13" name="Oval 12"/>
          <p:cNvSpPr/>
          <p:nvPr/>
        </p:nvSpPr>
        <p:spPr>
          <a:xfrm>
            <a:off x="2354579" y="2008822"/>
            <a:ext cx="137160" cy="137160"/>
          </a:xfrm>
          <a:prstGeom prst="ellipse">
            <a:avLst/>
          </a:prstGeom>
          <a:solidFill>
            <a:srgbClr val="000000"/>
          </a:solidFill>
          <a:ln>
            <a:noFill/>
          </a:ln>
          <a:effectLst/>
        </p:spPr>
        <p:txBody>
          <a:bodyPr rtlCol="0" anchor="ctr"/>
          <a:lstStyle/>
          <a:p>
            <a:pPr algn="ctr"/>
          </a:p>
        </p:txBody>
      </p:sp>
      <p:sp>
        <p:nvSpPr>
          <p:cNvPr id="14" name="Oval 13"/>
          <p:cNvSpPr/>
          <p:nvPr/>
        </p:nvSpPr>
        <p:spPr>
          <a:xfrm>
            <a:off x="3086100" y="2008822"/>
            <a:ext cx="137160" cy="137160"/>
          </a:xfrm>
          <a:prstGeom prst="ellipse">
            <a:avLst/>
          </a:prstGeom>
          <a:solidFill>
            <a:srgbClr val="000000"/>
          </a:solidFill>
          <a:ln>
            <a:noFill/>
          </a:ln>
          <a:effectLst/>
        </p:spPr>
        <p:txBody>
          <a:bodyPr rtlCol="0" anchor="ctr"/>
          <a:lstStyle/>
          <a:p>
            <a:pPr algn="ctr"/>
          </a:p>
        </p:txBody>
      </p:sp>
      <p:sp>
        <p:nvSpPr>
          <p:cNvPr id="15" name="TextBox 14"/>
          <p:cNvSpPr txBox="1"/>
          <p:nvPr/>
        </p:nvSpPr>
        <p:spPr>
          <a:xfrm>
            <a:off x="3337560" y="1965960"/>
            <a:ext cx="40233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make proteins</a:t>
            </a:r>
          </a:p>
        </p:txBody>
      </p:sp>
      <p:sp>
        <p:nvSpPr>
          <p:cNvPr id="16" name="TextBox 15"/>
          <p:cNvSpPr txBox="1"/>
          <p:nvPr/>
        </p:nvSpPr>
        <p:spPr>
          <a:xfrm>
            <a:off x="685800" y="2340006"/>
            <a:ext cx="1627631"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cell membrane</a:t>
            </a:r>
          </a:p>
        </p:txBody>
      </p:sp>
      <p:sp>
        <p:nvSpPr>
          <p:cNvPr id="17" name="Oval 16"/>
          <p:cNvSpPr/>
          <p:nvPr/>
        </p:nvSpPr>
        <p:spPr>
          <a:xfrm>
            <a:off x="2354579" y="2382869"/>
            <a:ext cx="137160" cy="137160"/>
          </a:xfrm>
          <a:prstGeom prst="ellipse">
            <a:avLst/>
          </a:prstGeom>
          <a:solidFill>
            <a:srgbClr val="000000"/>
          </a:solidFill>
          <a:ln>
            <a:noFill/>
          </a:ln>
          <a:effectLst/>
        </p:spPr>
        <p:txBody>
          <a:bodyPr rtlCol="0" anchor="ctr"/>
          <a:lstStyle/>
          <a:p>
            <a:pPr algn="ctr"/>
          </a:p>
        </p:txBody>
      </p:sp>
      <p:sp>
        <p:nvSpPr>
          <p:cNvPr id="18" name="Oval 17"/>
          <p:cNvSpPr/>
          <p:nvPr/>
        </p:nvSpPr>
        <p:spPr>
          <a:xfrm>
            <a:off x="3086100" y="2382869"/>
            <a:ext cx="137160" cy="137160"/>
          </a:xfrm>
          <a:prstGeom prst="ellipse">
            <a:avLst/>
          </a:prstGeom>
          <a:solidFill>
            <a:srgbClr val="000000"/>
          </a:solidFill>
          <a:ln>
            <a:noFill/>
          </a:ln>
          <a:effectLst/>
        </p:spPr>
        <p:txBody>
          <a:bodyPr rtlCol="0" anchor="ctr"/>
          <a:lstStyle/>
          <a:p>
            <a:pPr algn="ctr"/>
          </a:p>
        </p:txBody>
      </p:sp>
      <p:sp>
        <p:nvSpPr>
          <p:cNvPr id="19" name="TextBox 18"/>
          <p:cNvSpPr txBox="1"/>
          <p:nvPr/>
        </p:nvSpPr>
        <p:spPr>
          <a:xfrm>
            <a:off x="3337560" y="2340006"/>
            <a:ext cx="40233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absorb light to make food</a:t>
            </a:r>
          </a:p>
        </p:txBody>
      </p:sp>
      <p:sp>
        <p:nvSpPr>
          <p:cNvPr id="20" name="TextBox 19"/>
          <p:cNvSpPr txBox="1"/>
          <p:nvPr/>
        </p:nvSpPr>
        <p:spPr>
          <a:xfrm>
            <a:off x="685800" y="2714053"/>
            <a:ext cx="1627631"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mitochondria</a:t>
            </a:r>
          </a:p>
        </p:txBody>
      </p:sp>
      <p:sp>
        <p:nvSpPr>
          <p:cNvPr id="21" name="Oval 20"/>
          <p:cNvSpPr/>
          <p:nvPr/>
        </p:nvSpPr>
        <p:spPr>
          <a:xfrm>
            <a:off x="2354579" y="2756916"/>
            <a:ext cx="137160" cy="137160"/>
          </a:xfrm>
          <a:prstGeom prst="ellipse">
            <a:avLst/>
          </a:prstGeom>
          <a:solidFill>
            <a:srgbClr val="000000"/>
          </a:solidFill>
          <a:ln>
            <a:noFill/>
          </a:ln>
          <a:effectLst/>
        </p:spPr>
        <p:txBody>
          <a:bodyPr rtlCol="0" anchor="ctr"/>
          <a:lstStyle/>
          <a:p>
            <a:pPr algn="ctr"/>
          </a:p>
        </p:txBody>
      </p:sp>
      <p:sp>
        <p:nvSpPr>
          <p:cNvPr id="22" name="Oval 21"/>
          <p:cNvSpPr/>
          <p:nvPr/>
        </p:nvSpPr>
        <p:spPr>
          <a:xfrm>
            <a:off x="3086100" y="2756916"/>
            <a:ext cx="137160" cy="137160"/>
          </a:xfrm>
          <a:prstGeom prst="ellipse">
            <a:avLst/>
          </a:prstGeom>
          <a:solidFill>
            <a:srgbClr val="000000"/>
          </a:solidFill>
          <a:ln>
            <a:noFill/>
          </a:ln>
          <a:effectLst/>
        </p:spPr>
        <p:txBody>
          <a:bodyPr rtlCol="0" anchor="ctr"/>
          <a:lstStyle/>
          <a:p>
            <a:pPr algn="ctr"/>
          </a:p>
        </p:txBody>
      </p:sp>
      <p:sp>
        <p:nvSpPr>
          <p:cNvPr id="23" name="TextBox 22"/>
          <p:cNvSpPr txBox="1"/>
          <p:nvPr/>
        </p:nvSpPr>
        <p:spPr>
          <a:xfrm>
            <a:off x="3337560" y="2714053"/>
            <a:ext cx="40233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controls the activities of the cell</a:t>
            </a:r>
          </a:p>
        </p:txBody>
      </p:sp>
      <p:sp>
        <p:nvSpPr>
          <p:cNvPr id="24" name="TextBox 23"/>
          <p:cNvSpPr txBox="1"/>
          <p:nvPr/>
        </p:nvSpPr>
        <p:spPr>
          <a:xfrm>
            <a:off x="685800" y="3088100"/>
            <a:ext cx="1627631"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ribosomes</a:t>
            </a:r>
          </a:p>
        </p:txBody>
      </p:sp>
      <p:sp>
        <p:nvSpPr>
          <p:cNvPr id="25" name="Oval 24"/>
          <p:cNvSpPr/>
          <p:nvPr/>
        </p:nvSpPr>
        <p:spPr>
          <a:xfrm>
            <a:off x="2354579" y="3130962"/>
            <a:ext cx="137160" cy="137160"/>
          </a:xfrm>
          <a:prstGeom prst="ellipse">
            <a:avLst/>
          </a:prstGeom>
          <a:solidFill>
            <a:srgbClr val="000000"/>
          </a:solidFill>
          <a:ln>
            <a:noFill/>
          </a:ln>
          <a:effectLst/>
        </p:spPr>
        <p:txBody>
          <a:bodyPr rtlCol="0" anchor="ctr"/>
          <a:lstStyle/>
          <a:p>
            <a:pPr algn="ctr"/>
          </a:p>
        </p:txBody>
      </p:sp>
      <p:sp>
        <p:nvSpPr>
          <p:cNvPr id="26" name="Oval 25"/>
          <p:cNvSpPr/>
          <p:nvPr/>
        </p:nvSpPr>
        <p:spPr>
          <a:xfrm>
            <a:off x="3086100" y="3130962"/>
            <a:ext cx="137160" cy="137160"/>
          </a:xfrm>
          <a:prstGeom prst="ellipse">
            <a:avLst/>
          </a:prstGeom>
          <a:solidFill>
            <a:srgbClr val="000000"/>
          </a:solidFill>
          <a:ln>
            <a:noFill/>
          </a:ln>
          <a:effectLst/>
        </p:spPr>
        <p:txBody>
          <a:bodyPr rtlCol="0" anchor="ctr"/>
          <a:lstStyle/>
          <a:p>
            <a:pPr algn="ctr"/>
          </a:p>
        </p:txBody>
      </p:sp>
      <p:sp>
        <p:nvSpPr>
          <p:cNvPr id="27" name="TextBox 26"/>
          <p:cNvSpPr txBox="1"/>
          <p:nvPr/>
        </p:nvSpPr>
        <p:spPr>
          <a:xfrm>
            <a:off x="3337560" y="3088100"/>
            <a:ext cx="40233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release energy by respiration</a:t>
            </a:r>
          </a:p>
        </p:txBody>
      </p:sp>
      <p:sp>
        <p:nvSpPr>
          <p:cNvPr id="28" name="TextBox 27"/>
          <p:cNvSpPr txBox="1"/>
          <p:nvPr/>
        </p:nvSpPr>
        <p:spPr>
          <a:xfrm>
            <a:off x="685800" y="3462147"/>
            <a:ext cx="1627631"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chloroplasts</a:t>
            </a:r>
          </a:p>
        </p:txBody>
      </p:sp>
      <p:sp>
        <p:nvSpPr>
          <p:cNvPr id="29" name="Oval 28"/>
          <p:cNvSpPr/>
          <p:nvPr/>
        </p:nvSpPr>
        <p:spPr>
          <a:xfrm>
            <a:off x="2354579" y="3505009"/>
            <a:ext cx="137160" cy="137160"/>
          </a:xfrm>
          <a:prstGeom prst="ellipse">
            <a:avLst/>
          </a:prstGeom>
          <a:solidFill>
            <a:srgbClr val="000000"/>
          </a:solidFill>
          <a:ln>
            <a:noFill/>
          </a:ln>
          <a:effectLst/>
        </p:spPr>
        <p:txBody>
          <a:bodyPr rtlCol="0" anchor="ctr"/>
          <a:lstStyle/>
          <a:p>
            <a:pPr algn="ctr"/>
          </a:p>
        </p:txBody>
      </p:sp>
      <p:sp>
        <p:nvSpPr>
          <p:cNvPr id="30" name="Oval 29"/>
          <p:cNvSpPr/>
          <p:nvPr/>
        </p:nvSpPr>
        <p:spPr>
          <a:xfrm>
            <a:off x="3086100" y="3505009"/>
            <a:ext cx="137160" cy="137160"/>
          </a:xfrm>
          <a:prstGeom prst="ellipse">
            <a:avLst/>
          </a:prstGeom>
          <a:solidFill>
            <a:srgbClr val="000000"/>
          </a:solidFill>
          <a:ln>
            <a:noFill/>
          </a:ln>
          <a:effectLst/>
        </p:spPr>
        <p:txBody>
          <a:bodyPr rtlCol="0" anchor="ctr"/>
          <a:lstStyle/>
          <a:p>
            <a:pPr algn="ctr"/>
          </a:p>
        </p:txBody>
      </p:sp>
      <p:sp>
        <p:nvSpPr>
          <p:cNvPr id="31" name="TextBox 30"/>
          <p:cNvSpPr txBox="1"/>
          <p:nvPr/>
        </p:nvSpPr>
        <p:spPr>
          <a:xfrm>
            <a:off x="3337560" y="3462147"/>
            <a:ext cx="40233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controls what goes into and out of the cell</a:t>
            </a:r>
          </a:p>
        </p:txBody>
      </p:sp>
      <p:sp>
        <p:nvSpPr>
          <p:cNvPr id="32" name="Rectangle 31"/>
          <p:cNvSpPr/>
          <p:nvPr/>
        </p:nvSpPr>
        <p:spPr>
          <a:xfrm>
            <a:off x="7744968" y="1143000"/>
            <a:ext cx="6949440" cy="3474720"/>
          </a:xfrm>
          <a:prstGeom prst="rect">
            <a:avLst/>
          </a:prstGeom>
          <a:solidFill>
            <a:srgbClr val="FFFFFF"/>
          </a:solidFill>
          <a:ln w="9525">
            <a:solidFill>
              <a:srgbClr val="000000"/>
            </a:solidFill>
          </a:ln>
          <a:effectLst/>
        </p:spPr>
        <p:txBody>
          <a:bodyPr rtlCol="0" anchor="ctr"/>
          <a:lstStyle/>
          <a:p>
            <a:pPr algn="ctr"/>
          </a:p>
        </p:txBody>
      </p:sp>
      <p:sp>
        <p:nvSpPr>
          <p:cNvPr id="33" name="TextBox 3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Sort the parts</a:t>
            </a:r>
          </a:p>
        </p:txBody>
      </p:sp>
      <p:sp>
        <p:nvSpPr>
          <p:cNvPr id="34" name="TextBox 3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5" name="TextBox 34"/>
          <p:cNvSpPr txBox="1"/>
          <p:nvPr/>
        </p:nvSpPr>
        <p:spPr>
          <a:xfrm>
            <a:off x="12589480"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7</a:t>
            </a:r>
          </a:p>
        </p:txBody>
      </p:sp>
      <p:sp>
        <p:nvSpPr>
          <p:cNvPr id="36" name="TextBox 35"/>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each part in the correct column.</a:t>
            </a:r>
          </a:p>
        </p:txBody>
      </p:sp>
      <p:sp>
        <p:nvSpPr>
          <p:cNvPr id="37" name="Rectangle 36"/>
          <p:cNvSpPr/>
          <p:nvPr/>
        </p:nvSpPr>
        <p:spPr>
          <a:xfrm>
            <a:off x="7973568" y="1920240"/>
            <a:ext cx="6492240" cy="658368"/>
          </a:xfrm>
          <a:prstGeom prst="rect">
            <a:avLst/>
          </a:prstGeom>
          <a:solidFill>
            <a:srgbClr val="FFFFFF"/>
          </a:solidFill>
          <a:ln w="15875">
            <a:solidFill>
              <a:srgbClr val="000000"/>
            </a:solidFill>
          </a:ln>
          <a:effectLst/>
        </p:spPr>
        <p:txBody>
          <a:bodyPr rtlCol="0" anchor="ctr"/>
          <a:lstStyle/>
          <a:p>
            <a:pPr algn="ctr"/>
          </a:p>
        </p:txBody>
      </p:sp>
      <p:sp>
        <p:nvSpPr>
          <p:cNvPr id="38" name="TextBox 37"/>
          <p:cNvSpPr txBox="1"/>
          <p:nvPr/>
        </p:nvSpPr>
        <p:spPr>
          <a:xfrm>
            <a:off x="8065008" y="1965960"/>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cell wall</a:t>
            </a:r>
          </a:p>
        </p:txBody>
      </p:sp>
      <p:sp>
        <p:nvSpPr>
          <p:cNvPr id="39" name="TextBox 38"/>
          <p:cNvSpPr txBox="1"/>
          <p:nvPr/>
        </p:nvSpPr>
        <p:spPr>
          <a:xfrm>
            <a:off x="10168128" y="1965960"/>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cell membrane</a:t>
            </a:r>
          </a:p>
        </p:txBody>
      </p:sp>
      <p:sp>
        <p:nvSpPr>
          <p:cNvPr id="40" name="TextBox 39"/>
          <p:cNvSpPr txBox="1"/>
          <p:nvPr/>
        </p:nvSpPr>
        <p:spPr>
          <a:xfrm>
            <a:off x="12271248" y="1965960"/>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chloroplasts</a:t>
            </a:r>
          </a:p>
        </p:txBody>
      </p:sp>
      <p:sp>
        <p:nvSpPr>
          <p:cNvPr id="41" name="TextBox 40"/>
          <p:cNvSpPr txBox="1"/>
          <p:nvPr/>
        </p:nvSpPr>
        <p:spPr>
          <a:xfrm>
            <a:off x="8065008" y="2249424"/>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mitochondria</a:t>
            </a:r>
          </a:p>
        </p:txBody>
      </p:sp>
      <p:sp>
        <p:nvSpPr>
          <p:cNvPr id="42" name="TextBox 41"/>
          <p:cNvSpPr txBox="1"/>
          <p:nvPr/>
        </p:nvSpPr>
        <p:spPr>
          <a:xfrm>
            <a:off x="10168128" y="2249424"/>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nucleus</a:t>
            </a:r>
          </a:p>
        </p:txBody>
      </p:sp>
      <p:sp>
        <p:nvSpPr>
          <p:cNvPr id="43" name="TextBox 42"/>
          <p:cNvSpPr txBox="1"/>
          <p:nvPr/>
        </p:nvSpPr>
        <p:spPr>
          <a:xfrm>
            <a:off x="12271248" y="2249424"/>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permanent vacuole</a:t>
            </a:r>
          </a:p>
        </p:txBody>
      </p:sp>
      <p:graphicFrame>
        <p:nvGraphicFramePr>
          <p:cNvPr id="44" name="Table 43"/>
          <p:cNvGraphicFramePr>
            <a:graphicFrameLocks noGrp="1"/>
          </p:cNvGraphicFramePr>
          <p:nvPr/>
        </p:nvGraphicFramePr>
        <p:xfrm>
          <a:off x="7882128" y="2697480"/>
          <a:ext cx="6675120" cy="1773936"/>
        </p:xfrm>
        <a:graphic>
          <a:graphicData uri="http://schemas.openxmlformats.org/drawingml/2006/table">
            <a:tbl>
              <a:tblPr firstRow="0" bandRow="0">
                <a:tableStyleId>{5C22544A-7EE6-4342-B048-85BDC9FD1C3A}</a:tableStyleId>
              </a:tblPr>
              <a:tblGrid>
                <a:gridCol w="3337560"/>
                <a:gridCol w="3337560"/>
              </a:tblGrid>
              <a:tr h="347472">
                <a:tc>
                  <a:txBody>
                    <a:bodyPr/>
                    <a:lstStyle/>
                    <a:p>
                      <a:pPr algn="ctr"/>
                      <a:r>
                        <a:rPr sz="1500" b="1">
                          <a:solidFill>
                            <a:srgbClr val="000000"/>
                          </a:solidFill>
                          <a:latin typeface="Arial"/>
                        </a:rPr>
                        <a:t>In animal and plant cells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In plant cells only</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475488">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75488">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75488">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45" name="Rectangle 44"/>
          <p:cNvSpPr/>
          <p:nvPr/>
        </p:nvSpPr>
        <p:spPr>
          <a:xfrm>
            <a:off x="548640" y="3931920"/>
            <a:ext cx="6949440" cy="4389119"/>
          </a:xfrm>
          <a:prstGeom prst="rect">
            <a:avLst/>
          </a:prstGeom>
          <a:solidFill>
            <a:srgbClr val="FFFFFF"/>
          </a:solidFill>
          <a:ln w="9525">
            <a:solidFill>
              <a:srgbClr val="000000"/>
            </a:solidFill>
          </a:ln>
          <a:effectLst/>
        </p:spPr>
        <p:txBody>
          <a:bodyPr rtlCol="0" anchor="ctr"/>
          <a:lstStyle/>
          <a:p>
            <a:pPr algn="ctr"/>
          </a:p>
        </p:txBody>
      </p:sp>
      <p:sp>
        <p:nvSpPr>
          <p:cNvPr id="46" name="TextBox 45"/>
          <p:cNvSpPr txBox="1"/>
          <p:nvPr/>
        </p:nvSpPr>
        <p:spPr>
          <a:xfrm>
            <a:off x="658368" y="400507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How big?</a:t>
            </a:r>
          </a:p>
        </p:txBody>
      </p:sp>
      <p:sp>
        <p:nvSpPr>
          <p:cNvPr id="47" name="TextBox 46"/>
          <p:cNvSpPr txBox="1"/>
          <p:nvPr/>
        </p:nvSpPr>
        <p:spPr>
          <a:xfrm>
            <a:off x="6400799" y="402336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48" name="TextBox 47"/>
          <p:cNvSpPr txBox="1"/>
          <p:nvPr/>
        </p:nvSpPr>
        <p:spPr>
          <a:xfrm>
            <a:off x="5393152" y="407365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9</a:t>
            </a:r>
          </a:p>
        </p:txBody>
      </p:sp>
      <p:sp>
        <p:nvSpPr>
          <p:cNvPr id="49" name="TextBox 48"/>
          <p:cNvSpPr txBox="1"/>
          <p:nvPr/>
        </p:nvSpPr>
        <p:spPr>
          <a:xfrm>
            <a:off x="685800" y="436168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Number these from 1 (smallest) to 4 (largest).  [2]</a:t>
            </a:r>
          </a:p>
        </p:txBody>
      </p:sp>
      <p:sp>
        <p:nvSpPr>
          <p:cNvPr id="50" name="Rounded Rectangle 49"/>
          <p:cNvSpPr/>
          <p:nvPr/>
        </p:nvSpPr>
        <p:spPr>
          <a:xfrm>
            <a:off x="1227582" y="4727448"/>
            <a:ext cx="585216" cy="457200"/>
          </a:xfrm>
          <a:prstGeom prst="roundRect">
            <a:avLst>
              <a:gd name="adj" fmla="val 12000"/>
            </a:avLst>
          </a:prstGeom>
          <a:solidFill>
            <a:srgbClr val="FFFFFF"/>
          </a:solidFill>
          <a:ln w="15875">
            <a:solidFill>
              <a:srgbClr val="000000"/>
            </a:solidFill>
          </a:ln>
          <a:effectLst/>
        </p:spPr>
        <p:txBody>
          <a:bodyPr rtlCol="0" anchor="ctr"/>
          <a:lstStyle/>
          <a:p>
            <a:pPr algn="ctr"/>
          </a:p>
        </p:txBody>
      </p:sp>
      <p:sp>
        <p:nvSpPr>
          <p:cNvPr id="51" name="TextBox 50"/>
          <p:cNvSpPr txBox="1"/>
          <p:nvPr/>
        </p:nvSpPr>
        <p:spPr>
          <a:xfrm>
            <a:off x="685800" y="5230368"/>
            <a:ext cx="1668780" cy="274320"/>
          </a:xfrm>
          <a:prstGeom prst="rect">
            <a:avLst/>
          </a:prstGeom>
          <a:noFill/>
        </p:spPr>
        <p:txBody>
          <a:bodyPr wrap="square" lIns="0" rIns="0" tIns="0" bIns="0" anchor="t">
            <a:spAutoFit/>
          </a:bodyPr>
          <a:lstStyle/>
          <a:p>
            <a:pPr algn="ctr">
              <a:spcAft>
                <a:spcPts val="0"/>
              </a:spcAft>
            </a:pPr>
            <a:r>
              <a:rPr sz="1500" b="1">
                <a:solidFill>
                  <a:srgbClr val="000000"/>
                </a:solidFill>
                <a:latin typeface="Arial"/>
              </a:rPr>
              <a:t>cheek cell</a:t>
            </a:r>
          </a:p>
        </p:txBody>
      </p:sp>
      <p:sp>
        <p:nvSpPr>
          <p:cNvPr id="52" name="Rounded Rectangle 51"/>
          <p:cNvSpPr/>
          <p:nvPr/>
        </p:nvSpPr>
        <p:spPr>
          <a:xfrm>
            <a:off x="2896362" y="4727448"/>
            <a:ext cx="585216" cy="457200"/>
          </a:xfrm>
          <a:prstGeom prst="roundRect">
            <a:avLst>
              <a:gd name="adj" fmla="val 12000"/>
            </a:avLst>
          </a:prstGeom>
          <a:solidFill>
            <a:srgbClr val="FFFFFF"/>
          </a:solidFill>
          <a:ln w="15875">
            <a:solidFill>
              <a:srgbClr val="000000"/>
            </a:solidFill>
          </a:ln>
          <a:effectLst/>
        </p:spPr>
        <p:txBody>
          <a:bodyPr rtlCol="0" anchor="ctr"/>
          <a:lstStyle/>
          <a:p>
            <a:pPr algn="ctr"/>
          </a:p>
        </p:txBody>
      </p:sp>
      <p:sp>
        <p:nvSpPr>
          <p:cNvPr id="53" name="TextBox 52"/>
          <p:cNvSpPr txBox="1"/>
          <p:nvPr/>
        </p:nvSpPr>
        <p:spPr>
          <a:xfrm>
            <a:off x="2354580" y="5230368"/>
            <a:ext cx="1668780" cy="274320"/>
          </a:xfrm>
          <a:prstGeom prst="rect">
            <a:avLst/>
          </a:prstGeom>
          <a:noFill/>
        </p:spPr>
        <p:txBody>
          <a:bodyPr wrap="square" lIns="0" rIns="0" tIns="0" bIns="0" anchor="t">
            <a:spAutoFit/>
          </a:bodyPr>
          <a:lstStyle/>
          <a:p>
            <a:pPr algn="ctr">
              <a:spcAft>
                <a:spcPts val="0"/>
              </a:spcAft>
            </a:pPr>
            <a:r>
              <a:rPr sz="1500" b="1">
                <a:solidFill>
                  <a:srgbClr val="000000"/>
                </a:solidFill>
                <a:latin typeface="Arial"/>
              </a:rPr>
              <a:t>ribosome</a:t>
            </a:r>
          </a:p>
        </p:txBody>
      </p:sp>
      <p:sp>
        <p:nvSpPr>
          <p:cNvPr id="54" name="Rounded Rectangle 53"/>
          <p:cNvSpPr/>
          <p:nvPr/>
        </p:nvSpPr>
        <p:spPr>
          <a:xfrm>
            <a:off x="4565142" y="4727448"/>
            <a:ext cx="585216" cy="457200"/>
          </a:xfrm>
          <a:prstGeom prst="roundRect">
            <a:avLst>
              <a:gd name="adj" fmla="val 12000"/>
            </a:avLst>
          </a:prstGeom>
          <a:solidFill>
            <a:srgbClr val="FFFFFF"/>
          </a:solidFill>
          <a:ln w="15875">
            <a:solidFill>
              <a:srgbClr val="000000"/>
            </a:solidFill>
          </a:ln>
          <a:effectLst/>
        </p:spPr>
        <p:txBody>
          <a:bodyPr rtlCol="0" anchor="ctr"/>
          <a:lstStyle/>
          <a:p>
            <a:pPr algn="ctr"/>
          </a:p>
        </p:txBody>
      </p:sp>
      <p:sp>
        <p:nvSpPr>
          <p:cNvPr id="55" name="TextBox 54"/>
          <p:cNvSpPr txBox="1"/>
          <p:nvPr/>
        </p:nvSpPr>
        <p:spPr>
          <a:xfrm>
            <a:off x="4023360" y="5230368"/>
            <a:ext cx="1668780" cy="274320"/>
          </a:xfrm>
          <a:prstGeom prst="rect">
            <a:avLst/>
          </a:prstGeom>
          <a:noFill/>
        </p:spPr>
        <p:txBody>
          <a:bodyPr wrap="square" lIns="0" rIns="0" tIns="0" bIns="0" anchor="t">
            <a:spAutoFit/>
          </a:bodyPr>
          <a:lstStyle/>
          <a:p>
            <a:pPr algn="ctr">
              <a:spcAft>
                <a:spcPts val="0"/>
              </a:spcAft>
            </a:pPr>
            <a:r>
              <a:rPr sz="1500" b="1">
                <a:solidFill>
                  <a:srgbClr val="000000"/>
                </a:solidFill>
                <a:latin typeface="Arial"/>
              </a:rPr>
              <a:t>nucleus</a:t>
            </a:r>
          </a:p>
        </p:txBody>
      </p:sp>
      <p:sp>
        <p:nvSpPr>
          <p:cNvPr id="56" name="Rounded Rectangle 55"/>
          <p:cNvSpPr/>
          <p:nvPr/>
        </p:nvSpPr>
        <p:spPr>
          <a:xfrm>
            <a:off x="6233921" y="4727448"/>
            <a:ext cx="585216" cy="457200"/>
          </a:xfrm>
          <a:prstGeom prst="roundRect">
            <a:avLst>
              <a:gd name="adj" fmla="val 12000"/>
            </a:avLst>
          </a:prstGeom>
          <a:solidFill>
            <a:srgbClr val="FFFFFF"/>
          </a:solidFill>
          <a:ln w="15875">
            <a:solidFill>
              <a:srgbClr val="000000"/>
            </a:solidFill>
          </a:ln>
          <a:effectLst/>
        </p:spPr>
        <p:txBody>
          <a:bodyPr rtlCol="0" anchor="ctr"/>
          <a:lstStyle/>
          <a:p>
            <a:pPr algn="ctr"/>
          </a:p>
        </p:txBody>
      </p:sp>
      <p:sp>
        <p:nvSpPr>
          <p:cNvPr id="57" name="TextBox 56"/>
          <p:cNvSpPr txBox="1"/>
          <p:nvPr/>
        </p:nvSpPr>
        <p:spPr>
          <a:xfrm>
            <a:off x="5692140" y="5230368"/>
            <a:ext cx="1668780" cy="274320"/>
          </a:xfrm>
          <a:prstGeom prst="rect">
            <a:avLst/>
          </a:prstGeom>
          <a:noFill/>
        </p:spPr>
        <p:txBody>
          <a:bodyPr wrap="square" lIns="0" rIns="0" tIns="0" bIns="0" anchor="t">
            <a:spAutoFit/>
          </a:bodyPr>
          <a:lstStyle/>
          <a:p>
            <a:pPr algn="ctr">
              <a:spcAft>
                <a:spcPts val="0"/>
              </a:spcAft>
            </a:pPr>
            <a:r>
              <a:rPr sz="1500" b="1">
                <a:solidFill>
                  <a:srgbClr val="000000"/>
                </a:solidFill>
                <a:latin typeface="Arial"/>
              </a:rPr>
              <a:t>mitochondrion</a:t>
            </a:r>
          </a:p>
        </p:txBody>
      </p:sp>
      <p:pic>
        <p:nvPicPr>
          <p:cNvPr id="58" name="Picture 57" descr="(a) Number these from 1 (smallest) to 4 (largest). [2]."/>
          <p:cNvPicPr>
            <a:picLocks noChangeAspect="1"/>
          </p:cNvPicPr>
          <p:nvPr/>
        </p:nvPicPr>
        <p:blipFill>
          <a:blip r:embed="rId2"/>
          <a:stretch>
            <a:fillRect/>
          </a:stretch>
        </p:blipFill>
        <p:spPr>
          <a:xfrm>
            <a:off x="685800" y="5641848"/>
            <a:ext cx="4069080" cy="2278685"/>
          </a:xfrm>
          <a:prstGeom prst="rect">
            <a:avLst/>
          </a:prstGeom>
        </p:spPr>
      </p:pic>
      <p:sp>
        <p:nvSpPr>
          <p:cNvPr id="59" name="TextBox 58"/>
          <p:cNvSpPr txBox="1"/>
          <p:nvPr/>
        </p:nvSpPr>
        <p:spPr>
          <a:xfrm>
            <a:off x="4937760" y="5660136"/>
            <a:ext cx="2423159"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How many nuclei fit across the cell?</a:t>
            </a:r>
          </a:p>
        </p:txBody>
      </p:sp>
      <p:sp>
        <p:nvSpPr>
          <p:cNvPr id="60" name="Rectangle 59"/>
          <p:cNvSpPr/>
          <p:nvPr/>
        </p:nvSpPr>
        <p:spPr>
          <a:xfrm>
            <a:off x="5212080" y="6389370"/>
            <a:ext cx="1005840" cy="10972"/>
          </a:xfrm>
          <a:prstGeom prst="rect">
            <a:avLst/>
          </a:prstGeom>
          <a:solidFill>
            <a:srgbClr val="000000"/>
          </a:solidFill>
          <a:ln>
            <a:noFill/>
          </a:ln>
          <a:effectLst/>
        </p:spPr>
        <p:txBody>
          <a:bodyPr rtlCol="0" anchor="ctr"/>
          <a:lstStyle/>
          <a:p>
            <a:pPr algn="ctr"/>
          </a:p>
        </p:txBody>
      </p:sp>
      <p:sp>
        <p:nvSpPr>
          <p:cNvPr id="61" name="TextBox 60"/>
          <p:cNvSpPr txBox="1"/>
          <p:nvPr/>
        </p:nvSpPr>
        <p:spPr>
          <a:xfrm>
            <a:off x="6309360" y="6142482"/>
            <a:ext cx="54864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a:t>
            </a:r>
          </a:p>
        </p:txBody>
      </p:sp>
      <p:sp>
        <p:nvSpPr>
          <p:cNvPr id="62" name="TextBox 61"/>
          <p:cNvSpPr txBox="1"/>
          <p:nvPr/>
        </p:nvSpPr>
        <p:spPr>
          <a:xfrm>
            <a:off x="4937760" y="6871715"/>
            <a:ext cx="2423159"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Each nucleus is 10 µm wide. Fill the gap:</a:t>
            </a:r>
          </a:p>
        </p:txBody>
      </p:sp>
      <p:sp>
        <p:nvSpPr>
          <p:cNvPr id="63" name="TextBox 62"/>
          <p:cNvSpPr txBox="1"/>
          <p:nvPr/>
        </p:nvSpPr>
        <p:spPr>
          <a:xfrm>
            <a:off x="5212080" y="7372349"/>
            <a:ext cx="825195"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 10 = </a:t>
            </a:r>
          </a:p>
        </p:txBody>
      </p:sp>
      <p:sp>
        <p:nvSpPr>
          <p:cNvPr id="64" name="Rectangle 63"/>
          <p:cNvSpPr/>
          <p:nvPr/>
        </p:nvSpPr>
        <p:spPr>
          <a:xfrm>
            <a:off x="6037275" y="7619237"/>
            <a:ext cx="777240" cy="10972"/>
          </a:xfrm>
          <a:prstGeom prst="rect">
            <a:avLst/>
          </a:prstGeom>
          <a:solidFill>
            <a:srgbClr val="000000"/>
          </a:solidFill>
          <a:ln>
            <a:noFill/>
          </a:ln>
          <a:effectLst/>
        </p:spPr>
        <p:txBody>
          <a:bodyPr rtlCol="0" anchor="ctr"/>
          <a:lstStyle/>
          <a:p>
            <a:pPr algn="ctr"/>
          </a:p>
        </p:txBody>
      </p:sp>
      <p:sp>
        <p:nvSpPr>
          <p:cNvPr id="65" name="TextBox 64"/>
          <p:cNvSpPr txBox="1"/>
          <p:nvPr/>
        </p:nvSpPr>
        <p:spPr>
          <a:xfrm>
            <a:off x="6905955" y="7372349"/>
            <a:ext cx="45720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µm</a:t>
            </a:r>
          </a:p>
        </p:txBody>
      </p:sp>
      <p:sp>
        <p:nvSpPr>
          <p:cNvPr id="66" name="TextBox 65"/>
          <p:cNvSpPr txBox="1"/>
          <p:nvPr/>
        </p:nvSpPr>
        <p:spPr>
          <a:xfrm>
            <a:off x="4937760" y="7738109"/>
            <a:ext cx="2423159"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So the cell is about this wide.  [1]</a:t>
            </a:r>
          </a:p>
        </p:txBody>
      </p:sp>
      <p:sp>
        <p:nvSpPr>
          <p:cNvPr id="67" name="Rectangle 66"/>
          <p:cNvSpPr/>
          <p:nvPr/>
        </p:nvSpPr>
        <p:spPr>
          <a:xfrm>
            <a:off x="7744968" y="4754880"/>
            <a:ext cx="6949440" cy="3566159"/>
          </a:xfrm>
          <a:prstGeom prst="rect">
            <a:avLst/>
          </a:prstGeom>
          <a:solidFill>
            <a:srgbClr val="FFFFFF"/>
          </a:solidFill>
          <a:ln w="9525">
            <a:solidFill>
              <a:srgbClr val="000000"/>
            </a:solidFill>
          </a:ln>
          <a:effectLst/>
        </p:spPr>
        <p:txBody>
          <a:bodyPr rtlCol="0" anchor="ctr"/>
          <a:lstStyle/>
          <a:p>
            <a:pPr algn="ctr"/>
          </a:p>
        </p:txBody>
      </p:sp>
      <p:sp>
        <p:nvSpPr>
          <p:cNvPr id="68" name="TextBox 67"/>
          <p:cNvSpPr txBox="1"/>
          <p:nvPr/>
        </p:nvSpPr>
        <p:spPr>
          <a:xfrm>
            <a:off x="7854696" y="482803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True or false?</a:t>
            </a:r>
          </a:p>
        </p:txBody>
      </p:sp>
      <p:sp>
        <p:nvSpPr>
          <p:cNvPr id="69" name="TextBox 68"/>
          <p:cNvSpPr txBox="1"/>
          <p:nvPr/>
        </p:nvSpPr>
        <p:spPr>
          <a:xfrm>
            <a:off x="13597128" y="484632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70" name="TextBox 69"/>
          <p:cNvSpPr txBox="1"/>
          <p:nvPr/>
        </p:nvSpPr>
        <p:spPr>
          <a:xfrm>
            <a:off x="11423036" y="4896612"/>
            <a:ext cx="2689645"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2, 3, 7, 10 and 11</a:t>
            </a:r>
          </a:p>
        </p:txBody>
      </p:sp>
      <p:sp>
        <p:nvSpPr>
          <p:cNvPr id="71" name="TextBox 70"/>
          <p:cNvSpPr txBox="1"/>
          <p:nvPr/>
        </p:nvSpPr>
        <p:spPr>
          <a:xfrm>
            <a:off x="7882128" y="518464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Tick (✓) True or False for each sentence.</a:t>
            </a:r>
          </a:p>
        </p:txBody>
      </p:sp>
      <p:graphicFrame>
        <p:nvGraphicFramePr>
          <p:cNvPr id="72" name="Table 71"/>
          <p:cNvGraphicFramePr>
            <a:graphicFrameLocks noGrp="1"/>
          </p:cNvGraphicFramePr>
          <p:nvPr/>
        </p:nvGraphicFramePr>
        <p:xfrm>
          <a:off x="7882128" y="5532120"/>
          <a:ext cx="6675120" cy="2688336"/>
        </p:xfrm>
        <a:graphic>
          <a:graphicData uri="http://schemas.openxmlformats.org/drawingml/2006/table">
            <a:tbl>
              <a:tblPr firstRow="0" bandRow="0">
                <a:tableStyleId>{5C22544A-7EE6-4342-B048-85BDC9FD1C3A}</a:tableStyleId>
              </a:tblPr>
              <a:tblGrid>
                <a:gridCol w="5394960"/>
                <a:gridCol w="640080"/>
                <a:gridCol w="640080"/>
              </a:tblGrid>
              <a:tr h="384048">
                <a:tc>
                  <a:txBody>
                    <a:bodyPr/>
                    <a:lstStyle/>
                    <a:p>
                      <a:pPr algn="ctr"/>
                      <a:r>
                        <a:rPr sz="1350" b="1">
                          <a:solidFill>
                            <a:srgbClr val="000000"/>
                          </a:solidFill>
                          <a:latin typeface="Arial"/>
                        </a:rPr>
                        <a:t>Sentence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50" b="1">
                          <a:solidFill>
                            <a:srgbClr val="000000"/>
                          </a:solidFill>
                          <a:latin typeface="Arial"/>
                        </a:rPr>
                        <a:t>True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50" b="1">
                          <a:solidFill>
                            <a:srgbClr val="000000"/>
                          </a:solidFill>
                          <a:latin typeface="Arial"/>
                        </a:rPr>
                        <a:t>False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84048">
                <a:tc>
                  <a:txBody>
                    <a:bodyPr/>
                    <a:lstStyle/>
                    <a:p>
                      <a:pPr algn="l"/>
                      <a:r>
                        <a:rPr sz="1350" b="0">
                          <a:solidFill>
                            <a:srgbClr val="000000"/>
                          </a:solidFill>
                          <a:latin typeface="Arial"/>
                        </a:rPr>
                        <a:t>1. Plant cells have mitochondria.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l"/>
                      <a:r>
                        <a:rPr sz="1350" b="0">
                          <a:solidFill>
                            <a:srgbClr val="000000"/>
                          </a:solidFill>
                          <a:latin typeface="Arial"/>
                        </a:rPr>
                        <a:t>2. Animal cells have a cell wall.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l"/>
                      <a:r>
                        <a:rPr sz="1350" b="0">
                          <a:solidFill>
                            <a:srgbClr val="000000"/>
                          </a:solidFill>
                          <a:latin typeface="Arial"/>
                        </a:rPr>
                        <a:t>3. Every plant cell has chloroplasts.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l"/>
                      <a:r>
                        <a:rPr sz="1350" b="0">
                          <a:solidFill>
                            <a:srgbClr val="000000"/>
                          </a:solidFill>
                          <a:latin typeface="Arial"/>
                        </a:rPr>
                        <a:t>4. The cell membrane controls what goes into and out of the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l"/>
                      <a:r>
                        <a:rPr sz="1350" b="0">
                          <a:solidFill>
                            <a:srgbClr val="000000"/>
                          </a:solidFill>
                          <a:latin typeface="Arial"/>
                        </a:rPr>
                        <a:t>5. Mitochondria make energy.</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l"/>
                      <a:r>
                        <a:rPr sz="1350" b="0">
                          <a:solidFill>
                            <a:srgbClr val="000000"/>
                          </a:solidFill>
                          <a:latin typeface="Arial"/>
                        </a:rPr>
                        <a:t>6. In a micrograph, the blue colour of cheek cells comes from a stain.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 Alternative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6" name="Rectangle 5"/>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8" name="TextBox 7"/>
          <p:cNvSpPr txBox="1"/>
          <p:nvPr/>
        </p:nvSpPr>
        <p:spPr>
          <a:xfrm>
            <a:off x="749808" y="1572768"/>
            <a:ext cx="6583679" cy="2908935"/>
          </a:xfrm>
          <a:prstGeom prst="rect">
            <a:avLst/>
          </a:prstGeom>
          <a:noFill/>
        </p:spPr>
        <p:txBody>
          <a:bodyPr wrap="square" lIns="0" rIns="0" tIns="0" bIns="0" anchor="t">
            <a:spAutoFit/>
          </a:bodyPr>
          <a:lstStyle/>
          <a:p>
            <a:pPr algn="l" marL="256032" indent="-256032">
              <a:spcAft>
                <a:spcPts val="600"/>
              </a:spcAft>
              <a:buClr>
                <a:srgbClr val="223A5A"/>
              </a:buClr>
              <a:buSzPct val="120000"/>
              <a:buFont typeface="Arial"/>
              <a:buChar char="•"/>
            </a:pPr>
            <a:r>
              <a:rPr sz="1500" b="0">
                <a:solidFill>
                  <a:srgbClr val="000000"/>
                </a:solidFill>
                <a:latin typeface="Arial"/>
              </a:rPr>
              <a:t>All living things are made of </a:t>
            </a:r>
            <a:r>
              <a:rPr sz="1500" b="1">
                <a:solidFill>
                  <a:srgbClr val="000000"/>
                </a:solidFill>
                <a:latin typeface="Arial"/>
              </a:rPr>
              <a:t>cells</a:t>
            </a:r>
            <a:r>
              <a:rPr sz="1500" b="0">
                <a:solidFill>
                  <a:srgbClr val="000000"/>
                </a:solidFill>
                <a:latin typeface="Arial"/>
              </a:rPr>
              <a:t>.</a:t>
            </a:r>
          </a:p>
          <a:p>
            <a:pPr algn="l" marL="256032" indent="-256032">
              <a:spcAft>
                <a:spcPts val="600"/>
              </a:spcAft>
              <a:buClr>
                <a:srgbClr val="223A5A"/>
              </a:buClr>
              <a:buSzPct val="120000"/>
              <a:buFont typeface="Arial"/>
              <a:buChar char="•"/>
            </a:pPr>
            <a:r>
              <a:rPr sz="1500" b="0">
                <a:solidFill>
                  <a:srgbClr val="000000"/>
                </a:solidFill>
                <a:latin typeface="Arial"/>
              </a:rPr>
              <a:t>Animal and plant cells both have a </a:t>
            </a:r>
            <a:r>
              <a:rPr sz="1500" b="1">
                <a:solidFill>
                  <a:srgbClr val="000000"/>
                </a:solidFill>
                <a:latin typeface="Arial"/>
              </a:rPr>
              <a:t>nucleus</a:t>
            </a:r>
            <a:r>
              <a:rPr sz="1500" b="0">
                <a:solidFill>
                  <a:srgbClr val="000000"/>
                </a:solidFill>
                <a:latin typeface="Arial"/>
              </a:rPr>
              <a:t>, </a:t>
            </a:r>
            <a:r>
              <a:rPr sz="1500" b="1">
                <a:solidFill>
                  <a:srgbClr val="000000"/>
                </a:solidFill>
                <a:latin typeface="Arial"/>
              </a:rPr>
              <a:t>cytoplasm</a:t>
            </a:r>
            <a:r>
              <a:rPr sz="1500" b="0">
                <a:solidFill>
                  <a:srgbClr val="000000"/>
                </a:solidFill>
                <a:latin typeface="Arial"/>
              </a:rPr>
              <a:t>, a </a:t>
            </a:r>
            <a:r>
              <a:rPr sz="1500" b="1">
                <a:solidFill>
                  <a:srgbClr val="000000"/>
                </a:solidFill>
                <a:latin typeface="Arial"/>
              </a:rPr>
              <a:t>cell membrane</a:t>
            </a:r>
            <a:r>
              <a:rPr sz="1500" b="0">
                <a:solidFill>
                  <a:srgbClr val="000000"/>
                </a:solidFill>
                <a:latin typeface="Arial"/>
              </a:rPr>
              <a:t>, </a:t>
            </a:r>
            <a:r>
              <a:rPr sz="1500" b="1">
                <a:solidFill>
                  <a:srgbClr val="000000"/>
                </a:solidFill>
                <a:latin typeface="Arial"/>
              </a:rPr>
              <a:t>mitochondria</a:t>
            </a:r>
            <a:r>
              <a:rPr sz="1500" b="0">
                <a:solidFill>
                  <a:srgbClr val="000000"/>
                </a:solidFill>
                <a:latin typeface="Arial"/>
              </a:rPr>
              <a:t> and </a:t>
            </a:r>
            <a:r>
              <a:rPr sz="1500" b="1">
                <a:solidFill>
                  <a:srgbClr val="000000"/>
                </a:solidFill>
                <a:latin typeface="Arial"/>
              </a:rPr>
              <a:t>ribosomes</a:t>
            </a:r>
            <a:r>
              <a:rPr sz="1500" b="0">
                <a:solidFill>
                  <a:srgbClr val="000000"/>
                </a:solidFill>
                <a:latin typeface="Arial"/>
              </a:rPr>
              <a:t>.</a:t>
            </a:r>
          </a:p>
          <a:p>
            <a:pPr algn="l" marL="256032" indent="-256032">
              <a:spcAft>
                <a:spcPts val="600"/>
              </a:spcAft>
              <a:buClr>
                <a:srgbClr val="223A5A"/>
              </a:buClr>
              <a:buSzPct val="120000"/>
              <a:buFont typeface="Arial"/>
              <a:buChar char="•"/>
            </a:pPr>
            <a:r>
              <a:rPr sz="1500" b="0">
                <a:solidFill>
                  <a:srgbClr val="000000"/>
                </a:solidFill>
                <a:latin typeface="Arial"/>
              </a:rPr>
              <a:t>Plant cells also have a </a:t>
            </a:r>
            <a:r>
              <a:rPr sz="1500" b="1">
                <a:solidFill>
                  <a:srgbClr val="000000"/>
                </a:solidFill>
                <a:latin typeface="Arial"/>
              </a:rPr>
              <a:t>cell wall</a:t>
            </a:r>
            <a:r>
              <a:rPr sz="1500" b="0">
                <a:solidFill>
                  <a:srgbClr val="000000"/>
                </a:solidFill>
                <a:latin typeface="Arial"/>
              </a:rPr>
              <a:t>, and often a </a:t>
            </a:r>
            <a:r>
              <a:rPr sz="1500" b="1">
                <a:solidFill>
                  <a:srgbClr val="000000"/>
                </a:solidFill>
                <a:latin typeface="Arial"/>
              </a:rPr>
              <a:t>permanent vacuole</a:t>
            </a:r>
            <a:r>
              <a:rPr sz="1500" b="0">
                <a:solidFill>
                  <a:srgbClr val="000000"/>
                </a:solidFill>
                <a:latin typeface="Arial"/>
              </a:rPr>
              <a:t> and </a:t>
            </a:r>
            <a:r>
              <a:rPr sz="1500" b="1">
                <a:solidFill>
                  <a:srgbClr val="000000"/>
                </a:solidFill>
                <a:latin typeface="Arial"/>
              </a:rPr>
              <a:t>chloroplasts</a:t>
            </a:r>
            <a:r>
              <a:rPr sz="1500" b="0">
                <a:solidFill>
                  <a:srgbClr val="000000"/>
                </a:solidFill>
                <a:latin typeface="Arial"/>
              </a:rPr>
              <a:t>.</a:t>
            </a:r>
          </a:p>
          <a:p>
            <a:pPr algn="l" marL="256032" indent="-256032">
              <a:spcAft>
                <a:spcPts val="600"/>
              </a:spcAft>
              <a:buClr>
                <a:srgbClr val="223A5A"/>
              </a:buClr>
              <a:buSzPct val="120000"/>
              <a:buFont typeface="Arial"/>
              <a:buChar char="•"/>
            </a:pPr>
            <a:r>
              <a:rPr sz="1500" b="0">
                <a:solidFill>
                  <a:srgbClr val="000000"/>
                </a:solidFill>
                <a:latin typeface="Arial"/>
              </a:rPr>
              <a:t>The </a:t>
            </a:r>
            <a:r>
              <a:rPr sz="1500" b="1">
                <a:solidFill>
                  <a:srgbClr val="000000"/>
                </a:solidFill>
                <a:latin typeface="Arial"/>
              </a:rPr>
              <a:t>nucleus</a:t>
            </a:r>
            <a:r>
              <a:rPr sz="1500" b="0">
                <a:solidFill>
                  <a:srgbClr val="000000"/>
                </a:solidFill>
                <a:latin typeface="Arial"/>
              </a:rPr>
              <a:t> controls the activities of the cell. The </a:t>
            </a:r>
            <a:r>
              <a:rPr sz="1500" b="1">
                <a:solidFill>
                  <a:srgbClr val="000000"/>
                </a:solidFill>
                <a:latin typeface="Arial"/>
              </a:rPr>
              <a:t>cell membrane</a:t>
            </a:r>
            <a:r>
              <a:rPr sz="1500" b="0">
                <a:solidFill>
                  <a:srgbClr val="000000"/>
                </a:solidFill>
                <a:latin typeface="Arial"/>
              </a:rPr>
              <a:t> controls what goes in and out.</a:t>
            </a:r>
          </a:p>
          <a:p>
            <a:pPr algn="l" marL="256032" indent="-256032">
              <a:spcAft>
                <a:spcPts val="600"/>
              </a:spcAft>
              <a:buClr>
                <a:srgbClr val="223A5A"/>
              </a:buClr>
              <a:buSzPct val="120000"/>
              <a:buFont typeface="Arial"/>
              <a:buChar char="•"/>
            </a:pPr>
            <a:r>
              <a:rPr sz="1500" b="1">
                <a:solidFill>
                  <a:srgbClr val="000000"/>
                </a:solidFill>
                <a:latin typeface="Arial"/>
              </a:rPr>
              <a:t>Mitochondria</a:t>
            </a:r>
            <a:r>
              <a:rPr sz="1500" b="0">
                <a:solidFill>
                  <a:srgbClr val="000000"/>
                </a:solidFill>
                <a:latin typeface="Arial"/>
              </a:rPr>
              <a:t> release energy. </a:t>
            </a:r>
            <a:r>
              <a:rPr sz="1500" b="1">
                <a:solidFill>
                  <a:srgbClr val="000000"/>
                </a:solidFill>
                <a:latin typeface="Arial"/>
              </a:rPr>
              <a:t>Ribosomes</a:t>
            </a:r>
            <a:r>
              <a:rPr sz="1500" b="0">
                <a:solidFill>
                  <a:srgbClr val="000000"/>
                </a:solidFill>
                <a:latin typeface="Arial"/>
              </a:rPr>
              <a:t> make proteins.</a:t>
            </a:r>
          </a:p>
          <a:p>
            <a:pPr algn="l" marL="256032" indent="-256032">
              <a:spcAft>
                <a:spcPts val="600"/>
              </a:spcAft>
              <a:buClr>
                <a:srgbClr val="223A5A"/>
              </a:buClr>
              <a:buSzPct val="120000"/>
              <a:buFont typeface="Arial"/>
              <a:buChar char="•"/>
            </a:pPr>
            <a:r>
              <a:rPr sz="1500" b="1">
                <a:solidFill>
                  <a:srgbClr val="000000"/>
                </a:solidFill>
                <a:latin typeface="Arial"/>
              </a:rPr>
              <a:t>Chloroplasts</a:t>
            </a:r>
            <a:r>
              <a:rPr sz="1500" b="0">
                <a:solidFill>
                  <a:srgbClr val="000000"/>
                </a:solidFill>
                <a:latin typeface="Arial"/>
              </a:rPr>
              <a:t> absorb light to make food. The </a:t>
            </a:r>
            <a:r>
              <a:rPr sz="1500" b="1">
                <a:solidFill>
                  <a:srgbClr val="000000"/>
                </a:solidFill>
                <a:latin typeface="Arial"/>
              </a:rPr>
              <a:t>cell wall</a:t>
            </a:r>
            <a:r>
              <a:rPr sz="1500" b="0">
                <a:solidFill>
                  <a:srgbClr val="000000"/>
                </a:solidFill>
                <a:latin typeface="Arial"/>
              </a:rPr>
              <a:t> strengthens the cell.</a:t>
            </a:r>
          </a:p>
          <a:p>
            <a:pPr algn="l" marL="256032" indent="-256032">
              <a:spcAft>
                <a:spcPts val="600"/>
              </a:spcAft>
              <a:buClr>
                <a:srgbClr val="223A5A"/>
              </a:buClr>
              <a:buSzPct val="120000"/>
              <a:buFont typeface="Arial"/>
              <a:buChar char="•"/>
            </a:pPr>
            <a:r>
              <a:rPr sz="1500" b="0">
                <a:solidFill>
                  <a:srgbClr val="000000"/>
                </a:solidFill>
                <a:latin typeface="Arial"/>
              </a:rPr>
              <a:t>Plant cells have mitochondria too.</a:t>
            </a:r>
          </a:p>
        </p:txBody>
      </p:sp>
      <p:sp>
        <p:nvSpPr>
          <p:cNvPr id="9" name="Rounded Rectangle 8"/>
          <p:cNvSpPr/>
          <p:nvPr/>
        </p:nvSpPr>
        <p:spPr>
          <a:xfrm>
            <a:off x="906541" y="4609719"/>
            <a:ext cx="6233636" cy="3316986"/>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0" name="Picture 9" descr="Key facts. An animal cell and a plant cell."/>
          <p:cNvPicPr>
            <a:picLocks noChangeAspect="1"/>
          </p:cNvPicPr>
          <p:nvPr/>
        </p:nvPicPr>
        <p:blipFill>
          <a:blip r:embed="rId2"/>
          <a:stretch>
            <a:fillRect/>
          </a:stretch>
        </p:blipFill>
        <p:spPr>
          <a:xfrm>
            <a:off x="997981" y="4701158"/>
            <a:ext cx="6050756" cy="2904363"/>
          </a:xfrm>
          <a:prstGeom prst="rect">
            <a:avLst/>
          </a:prstGeom>
        </p:spPr>
      </p:pic>
      <p:sp>
        <p:nvSpPr>
          <p:cNvPr id="11" name="TextBox 10"/>
          <p:cNvSpPr txBox="1"/>
          <p:nvPr/>
        </p:nvSpPr>
        <p:spPr>
          <a:xfrm>
            <a:off x="685800" y="7660386"/>
            <a:ext cx="6675120" cy="193167"/>
          </a:xfrm>
          <a:prstGeom prst="rect">
            <a:avLst/>
          </a:prstGeom>
          <a:noFill/>
        </p:spPr>
        <p:txBody>
          <a:bodyPr wrap="square" lIns="0" rIns="0" tIns="0" bIns="0" anchor="t">
            <a:spAutoFit/>
          </a:bodyPr>
          <a:lstStyle/>
          <a:p>
            <a:pPr algn="ctr">
              <a:spcAft>
                <a:spcPts val="0"/>
              </a:spcAft>
            </a:pPr>
            <a:r>
              <a:rPr sz="1300" b="0">
                <a:solidFill>
                  <a:srgbClr val="000000"/>
                </a:solidFill>
                <a:latin typeface="Arial"/>
              </a:rPr>
              <a:t>An animal cell and a plant cell.</a:t>
            </a:r>
          </a:p>
        </p:txBody>
      </p:sp>
      <p:sp>
        <p:nvSpPr>
          <p:cNvPr id="12" name="TextBox 11"/>
          <p:cNvSpPr txBox="1"/>
          <p:nvPr/>
        </p:nvSpPr>
        <p:spPr>
          <a:xfrm>
            <a:off x="685800" y="8018145"/>
            <a:ext cx="6675120" cy="193167"/>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A diagram is simplified. Only the green of the chloroplasts is a real colour.</a:t>
            </a:r>
          </a:p>
        </p:txBody>
      </p:sp>
      <p:sp>
        <p:nvSpPr>
          <p:cNvPr id="13" name="Rectangle 12"/>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4" name="TextBox 13"/>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plant cell</a:t>
            </a:r>
          </a:p>
        </p:txBody>
      </p:sp>
      <p:sp>
        <p:nvSpPr>
          <p:cNvPr id="15" name="TextBox 14"/>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6" name="TextBox 15"/>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a word from the box in each label box.</a:t>
            </a:r>
          </a:p>
        </p:txBody>
      </p:sp>
      <p:sp>
        <p:nvSpPr>
          <p:cNvPr id="17" name="Rectangle 16"/>
          <p:cNvSpPr/>
          <p:nvPr/>
        </p:nvSpPr>
        <p:spPr>
          <a:xfrm>
            <a:off x="7973568" y="1938528"/>
            <a:ext cx="6492240" cy="768096"/>
          </a:xfrm>
          <a:prstGeom prst="rect">
            <a:avLst/>
          </a:prstGeom>
          <a:solidFill>
            <a:srgbClr val="FFFFFF"/>
          </a:solidFill>
          <a:ln w="15875">
            <a:solidFill>
              <a:srgbClr val="000000"/>
            </a:solidFill>
          </a:ln>
          <a:effectLst/>
        </p:spPr>
        <p:txBody>
          <a:bodyPr rtlCol="0" anchor="ctr"/>
          <a:lstStyle/>
          <a:p>
            <a:pPr algn="ctr"/>
          </a:p>
        </p:txBody>
      </p:sp>
      <p:sp>
        <p:nvSpPr>
          <p:cNvPr id="18" name="TextBox 17"/>
          <p:cNvSpPr txBox="1"/>
          <p:nvPr/>
        </p:nvSpPr>
        <p:spPr>
          <a:xfrm>
            <a:off x="8065008" y="1984248"/>
            <a:ext cx="2103120" cy="33832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cell membrane</a:t>
            </a:r>
          </a:p>
        </p:txBody>
      </p:sp>
      <p:sp>
        <p:nvSpPr>
          <p:cNvPr id="19" name="TextBox 18"/>
          <p:cNvSpPr txBox="1"/>
          <p:nvPr/>
        </p:nvSpPr>
        <p:spPr>
          <a:xfrm>
            <a:off x="10168128" y="1984248"/>
            <a:ext cx="2103120" cy="33832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cell wall</a:t>
            </a:r>
          </a:p>
        </p:txBody>
      </p:sp>
      <p:sp>
        <p:nvSpPr>
          <p:cNvPr id="20" name="TextBox 19"/>
          <p:cNvSpPr txBox="1"/>
          <p:nvPr/>
        </p:nvSpPr>
        <p:spPr>
          <a:xfrm>
            <a:off x="12271248" y="1984248"/>
            <a:ext cx="2103120" cy="33832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chloroplast</a:t>
            </a:r>
          </a:p>
        </p:txBody>
      </p:sp>
      <p:sp>
        <p:nvSpPr>
          <p:cNvPr id="21" name="TextBox 20"/>
          <p:cNvSpPr txBox="1"/>
          <p:nvPr/>
        </p:nvSpPr>
        <p:spPr>
          <a:xfrm>
            <a:off x="8065008" y="2322576"/>
            <a:ext cx="2103120" cy="33832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cytoplasm</a:t>
            </a:r>
          </a:p>
        </p:txBody>
      </p:sp>
      <p:sp>
        <p:nvSpPr>
          <p:cNvPr id="22" name="TextBox 21"/>
          <p:cNvSpPr txBox="1"/>
          <p:nvPr/>
        </p:nvSpPr>
        <p:spPr>
          <a:xfrm>
            <a:off x="10168128" y="2322576"/>
            <a:ext cx="2103120" cy="33832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nucleus</a:t>
            </a:r>
          </a:p>
        </p:txBody>
      </p:sp>
      <p:sp>
        <p:nvSpPr>
          <p:cNvPr id="23" name="TextBox 22"/>
          <p:cNvSpPr txBox="1"/>
          <p:nvPr/>
        </p:nvSpPr>
        <p:spPr>
          <a:xfrm>
            <a:off x="12271248" y="2322576"/>
            <a:ext cx="2103120" cy="33832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permanent vacuole</a:t>
            </a:r>
          </a:p>
        </p:txBody>
      </p:sp>
      <p:pic>
        <p:nvPicPr>
          <p:cNvPr id="24" name="Picture 23" descr="cell wall."/>
          <p:cNvPicPr>
            <a:picLocks noChangeAspect="1"/>
          </p:cNvPicPr>
          <p:nvPr/>
        </p:nvPicPr>
        <p:blipFill>
          <a:blip r:embed="rId3"/>
          <a:stretch>
            <a:fillRect/>
          </a:stretch>
        </p:blipFill>
        <p:spPr>
          <a:xfrm>
            <a:off x="8019288" y="3040380"/>
            <a:ext cx="6400800" cy="3840480"/>
          </a:xfrm>
          <a:prstGeom prst="rect">
            <a:avLst/>
          </a:prstGeom>
        </p:spPr>
      </p:pic>
      <p:sp>
        <p:nvSpPr>
          <p:cNvPr id="25" name="TextBox 24"/>
          <p:cNvSpPr txBox="1"/>
          <p:nvPr/>
        </p:nvSpPr>
        <p:spPr>
          <a:xfrm>
            <a:off x="7882128" y="7178040"/>
            <a:ext cx="6675120" cy="868045"/>
          </a:xfrm>
          <a:prstGeom prst="rect">
            <a:avLst/>
          </a:prstGeom>
          <a:noFill/>
        </p:spPr>
        <p:txBody>
          <a:bodyPr wrap="square" lIns="0" rIns="0" tIns="0" bIns="0" anchor="t">
            <a:spAutoFit/>
          </a:bodyPr>
          <a:lstStyle/>
          <a:p>
            <a:pPr algn="l">
              <a:spcAft>
                <a:spcPts val="400"/>
              </a:spcAft>
            </a:pPr>
            <a:r>
              <a:rPr sz="1400" b="1">
                <a:solidFill>
                  <a:srgbClr val="009900"/>
                </a:solidFill>
                <a:latin typeface="Arial"/>
              </a:rPr>
              <a:t>1 mark for each correct label box (6): cell wall (top left) (1); cell membrane (left) (1); cytoplasm (bottom left) (1); chloroplast (top right) (1); nucleus (right) (1); permanent vacuole (bottom) (1).</a:t>
            </a:r>
          </a:p>
          <a:p>
            <a:pPr algn="l">
              <a:spcAft>
                <a:spcPts val="400"/>
              </a:spcAft>
            </a:pPr>
            <a:r>
              <a:rPr sz="1300" b="1">
                <a:solidFill>
                  <a:srgbClr val="009900"/>
                </a:solidFill>
                <a:latin typeface="Arial"/>
              </a:rPr>
              <a:t>Allow small spelling errors if the word is clear.</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 Alternative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6" name="Rectangle 5"/>
          <p:cNvSpPr/>
          <p:nvPr/>
        </p:nvSpPr>
        <p:spPr>
          <a:xfrm>
            <a:off x="548640" y="1143000"/>
            <a:ext cx="6949440" cy="265176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the part to its job</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1 mark for each correct line.</a:t>
            </a:r>
          </a:p>
        </p:txBody>
      </p:sp>
      <p:sp>
        <p:nvSpPr>
          <p:cNvPr id="10" name="TextBox 9"/>
          <p:cNvSpPr txBox="1"/>
          <p:nvPr/>
        </p:nvSpPr>
        <p:spPr>
          <a:xfrm>
            <a:off x="685800" y="1965960"/>
            <a:ext cx="1627631"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nucleus</a:t>
            </a:r>
          </a:p>
        </p:txBody>
      </p:sp>
      <p:sp>
        <p:nvSpPr>
          <p:cNvPr id="11" name="Oval 10"/>
          <p:cNvSpPr/>
          <p:nvPr/>
        </p:nvSpPr>
        <p:spPr>
          <a:xfrm>
            <a:off x="2354579" y="2008822"/>
            <a:ext cx="137160" cy="137160"/>
          </a:xfrm>
          <a:prstGeom prst="ellipse">
            <a:avLst/>
          </a:prstGeom>
          <a:solidFill>
            <a:srgbClr val="000000"/>
          </a:solidFill>
          <a:ln>
            <a:noFill/>
          </a:ln>
          <a:effectLst/>
        </p:spPr>
        <p:txBody>
          <a:bodyPr rtlCol="0" anchor="ctr"/>
          <a:lstStyle/>
          <a:p>
            <a:pPr algn="ctr"/>
          </a:p>
        </p:txBody>
      </p:sp>
      <p:sp>
        <p:nvSpPr>
          <p:cNvPr id="12" name="Oval 11"/>
          <p:cNvSpPr/>
          <p:nvPr/>
        </p:nvSpPr>
        <p:spPr>
          <a:xfrm>
            <a:off x="3086100" y="2008822"/>
            <a:ext cx="137160" cy="137160"/>
          </a:xfrm>
          <a:prstGeom prst="ellipse">
            <a:avLst/>
          </a:prstGeom>
          <a:solidFill>
            <a:srgbClr val="000000"/>
          </a:solidFill>
          <a:ln>
            <a:noFill/>
          </a:ln>
          <a:effectLst/>
        </p:spPr>
        <p:txBody>
          <a:bodyPr rtlCol="0" anchor="ctr"/>
          <a:lstStyle/>
          <a:p>
            <a:pPr algn="ctr"/>
          </a:p>
        </p:txBody>
      </p:sp>
      <p:sp>
        <p:nvSpPr>
          <p:cNvPr id="13" name="TextBox 12"/>
          <p:cNvSpPr txBox="1"/>
          <p:nvPr/>
        </p:nvSpPr>
        <p:spPr>
          <a:xfrm>
            <a:off x="3337560" y="1965960"/>
            <a:ext cx="40233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make proteins</a:t>
            </a:r>
          </a:p>
        </p:txBody>
      </p:sp>
      <p:sp>
        <p:nvSpPr>
          <p:cNvPr id="14" name="TextBox 13"/>
          <p:cNvSpPr txBox="1"/>
          <p:nvPr/>
        </p:nvSpPr>
        <p:spPr>
          <a:xfrm>
            <a:off x="685800" y="2340006"/>
            <a:ext cx="1627631"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cell membrane</a:t>
            </a:r>
          </a:p>
        </p:txBody>
      </p:sp>
      <p:sp>
        <p:nvSpPr>
          <p:cNvPr id="15" name="Oval 14"/>
          <p:cNvSpPr/>
          <p:nvPr/>
        </p:nvSpPr>
        <p:spPr>
          <a:xfrm>
            <a:off x="2354579" y="2382869"/>
            <a:ext cx="137160" cy="137160"/>
          </a:xfrm>
          <a:prstGeom prst="ellipse">
            <a:avLst/>
          </a:prstGeom>
          <a:solidFill>
            <a:srgbClr val="000000"/>
          </a:solidFill>
          <a:ln>
            <a:noFill/>
          </a:ln>
          <a:effectLst/>
        </p:spPr>
        <p:txBody>
          <a:bodyPr rtlCol="0" anchor="ctr"/>
          <a:lstStyle/>
          <a:p>
            <a:pPr algn="ctr"/>
          </a:p>
        </p:txBody>
      </p:sp>
      <p:sp>
        <p:nvSpPr>
          <p:cNvPr id="16" name="Oval 15"/>
          <p:cNvSpPr/>
          <p:nvPr/>
        </p:nvSpPr>
        <p:spPr>
          <a:xfrm>
            <a:off x="3086100" y="2382869"/>
            <a:ext cx="137160" cy="137160"/>
          </a:xfrm>
          <a:prstGeom prst="ellipse">
            <a:avLst/>
          </a:prstGeom>
          <a:solidFill>
            <a:srgbClr val="000000"/>
          </a:solidFill>
          <a:ln>
            <a:noFill/>
          </a:ln>
          <a:effectLst/>
        </p:spPr>
        <p:txBody>
          <a:bodyPr rtlCol="0" anchor="ctr"/>
          <a:lstStyle/>
          <a:p>
            <a:pPr algn="ctr"/>
          </a:p>
        </p:txBody>
      </p:sp>
      <p:sp>
        <p:nvSpPr>
          <p:cNvPr id="17" name="TextBox 16"/>
          <p:cNvSpPr txBox="1"/>
          <p:nvPr/>
        </p:nvSpPr>
        <p:spPr>
          <a:xfrm>
            <a:off x="3337560" y="2340006"/>
            <a:ext cx="40233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absorb light to make food</a:t>
            </a:r>
          </a:p>
        </p:txBody>
      </p:sp>
      <p:sp>
        <p:nvSpPr>
          <p:cNvPr id="18" name="TextBox 17"/>
          <p:cNvSpPr txBox="1"/>
          <p:nvPr/>
        </p:nvSpPr>
        <p:spPr>
          <a:xfrm>
            <a:off x="685800" y="2714053"/>
            <a:ext cx="1627631"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mitochondria</a:t>
            </a:r>
          </a:p>
        </p:txBody>
      </p:sp>
      <p:sp>
        <p:nvSpPr>
          <p:cNvPr id="19" name="Oval 18"/>
          <p:cNvSpPr/>
          <p:nvPr/>
        </p:nvSpPr>
        <p:spPr>
          <a:xfrm>
            <a:off x="2354579" y="2756916"/>
            <a:ext cx="137160" cy="137160"/>
          </a:xfrm>
          <a:prstGeom prst="ellipse">
            <a:avLst/>
          </a:prstGeom>
          <a:solidFill>
            <a:srgbClr val="000000"/>
          </a:solidFill>
          <a:ln>
            <a:noFill/>
          </a:ln>
          <a:effectLst/>
        </p:spPr>
        <p:txBody>
          <a:bodyPr rtlCol="0" anchor="ctr"/>
          <a:lstStyle/>
          <a:p>
            <a:pPr algn="ctr"/>
          </a:p>
        </p:txBody>
      </p:sp>
      <p:sp>
        <p:nvSpPr>
          <p:cNvPr id="20" name="Oval 19"/>
          <p:cNvSpPr/>
          <p:nvPr/>
        </p:nvSpPr>
        <p:spPr>
          <a:xfrm>
            <a:off x="3086100" y="2756916"/>
            <a:ext cx="137160" cy="137160"/>
          </a:xfrm>
          <a:prstGeom prst="ellipse">
            <a:avLst/>
          </a:prstGeom>
          <a:solidFill>
            <a:srgbClr val="000000"/>
          </a:solidFill>
          <a:ln>
            <a:noFill/>
          </a:ln>
          <a:effectLst/>
        </p:spPr>
        <p:txBody>
          <a:bodyPr rtlCol="0" anchor="ctr"/>
          <a:lstStyle/>
          <a:p>
            <a:pPr algn="ctr"/>
          </a:p>
        </p:txBody>
      </p:sp>
      <p:sp>
        <p:nvSpPr>
          <p:cNvPr id="21" name="TextBox 20"/>
          <p:cNvSpPr txBox="1"/>
          <p:nvPr/>
        </p:nvSpPr>
        <p:spPr>
          <a:xfrm>
            <a:off x="3337560" y="2714053"/>
            <a:ext cx="40233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controls the activities of the cell</a:t>
            </a:r>
          </a:p>
        </p:txBody>
      </p:sp>
      <p:sp>
        <p:nvSpPr>
          <p:cNvPr id="22" name="TextBox 21"/>
          <p:cNvSpPr txBox="1"/>
          <p:nvPr/>
        </p:nvSpPr>
        <p:spPr>
          <a:xfrm>
            <a:off x="685800" y="3088100"/>
            <a:ext cx="1627631"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ribosomes</a:t>
            </a:r>
          </a:p>
        </p:txBody>
      </p:sp>
      <p:sp>
        <p:nvSpPr>
          <p:cNvPr id="23" name="Oval 22"/>
          <p:cNvSpPr/>
          <p:nvPr/>
        </p:nvSpPr>
        <p:spPr>
          <a:xfrm>
            <a:off x="2354579" y="3130962"/>
            <a:ext cx="137160" cy="137160"/>
          </a:xfrm>
          <a:prstGeom prst="ellipse">
            <a:avLst/>
          </a:prstGeom>
          <a:solidFill>
            <a:srgbClr val="000000"/>
          </a:solidFill>
          <a:ln>
            <a:noFill/>
          </a:ln>
          <a:effectLst/>
        </p:spPr>
        <p:txBody>
          <a:bodyPr rtlCol="0" anchor="ctr"/>
          <a:lstStyle/>
          <a:p>
            <a:pPr algn="ctr"/>
          </a:p>
        </p:txBody>
      </p:sp>
      <p:sp>
        <p:nvSpPr>
          <p:cNvPr id="24" name="Oval 23"/>
          <p:cNvSpPr/>
          <p:nvPr/>
        </p:nvSpPr>
        <p:spPr>
          <a:xfrm>
            <a:off x="3086100" y="3130962"/>
            <a:ext cx="137160" cy="137160"/>
          </a:xfrm>
          <a:prstGeom prst="ellipse">
            <a:avLst/>
          </a:prstGeom>
          <a:solidFill>
            <a:srgbClr val="000000"/>
          </a:solidFill>
          <a:ln>
            <a:noFill/>
          </a:ln>
          <a:effectLst/>
        </p:spPr>
        <p:txBody>
          <a:bodyPr rtlCol="0" anchor="ctr"/>
          <a:lstStyle/>
          <a:p>
            <a:pPr algn="ctr"/>
          </a:p>
        </p:txBody>
      </p:sp>
      <p:sp>
        <p:nvSpPr>
          <p:cNvPr id="25" name="TextBox 24"/>
          <p:cNvSpPr txBox="1"/>
          <p:nvPr/>
        </p:nvSpPr>
        <p:spPr>
          <a:xfrm>
            <a:off x="3337560" y="3088100"/>
            <a:ext cx="40233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release energy by respiration</a:t>
            </a:r>
          </a:p>
        </p:txBody>
      </p:sp>
      <p:sp>
        <p:nvSpPr>
          <p:cNvPr id="26" name="TextBox 25"/>
          <p:cNvSpPr txBox="1"/>
          <p:nvPr/>
        </p:nvSpPr>
        <p:spPr>
          <a:xfrm>
            <a:off x="685800" y="3462147"/>
            <a:ext cx="1627631"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chloroplasts</a:t>
            </a:r>
          </a:p>
        </p:txBody>
      </p:sp>
      <p:sp>
        <p:nvSpPr>
          <p:cNvPr id="27" name="Oval 26"/>
          <p:cNvSpPr/>
          <p:nvPr/>
        </p:nvSpPr>
        <p:spPr>
          <a:xfrm>
            <a:off x="2354579" y="3505009"/>
            <a:ext cx="137160" cy="137160"/>
          </a:xfrm>
          <a:prstGeom prst="ellipse">
            <a:avLst/>
          </a:prstGeom>
          <a:solidFill>
            <a:srgbClr val="000000"/>
          </a:solidFill>
          <a:ln>
            <a:noFill/>
          </a:ln>
          <a:effectLst/>
        </p:spPr>
        <p:txBody>
          <a:bodyPr rtlCol="0" anchor="ctr"/>
          <a:lstStyle/>
          <a:p>
            <a:pPr algn="ctr"/>
          </a:p>
        </p:txBody>
      </p:sp>
      <p:sp>
        <p:nvSpPr>
          <p:cNvPr id="28" name="Oval 27"/>
          <p:cNvSpPr/>
          <p:nvPr/>
        </p:nvSpPr>
        <p:spPr>
          <a:xfrm>
            <a:off x="3086100" y="3505009"/>
            <a:ext cx="137160" cy="137160"/>
          </a:xfrm>
          <a:prstGeom prst="ellipse">
            <a:avLst/>
          </a:prstGeom>
          <a:solidFill>
            <a:srgbClr val="000000"/>
          </a:solidFill>
          <a:ln>
            <a:noFill/>
          </a:ln>
          <a:effectLst/>
        </p:spPr>
        <p:txBody>
          <a:bodyPr rtlCol="0" anchor="ctr"/>
          <a:lstStyle/>
          <a:p>
            <a:pPr algn="ctr"/>
          </a:p>
        </p:txBody>
      </p:sp>
      <p:sp>
        <p:nvSpPr>
          <p:cNvPr id="29" name="TextBox 28"/>
          <p:cNvSpPr txBox="1"/>
          <p:nvPr/>
        </p:nvSpPr>
        <p:spPr>
          <a:xfrm>
            <a:off x="3337560" y="3462147"/>
            <a:ext cx="402335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controls what goes into and out of the cell</a:t>
            </a:r>
          </a:p>
        </p:txBody>
      </p:sp>
      <p:cxnSp>
        <p:nvCxnSpPr>
          <p:cNvPr id="30" name="Connector 29"/>
          <p:cNvCxnSpPr/>
          <p:nvPr/>
        </p:nvCxnSpPr>
        <p:spPr>
          <a:xfrm>
            <a:off x="2423160" y="2077402"/>
            <a:ext cx="731520" cy="748094"/>
          </a:xfrm>
          <a:prstGeom prst="line">
            <a:avLst/>
          </a:prstGeom>
          <a:ln w="31750">
            <a:solidFill>
              <a:srgbClr val="009900"/>
            </a:solidFill>
          </a:ln>
        </p:spPr>
      </p:cxnSp>
      <p:cxnSp>
        <p:nvCxnSpPr>
          <p:cNvPr id="31" name="Connector 30"/>
          <p:cNvCxnSpPr/>
          <p:nvPr/>
        </p:nvCxnSpPr>
        <p:spPr>
          <a:xfrm>
            <a:off x="2423160" y="2451449"/>
            <a:ext cx="731520" cy="1122140"/>
          </a:xfrm>
          <a:prstGeom prst="line">
            <a:avLst/>
          </a:prstGeom>
          <a:ln w="31750">
            <a:solidFill>
              <a:srgbClr val="009900"/>
            </a:solidFill>
          </a:ln>
        </p:spPr>
      </p:cxnSp>
      <p:cxnSp>
        <p:nvCxnSpPr>
          <p:cNvPr id="32" name="Connector 31"/>
          <p:cNvCxnSpPr/>
          <p:nvPr/>
        </p:nvCxnSpPr>
        <p:spPr>
          <a:xfrm>
            <a:off x="2423160" y="2825496"/>
            <a:ext cx="731520" cy="374046"/>
          </a:xfrm>
          <a:prstGeom prst="line">
            <a:avLst/>
          </a:prstGeom>
          <a:ln w="31750">
            <a:solidFill>
              <a:srgbClr val="009900"/>
            </a:solidFill>
          </a:ln>
        </p:spPr>
      </p:cxnSp>
      <p:cxnSp>
        <p:nvCxnSpPr>
          <p:cNvPr id="33" name="Connector 32"/>
          <p:cNvCxnSpPr/>
          <p:nvPr/>
        </p:nvCxnSpPr>
        <p:spPr>
          <a:xfrm flipV="1">
            <a:off x="2423160" y="2077402"/>
            <a:ext cx="731520" cy="1122140"/>
          </a:xfrm>
          <a:prstGeom prst="line">
            <a:avLst/>
          </a:prstGeom>
          <a:ln w="31750">
            <a:solidFill>
              <a:srgbClr val="009900"/>
            </a:solidFill>
          </a:ln>
        </p:spPr>
      </p:cxnSp>
      <p:cxnSp>
        <p:nvCxnSpPr>
          <p:cNvPr id="34" name="Connector 33"/>
          <p:cNvCxnSpPr/>
          <p:nvPr/>
        </p:nvCxnSpPr>
        <p:spPr>
          <a:xfrm flipV="1">
            <a:off x="2423160" y="2451449"/>
            <a:ext cx="731520" cy="1122140"/>
          </a:xfrm>
          <a:prstGeom prst="line">
            <a:avLst/>
          </a:prstGeom>
          <a:ln w="31750">
            <a:solidFill>
              <a:srgbClr val="009900"/>
            </a:solidFill>
          </a:ln>
        </p:spPr>
      </p:cxnSp>
      <p:sp>
        <p:nvSpPr>
          <p:cNvPr id="35" name="Rectangle 34"/>
          <p:cNvSpPr/>
          <p:nvPr/>
        </p:nvSpPr>
        <p:spPr>
          <a:xfrm>
            <a:off x="7744968" y="1143000"/>
            <a:ext cx="6949440" cy="3474720"/>
          </a:xfrm>
          <a:prstGeom prst="rect">
            <a:avLst/>
          </a:prstGeom>
          <a:solidFill>
            <a:srgbClr val="FFFFFF"/>
          </a:solidFill>
          <a:ln w="9525">
            <a:solidFill>
              <a:srgbClr val="000000"/>
            </a:solidFill>
          </a:ln>
          <a:effectLst/>
        </p:spPr>
        <p:txBody>
          <a:bodyPr rtlCol="0" anchor="ctr"/>
          <a:lstStyle/>
          <a:p>
            <a:pPr algn="ctr"/>
          </a:p>
        </p:txBody>
      </p:sp>
      <p:sp>
        <p:nvSpPr>
          <p:cNvPr id="36" name="TextBox 3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Sort the parts</a:t>
            </a:r>
          </a:p>
        </p:txBody>
      </p:sp>
      <p:sp>
        <p:nvSpPr>
          <p:cNvPr id="37" name="TextBox 3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8" name="TextBox 37"/>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1 mark for each part in the correct column (any order).</a:t>
            </a:r>
          </a:p>
        </p:txBody>
      </p:sp>
      <p:sp>
        <p:nvSpPr>
          <p:cNvPr id="39" name="Rectangle 38"/>
          <p:cNvSpPr/>
          <p:nvPr/>
        </p:nvSpPr>
        <p:spPr>
          <a:xfrm>
            <a:off x="7973568" y="1920240"/>
            <a:ext cx="6492240" cy="658368"/>
          </a:xfrm>
          <a:prstGeom prst="rect">
            <a:avLst/>
          </a:prstGeom>
          <a:solidFill>
            <a:srgbClr val="FFFFFF"/>
          </a:solidFill>
          <a:ln w="15875">
            <a:solidFill>
              <a:srgbClr val="000000"/>
            </a:solidFill>
          </a:ln>
          <a:effectLst/>
        </p:spPr>
        <p:txBody>
          <a:bodyPr rtlCol="0" anchor="ctr"/>
          <a:lstStyle/>
          <a:p>
            <a:pPr algn="ctr"/>
          </a:p>
        </p:txBody>
      </p:sp>
      <p:sp>
        <p:nvSpPr>
          <p:cNvPr id="40" name="TextBox 39"/>
          <p:cNvSpPr txBox="1"/>
          <p:nvPr/>
        </p:nvSpPr>
        <p:spPr>
          <a:xfrm>
            <a:off x="8065008" y="1965960"/>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cell wall</a:t>
            </a:r>
          </a:p>
        </p:txBody>
      </p:sp>
      <p:sp>
        <p:nvSpPr>
          <p:cNvPr id="41" name="TextBox 40"/>
          <p:cNvSpPr txBox="1"/>
          <p:nvPr/>
        </p:nvSpPr>
        <p:spPr>
          <a:xfrm>
            <a:off x="10168128" y="1965960"/>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cell membrane</a:t>
            </a:r>
          </a:p>
        </p:txBody>
      </p:sp>
      <p:sp>
        <p:nvSpPr>
          <p:cNvPr id="42" name="TextBox 41"/>
          <p:cNvSpPr txBox="1"/>
          <p:nvPr/>
        </p:nvSpPr>
        <p:spPr>
          <a:xfrm>
            <a:off x="12271248" y="1965960"/>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chloroplasts</a:t>
            </a:r>
          </a:p>
        </p:txBody>
      </p:sp>
      <p:sp>
        <p:nvSpPr>
          <p:cNvPr id="43" name="TextBox 42"/>
          <p:cNvSpPr txBox="1"/>
          <p:nvPr/>
        </p:nvSpPr>
        <p:spPr>
          <a:xfrm>
            <a:off x="8065008" y="2249424"/>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mitochondria</a:t>
            </a:r>
          </a:p>
        </p:txBody>
      </p:sp>
      <p:sp>
        <p:nvSpPr>
          <p:cNvPr id="44" name="TextBox 43"/>
          <p:cNvSpPr txBox="1"/>
          <p:nvPr/>
        </p:nvSpPr>
        <p:spPr>
          <a:xfrm>
            <a:off x="10168128" y="2249424"/>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nucleus</a:t>
            </a:r>
          </a:p>
        </p:txBody>
      </p:sp>
      <p:sp>
        <p:nvSpPr>
          <p:cNvPr id="45" name="TextBox 44"/>
          <p:cNvSpPr txBox="1"/>
          <p:nvPr/>
        </p:nvSpPr>
        <p:spPr>
          <a:xfrm>
            <a:off x="12271248" y="2249424"/>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permanent vacuole</a:t>
            </a:r>
          </a:p>
        </p:txBody>
      </p:sp>
      <p:graphicFrame>
        <p:nvGraphicFramePr>
          <p:cNvPr id="46" name="Table 45"/>
          <p:cNvGraphicFramePr>
            <a:graphicFrameLocks noGrp="1"/>
          </p:cNvGraphicFramePr>
          <p:nvPr/>
        </p:nvGraphicFramePr>
        <p:xfrm>
          <a:off x="7882128" y="2697480"/>
          <a:ext cx="6675120" cy="1773936"/>
        </p:xfrm>
        <a:graphic>
          <a:graphicData uri="http://schemas.openxmlformats.org/drawingml/2006/table">
            <a:tbl>
              <a:tblPr firstRow="0" bandRow="0">
                <a:tableStyleId>{5C22544A-7EE6-4342-B048-85BDC9FD1C3A}</a:tableStyleId>
              </a:tblPr>
              <a:tblGrid>
                <a:gridCol w="3337560"/>
                <a:gridCol w="3337560"/>
              </a:tblGrid>
              <a:tr h="347472">
                <a:tc>
                  <a:txBody>
                    <a:bodyPr/>
                    <a:lstStyle/>
                    <a:p>
                      <a:pPr algn="ctr"/>
                      <a:r>
                        <a:rPr sz="1500" b="1">
                          <a:solidFill>
                            <a:srgbClr val="000000"/>
                          </a:solidFill>
                          <a:latin typeface="Arial"/>
                        </a:rPr>
                        <a:t>In animal and plant cells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In plant cells only</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475488">
                <a:tc>
                  <a:txBody>
                    <a:bodyPr/>
                    <a:lstStyle/>
                    <a:p>
                      <a:pPr algn="ctr"/>
                      <a:r>
                        <a:rPr sz="1500" b="1">
                          <a:solidFill>
                            <a:srgbClr val="009900"/>
                          </a:solidFill>
                          <a:latin typeface="Arial"/>
                        </a:rPr>
                        <a:t>cell membrane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1">
                          <a:solidFill>
                            <a:srgbClr val="009900"/>
                          </a:solidFill>
                          <a:latin typeface="Arial"/>
                        </a:rPr>
                        <a:t>cell wall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75488">
                <a:tc>
                  <a:txBody>
                    <a:bodyPr/>
                    <a:lstStyle/>
                    <a:p>
                      <a:pPr algn="ctr"/>
                      <a:r>
                        <a:rPr sz="1500" b="1">
                          <a:solidFill>
                            <a:srgbClr val="009900"/>
                          </a:solidFill>
                          <a:latin typeface="Arial"/>
                        </a:rPr>
                        <a:t>mitochondria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1">
                          <a:solidFill>
                            <a:srgbClr val="009900"/>
                          </a:solidFill>
                          <a:latin typeface="Arial"/>
                        </a:rPr>
                        <a:t>chloroplasts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75488">
                <a:tc>
                  <a:txBody>
                    <a:bodyPr/>
                    <a:lstStyle/>
                    <a:p>
                      <a:pPr algn="ctr"/>
                      <a:r>
                        <a:rPr sz="1500" b="1">
                          <a:solidFill>
                            <a:srgbClr val="009900"/>
                          </a:solidFill>
                          <a:latin typeface="Arial"/>
                        </a:rPr>
                        <a:t>nucleus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1">
                          <a:solidFill>
                            <a:srgbClr val="009900"/>
                          </a:solidFill>
                          <a:latin typeface="Arial"/>
                        </a:rPr>
                        <a:t>permanent vacuole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47" name="Rectangle 46"/>
          <p:cNvSpPr/>
          <p:nvPr/>
        </p:nvSpPr>
        <p:spPr>
          <a:xfrm>
            <a:off x="548640" y="3931920"/>
            <a:ext cx="6949440" cy="4389119"/>
          </a:xfrm>
          <a:prstGeom prst="rect">
            <a:avLst/>
          </a:prstGeom>
          <a:solidFill>
            <a:srgbClr val="FFFFFF"/>
          </a:solidFill>
          <a:ln w="9525">
            <a:solidFill>
              <a:srgbClr val="000000"/>
            </a:solidFill>
          </a:ln>
          <a:effectLst/>
        </p:spPr>
        <p:txBody>
          <a:bodyPr rtlCol="0" anchor="ctr"/>
          <a:lstStyle/>
          <a:p>
            <a:pPr algn="ctr"/>
          </a:p>
        </p:txBody>
      </p:sp>
      <p:sp>
        <p:nvSpPr>
          <p:cNvPr id="48" name="TextBox 47"/>
          <p:cNvSpPr txBox="1"/>
          <p:nvPr/>
        </p:nvSpPr>
        <p:spPr>
          <a:xfrm>
            <a:off x="658368" y="400507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How big?</a:t>
            </a:r>
          </a:p>
        </p:txBody>
      </p:sp>
      <p:sp>
        <p:nvSpPr>
          <p:cNvPr id="49" name="TextBox 48"/>
          <p:cNvSpPr txBox="1"/>
          <p:nvPr/>
        </p:nvSpPr>
        <p:spPr>
          <a:xfrm>
            <a:off x="6400799" y="402336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50" name="TextBox 49"/>
          <p:cNvSpPr txBox="1"/>
          <p:nvPr/>
        </p:nvSpPr>
        <p:spPr>
          <a:xfrm>
            <a:off x="685800" y="4361688"/>
            <a:ext cx="6675120" cy="274320"/>
          </a:xfrm>
          <a:prstGeom prst="rect">
            <a:avLst/>
          </a:prstGeom>
          <a:noFill/>
        </p:spPr>
        <p:txBody>
          <a:bodyPr wrap="square" lIns="0" rIns="0" tIns="0" bIns="0" anchor="t">
            <a:spAutoFit/>
          </a:bodyPr>
          <a:lstStyle/>
          <a:p>
            <a:pPr algn="l">
              <a:spcAft>
                <a:spcPts val="0"/>
              </a:spcAft>
            </a:pPr>
            <a:r>
              <a:rPr sz="1400" b="1">
                <a:solidFill>
                  <a:srgbClr val="009900"/>
                </a:solidFill>
                <a:latin typeface="Arial"/>
              </a:rPr>
              <a:t>(a) All four right (2); one pair the wrong way round (1).</a:t>
            </a:r>
          </a:p>
        </p:txBody>
      </p:sp>
      <p:sp>
        <p:nvSpPr>
          <p:cNvPr id="51" name="Rounded Rectangle 50"/>
          <p:cNvSpPr/>
          <p:nvPr/>
        </p:nvSpPr>
        <p:spPr>
          <a:xfrm>
            <a:off x="1227582" y="4727448"/>
            <a:ext cx="585216" cy="457200"/>
          </a:xfrm>
          <a:prstGeom prst="roundRect">
            <a:avLst>
              <a:gd name="adj" fmla="val 12000"/>
            </a:avLst>
          </a:prstGeom>
          <a:solidFill>
            <a:srgbClr val="FFFFFF"/>
          </a:solidFill>
          <a:ln w="15875">
            <a:solidFill>
              <a:srgbClr val="000000"/>
            </a:solidFill>
          </a:ln>
          <a:effectLst/>
        </p:spPr>
        <p:txBody>
          <a:bodyPr rtlCol="0" anchor="ctr"/>
          <a:lstStyle/>
          <a:p>
            <a:pPr algn="ctr"/>
          </a:p>
        </p:txBody>
      </p:sp>
      <p:sp>
        <p:nvSpPr>
          <p:cNvPr id="52" name="TextBox 51"/>
          <p:cNvSpPr txBox="1"/>
          <p:nvPr/>
        </p:nvSpPr>
        <p:spPr>
          <a:xfrm>
            <a:off x="1227582" y="4800600"/>
            <a:ext cx="585216" cy="320040"/>
          </a:xfrm>
          <a:prstGeom prst="rect">
            <a:avLst/>
          </a:prstGeom>
          <a:noFill/>
        </p:spPr>
        <p:txBody>
          <a:bodyPr wrap="square" lIns="0" rIns="0" tIns="0" bIns="0" anchor="t">
            <a:spAutoFit/>
          </a:bodyPr>
          <a:lstStyle/>
          <a:p>
            <a:pPr algn="ctr">
              <a:spcAft>
                <a:spcPts val="0"/>
              </a:spcAft>
            </a:pPr>
            <a:r>
              <a:rPr sz="1800" b="1">
                <a:solidFill>
                  <a:srgbClr val="009900"/>
                </a:solidFill>
                <a:latin typeface="Arial"/>
              </a:rPr>
              <a:t>4</a:t>
            </a:r>
          </a:p>
        </p:txBody>
      </p:sp>
      <p:sp>
        <p:nvSpPr>
          <p:cNvPr id="53" name="TextBox 52"/>
          <p:cNvSpPr txBox="1"/>
          <p:nvPr/>
        </p:nvSpPr>
        <p:spPr>
          <a:xfrm>
            <a:off x="685800" y="5230368"/>
            <a:ext cx="1668780" cy="274320"/>
          </a:xfrm>
          <a:prstGeom prst="rect">
            <a:avLst/>
          </a:prstGeom>
          <a:noFill/>
        </p:spPr>
        <p:txBody>
          <a:bodyPr wrap="square" lIns="0" rIns="0" tIns="0" bIns="0" anchor="t">
            <a:spAutoFit/>
          </a:bodyPr>
          <a:lstStyle/>
          <a:p>
            <a:pPr algn="ctr">
              <a:spcAft>
                <a:spcPts val="0"/>
              </a:spcAft>
            </a:pPr>
            <a:r>
              <a:rPr sz="1500" b="1">
                <a:solidFill>
                  <a:srgbClr val="000000"/>
                </a:solidFill>
                <a:latin typeface="Arial"/>
              </a:rPr>
              <a:t>cheek cell</a:t>
            </a:r>
          </a:p>
        </p:txBody>
      </p:sp>
      <p:sp>
        <p:nvSpPr>
          <p:cNvPr id="54" name="Rounded Rectangle 53"/>
          <p:cNvSpPr/>
          <p:nvPr/>
        </p:nvSpPr>
        <p:spPr>
          <a:xfrm>
            <a:off x="2896362" y="4727448"/>
            <a:ext cx="585216" cy="457200"/>
          </a:xfrm>
          <a:prstGeom prst="roundRect">
            <a:avLst>
              <a:gd name="adj" fmla="val 12000"/>
            </a:avLst>
          </a:prstGeom>
          <a:solidFill>
            <a:srgbClr val="FFFFFF"/>
          </a:solidFill>
          <a:ln w="15875">
            <a:solidFill>
              <a:srgbClr val="000000"/>
            </a:solidFill>
          </a:ln>
          <a:effectLst/>
        </p:spPr>
        <p:txBody>
          <a:bodyPr rtlCol="0" anchor="ctr"/>
          <a:lstStyle/>
          <a:p>
            <a:pPr algn="ctr"/>
          </a:p>
        </p:txBody>
      </p:sp>
      <p:sp>
        <p:nvSpPr>
          <p:cNvPr id="55" name="TextBox 54"/>
          <p:cNvSpPr txBox="1"/>
          <p:nvPr/>
        </p:nvSpPr>
        <p:spPr>
          <a:xfrm>
            <a:off x="2896362" y="4800600"/>
            <a:ext cx="585216" cy="320040"/>
          </a:xfrm>
          <a:prstGeom prst="rect">
            <a:avLst/>
          </a:prstGeom>
          <a:noFill/>
        </p:spPr>
        <p:txBody>
          <a:bodyPr wrap="square" lIns="0" rIns="0" tIns="0" bIns="0" anchor="t">
            <a:spAutoFit/>
          </a:bodyPr>
          <a:lstStyle/>
          <a:p>
            <a:pPr algn="ctr">
              <a:spcAft>
                <a:spcPts val="0"/>
              </a:spcAft>
            </a:pPr>
            <a:r>
              <a:rPr sz="1800" b="1">
                <a:solidFill>
                  <a:srgbClr val="009900"/>
                </a:solidFill>
                <a:latin typeface="Arial"/>
              </a:rPr>
              <a:t>1</a:t>
            </a:r>
          </a:p>
        </p:txBody>
      </p:sp>
      <p:sp>
        <p:nvSpPr>
          <p:cNvPr id="56" name="TextBox 55"/>
          <p:cNvSpPr txBox="1"/>
          <p:nvPr/>
        </p:nvSpPr>
        <p:spPr>
          <a:xfrm>
            <a:off x="2354580" y="5230368"/>
            <a:ext cx="1668780" cy="274320"/>
          </a:xfrm>
          <a:prstGeom prst="rect">
            <a:avLst/>
          </a:prstGeom>
          <a:noFill/>
        </p:spPr>
        <p:txBody>
          <a:bodyPr wrap="square" lIns="0" rIns="0" tIns="0" bIns="0" anchor="t">
            <a:spAutoFit/>
          </a:bodyPr>
          <a:lstStyle/>
          <a:p>
            <a:pPr algn="ctr">
              <a:spcAft>
                <a:spcPts val="0"/>
              </a:spcAft>
            </a:pPr>
            <a:r>
              <a:rPr sz="1500" b="1">
                <a:solidFill>
                  <a:srgbClr val="000000"/>
                </a:solidFill>
                <a:latin typeface="Arial"/>
              </a:rPr>
              <a:t>ribosome</a:t>
            </a:r>
          </a:p>
        </p:txBody>
      </p:sp>
      <p:sp>
        <p:nvSpPr>
          <p:cNvPr id="57" name="Rounded Rectangle 56"/>
          <p:cNvSpPr/>
          <p:nvPr/>
        </p:nvSpPr>
        <p:spPr>
          <a:xfrm>
            <a:off x="4565142" y="4727448"/>
            <a:ext cx="585216" cy="457200"/>
          </a:xfrm>
          <a:prstGeom prst="roundRect">
            <a:avLst>
              <a:gd name="adj" fmla="val 12000"/>
            </a:avLst>
          </a:prstGeom>
          <a:solidFill>
            <a:srgbClr val="FFFFFF"/>
          </a:solidFill>
          <a:ln w="15875">
            <a:solidFill>
              <a:srgbClr val="000000"/>
            </a:solidFill>
          </a:ln>
          <a:effectLst/>
        </p:spPr>
        <p:txBody>
          <a:bodyPr rtlCol="0" anchor="ctr"/>
          <a:lstStyle/>
          <a:p>
            <a:pPr algn="ctr"/>
          </a:p>
        </p:txBody>
      </p:sp>
      <p:sp>
        <p:nvSpPr>
          <p:cNvPr id="58" name="TextBox 57"/>
          <p:cNvSpPr txBox="1"/>
          <p:nvPr/>
        </p:nvSpPr>
        <p:spPr>
          <a:xfrm>
            <a:off x="4565142" y="4800600"/>
            <a:ext cx="585216" cy="320040"/>
          </a:xfrm>
          <a:prstGeom prst="rect">
            <a:avLst/>
          </a:prstGeom>
          <a:noFill/>
        </p:spPr>
        <p:txBody>
          <a:bodyPr wrap="square" lIns="0" rIns="0" tIns="0" bIns="0" anchor="t">
            <a:spAutoFit/>
          </a:bodyPr>
          <a:lstStyle/>
          <a:p>
            <a:pPr algn="ctr">
              <a:spcAft>
                <a:spcPts val="0"/>
              </a:spcAft>
            </a:pPr>
            <a:r>
              <a:rPr sz="1800" b="1">
                <a:solidFill>
                  <a:srgbClr val="009900"/>
                </a:solidFill>
                <a:latin typeface="Arial"/>
              </a:rPr>
              <a:t>3</a:t>
            </a:r>
          </a:p>
        </p:txBody>
      </p:sp>
      <p:sp>
        <p:nvSpPr>
          <p:cNvPr id="59" name="TextBox 58"/>
          <p:cNvSpPr txBox="1"/>
          <p:nvPr/>
        </p:nvSpPr>
        <p:spPr>
          <a:xfrm>
            <a:off x="4023360" y="5230368"/>
            <a:ext cx="1668780" cy="274320"/>
          </a:xfrm>
          <a:prstGeom prst="rect">
            <a:avLst/>
          </a:prstGeom>
          <a:noFill/>
        </p:spPr>
        <p:txBody>
          <a:bodyPr wrap="square" lIns="0" rIns="0" tIns="0" bIns="0" anchor="t">
            <a:spAutoFit/>
          </a:bodyPr>
          <a:lstStyle/>
          <a:p>
            <a:pPr algn="ctr">
              <a:spcAft>
                <a:spcPts val="0"/>
              </a:spcAft>
            </a:pPr>
            <a:r>
              <a:rPr sz="1500" b="1">
                <a:solidFill>
                  <a:srgbClr val="000000"/>
                </a:solidFill>
                <a:latin typeface="Arial"/>
              </a:rPr>
              <a:t>nucleus</a:t>
            </a:r>
          </a:p>
        </p:txBody>
      </p:sp>
      <p:sp>
        <p:nvSpPr>
          <p:cNvPr id="60" name="Rounded Rectangle 59"/>
          <p:cNvSpPr/>
          <p:nvPr/>
        </p:nvSpPr>
        <p:spPr>
          <a:xfrm>
            <a:off x="6233921" y="4727448"/>
            <a:ext cx="585216" cy="457200"/>
          </a:xfrm>
          <a:prstGeom prst="roundRect">
            <a:avLst>
              <a:gd name="adj" fmla="val 12000"/>
            </a:avLst>
          </a:prstGeom>
          <a:solidFill>
            <a:srgbClr val="FFFFFF"/>
          </a:solidFill>
          <a:ln w="15875">
            <a:solidFill>
              <a:srgbClr val="000000"/>
            </a:solidFill>
          </a:ln>
          <a:effectLst/>
        </p:spPr>
        <p:txBody>
          <a:bodyPr rtlCol="0" anchor="ctr"/>
          <a:lstStyle/>
          <a:p>
            <a:pPr algn="ctr"/>
          </a:p>
        </p:txBody>
      </p:sp>
      <p:sp>
        <p:nvSpPr>
          <p:cNvPr id="61" name="TextBox 60"/>
          <p:cNvSpPr txBox="1"/>
          <p:nvPr/>
        </p:nvSpPr>
        <p:spPr>
          <a:xfrm>
            <a:off x="6233921" y="4800600"/>
            <a:ext cx="585216" cy="320040"/>
          </a:xfrm>
          <a:prstGeom prst="rect">
            <a:avLst/>
          </a:prstGeom>
          <a:noFill/>
        </p:spPr>
        <p:txBody>
          <a:bodyPr wrap="square" lIns="0" rIns="0" tIns="0" bIns="0" anchor="t">
            <a:spAutoFit/>
          </a:bodyPr>
          <a:lstStyle/>
          <a:p>
            <a:pPr algn="ctr">
              <a:spcAft>
                <a:spcPts val="0"/>
              </a:spcAft>
            </a:pPr>
            <a:r>
              <a:rPr sz="1800" b="1">
                <a:solidFill>
                  <a:srgbClr val="009900"/>
                </a:solidFill>
                <a:latin typeface="Arial"/>
              </a:rPr>
              <a:t>2</a:t>
            </a:r>
          </a:p>
        </p:txBody>
      </p:sp>
      <p:sp>
        <p:nvSpPr>
          <p:cNvPr id="62" name="TextBox 61"/>
          <p:cNvSpPr txBox="1"/>
          <p:nvPr/>
        </p:nvSpPr>
        <p:spPr>
          <a:xfrm>
            <a:off x="5692140" y="5230368"/>
            <a:ext cx="1668780" cy="274320"/>
          </a:xfrm>
          <a:prstGeom prst="rect">
            <a:avLst/>
          </a:prstGeom>
          <a:noFill/>
        </p:spPr>
        <p:txBody>
          <a:bodyPr wrap="square" lIns="0" rIns="0" tIns="0" bIns="0" anchor="t">
            <a:spAutoFit/>
          </a:bodyPr>
          <a:lstStyle/>
          <a:p>
            <a:pPr algn="ctr">
              <a:spcAft>
                <a:spcPts val="0"/>
              </a:spcAft>
            </a:pPr>
            <a:r>
              <a:rPr sz="1500" b="1">
                <a:solidFill>
                  <a:srgbClr val="000000"/>
                </a:solidFill>
                <a:latin typeface="Arial"/>
              </a:rPr>
              <a:t>mitochondrion</a:t>
            </a:r>
          </a:p>
        </p:txBody>
      </p:sp>
      <p:pic>
        <p:nvPicPr>
          <p:cNvPr id="63" name="Picture 62" descr="D. How big?."/>
          <p:cNvPicPr>
            <a:picLocks noChangeAspect="1"/>
          </p:cNvPicPr>
          <p:nvPr/>
        </p:nvPicPr>
        <p:blipFill>
          <a:blip r:embed="rId2"/>
          <a:stretch>
            <a:fillRect/>
          </a:stretch>
        </p:blipFill>
        <p:spPr>
          <a:xfrm>
            <a:off x="685800" y="5641848"/>
            <a:ext cx="4069080" cy="2278685"/>
          </a:xfrm>
          <a:prstGeom prst="rect">
            <a:avLst/>
          </a:prstGeom>
        </p:spPr>
      </p:pic>
      <p:sp>
        <p:nvSpPr>
          <p:cNvPr id="64" name="TextBox 63"/>
          <p:cNvSpPr txBox="1"/>
          <p:nvPr/>
        </p:nvSpPr>
        <p:spPr>
          <a:xfrm>
            <a:off x="4937760" y="5660136"/>
            <a:ext cx="2423159"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How many nuclei fit across the cell?</a:t>
            </a:r>
          </a:p>
        </p:txBody>
      </p:sp>
      <p:sp>
        <p:nvSpPr>
          <p:cNvPr id="65" name="TextBox 64"/>
          <p:cNvSpPr txBox="1"/>
          <p:nvPr/>
        </p:nvSpPr>
        <p:spPr>
          <a:xfrm>
            <a:off x="5212080" y="6142482"/>
            <a:ext cx="128016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5 (1)</a:t>
            </a:r>
          </a:p>
        </p:txBody>
      </p:sp>
      <p:sp>
        <p:nvSpPr>
          <p:cNvPr id="66" name="TextBox 65"/>
          <p:cNvSpPr txBox="1"/>
          <p:nvPr/>
        </p:nvSpPr>
        <p:spPr>
          <a:xfrm>
            <a:off x="4937760" y="6871715"/>
            <a:ext cx="2423159"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Each nucleus is 10 µm wide. Fill the gap:</a:t>
            </a:r>
          </a:p>
        </p:txBody>
      </p:sp>
      <p:sp>
        <p:nvSpPr>
          <p:cNvPr id="67" name="TextBox 66"/>
          <p:cNvSpPr txBox="1"/>
          <p:nvPr/>
        </p:nvSpPr>
        <p:spPr>
          <a:xfrm>
            <a:off x="5212080" y="7372349"/>
            <a:ext cx="825195"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 10 = </a:t>
            </a:r>
          </a:p>
        </p:txBody>
      </p:sp>
      <p:sp>
        <p:nvSpPr>
          <p:cNvPr id="68" name="TextBox 67"/>
          <p:cNvSpPr txBox="1"/>
          <p:nvPr/>
        </p:nvSpPr>
        <p:spPr>
          <a:xfrm>
            <a:off x="6037275" y="7372349"/>
            <a:ext cx="86868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50 (1)</a:t>
            </a:r>
          </a:p>
        </p:txBody>
      </p:sp>
      <p:sp>
        <p:nvSpPr>
          <p:cNvPr id="69" name="TextBox 68"/>
          <p:cNvSpPr txBox="1"/>
          <p:nvPr/>
        </p:nvSpPr>
        <p:spPr>
          <a:xfrm>
            <a:off x="6905955" y="7372349"/>
            <a:ext cx="45720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µm</a:t>
            </a:r>
          </a:p>
        </p:txBody>
      </p:sp>
      <p:sp>
        <p:nvSpPr>
          <p:cNvPr id="70" name="TextBox 69"/>
          <p:cNvSpPr txBox="1"/>
          <p:nvPr/>
        </p:nvSpPr>
        <p:spPr>
          <a:xfrm>
            <a:off x="4937760" y="7738109"/>
            <a:ext cx="2423159"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So the cell is about this wide.  [1]</a:t>
            </a:r>
          </a:p>
        </p:txBody>
      </p:sp>
      <p:sp>
        <p:nvSpPr>
          <p:cNvPr id="71" name="Rectangle 70"/>
          <p:cNvSpPr/>
          <p:nvPr/>
        </p:nvSpPr>
        <p:spPr>
          <a:xfrm>
            <a:off x="7744968" y="4754880"/>
            <a:ext cx="6949440" cy="3566159"/>
          </a:xfrm>
          <a:prstGeom prst="rect">
            <a:avLst/>
          </a:prstGeom>
          <a:solidFill>
            <a:srgbClr val="FFFFFF"/>
          </a:solidFill>
          <a:ln w="9525">
            <a:solidFill>
              <a:srgbClr val="000000"/>
            </a:solidFill>
          </a:ln>
          <a:effectLst/>
        </p:spPr>
        <p:txBody>
          <a:bodyPr rtlCol="0" anchor="ctr"/>
          <a:lstStyle/>
          <a:p>
            <a:pPr algn="ctr"/>
          </a:p>
        </p:txBody>
      </p:sp>
      <p:sp>
        <p:nvSpPr>
          <p:cNvPr id="72" name="TextBox 71"/>
          <p:cNvSpPr txBox="1"/>
          <p:nvPr/>
        </p:nvSpPr>
        <p:spPr>
          <a:xfrm>
            <a:off x="7854696" y="482803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True or false?</a:t>
            </a:r>
          </a:p>
        </p:txBody>
      </p:sp>
      <p:sp>
        <p:nvSpPr>
          <p:cNvPr id="73" name="TextBox 72"/>
          <p:cNvSpPr txBox="1"/>
          <p:nvPr/>
        </p:nvSpPr>
        <p:spPr>
          <a:xfrm>
            <a:off x="13597128" y="484632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74" name="TextBox 73"/>
          <p:cNvSpPr txBox="1"/>
          <p:nvPr/>
        </p:nvSpPr>
        <p:spPr>
          <a:xfrm>
            <a:off x="7882128" y="5184648"/>
            <a:ext cx="6675120" cy="2291079"/>
          </a:xfrm>
          <a:prstGeom prst="rect">
            <a:avLst/>
          </a:prstGeom>
          <a:noFill/>
        </p:spPr>
        <p:txBody>
          <a:bodyPr wrap="square" lIns="0" rIns="0" tIns="0" bIns="0" anchor="t">
            <a:spAutoFit/>
          </a:bodyPr>
          <a:lstStyle/>
          <a:p>
            <a:pPr algn="l">
              <a:spcAft>
                <a:spcPts val="800"/>
              </a:spcAft>
            </a:pPr>
            <a:r>
              <a:rPr sz="1400" b="0">
                <a:solidFill>
                  <a:srgbClr val="000000"/>
                </a:solidFill>
                <a:latin typeface="Arial"/>
              </a:rPr>
              <a:t>1. Plant cells have mitochondria.   </a:t>
            </a:r>
            <a:r>
              <a:rPr sz="1500" b="1">
                <a:solidFill>
                  <a:srgbClr val="009900"/>
                </a:solidFill>
                <a:latin typeface="Arial"/>
              </a:rPr>
              <a:t>True. Plant cells respire too. (1)</a:t>
            </a:r>
          </a:p>
          <a:p>
            <a:pPr algn="l">
              <a:spcAft>
                <a:spcPts val="800"/>
              </a:spcAft>
            </a:pPr>
            <a:r>
              <a:rPr sz="1400" b="0">
                <a:solidFill>
                  <a:srgbClr val="000000"/>
                </a:solidFill>
                <a:latin typeface="Arial"/>
              </a:rPr>
              <a:t>2. Animal cells have a cell wall.   </a:t>
            </a:r>
            <a:r>
              <a:rPr sz="1500" b="1">
                <a:solidFill>
                  <a:srgbClr val="009900"/>
                </a:solidFill>
                <a:latin typeface="Arial"/>
              </a:rPr>
              <a:t>False. Animal cells have no cell wall. (1)</a:t>
            </a:r>
          </a:p>
          <a:p>
            <a:pPr algn="l">
              <a:spcAft>
                <a:spcPts val="800"/>
              </a:spcAft>
            </a:pPr>
            <a:r>
              <a:rPr sz="1400" b="0">
                <a:solidFill>
                  <a:srgbClr val="000000"/>
                </a:solidFill>
                <a:latin typeface="Arial"/>
              </a:rPr>
              <a:t>3. Every plant cell has chloroplasts.   </a:t>
            </a:r>
            <a:r>
              <a:rPr sz="1500" b="1">
                <a:solidFill>
                  <a:srgbClr val="009900"/>
                </a:solidFill>
                <a:latin typeface="Arial"/>
              </a:rPr>
              <a:t>False. Cells in the dark, such as onion bulb cells, have none. (1)</a:t>
            </a:r>
          </a:p>
          <a:p>
            <a:pPr algn="l">
              <a:spcAft>
                <a:spcPts val="800"/>
              </a:spcAft>
            </a:pPr>
            <a:r>
              <a:rPr sz="1400" b="0">
                <a:solidFill>
                  <a:srgbClr val="000000"/>
                </a:solidFill>
                <a:latin typeface="Arial"/>
              </a:rPr>
              <a:t>4. The cell membrane controls what goes into and out of the cell.   </a:t>
            </a:r>
            <a:r>
              <a:rPr sz="1500" b="1">
                <a:solidFill>
                  <a:srgbClr val="009900"/>
                </a:solidFill>
                <a:latin typeface="Arial"/>
              </a:rPr>
              <a:t>True. (1)</a:t>
            </a:r>
          </a:p>
          <a:p>
            <a:pPr algn="l">
              <a:spcAft>
                <a:spcPts val="800"/>
              </a:spcAft>
            </a:pPr>
            <a:r>
              <a:rPr sz="1400" b="0">
                <a:solidFill>
                  <a:srgbClr val="000000"/>
                </a:solidFill>
                <a:latin typeface="Arial"/>
              </a:rPr>
              <a:t>5. Mitochondria make energy.   </a:t>
            </a:r>
            <a:r>
              <a:rPr sz="1500" b="1">
                <a:solidFill>
                  <a:srgbClr val="009900"/>
                </a:solidFill>
                <a:latin typeface="Arial"/>
              </a:rPr>
              <a:t>False. Mitochondria release energy. (1)</a:t>
            </a:r>
          </a:p>
          <a:p>
            <a:pPr algn="l">
              <a:spcAft>
                <a:spcPts val="800"/>
              </a:spcAft>
            </a:pPr>
            <a:r>
              <a:rPr sz="1400" b="0">
                <a:solidFill>
                  <a:srgbClr val="000000"/>
                </a:solidFill>
                <a:latin typeface="Arial"/>
              </a:rPr>
              <a:t>6. In a micrograph, the blue colour of cheek cells comes from a stain.   </a:t>
            </a:r>
            <a:r>
              <a:rPr sz="1500" b="1">
                <a:solidFill>
                  <a:srgbClr val="009900"/>
                </a:solidFill>
                <a:latin typeface="Arial"/>
              </a:rPr>
              <a:t>True. Real cheek cells are almost colourless: the blue is a dye. (1)</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 Exam questions worksheet mark scheme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01 A plant cell</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pic>
        <p:nvPicPr>
          <p:cNvPr id="9" name="Picture 8" descr="01 A plant cell."/>
          <p:cNvPicPr>
            <a:picLocks noChangeAspect="1"/>
          </p:cNvPicPr>
          <p:nvPr/>
        </p:nvPicPr>
        <p:blipFill>
          <a:blip r:embed="rId2"/>
          <a:stretch>
            <a:fillRect/>
          </a:stretch>
        </p:blipFill>
        <p:spPr>
          <a:xfrm>
            <a:off x="685800" y="1600200"/>
            <a:ext cx="6675120" cy="3164007"/>
          </a:xfrm>
          <a:prstGeom prst="rect">
            <a:avLst/>
          </a:prstGeom>
        </p:spPr>
      </p:pic>
      <p:sp>
        <p:nvSpPr>
          <p:cNvPr id="10" name="TextBox 9"/>
          <p:cNvSpPr txBox="1"/>
          <p:nvPr/>
        </p:nvSpPr>
        <p:spPr>
          <a:xfrm>
            <a:off x="685800" y="4855646"/>
            <a:ext cx="6675120" cy="3373953"/>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01.1  </a:t>
            </a:r>
            <a:r>
              <a:rPr sz="1250" b="0">
                <a:solidFill>
                  <a:srgbClr val="000000"/>
                </a:solidFill>
                <a:latin typeface="Arial"/>
              </a:rPr>
              <a:t>Complete Figure 1. Choose answers from the box.  </a:t>
            </a:r>
            <a:r>
              <a:rPr sz="1250" b="0">
                <a:solidFill>
                  <a:srgbClr val="5A5A5A"/>
                </a:solidFill>
                <a:latin typeface="Arial"/>
              </a:rPr>
              <a:t>[3]</a:t>
            </a:r>
          </a:p>
          <a:p>
            <a:pPr algn="l">
              <a:spcBef>
                <a:spcPts val="200"/>
              </a:spcBef>
              <a:spcAft>
                <a:spcPts val="0"/>
              </a:spcAft>
            </a:pPr>
            <a:r>
              <a:rPr sz="1200" b="1">
                <a:solidFill>
                  <a:srgbClr val="009900"/>
                </a:solidFill>
                <a:latin typeface="Arial"/>
              </a:rPr>
              <a:t>1 cell wall (1)</a:t>
            </a:r>
          </a:p>
          <a:p>
            <a:pPr algn="l">
              <a:spcBef>
                <a:spcPts val="200"/>
              </a:spcBef>
              <a:spcAft>
                <a:spcPts val="0"/>
              </a:spcAft>
            </a:pPr>
            <a:r>
              <a:rPr sz="1200" b="1">
                <a:solidFill>
                  <a:srgbClr val="009900"/>
                </a:solidFill>
                <a:latin typeface="Arial"/>
              </a:rPr>
              <a:t>2 chloroplast (1)</a:t>
            </a:r>
          </a:p>
          <a:p>
            <a:pPr algn="l">
              <a:spcBef>
                <a:spcPts val="200"/>
              </a:spcBef>
              <a:spcAft>
                <a:spcPts val="0"/>
              </a:spcAft>
            </a:pPr>
            <a:r>
              <a:rPr sz="1200" b="1">
                <a:solidFill>
                  <a:srgbClr val="009900"/>
                </a:solidFill>
                <a:latin typeface="Arial"/>
              </a:rPr>
              <a:t>3 permanent vacuole (1)</a:t>
            </a:r>
          </a:p>
          <a:p>
            <a:pPr algn="l">
              <a:spcBef>
                <a:spcPts val="200"/>
              </a:spcBef>
              <a:spcAft>
                <a:spcPts val="0"/>
              </a:spcAft>
            </a:pPr>
            <a:r>
              <a:rPr sz="1200" b="0">
                <a:solidFill>
                  <a:srgbClr val="009900"/>
                </a:solidFill>
                <a:latin typeface="Arial"/>
              </a:rPr>
              <a:t>1 mark for each correct label. If more than one word from the box is written on one line, do not give that mark. </a:t>
            </a:r>
            <a:r>
              <a:rPr sz="1200" b="1">
                <a:solidFill>
                  <a:srgbClr val="009900"/>
                </a:solidFill>
                <a:latin typeface="Arial"/>
              </a:rPr>
              <a:t>allow</a:t>
            </a:r>
            <a:r>
              <a:rPr sz="1200" b="0">
                <a:solidFill>
                  <a:srgbClr val="009900"/>
                </a:solidFill>
                <a:latin typeface="Arial"/>
              </a:rPr>
              <a:t> "vacuole" for 3. </a:t>
            </a:r>
            <a:r>
              <a:rPr sz="1200" b="1">
                <a:solidFill>
                  <a:srgbClr val="009900"/>
                </a:solidFill>
                <a:latin typeface="Arial"/>
              </a:rPr>
              <a:t>do not accept</a:t>
            </a:r>
            <a:r>
              <a:rPr sz="1200" b="0">
                <a:solidFill>
                  <a:srgbClr val="009900"/>
                </a:solidFill>
                <a:latin typeface="Arial"/>
              </a:rPr>
              <a:t> "cell membrane" for 1</a:t>
            </a:r>
          </a:p>
          <a:p>
            <a:pPr algn="l">
              <a:spcBef>
                <a:spcPts val="900"/>
              </a:spcBef>
              <a:spcAft>
                <a:spcPts val="0"/>
              </a:spcAft>
            </a:pPr>
            <a:r>
              <a:rPr sz="1250" b="1">
                <a:solidFill>
                  <a:srgbClr val="000000"/>
                </a:solidFill>
                <a:latin typeface="Arial"/>
              </a:rPr>
              <a:t>01.2  </a:t>
            </a:r>
            <a:r>
              <a:rPr sz="1250" b="0">
                <a:solidFill>
                  <a:srgbClr val="000000"/>
                </a:solidFill>
                <a:latin typeface="Arial"/>
              </a:rPr>
              <a:t>What is the function of the cell wall?  </a:t>
            </a:r>
            <a:r>
              <a:rPr sz="1250" b="0">
                <a:solidFill>
                  <a:srgbClr val="5A5A5A"/>
                </a:solidFill>
                <a:latin typeface="Arial"/>
              </a:rPr>
              <a:t>[1]</a:t>
            </a:r>
          </a:p>
          <a:p>
            <a:pPr algn="l">
              <a:spcBef>
                <a:spcPts val="200"/>
              </a:spcBef>
              <a:spcAft>
                <a:spcPts val="0"/>
              </a:spcAft>
            </a:pPr>
            <a:r>
              <a:rPr sz="1200" b="1">
                <a:solidFill>
                  <a:srgbClr val="009900"/>
                </a:solidFill>
                <a:latin typeface="Arial"/>
              </a:rPr>
              <a:t>It strengthens the cell (1)</a:t>
            </a:r>
          </a:p>
          <a:p>
            <a:pPr algn="l">
              <a:spcBef>
                <a:spcPts val="200"/>
              </a:spcBef>
              <a:spcAft>
                <a:spcPts val="0"/>
              </a:spcAft>
            </a:pPr>
            <a:r>
              <a:rPr sz="1200" b="0">
                <a:solidFill>
                  <a:srgbClr val="009900"/>
                </a:solidFill>
                <a:latin typeface="Arial"/>
              </a:rPr>
              <a:t>If more than one box is ticked, give 0 marks.</a:t>
            </a:r>
          </a:p>
          <a:p>
            <a:pPr algn="l">
              <a:spcBef>
                <a:spcPts val="900"/>
              </a:spcBef>
              <a:spcAft>
                <a:spcPts val="0"/>
              </a:spcAft>
            </a:pPr>
            <a:r>
              <a:rPr sz="1250" b="1">
                <a:solidFill>
                  <a:srgbClr val="000000"/>
                </a:solidFill>
                <a:latin typeface="Arial"/>
              </a:rPr>
              <a:t>01.3  </a:t>
            </a:r>
            <a:r>
              <a:rPr sz="1250" b="0">
                <a:solidFill>
                  <a:srgbClr val="000000"/>
                </a:solidFill>
                <a:latin typeface="Arial"/>
              </a:rPr>
              <a:t>Name the substance that plant cell walls are made of.  </a:t>
            </a:r>
            <a:r>
              <a:rPr sz="1250" b="0">
                <a:solidFill>
                  <a:srgbClr val="5A5A5A"/>
                </a:solidFill>
                <a:latin typeface="Arial"/>
              </a:rPr>
              <a:t>[1]</a:t>
            </a:r>
          </a:p>
          <a:p>
            <a:pPr algn="l">
              <a:spcBef>
                <a:spcPts val="200"/>
              </a:spcBef>
              <a:spcAft>
                <a:spcPts val="0"/>
              </a:spcAft>
            </a:pPr>
            <a:r>
              <a:rPr sz="1200" b="1">
                <a:solidFill>
                  <a:srgbClr val="009900"/>
                </a:solidFill>
                <a:latin typeface="Arial"/>
              </a:rPr>
              <a:t>cellulose (1)</a:t>
            </a:r>
          </a:p>
          <a:p>
            <a:pPr algn="l">
              <a:spcBef>
                <a:spcPts val="200"/>
              </a:spcBef>
              <a:spcAft>
                <a:spcPts val="0"/>
              </a:spcAft>
            </a:pPr>
            <a:r>
              <a:rPr sz="1200" b="1">
                <a:solidFill>
                  <a:srgbClr val="009900"/>
                </a:solidFill>
                <a:latin typeface="Arial"/>
              </a:rPr>
              <a:t>allow</a:t>
            </a:r>
            <a:r>
              <a:rPr sz="1200" b="0">
                <a:solidFill>
                  <a:srgbClr val="009900"/>
                </a:solidFill>
                <a:latin typeface="Arial"/>
              </a:rPr>
              <a:t> phonetic spellings, such as "celulose". </a:t>
            </a:r>
            <a:r>
              <a:rPr sz="1200" b="1">
                <a:solidFill>
                  <a:srgbClr val="009900"/>
                </a:solidFill>
                <a:latin typeface="Arial"/>
              </a:rPr>
              <a:t>do not accept</a:t>
            </a:r>
            <a:r>
              <a:rPr sz="1200" b="0">
                <a:solidFill>
                  <a:srgbClr val="009900"/>
                </a:solidFill>
                <a:latin typeface="Arial"/>
              </a:rPr>
              <a:t> "cell sap", "chlorophyll" or "cellular"</a:t>
            </a:r>
          </a:p>
        </p:txBody>
      </p:sp>
      <p:sp>
        <p:nvSpPr>
          <p:cNvPr id="11" name="Rectangle 10"/>
          <p:cNvSpPr/>
          <p:nvPr/>
        </p:nvSpPr>
        <p:spPr>
          <a:xfrm>
            <a:off x="7744968" y="1143000"/>
            <a:ext cx="6949440" cy="3293893"/>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02 A cheek cell</a:t>
            </a:r>
          </a:p>
        </p:txBody>
      </p:sp>
      <p:sp>
        <p:nvSpPr>
          <p:cNvPr id="13" name="TextBox 12"/>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4" name="TextBox 13"/>
          <p:cNvSpPr txBox="1"/>
          <p:nvPr/>
        </p:nvSpPr>
        <p:spPr>
          <a:xfrm>
            <a:off x="7882128" y="1572768"/>
            <a:ext cx="6675120" cy="2836693"/>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02.1  </a:t>
            </a:r>
            <a:r>
              <a:rPr sz="1250" b="0">
                <a:solidFill>
                  <a:srgbClr val="000000"/>
                </a:solidFill>
                <a:latin typeface="Arial"/>
              </a:rPr>
              <a:t>Give one other way that the cheek cell in Figure 2 is different from the plant cell in Figure 1.  </a:t>
            </a:r>
            <a:r>
              <a:rPr sz="1250" b="0">
                <a:solidFill>
                  <a:srgbClr val="5A5A5A"/>
                </a:solidFill>
                <a:latin typeface="Arial"/>
              </a:rPr>
              <a:t>[1]</a:t>
            </a:r>
          </a:p>
          <a:p>
            <a:pPr algn="l">
              <a:spcBef>
                <a:spcPts val="200"/>
              </a:spcBef>
              <a:spcAft>
                <a:spcPts val="0"/>
              </a:spcAft>
            </a:pPr>
            <a:r>
              <a:rPr sz="1200" b="1">
                <a:solidFill>
                  <a:srgbClr val="009900"/>
                </a:solidFill>
                <a:latin typeface="Arial"/>
              </a:rPr>
              <a:t>any one from: no chloroplasts / no permanent vacuole / an irregular (uneven) shape (1)</a:t>
            </a:r>
          </a:p>
          <a:p>
            <a:pPr algn="l">
              <a:spcBef>
                <a:spcPts val="200"/>
              </a:spcBef>
              <a:spcAft>
                <a:spcPts val="0"/>
              </a:spcAft>
            </a:pPr>
            <a:r>
              <a:rPr sz="1200" b="1">
                <a:solidFill>
                  <a:srgbClr val="009900"/>
                </a:solidFill>
                <a:latin typeface="Arial"/>
              </a:rPr>
              <a:t>allow</a:t>
            </a:r>
            <a:r>
              <a:rPr sz="1200" b="0">
                <a:solidFill>
                  <a:srgbClr val="009900"/>
                </a:solidFill>
                <a:latin typeface="Arial"/>
              </a:rPr>
              <a:t> the same points written about the plant cell. </a:t>
            </a:r>
            <a:r>
              <a:rPr sz="1200" b="1">
                <a:solidFill>
                  <a:srgbClr val="009900"/>
                </a:solidFill>
                <a:latin typeface="Arial"/>
              </a:rPr>
              <a:t>ignore</a:t>
            </a:r>
            <a:r>
              <a:rPr sz="1200" b="0">
                <a:solidFill>
                  <a:srgbClr val="009900"/>
                </a:solidFill>
                <a:latin typeface="Arial"/>
              </a:rPr>
              <a:t> "no cell wall" (given in the question). </a:t>
            </a:r>
            <a:r>
              <a:rPr sz="1200" b="1">
                <a:solidFill>
                  <a:srgbClr val="009900"/>
                </a:solidFill>
                <a:latin typeface="Arial"/>
              </a:rPr>
              <a:t>do not accept</a:t>
            </a:r>
            <a:r>
              <a:rPr sz="1200" b="0">
                <a:solidFill>
                  <a:srgbClr val="009900"/>
                </a:solidFill>
                <a:latin typeface="Arial"/>
              </a:rPr>
              <a:t> "it has no nucleus" or "it has no mitochondria"</a:t>
            </a:r>
          </a:p>
          <a:p>
            <a:pPr algn="l">
              <a:spcBef>
                <a:spcPts val="900"/>
              </a:spcBef>
              <a:spcAft>
                <a:spcPts val="0"/>
              </a:spcAft>
            </a:pPr>
            <a:r>
              <a:rPr sz="1250" b="1">
                <a:solidFill>
                  <a:srgbClr val="000000"/>
                </a:solidFill>
                <a:latin typeface="Arial"/>
              </a:rPr>
              <a:t>02.2  </a:t>
            </a:r>
            <a:r>
              <a:rPr sz="1250" b="0">
                <a:solidFill>
                  <a:srgbClr val="000000"/>
                </a:solidFill>
                <a:latin typeface="Arial"/>
              </a:rPr>
              <a:t>Estimate the width of the nucleus.  </a:t>
            </a:r>
            <a:r>
              <a:rPr sz="1250" b="0">
                <a:solidFill>
                  <a:srgbClr val="5A5A5A"/>
                </a:solidFill>
                <a:latin typeface="Arial"/>
              </a:rPr>
              <a:t>[2]</a:t>
            </a:r>
          </a:p>
          <a:p>
            <a:pPr algn="l">
              <a:spcBef>
                <a:spcPts val="200"/>
              </a:spcBef>
              <a:spcAft>
                <a:spcPts val="0"/>
              </a:spcAft>
            </a:pPr>
            <a:r>
              <a:rPr sz="1200" b="1">
                <a:solidFill>
                  <a:srgbClr val="009900"/>
                </a:solidFill>
                <a:latin typeface="Arial"/>
              </a:rPr>
              <a:t>48 ÷ 6 (1) = 8 (µm) (1)</a:t>
            </a:r>
          </a:p>
          <a:p>
            <a:pPr algn="l">
              <a:spcBef>
                <a:spcPts val="200"/>
              </a:spcBef>
              <a:spcAft>
                <a:spcPts val="0"/>
              </a:spcAft>
            </a:pPr>
            <a:r>
              <a:rPr sz="1200" b="0">
                <a:solidFill>
                  <a:srgbClr val="009900"/>
                </a:solidFill>
                <a:latin typeface="Arial"/>
              </a:rPr>
              <a:t>Correct answer with no working = 2 marks. </a:t>
            </a:r>
            <a:r>
              <a:rPr sz="1200" b="1">
                <a:solidFill>
                  <a:srgbClr val="009900"/>
                </a:solidFill>
                <a:latin typeface="Arial"/>
              </a:rPr>
              <a:t>allow</a:t>
            </a:r>
            <a:r>
              <a:rPr sz="1200" b="0">
                <a:solidFill>
                  <a:srgbClr val="009900"/>
                </a:solidFill>
                <a:latin typeface="Arial"/>
              </a:rPr>
              <a:t> 8 µm written anywhere in the space. </a:t>
            </a:r>
            <a:r>
              <a:rPr sz="1200" b="1">
                <a:solidFill>
                  <a:srgbClr val="009900"/>
                </a:solidFill>
                <a:latin typeface="Arial"/>
              </a:rPr>
              <a:t>do not accept</a:t>
            </a:r>
            <a:r>
              <a:rPr sz="1200" b="0">
                <a:solidFill>
                  <a:srgbClr val="009900"/>
                </a:solidFill>
                <a:latin typeface="Arial"/>
              </a:rPr>
              <a:t> 288 (48 × 6) or 42 (48 − 6)</a:t>
            </a:r>
          </a:p>
          <a:p>
            <a:pPr algn="l">
              <a:spcBef>
                <a:spcPts val="900"/>
              </a:spcBef>
              <a:spcAft>
                <a:spcPts val="0"/>
              </a:spcAft>
            </a:pPr>
            <a:r>
              <a:rPr sz="1250" b="1">
                <a:solidFill>
                  <a:srgbClr val="000000"/>
                </a:solidFill>
                <a:latin typeface="Arial"/>
              </a:rPr>
              <a:t>02.3  </a:t>
            </a:r>
            <a:r>
              <a:rPr sz="1250" b="0">
                <a:solidFill>
                  <a:srgbClr val="000000"/>
                </a:solidFill>
                <a:latin typeface="Arial"/>
              </a:rPr>
              <a:t>Suggest why the student could not see any mitochondria or ribosomes.  </a:t>
            </a:r>
            <a:r>
              <a:rPr sz="1250" b="0">
                <a:solidFill>
                  <a:srgbClr val="5A5A5A"/>
                </a:solidFill>
                <a:latin typeface="Arial"/>
              </a:rPr>
              <a:t>[1]</a:t>
            </a:r>
          </a:p>
          <a:p>
            <a:pPr algn="l">
              <a:spcBef>
                <a:spcPts val="200"/>
              </a:spcBef>
              <a:spcAft>
                <a:spcPts val="0"/>
              </a:spcAft>
            </a:pPr>
            <a:r>
              <a:rPr sz="1200" b="1">
                <a:solidFill>
                  <a:srgbClr val="009900"/>
                </a:solidFill>
                <a:latin typeface="Arial"/>
              </a:rPr>
              <a:t>they are too small (to be seen with a light microscope) (1)</a:t>
            </a:r>
          </a:p>
          <a:p>
            <a:pPr algn="l">
              <a:spcBef>
                <a:spcPts val="200"/>
              </a:spcBef>
              <a:spcAft>
                <a:spcPts val="0"/>
              </a:spcAft>
            </a:pPr>
            <a:r>
              <a:rPr sz="1200" b="1">
                <a:solidFill>
                  <a:srgbClr val="009900"/>
                </a:solidFill>
                <a:latin typeface="Arial"/>
              </a:rPr>
              <a:t>allow</a:t>
            </a:r>
            <a:r>
              <a:rPr sz="1200" b="0">
                <a:solidFill>
                  <a:srgbClr val="009900"/>
                </a:solidFill>
                <a:latin typeface="Arial"/>
              </a:rPr>
              <a:t> "too small to see clearly". </a:t>
            </a:r>
            <a:r>
              <a:rPr sz="1200" b="1">
                <a:solidFill>
                  <a:srgbClr val="009900"/>
                </a:solidFill>
                <a:latin typeface="Arial"/>
              </a:rPr>
              <a:t>allow</a:t>
            </a:r>
            <a:r>
              <a:rPr sz="1200" b="0">
                <a:solidFill>
                  <a:srgbClr val="009900"/>
                </a:solidFill>
                <a:latin typeface="Arial"/>
              </a:rPr>
              <a:t> "the magnification / resolution of a light microscope is not high enough". </a:t>
            </a:r>
            <a:r>
              <a:rPr sz="1200" b="1">
                <a:solidFill>
                  <a:srgbClr val="009900"/>
                </a:solidFill>
                <a:latin typeface="Arial"/>
              </a:rPr>
              <a:t>do not accept</a:t>
            </a:r>
            <a:r>
              <a:rPr sz="1200" b="0">
                <a:solidFill>
                  <a:srgbClr val="009900"/>
                </a:solidFill>
                <a:latin typeface="Arial"/>
              </a:rPr>
              <a:t> "cheek cells have no mitochondria" or "the stain hides them"</a:t>
            </a:r>
          </a:p>
        </p:txBody>
      </p:sp>
      <p:sp>
        <p:nvSpPr>
          <p:cNvPr id="15" name="Rectangle 14"/>
          <p:cNvSpPr/>
          <p:nvPr/>
        </p:nvSpPr>
        <p:spPr>
          <a:xfrm>
            <a:off x="7744968" y="4574053"/>
            <a:ext cx="6949440" cy="15657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54696" y="4647205"/>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03 Structures and functions</a:t>
            </a:r>
          </a:p>
        </p:txBody>
      </p:sp>
      <p:sp>
        <p:nvSpPr>
          <p:cNvPr id="17" name="TextBox 16"/>
          <p:cNvSpPr txBox="1"/>
          <p:nvPr/>
        </p:nvSpPr>
        <p:spPr>
          <a:xfrm>
            <a:off x="13597128" y="4665493"/>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18" name="TextBox 17"/>
          <p:cNvSpPr txBox="1"/>
          <p:nvPr/>
        </p:nvSpPr>
        <p:spPr>
          <a:xfrm>
            <a:off x="7882128" y="5003821"/>
            <a:ext cx="6675120" cy="110854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03  </a:t>
            </a:r>
            <a:r>
              <a:rPr sz="1250" b="0">
                <a:solidFill>
                  <a:srgbClr val="000000"/>
                </a:solidFill>
                <a:latin typeface="Arial"/>
              </a:rPr>
              <a:t>Draw one line from each sub-cellular structure to its function.  </a:t>
            </a:r>
            <a:r>
              <a:rPr sz="1250" b="0">
                <a:solidFill>
                  <a:srgbClr val="5A5A5A"/>
                </a:solidFill>
                <a:latin typeface="Arial"/>
              </a:rPr>
              <a:t>[3]</a:t>
            </a:r>
          </a:p>
          <a:p>
            <a:pPr algn="l">
              <a:spcBef>
                <a:spcPts val="200"/>
              </a:spcBef>
              <a:spcAft>
                <a:spcPts val="0"/>
              </a:spcAft>
            </a:pPr>
            <a:r>
              <a:rPr sz="1200" b="1">
                <a:solidFill>
                  <a:srgbClr val="009900"/>
                </a:solidFill>
                <a:latin typeface="Arial"/>
              </a:rPr>
              <a:t>Mitochondria → Aerobic respiration (1)</a:t>
            </a:r>
          </a:p>
          <a:p>
            <a:pPr algn="l">
              <a:spcBef>
                <a:spcPts val="200"/>
              </a:spcBef>
              <a:spcAft>
                <a:spcPts val="0"/>
              </a:spcAft>
            </a:pPr>
            <a:r>
              <a:rPr sz="1200" b="1">
                <a:solidFill>
                  <a:srgbClr val="009900"/>
                </a:solidFill>
                <a:latin typeface="Arial"/>
              </a:rPr>
              <a:t>Nucleus → Contains genetic material, which controls the activities of the cell (1)</a:t>
            </a:r>
          </a:p>
          <a:p>
            <a:pPr algn="l">
              <a:spcBef>
                <a:spcPts val="200"/>
              </a:spcBef>
              <a:spcAft>
                <a:spcPts val="0"/>
              </a:spcAft>
            </a:pPr>
            <a:r>
              <a:rPr sz="1200" b="1">
                <a:solidFill>
                  <a:srgbClr val="009900"/>
                </a:solidFill>
                <a:latin typeface="Arial"/>
              </a:rPr>
              <a:t>Ribosomes → Protein synthesis (1)</a:t>
            </a:r>
          </a:p>
          <a:p>
            <a:pPr algn="l">
              <a:spcBef>
                <a:spcPts val="200"/>
              </a:spcBef>
              <a:spcAft>
                <a:spcPts val="0"/>
              </a:spcAft>
            </a:pPr>
            <a:r>
              <a:rPr sz="1200" b="0">
                <a:solidFill>
                  <a:srgbClr val="009900"/>
                </a:solidFill>
                <a:latin typeface="Arial"/>
              </a:rPr>
              <a:t>If more than one line is drawn from a structure, do not give the mark for that structure.</a:t>
            </a:r>
          </a:p>
        </p:txBody>
      </p:sp>
      <p:sp>
        <p:nvSpPr>
          <p:cNvPr id="19" name="Rectangle 18"/>
          <p:cNvSpPr/>
          <p:nvPr/>
        </p:nvSpPr>
        <p:spPr>
          <a:xfrm>
            <a:off x="7744968" y="6276953"/>
            <a:ext cx="6949440" cy="2044086"/>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854696" y="6350105"/>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04 The permanent vacuole</a:t>
            </a:r>
          </a:p>
        </p:txBody>
      </p:sp>
      <p:sp>
        <p:nvSpPr>
          <p:cNvPr id="21" name="TextBox 20"/>
          <p:cNvSpPr txBox="1"/>
          <p:nvPr/>
        </p:nvSpPr>
        <p:spPr>
          <a:xfrm>
            <a:off x="13597128" y="6368393"/>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[2]</a:t>
            </a:r>
          </a:p>
        </p:txBody>
      </p:sp>
      <p:sp>
        <p:nvSpPr>
          <p:cNvPr id="22" name="TextBox 21"/>
          <p:cNvSpPr txBox="1"/>
          <p:nvPr/>
        </p:nvSpPr>
        <p:spPr>
          <a:xfrm>
            <a:off x="7882128" y="6706721"/>
            <a:ext cx="6675120" cy="1586886"/>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04.1  </a:t>
            </a:r>
            <a:r>
              <a:rPr sz="1250" b="0">
                <a:solidFill>
                  <a:srgbClr val="000000"/>
                </a:solidFill>
                <a:latin typeface="Arial"/>
              </a:rPr>
              <a:t>Name the liquid inside the permanent vacuole.  </a:t>
            </a:r>
            <a:r>
              <a:rPr sz="1250" b="0">
                <a:solidFill>
                  <a:srgbClr val="5A5A5A"/>
                </a:solidFill>
                <a:latin typeface="Arial"/>
              </a:rPr>
              <a:t>[1]</a:t>
            </a:r>
          </a:p>
          <a:p>
            <a:pPr algn="l">
              <a:spcBef>
                <a:spcPts val="200"/>
              </a:spcBef>
              <a:spcAft>
                <a:spcPts val="0"/>
              </a:spcAft>
            </a:pPr>
            <a:r>
              <a:rPr sz="1200" b="1">
                <a:solidFill>
                  <a:srgbClr val="009900"/>
                </a:solidFill>
                <a:latin typeface="Arial"/>
              </a:rPr>
              <a:t>cell sap (1)</a:t>
            </a:r>
          </a:p>
          <a:p>
            <a:pPr algn="l">
              <a:spcBef>
                <a:spcPts val="200"/>
              </a:spcBef>
              <a:spcAft>
                <a:spcPts val="0"/>
              </a:spcAft>
            </a:pPr>
            <a:r>
              <a:rPr sz="1200" b="1">
                <a:solidFill>
                  <a:srgbClr val="009900"/>
                </a:solidFill>
                <a:latin typeface="Arial"/>
              </a:rPr>
              <a:t>allow</a:t>
            </a:r>
            <a:r>
              <a:rPr sz="1200" b="0">
                <a:solidFill>
                  <a:srgbClr val="009900"/>
                </a:solidFill>
                <a:latin typeface="Arial"/>
              </a:rPr>
              <a:t> "a (weak) solution of sugars and salts". </a:t>
            </a:r>
            <a:r>
              <a:rPr sz="1200" b="1">
                <a:solidFill>
                  <a:srgbClr val="009900"/>
                </a:solidFill>
                <a:latin typeface="Arial"/>
              </a:rPr>
              <a:t>do not accept</a:t>
            </a:r>
            <a:r>
              <a:rPr sz="1200" b="0">
                <a:solidFill>
                  <a:srgbClr val="009900"/>
                </a:solidFill>
                <a:latin typeface="Arial"/>
              </a:rPr>
              <a:t> "water" alone or "cytoplasm"</a:t>
            </a:r>
          </a:p>
          <a:p>
            <a:pPr algn="l">
              <a:spcBef>
                <a:spcPts val="900"/>
              </a:spcBef>
              <a:spcAft>
                <a:spcPts val="0"/>
              </a:spcAft>
            </a:pPr>
            <a:r>
              <a:rPr sz="1250" b="1">
                <a:solidFill>
                  <a:srgbClr val="000000"/>
                </a:solidFill>
                <a:latin typeface="Arial"/>
              </a:rPr>
              <a:t>04.2  </a:t>
            </a:r>
            <a:r>
              <a:rPr sz="1250" b="0">
                <a:solidFill>
                  <a:srgbClr val="000000"/>
                </a:solidFill>
                <a:latin typeface="Arial"/>
              </a:rPr>
              <a:t>Give the function of the permanent vacuole.  </a:t>
            </a:r>
            <a:r>
              <a:rPr sz="1250" b="0">
                <a:solidFill>
                  <a:srgbClr val="5A5A5A"/>
                </a:solidFill>
                <a:latin typeface="Arial"/>
              </a:rPr>
              <a:t>[1]</a:t>
            </a:r>
          </a:p>
          <a:p>
            <a:pPr algn="l">
              <a:spcBef>
                <a:spcPts val="200"/>
              </a:spcBef>
              <a:spcAft>
                <a:spcPts val="0"/>
              </a:spcAft>
            </a:pPr>
            <a:r>
              <a:rPr sz="1200" b="1">
                <a:solidFill>
                  <a:srgbClr val="009900"/>
                </a:solidFill>
                <a:latin typeface="Arial"/>
              </a:rPr>
              <a:t>(it helps to) keep the cell firm (1)</a:t>
            </a:r>
          </a:p>
          <a:p>
            <a:pPr algn="l">
              <a:spcBef>
                <a:spcPts val="200"/>
              </a:spcBef>
              <a:spcAft>
                <a:spcPts val="0"/>
              </a:spcAft>
            </a:pPr>
            <a:r>
              <a:rPr sz="1200" b="1">
                <a:solidFill>
                  <a:srgbClr val="009900"/>
                </a:solidFill>
                <a:latin typeface="Arial"/>
              </a:rPr>
              <a:t>allow</a:t>
            </a:r>
            <a:r>
              <a:rPr sz="1200" b="0">
                <a:solidFill>
                  <a:srgbClr val="009900"/>
                </a:solidFill>
                <a:latin typeface="Arial"/>
              </a:rPr>
              <a:t> "supports the cell" or "keeps the cell turgid". </a:t>
            </a:r>
            <a:r>
              <a:rPr sz="1200" b="1">
                <a:solidFill>
                  <a:srgbClr val="009900"/>
                </a:solidFill>
                <a:latin typeface="Arial"/>
              </a:rPr>
              <a:t>ignore</a:t>
            </a:r>
            <a:r>
              <a:rPr sz="1200" b="0">
                <a:solidFill>
                  <a:srgbClr val="009900"/>
                </a:solidFill>
                <a:latin typeface="Arial"/>
              </a:rPr>
              <a:t> "stores cell sap". </a:t>
            </a:r>
            <a:r>
              <a:rPr sz="1200" b="1">
                <a:solidFill>
                  <a:srgbClr val="009900"/>
                </a:solidFill>
                <a:latin typeface="Arial"/>
              </a:rPr>
              <a:t>do not accept</a:t>
            </a:r>
            <a:r>
              <a:rPr sz="1200" b="0">
                <a:solidFill>
                  <a:srgbClr val="009900"/>
                </a:solidFill>
                <a:latin typeface="Arial"/>
              </a:rPr>
              <a:t> "strengthens the cell wall" or "makes food"</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 Exam questions worksheet mark scheme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 · Animal and plant cells · sciencegcse.co.uk  ·  free GCSE science resources</a:t>
            </a:r>
          </a:p>
        </p:txBody>
      </p:sp>
      <p:sp>
        <p:nvSpPr>
          <p:cNvPr id="6" name="Rectangle 5"/>
          <p:cNvSpPr/>
          <p:nvPr/>
        </p:nvSpPr>
        <p:spPr>
          <a:xfrm>
            <a:off x="548640" y="1143000"/>
            <a:ext cx="14145768" cy="71780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13926312"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05 Extended response</a:t>
            </a:r>
          </a:p>
        </p:txBody>
      </p:sp>
      <p:sp>
        <p:nvSpPr>
          <p:cNvPr id="8" name="TextBox 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cxnSp>
        <p:nvCxnSpPr>
          <p:cNvPr id="9" name="Connector 8"/>
          <p:cNvCxnSpPr/>
          <p:nvPr/>
        </p:nvCxnSpPr>
        <p:spPr>
          <a:xfrm>
            <a:off x="7621524" y="1600200"/>
            <a:ext cx="0" cy="6583679"/>
          </a:xfrm>
          <a:prstGeom prst="line">
            <a:avLst/>
          </a:prstGeom>
          <a:ln w="12700">
            <a:solidFill>
              <a:srgbClr val="D2D2D2"/>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85800"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05  </a:t>
            </a:r>
            <a:r>
              <a:rPr sz="1600" b="0">
                <a:solidFill>
                  <a:srgbClr val="000000"/>
                </a:solidFill>
                <a:latin typeface="Arial"/>
              </a:rPr>
              <a:t>A student looked at cheek cells and at leaf cells from pondweed with a light microscope. Compare the structure of a cheek cell with the structure of a pondweed leaf cell. In your answer, give the function of each structure you name.  </a:t>
            </a:r>
            <a:r>
              <a:rPr sz="1600" b="0">
                <a:solidFill>
                  <a:srgbClr val="5A5A5A"/>
                </a:solidFill>
                <a:latin typeface="Arial"/>
              </a:rPr>
              <a:t>[6]</a:t>
            </a:r>
          </a:p>
          <a:p>
            <a:pPr algn="l">
              <a:spcBef>
                <a:spcPts val="900"/>
              </a:spcBef>
              <a:spcAft>
                <a:spcPts val="0"/>
              </a:spcAft>
            </a:pPr>
            <a:r>
              <a:rPr sz="1600" b="1">
                <a:solidFill>
                  <a:srgbClr val="000000"/>
                </a:solidFill>
                <a:latin typeface="Arial"/>
              </a:rPr>
              <a:t>Level descriptors</a:t>
            </a:r>
          </a:p>
          <a:p>
            <a:pPr algn="l">
              <a:spcBef>
                <a:spcPts val="200"/>
              </a:spcBef>
              <a:spcAft>
                <a:spcPts val="0"/>
              </a:spcAft>
            </a:pPr>
            <a:r>
              <a:rPr sz="1500" b="1">
                <a:solidFill>
                  <a:srgbClr val="009900"/>
                </a:solidFill>
                <a:latin typeface="Arial"/>
              </a:rPr>
              <a:t>Level 3 (5–6 marks): </a:t>
            </a:r>
            <a:r>
              <a:rPr sz="1500" b="0">
                <a:solidFill>
                  <a:srgbClr val="009900"/>
                </a:solidFill>
                <a:latin typeface="Arial"/>
              </a:rPr>
              <a:t>A detailed and coherent comparison. At least three structures are correctly given as found in both cells and at least two as found only in the pondweed leaf cell, with a correct function for most structures named.</a:t>
            </a:r>
          </a:p>
          <a:p>
            <a:pPr algn="l">
              <a:spcBef>
                <a:spcPts val="200"/>
              </a:spcBef>
              <a:spcAft>
                <a:spcPts val="0"/>
              </a:spcAft>
            </a:pPr>
            <a:r>
              <a:rPr sz="1500" b="1">
                <a:solidFill>
                  <a:srgbClr val="009900"/>
                </a:solidFill>
                <a:latin typeface="Arial"/>
              </a:rPr>
              <a:t>Level 2 (3–4 marks): </a:t>
            </a:r>
            <a:r>
              <a:rPr sz="1500" b="0">
                <a:solidFill>
                  <a:srgbClr val="009900"/>
                </a:solidFill>
                <a:latin typeface="Arial"/>
              </a:rPr>
              <a:t>Some structures are correctly given as found in both cells or only in the pondweed leaf cell, with a correct function for some of them. The comparison may be incomplete.</a:t>
            </a:r>
          </a:p>
          <a:p>
            <a:pPr algn="l">
              <a:spcBef>
                <a:spcPts val="200"/>
              </a:spcBef>
              <a:spcAft>
                <a:spcPts val="0"/>
              </a:spcAft>
            </a:pPr>
            <a:r>
              <a:rPr sz="1500" b="1">
                <a:solidFill>
                  <a:srgbClr val="009900"/>
                </a:solidFill>
                <a:latin typeface="Arial"/>
              </a:rPr>
              <a:t>Level 1 (1–2 marks): </a:t>
            </a:r>
            <a:r>
              <a:rPr sz="1500" b="0">
                <a:solidFill>
                  <a:srgbClr val="009900"/>
                </a:solidFill>
                <a:latin typeface="Arial"/>
              </a:rPr>
              <a:t>Simple statements, such as "the plant cell has a cell wall" or "both have a nucleus", with few or no functions.</a:t>
            </a:r>
          </a:p>
          <a:p>
            <a:pPr algn="l">
              <a:spcBef>
                <a:spcPts val="200"/>
              </a:spcBef>
              <a:spcAft>
                <a:spcPts val="0"/>
              </a:spcAft>
            </a:pPr>
            <a:r>
              <a:rPr sz="1500" b="1">
                <a:solidFill>
                  <a:srgbClr val="009900"/>
                </a:solidFill>
                <a:latin typeface="Arial"/>
              </a:rPr>
              <a:t>0 marks: </a:t>
            </a:r>
            <a:r>
              <a:rPr sz="1500" b="0">
                <a:solidFill>
                  <a:srgbClr val="009900"/>
                </a:solidFill>
                <a:latin typeface="Arial"/>
              </a:rPr>
              <a:t>No relevant content.</a:t>
            </a:r>
          </a:p>
          <a:p>
            <a:pPr algn="l">
              <a:spcBef>
                <a:spcPts val="900"/>
              </a:spcBef>
              <a:spcAft>
                <a:spcPts val="0"/>
              </a:spcAft>
            </a:pPr>
            <a:r>
              <a:rPr sz="1600" b="1">
                <a:solidFill>
                  <a:srgbClr val="000000"/>
                </a:solidFill>
                <a:latin typeface="Arial"/>
              </a:rPr>
              <a:t>Model answer (Level 3)</a:t>
            </a:r>
          </a:p>
          <a:p>
            <a:pPr algn="l">
              <a:spcBef>
                <a:spcPts val="200"/>
              </a:spcBef>
              <a:spcAft>
                <a:spcPts val="0"/>
              </a:spcAft>
            </a:pPr>
            <a:r>
              <a:rPr sz="1500" b="1">
                <a:solidFill>
                  <a:srgbClr val="009900"/>
                </a:solidFill>
                <a:latin typeface="Arial"/>
              </a:rPr>
              <a:t>Both cells are eukaryotic, so both have a nucleus, which contains genetic material that controls the activities of the cell. Both have cytoplasm, where most chemical reactions happen, and a cell membrane, which controls the movement of substances into and out of the cell. Both have mitochondria, where aerobic respiration releases energy, and ribosomes, where proteins are made. Only the pondweed cell has a cell wall made of cellulose, which strengthens the cell. Only the pondweed cell has chloroplasts, which absorb light to make food by photosynthesis, and a permanent vacuole filled with cell sap, which keeps the cell firm. The cheek cell has an irregular shape, but the pondweed cell is a regular brick shape.</a:t>
            </a:r>
          </a:p>
        </p:txBody>
      </p:sp>
      <p:sp>
        <p:nvSpPr>
          <p:cNvPr id="11" name="TextBox 10"/>
          <p:cNvSpPr txBox="1"/>
          <p:nvPr/>
        </p:nvSpPr>
        <p:spPr>
          <a:xfrm>
            <a:off x="7804404"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Indicative content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both cells have a nucleus, which contains genetic material that controls the activities of the cell</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both have cytoplasm, where most chemical reactions happen</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both have a cell membrane, which controls the movement of substances into and out of the cell</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both have mitochondria, where aerobic respiration happens, releasing energy</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both have ribosomes, where proteins are made (protein synthesis)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both are eukaryotic: the genetic material is enclosed in a nucleus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only the pondweed cell has a cell wall, made of cellulose, which strengthens the cell</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only the pondweed cell has chloroplasts, which absorb light to make food by photosynthesis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only the pondweed cell has a permanent vacuole, filled with cell sap, which keeps the cell firm</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the cheek cell has an irregular shape; the pondweed cell has a regular, brick shape</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do not accept "mitochondria make / produce energy" (that statement scores nothing; other points can still score)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Custom</PresentationFormat>
  <Paragraphs>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B1 L1 Animal and plant cells</dc:title>
  <dc:subject>AQA GCSE Biology B1 Cell biology</dc:subject>
  <dc:creator>sciencegcse.co.uk</dc:creator>
  <cp:keywords/>
  <dc:description/>
  <cp:lastModifiedBy>sciencegcse.co.uk</cp:lastModifiedBy>
  <cp:revision>1</cp:revision>
  <dcterms:created xsi:type="dcterms:W3CDTF">2026-10-20T02:21:48Z</dcterms:created>
  <dcterms:modified xsi:type="dcterms:W3CDTF">2026-10-20T02:21:48Z</dcterms:modified>
  <cp:category/>
</cp:coreProperties>
</file>