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Lst>
  <p:sldSz cx="15240000" cy="8572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7"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now: retrieval from B1 L1 (all three questions). The picture is a painting based on a coloured electron micrograph of one bacterium, cut lengthways and magnified tens of thousands of times; the colours are added. Ask the class what they can see. Is it an animal cell or a plant cell? (Neither: it is a whole living thing, a bacterium.) Can they see a nucleus? (No: that is today's big idea.) The Do now links straight to today: bacteria have ribosomes, but no mitochondria, and their cell wall is not made of cellulose. Suggested 60 min: slides 1-3 (8 min); slides 4-9 (15 min); slides 10-13 (10 min); slides 14-18 (12 min); Mandatory worksheet started in class (10 min), finished for homework; exit ticket slides 22-23 (5 min). Use slides 19-21 if time allows. Homework: online lesson quiz and the B1 L2 Exam questions worksheet. Growing bacteria in the lab (culturing) is separate Biology only.</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Then share the lesson focus. The online lesson (sciencegcse.co.uk, B1 L2) follows the same 12 screens as this PowerPoint, so students can go over it at home. There are three checkpoints along the way. All three answers come back today: bacteria have ribosomes, have no mitochondria (but still respire), and have a cell wall that is not made of cellulose.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Ask: are bacteria good or bad? Take a vote, then show the cards. Most bacteria are harmless or useful: they break down dead material in soil, help to make yoghurt and cheese, and live in your gut, where they help to break down some foods. A few kinds are pathogens that cause disease (B3 Infection and response). Since the 1980s, people with diabetes have used human insulin made by bacteria: scientists put the human insulin gene into a plasmid in the bacteria (more in B6, genetic engineering). Today: what is inside a bacterial cell, and why it is so different from your cells.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a painting based on a coloured electron micrograph of one bacterium, sliced lengthways, like cutting a sausage along its length. Ask: what can you see? (A tough outer layer, a grainy inside, a pale tangle in the middle.) Ask: is it an animal cell or a plant cell? (Neither: it is a whole living thing made of one cell.) Use the scale bar: it shows 0.5 µm, and the bacterium is about four of these long, so it is about 2 µm long. A micrometre is a thousandth of a millimetre, so you could line up about 500 of these across one millimetre on your ruler. Electron micrographs are black and white: on the online lesson, screen 1, switch the colours off to see the real picture. The pale tangle in the middle is the DNA; scientists call this area the nucleoid, but you do not need that word: there is no nucleus round it. How electron microscopes work is B1 L3 Using a microscope. One key fact a click.</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 the right panel and ask: what is different between the two pictures? Take ideas, then reveal the five differences (each click shows one difference and its number on both pictures; the last click shows what is the same in both). Key message: exam diagrams are simplified on purpose, so that you can see and name every part. The real DNA is very long, about 1.5 mm if it were stretched out, inside a cell only 2 µm long, so it is folded into a tangle; in the diagram it is drawn as one neat loop to show that it is a single loop with no ends. Plasmids and single ribosomes are far too small to pick out at this size. Electron microscopes use a beam of electrons, not light, so the pictures are black and white; scientists add colours on a computer to make the parts easier to see (more in B1 L3 Using a microscope). The bacterial cell wall is not made of cellulose: it is made of a different substance (peptidoglycan; you do not need the name). The online lesson, screen 2, has the same pictures and differences.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round the cell from the outside in. The cell wall is outside the cell membrane, as in a plant cell, but it is not made of cellulose. The membrane controls what goes in and out, as in every cell. Ribosomes make proteins, as in animal and plant cells. Ask: which parts of an animal cell are missing? (The nucleus and the mitochondria.) Which part of a plant cell is missing besides those? (Chloroplasts and the permanent vacuole.) Plasmids and the flagellum are extras: some bacteria have them, some do not. On the online lesson, screen 3, switch on 'Test yourself' to practise the names. Exam diagrams often label a flagellum even though the AQA specification does not list it, so learn it anyway. One line a click, in the same order as the GIF lights the parts (print and PDF show its first frame), then the green line.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screen 4 of the online lesson with Next step, or let the GIF play (print and PDF show its first frame). One step a click, then the green line. 'Pro-' means before and 'karyon' means nucleus: before a nucleus. 'Eu-' means true: eukaryotic cells have a true nucleus. Common error: 'bacteria have no nucleus, so they have no DNA.' Bacteria do have DNA; it is just not wrapped in a nucleus. The main DNA is one loop with no ends; stretched out it would be about 1.5 mm long, about 750 times the length of the cell, so it is folded up. The jobs of the nucleus in animal and plant cells are B1 L1 Animal and plant cells. Bacteria do not divide by mitosis, because they have no nucleus (B1 L6 Cell division: mitosis).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Hinge check. Everyone shows A, B or C at the same time. Q1 A tests 'the colours are real'; Q1 C mixes up light-microscope stains with electron micrographs. Q2 A and B test 'bacteria have a nucleus / mitochondria'. Q3 B is the 'no nucleus, so no DNA' trap and Q3 C the 'plasmids are the main DNA' trap. If several get Q1 wrong, go back to slide 5; Q2, slide 6; Q3, slide 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C, 3 A. Each click shows one answer and why. Ask a student who got each one right to explain why. Follow-up for Q2: name two structures that animal cells have but bacterial cells do not. (A nucleus and mitochondria.)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screen 6 of the online lesson, or let the GIF light each structure in turn (print and PDF show its first frame). One table row a click: ask students to predict the bacterial column before each row appears. All three have a cell membrane, cytoplasm, ribosomes and DNA: these do the basic jobs of being alive. The big difference is the nucleus. Animal and plant cells are eukaryotic: their genetic material is enclosed in a nucleus. Bacterial cells are prokaryotic: no nucleus. Both plant and bacterial cells have a cell wall, but only the plant cell wall is made of cellulose. Not every plant cell has chloroplasts (root hair cells have none: B1 L1). Permanent vacuole: plant cells only; it is in the notes table.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worked examples on the table, one row a click, then the three Watch out lines. Animal cell: 20 µm ÷ 2 µm = 10, so 10 times bigger: ten bacteria would fit across one animal cell. Plant cell: 100 µm ÷ 2 µm = 50 times bigger. Check: 10 × 2 = 20, and 50 × 2 = 100. Ask: how many bacteria, each 2 µm long, would fit along 1 mm? (1 mm = 1000 µm, so 1000 ÷ 2 = 500.) Common error: subtracting (20 − 2 = 18) instead of dividing. 'Order of magnitude' means a factor of 10: the animal cell is about one order of magnitude bigger than the bacterium. Calculating orders of magnitude, standard form and magnification is B1 L4 Magnification and cell size; on the online lesson, screen 7, press 'Line them up'.</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Hinge check: everyone shows A, B or C at the same time. Q1 A and B test which cells have a nucleus and a wall. Q2 B (subtracting) and C (multiplying) are the two calculation errors. Q3 A is the cellulose trap and Q3 C confuses prokaryotic with small. If several get Q1 or Q3 wrong, go back to slide 10; Q2, slide 11.</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C, 2 A, 3 B. Each click shows one answer and why. Follow-up for Q2: check by multiplying back: 20 × 3 = 60.</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Plasmids are found in bacteria. A bacterium may have none, one or several. The main loop carries the genes the bacterium needs to live; plasmids carry a few extra genes that can help in some places, for example a gene that helps it survive an antibiotic. Ask: why might a doctor be worried about a plasmid like that? (The antibiotic would not work on that bacterium.) How antibiotic resistance spreads is B6 Inheritance, variation and evolution, and antibiotics as medicines are B3 Infection and response. Scientists also put useful genes, such as the human insulin gene, into bacteria, so the bacteria make the protein (B6, genetic engineering). Common error: calling plasmids the main DNA, or saying every bacterium has them. Lines 1 to 4 wipe in one by one, then the green line. The GIF plays in the slide show (print and PDF show its first frame).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bacterium is a whole organism in one cell. Compare a muscle cell in your leg: it is one of trillions of cells in an organism, and it cannot live on its own. Ask: if a bacterium has no mitochondria, how does it release energy? (It still respires: the reactions happen in its cytoplasm and on its cell membrane.) Energy is released, never made. Most bacteria are harmless or useful: in soil, in your gut, in yoghurt and cheese making. A few are pathogens. How pathogens cause disease, and viruses, are B3 Infection and response. How bacteria grow and divide is separate Biology only. The three 'A living cell' lines one a click, then the two Watch out lines. The GIF plays in the slide show (print and PDF show its first frame).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you click, read out the eight cards. Pairs sort them into two columns on a whiteboard (2 minutes). Then click through the four steps of How to decide; click 5 sorts the cards into their columns, and the last click shows the green line. The one decision that matters is the nucleus. Yeast is the trap: it is a single-celled organism, like a bacterium, but it is a fungus with a nucleus, so it is eukaryotic (its card has a green outline). Size and plasmids are clues to a bacterium too: most bacteria are 1 to 5 µm long, and plasmids are found in bacterial cells. The online lesson, screen 11, has the same cards to sort.</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Hinge check: everyone shows A, B or C at the same time. Q1 B and C are the plasmid traps. Q2 A is 'no mitochondria, so no respiration'. Q3 B is the yeast trap (single-celled but eukaryotic). If several get Q1 wrong, go back to slide 14; Q2, slide 15; Q3, slide 16.</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A, 2 B, 3 C. Each click shows one answer and why. Next: practise naming the parts of a bacterium.</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Pairs, 4 minutes. Name each part first, then answer. The wall (B) and the membrane (F) are the two outlines: the wall is outside.</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flagellum, B cell wall, C plasmid, D cytoplasm, E single loop of DNA, F cell membrane, G ribosomes. Common errors: calling E a nucleus (bacteria have none), and swapping B and F.</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answers with mark points in brackets. Students try each question first, then mark their own work in green. Q2: change both sizes into the same unit first (here, µm), then divide the bigger by the smaller. Check: 16 × 5 = 80. For more, the B1 L2 Exam questions worksheet (PDF) has 5 questions, 20 marks; its mark scheme is at the end of this PowerPoint. The same questions are in the online lesson, after the quiz.</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answer on their own, then rate their confidence. Q3 links back to Do now Q3: plant cell walls are made of cellulose; bacterial cell walls are not.</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After this slide: the B1 L2 revision notes (4 printable pages), then the worksheets with answers in green: Mandatory (everyone), Challenge (stretch) and Alternative (easier: key notes and very simple tasks). The B1 L2 Exam questions worksheet (exam style, black and white, 20 marks) is a separate PDF for homework; its mark scheme is the last two slides. Homework: the online lesson quiz and the B1 L2 Exam questions worksheet. Next lesson we use a light microscope to look at real cells.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1 of 4 (or use B1_L2_Revision_notes.pdf). These pages are the textbook for B1 L2: students read them before the worksheets. Page 1: what a bacterium is, how one cell does everything to stay alive, and the parts of a bacterial cell with their jobs. Ask: which two parts do only some bacteria have? (Plasmids and a flagellum.)</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2 of 4. DNA with no nucleus, plasmids, and prokaryotic and eukaryotic cells compared in one table. Ask: what does prokaryotic mean, and why is yeast eukaryotic? (The genetic material is not enclosed in a nucleus; yeast is single-celled but its cell has a nucleus.)</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3 of 4. A real bacterium beside a diagram (what a diagram leaves out), how small bacteria are with a worked example, and how to answer a compare question. Go through the worked example on the board. Ask: why are the colours in the painting not real? (Electron micrographs are black and white: the colours are added.)</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4 of 4. Key words, exam tips and Check yourself: students cover the answers, try all eight, then check. The common mistakes box sums up the traps.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s://sciencegcse.co.uk/bacterial-cells.html#screen-1" TargetMode="Externa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hyperlink" Target="https://sciencegcse.co.uk/bacterial-cells.html#screen-2" TargetMode="External"/><Relationship Id="rId4" Type="http://schemas.openxmlformats.org/officeDocument/2006/relationships/image" Target="../media/image1.png"/><Relationship Id="rId5"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s://sciencegcse.co.uk/bacterial-cells.html#screen-3" TargetMode="External"/><Relationship Id="rId4" Type="http://schemas.openxmlformats.org/officeDocument/2006/relationships/image" Target="../media/image7.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hyperlink" Target="https://sciencegcse.co.uk/bacterial-cells.html#screen-4" TargetMode="External"/><Relationship Id="rId4" Type="http://schemas.openxmlformats.org/officeDocument/2006/relationships/image" Target="../media/image8.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s://sciencegcse.co.uk/bacterial-cells.html#screen-5"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s://sciencegcse.co.uk/bacterial-cells.html#screen-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hyperlink" Target="https://sciencegcse.co.uk/bacterial-cells.html#screen-6" TargetMode="External"/><Relationship Id="rId4" Type="http://schemas.openxmlformats.org/officeDocument/2006/relationships/image" Target="../media/image9.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s://sciencegcse.co.uk/bacterial-cells.html#screen-7" TargetMode="Externa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hyperlink" Target="https://sciencegcse.co.uk/bacterial-cells.html#screen-8"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hyperlink" Target="https://sciencegcse.co.uk/bacterial-cells.html#screen-8"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hyperlink" Target="https://sciencegcse.co.uk/bacterial-cells.html#screen-9" TargetMode="External"/><Relationship Id="rId4" Type="http://schemas.openxmlformats.org/officeDocument/2006/relationships/image" Target="../media/image11.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hyperlink" Target="https://sciencegcse.co.uk/bacterial-cells.html#screen-10" TargetMode="External"/><Relationship Id="rId4" Type="http://schemas.openxmlformats.org/officeDocument/2006/relationships/image" Target="../media/image12.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hyperlink" Target="https://sciencegcse.co.uk/bacterial-cells.html#screen-11"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hyperlink" Target="https://sciencegcse.co.uk/bacterial-cells.html#screen-12"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hyperlink" Target="https://sciencegcse.co.uk/bacterial-cells.html#screen-12"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hyperlink" Target="https://sciencegcse.co.uk/bacterial-cells.html#quiz" TargetMode="External"/><Relationship Id="rId4" Type="http://schemas.openxmlformats.org/officeDocument/2006/relationships/hyperlink" Target="https://sciencegcse.co.uk/bacterial-cells.html#exam"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14.png"/><Relationship Id="rId4" Type="http://schemas.openxmlformats.org/officeDocument/2006/relationships/image" Target="../media/image1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16.png"/><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18.png"/><Relationship Id="rId4" Type="http://schemas.openxmlformats.org/officeDocument/2006/relationships/image" Target="../media/image1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37744"/>
            <a:ext cx="9144000" cy="402336"/>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a:t>
            </a:r>
          </a:p>
        </p:txBody>
      </p:sp>
      <p:sp>
        <p:nvSpPr>
          <p:cNvPr id="6" name="SG title"/>
          <p:cNvSpPr txBox="1"/>
          <p:nvPr/>
        </p:nvSpPr>
        <p:spPr>
          <a:xfrm>
            <a:off x="566928" y="822960"/>
            <a:ext cx="10515600" cy="1645920"/>
          </a:xfrm>
          <a:prstGeom prst="rect">
            <a:avLst/>
          </a:prstGeom>
          <a:noFill/>
        </p:spPr>
        <p:txBody>
          <a:bodyPr wrap="square" lIns="0" rIns="0" tIns="0" bIns="0" anchor="t">
            <a:spAutoFit/>
          </a:bodyPr>
          <a:lstStyle/>
          <a:p>
            <a:pPr algn="l">
              <a:spcAft>
                <a:spcPts val="600"/>
              </a:spcAft>
            </a:pPr>
            <a:r>
              <a:rPr sz="4000" b="1" i="0">
                <a:solidFill>
                  <a:srgbClr val="FFFFFF"/>
                </a:solidFill>
                <a:latin typeface="Arial"/>
              </a:rPr>
              <a:t>B1 L2: Bacterial cells</a:t>
            </a:r>
          </a:p>
        </p:txBody>
      </p:sp>
      <p:sp>
        <p:nvSpPr>
          <p:cNvPr id="7" name="TextBox 6"/>
          <p:cNvSpPr txBox="1"/>
          <p:nvPr/>
        </p:nvSpPr>
        <p:spPr>
          <a:xfrm>
            <a:off x="11594592" y="301752"/>
            <a:ext cx="2926080" cy="329184"/>
          </a:xfrm>
          <a:prstGeom prst="rect">
            <a:avLst/>
          </a:prstGeom>
          <a:noFill/>
        </p:spPr>
        <p:txBody>
          <a:bodyPr wrap="square" lIns="0" rIns="0" tIns="0" bIns="0" anchor="t">
            <a:spAutoFit/>
          </a:bodyPr>
          <a:lstStyle/>
          <a:p>
            <a:pPr algn="ctr">
              <a:spcAft>
                <a:spcPts val="600"/>
              </a:spcAft>
            </a:pPr>
            <a:r>
              <a:rPr sz="1600" b="1" i="0">
                <a:solidFill>
                  <a:srgbClr val="FFFFFF"/>
                </a:solidFill>
                <a:latin typeface="Arial"/>
              </a:rPr>
              <a:t>DATE</a:t>
            </a:r>
          </a:p>
        </p:txBody>
      </p:sp>
      <p:sp>
        <p:nvSpPr>
          <p:cNvPr id="8" name="Rectangle 7"/>
          <p:cNvSpPr/>
          <p:nvPr/>
        </p:nvSpPr>
        <p:spPr>
          <a:xfrm>
            <a:off x="11594592" y="731520"/>
            <a:ext cx="2926080" cy="731520"/>
          </a:xfrm>
          <a:prstGeom prst="rect">
            <a:avLst/>
          </a:prstGeom>
          <a:solidFill>
            <a:srgbClr val="438FC9"/>
          </a:solidFill>
          <a:ln>
            <a:noFill/>
          </a:ln>
        </p:spPr>
        <p:txBody>
          <a:bodyPr rtlCol="0" anchor="ctr"/>
          <a:lstStyle/>
          <a:p>
            <a:pPr algn="ctr"/>
            <a:fld id="{B6F15528-21DE-4FAA-801E-634DDDAF4B2B}" type="datetime1">
              <a:rPr lang="en-GB" sz="2200" b="1">
                <a:solidFill>
                  <a:srgbClr val="FFFFFF"/>
                </a:solidFill>
                <a:latin typeface="Arial"/>
              </a:rPr>
              <a:t>24/09/2026</a:t>
            </a:fld>
          </a:p>
        </p:txBody>
      </p:sp>
      <p:sp>
        <p:nvSpPr>
          <p:cNvPr id="9" name="SG donow head"/>
          <p:cNvSpPr txBox="1"/>
          <p:nvPr/>
        </p:nvSpPr>
        <p:spPr>
          <a:xfrm>
            <a:off x="594360" y="3063240"/>
            <a:ext cx="5596128" cy="640080"/>
          </a:xfrm>
          <a:prstGeom prst="rect">
            <a:avLst/>
          </a:prstGeom>
          <a:noFill/>
        </p:spPr>
        <p:txBody>
          <a:bodyPr wrap="square" lIns="0" rIns="0" tIns="0" bIns="0" anchor="t">
            <a:spAutoFit/>
          </a:bodyPr>
          <a:lstStyle/>
          <a:p>
            <a:pPr algn="l">
              <a:spcAft>
                <a:spcPts val="600"/>
              </a:spcAft>
            </a:pPr>
            <a:r>
              <a:rPr sz="3000" b="1" i="0">
                <a:solidFill>
                  <a:srgbClr val="223A5A"/>
                </a:solidFill>
                <a:latin typeface="Arial"/>
              </a:rPr>
              <a:t>DO NOW</a:t>
            </a:r>
          </a:p>
        </p:txBody>
      </p:sp>
      <p:sp>
        <p:nvSpPr>
          <p:cNvPr id="10" name="Rectangle 9"/>
          <p:cNvSpPr/>
          <p:nvPr/>
        </p:nvSpPr>
        <p:spPr>
          <a:xfrm>
            <a:off x="594360" y="3794760"/>
            <a:ext cx="4645090" cy="4297679"/>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sp>
        <p:nvSpPr>
          <p:cNvPr id="11" name="SG donow"/>
          <p:cNvSpPr txBox="1"/>
          <p:nvPr/>
        </p:nvSpPr>
        <p:spPr>
          <a:xfrm>
            <a:off x="868680" y="4050792"/>
            <a:ext cx="4096450" cy="3840479"/>
          </a:xfrm>
          <a:prstGeom prst="rect">
            <a:avLst/>
          </a:prstGeom>
          <a:noFill/>
        </p:spPr>
        <p:txBody>
          <a:bodyPr wrap="square" lIns="0" rIns="0" tIns="0" bIns="0" anchor="t">
            <a:noAutofit/>
          </a:bodyPr>
          <a:lstStyle/>
          <a:p>
            <a:pPr algn="l">
              <a:spcAft>
                <a:spcPts val="1889"/>
              </a:spcAft>
            </a:pPr>
            <a:r>
              <a:rPr sz="3000" b="0">
                <a:solidFill>
                  <a:srgbClr val="000000"/>
                </a:solidFill>
                <a:latin typeface="Arial"/>
              </a:rPr>
              <a:t>1. Where in a cell does aerobic respiration happen?</a:t>
            </a:r>
          </a:p>
          <a:p>
            <a:pPr algn="l">
              <a:spcAft>
                <a:spcPts val="1889"/>
              </a:spcAft>
            </a:pPr>
            <a:r>
              <a:rPr sz="3000" b="0">
                <a:solidFill>
                  <a:srgbClr val="000000"/>
                </a:solidFill>
                <a:latin typeface="Arial"/>
              </a:rPr>
              <a:t>2. Where in a cell are proteins made?</a:t>
            </a:r>
          </a:p>
          <a:p>
            <a:pPr algn="l">
              <a:spcAft>
                <a:spcPts val="1889"/>
              </a:spcAft>
            </a:pPr>
            <a:r>
              <a:rPr sz="3000" b="0">
                <a:solidFill>
                  <a:srgbClr val="000000"/>
                </a:solidFill>
                <a:latin typeface="Arial"/>
              </a:rPr>
              <a:t>3. What is a plant cell wall made of?</a:t>
            </a:r>
          </a:p>
        </p:txBody>
      </p:sp>
      <p:sp>
        <p:nvSpPr>
          <p:cNvPr id="12" name="Rectangle 11"/>
          <p:cNvSpPr/>
          <p:nvPr/>
        </p:nvSpPr>
        <p:spPr>
          <a:xfrm>
            <a:off x="10652760" y="2734056"/>
            <a:ext cx="4590288" cy="5843016"/>
          </a:xfrm>
          <a:prstGeom prst="rect">
            <a:avLst/>
          </a:prstGeom>
          <a:solidFill>
            <a:srgbClr val="223A5A"/>
          </a:solidFill>
          <a:ln>
            <a:noFill/>
          </a:ln>
        </p:spPr>
        <p:txBody>
          <a:bodyPr rtlCol="0" anchor="ctr"/>
          <a:lstStyle/>
          <a:p>
            <a:pPr algn="ctr"/>
          </a:p>
        </p:txBody>
      </p:sp>
      <p:sp>
        <p:nvSpPr>
          <p:cNvPr id="13" name="TextBox 12"/>
          <p:cNvSpPr txBox="1"/>
          <p:nvPr/>
        </p:nvSpPr>
        <p:spPr>
          <a:xfrm>
            <a:off x="11219688" y="3063240"/>
            <a:ext cx="3566160" cy="548640"/>
          </a:xfrm>
          <a:prstGeom prst="rect">
            <a:avLst/>
          </a:prstGeom>
          <a:noFill/>
        </p:spPr>
        <p:txBody>
          <a:bodyPr wrap="square" lIns="0" rIns="0" tIns="0" bIns="0" anchor="t">
            <a:spAutoFit/>
          </a:bodyPr>
          <a:lstStyle/>
          <a:p>
            <a:pPr algn="l">
              <a:spcAft>
                <a:spcPts val="600"/>
              </a:spcAft>
            </a:pPr>
            <a:r>
              <a:rPr sz="2600" b="1" i="0">
                <a:solidFill>
                  <a:srgbClr val="FFFFFF"/>
                </a:solidFill>
                <a:latin typeface="Arial"/>
              </a:rPr>
              <a:t>KEYWORDS</a:t>
            </a:r>
          </a:p>
        </p:txBody>
      </p:sp>
      <p:sp>
        <p:nvSpPr>
          <p:cNvPr id="14" name="Rectangle 13"/>
          <p:cNvSpPr/>
          <p:nvPr/>
        </p:nvSpPr>
        <p:spPr>
          <a:xfrm>
            <a:off x="11219688" y="3730752"/>
            <a:ext cx="859536" cy="64008"/>
          </a:xfrm>
          <a:prstGeom prst="rect">
            <a:avLst/>
          </a:prstGeom>
          <a:solidFill>
            <a:srgbClr val="2E7D32"/>
          </a:solidFill>
          <a:ln>
            <a:noFill/>
          </a:ln>
        </p:spPr>
        <p:txBody>
          <a:bodyPr rtlCol="0" anchor="ctr"/>
          <a:lstStyle/>
          <a:p>
            <a:pPr algn="ctr"/>
          </a:p>
        </p:txBody>
      </p:sp>
      <p:sp>
        <p:nvSpPr>
          <p:cNvPr id="15" name="Rectangle 14"/>
          <p:cNvSpPr/>
          <p:nvPr/>
        </p:nvSpPr>
        <p:spPr>
          <a:xfrm>
            <a:off x="12070080" y="3730752"/>
            <a:ext cx="859536" cy="64008"/>
          </a:xfrm>
          <a:prstGeom prst="rect">
            <a:avLst/>
          </a:prstGeom>
          <a:solidFill>
            <a:srgbClr val="438FC9"/>
          </a:solidFill>
          <a:ln>
            <a:noFill/>
          </a:ln>
        </p:spPr>
        <p:txBody>
          <a:bodyPr rtlCol="0" anchor="ctr"/>
          <a:lstStyle/>
          <a:p>
            <a:pPr algn="ctr"/>
          </a:p>
        </p:txBody>
      </p:sp>
      <p:sp>
        <p:nvSpPr>
          <p:cNvPr id="16" name="SG keywords"/>
          <p:cNvSpPr txBox="1"/>
          <p:nvPr/>
        </p:nvSpPr>
        <p:spPr>
          <a:xfrm>
            <a:off x="11219688" y="4023360"/>
            <a:ext cx="3749039" cy="3474720"/>
          </a:xfrm>
          <a:prstGeom prst="rect">
            <a:avLst/>
          </a:prstGeom>
          <a:noFill/>
        </p:spPr>
        <p:txBody>
          <a:bodyPr wrap="square" lIns="0" rIns="0" tIns="0" bIns="0" anchor="t">
            <a:noAutofit/>
          </a:bodyPr>
          <a:lstStyle/>
          <a:p>
            <a:pPr algn="l">
              <a:spcAft>
                <a:spcPts val="1400"/>
              </a:spcAft>
            </a:pPr>
            <a:r>
              <a:rPr sz="2200" b="0">
                <a:solidFill>
                  <a:srgbClr val="FFFFFF"/>
                </a:solidFill>
                <a:latin typeface="Arial"/>
              </a:rPr>
              <a:t>Prokaryotic cell</a:t>
            </a:r>
          </a:p>
          <a:p>
            <a:pPr algn="l">
              <a:spcAft>
                <a:spcPts val="1400"/>
              </a:spcAft>
            </a:pPr>
            <a:r>
              <a:rPr sz="2200" b="0">
                <a:solidFill>
                  <a:srgbClr val="FFFFFF"/>
                </a:solidFill>
                <a:latin typeface="Arial"/>
              </a:rPr>
              <a:t>Eukaryotic cell</a:t>
            </a:r>
          </a:p>
          <a:p>
            <a:pPr algn="l">
              <a:spcAft>
                <a:spcPts val="1400"/>
              </a:spcAft>
            </a:pPr>
            <a:r>
              <a:rPr sz="2200" b="0">
                <a:solidFill>
                  <a:srgbClr val="FFFFFF"/>
                </a:solidFill>
                <a:latin typeface="Arial"/>
              </a:rPr>
              <a:t>Bacterium</a:t>
            </a:r>
          </a:p>
          <a:p>
            <a:pPr algn="l">
              <a:spcAft>
                <a:spcPts val="1400"/>
              </a:spcAft>
            </a:pPr>
            <a:r>
              <a:rPr sz="2200" b="0">
                <a:solidFill>
                  <a:srgbClr val="FFFFFF"/>
                </a:solidFill>
                <a:latin typeface="Arial"/>
              </a:rPr>
              <a:t>Plasmids</a:t>
            </a:r>
          </a:p>
          <a:p>
            <a:pPr algn="l">
              <a:spcAft>
                <a:spcPts val="1400"/>
              </a:spcAft>
            </a:pPr>
            <a:r>
              <a:rPr sz="2200" b="0">
                <a:solidFill>
                  <a:srgbClr val="FFFFFF"/>
                </a:solidFill>
                <a:latin typeface="Arial"/>
              </a:rPr>
              <a:t>DNA</a:t>
            </a:r>
          </a:p>
        </p:txBody>
      </p:sp>
      <p:sp>
        <p:nvSpPr>
          <p:cNvPr id="17" name="SG topic"/>
          <p:cNvSpPr txBox="1"/>
          <p:nvPr/>
        </p:nvSpPr>
        <p:spPr>
          <a:xfrm>
            <a:off x="11219688" y="7498079"/>
            <a:ext cx="3657600" cy="566928"/>
          </a:xfrm>
          <a:prstGeom prst="rect">
            <a:avLst/>
          </a:prstGeom>
          <a:noFill/>
        </p:spPr>
        <p:txBody>
          <a:bodyPr wrap="square" lIns="0" rIns="0" tIns="0" bIns="0" anchor="t">
            <a:noAutofit/>
          </a:bodyPr>
          <a:lstStyle/>
          <a:p>
            <a:pPr algn="l">
              <a:spcAft>
                <a:spcPts val="200"/>
              </a:spcAft>
            </a:pPr>
            <a:r>
              <a:rPr sz="1600" b="1">
                <a:solidFill>
                  <a:srgbClr val="FFFFFF"/>
                </a:solidFill>
                <a:latin typeface="Arial"/>
              </a:rPr>
              <a:t>B1 Cell biology</a:t>
            </a:r>
          </a:p>
          <a:p>
            <a:pPr algn="l">
              <a:spcAft>
                <a:spcPts val="200"/>
              </a:spcAft>
            </a:pPr>
            <a:r>
              <a:rPr sz="1600" b="0">
                <a:solidFill>
                  <a:srgbClr val="FFFFFF"/>
                </a:solidFill>
                <a:latin typeface="Arial"/>
              </a:rPr>
              <a:t>AQA Combined Science</a:t>
            </a:r>
          </a:p>
        </p:txBody>
      </p:sp>
      <p:sp>
        <p:nvSpPr>
          <p:cNvPr id="18" name="SG title frame"/>
          <p:cNvSpPr/>
          <p:nvPr/>
        </p:nvSpPr>
        <p:spPr>
          <a:xfrm>
            <a:off x="5532058" y="3063240"/>
            <a:ext cx="4645213" cy="5029200"/>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pic>
        <p:nvPicPr>
          <p:cNvPr id="19" name="SG title picture" descr="A painting of one rod-shaped bacterium, cut lengthways, lying diagonally across a dark background, coloured as in a coloured electron micrograph."/>
          <p:cNvPicPr>
            <a:picLocks noChangeAspect="1"/>
          </p:cNvPicPr>
          <p:nvPr/>
        </p:nvPicPr>
        <p:blipFill>
          <a:blip r:embed="rId2"/>
          <a:srcRect t="2480" b="2480"/>
          <a:stretch>
            <a:fillRect/>
          </a:stretch>
        </p:blipFill>
        <p:spPr>
          <a:xfrm>
            <a:off x="5641786" y="3172968"/>
            <a:ext cx="4425757" cy="4206240"/>
          </a:xfrm>
          <a:prstGeom prst="rect">
            <a:avLst/>
          </a:prstGeom>
        </p:spPr>
      </p:pic>
      <p:sp>
        <p:nvSpPr>
          <p:cNvPr id="20" name="SG title caption"/>
          <p:cNvSpPr txBox="1"/>
          <p:nvPr/>
        </p:nvSpPr>
        <p:spPr>
          <a:xfrm>
            <a:off x="5605210" y="7415783"/>
            <a:ext cx="4498909" cy="530352"/>
          </a:xfrm>
          <a:prstGeom prst="rect">
            <a:avLst/>
          </a:prstGeom>
          <a:noFill/>
        </p:spPr>
        <p:txBody>
          <a:bodyPr wrap="square" lIns="0" rIns="0" tIns="0" bIns="0" anchor="ctr">
            <a:spAutoFit/>
          </a:bodyPr>
          <a:lstStyle/>
          <a:p>
            <a:pPr algn="ctr">
              <a:spcAft>
                <a:spcPts val="0"/>
              </a:spcAft>
            </a:pPr>
            <a:r>
              <a:rPr sz="1200" b="0">
                <a:solidFill>
                  <a:srgbClr val="5A5A5A"/>
                </a:solidFill>
                <a:latin typeface="Arial"/>
              </a:rPr>
              <a:t>A painting based on a coloured electron micrograph. The colours are added.</a:t>
            </a:r>
          </a:p>
        </p:txBody>
      </p:sp>
    </p:spTree>
  </p:cSld>
  <p:clrMapOvr>
    <a:masterClrMapping/>
  </p:clrMapOvr>
  <p:transition spd="fast">
    <p:fade/>
  </p:transition>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Do now answers and lesson focus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Rectangle 8"/>
          <p:cNvSpPr/>
          <p:nvPr/>
        </p:nvSpPr>
        <p:spPr>
          <a:xfrm>
            <a:off x="54864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858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Do now answers</a:t>
            </a:r>
          </a:p>
        </p:txBody>
      </p:sp>
      <p:sp>
        <p:nvSpPr>
          <p:cNvPr id="12" name="SG donow answers"/>
          <p:cNvSpPr txBox="1"/>
          <p:nvPr/>
        </p:nvSpPr>
        <p:spPr>
          <a:xfrm>
            <a:off x="777240" y="2194560"/>
            <a:ext cx="6400800" cy="2743200"/>
          </a:xfrm>
          <a:prstGeom prst="rect">
            <a:avLst/>
          </a:prstGeom>
          <a:noFill/>
        </p:spPr>
        <p:txBody>
          <a:bodyPr wrap="square" lIns="0" rIns="0" tIns="0" bIns="0" anchor="t">
            <a:spAutoFit/>
          </a:bodyPr>
          <a:lstStyle/>
          <a:p>
            <a:pPr algn="l">
              <a:spcAft>
                <a:spcPts val="3000"/>
              </a:spcAft>
            </a:pPr>
            <a:r>
              <a:rPr sz="2800" b="1">
                <a:solidFill>
                  <a:srgbClr val="009900"/>
                </a:solidFill>
                <a:latin typeface="Arial"/>
              </a:rPr>
              <a:t>1. In the mitochondria.</a:t>
            </a:r>
          </a:p>
          <a:p>
            <a:pPr algn="l">
              <a:spcAft>
                <a:spcPts val="3000"/>
              </a:spcAft>
            </a:pPr>
            <a:r>
              <a:rPr sz="2800" b="1">
                <a:solidFill>
                  <a:srgbClr val="009900"/>
                </a:solidFill>
                <a:latin typeface="Arial"/>
              </a:rPr>
              <a:t>2. At the ribosomes.</a:t>
            </a:r>
          </a:p>
          <a:p>
            <a:pPr algn="l">
              <a:spcAft>
                <a:spcPts val="3000"/>
              </a:spcAft>
            </a:pPr>
            <a:r>
              <a:rPr sz="2800" b="1">
                <a:solidFill>
                  <a:srgbClr val="009900"/>
                </a:solidFill>
                <a:latin typeface="Arial"/>
              </a:rPr>
              <a:t>3. Cellulose.</a:t>
            </a:r>
          </a:p>
        </p:txBody>
      </p:sp>
      <p:sp>
        <p:nvSpPr>
          <p:cNvPr id="13" name="Rectangle 12"/>
          <p:cNvSpPr/>
          <p:nvPr/>
        </p:nvSpPr>
        <p:spPr>
          <a:xfrm>
            <a:off x="781812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18120" y="1508760"/>
            <a:ext cx="6858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In this lesson</a:t>
            </a:r>
          </a:p>
        </p:txBody>
      </p:sp>
      <p:sp>
        <p:nvSpPr>
          <p:cNvPr id="16" name="TextBox 15"/>
          <p:cNvSpPr txBox="1"/>
          <p:nvPr/>
        </p:nvSpPr>
        <p:spPr>
          <a:xfrm>
            <a:off x="8046720" y="2194560"/>
            <a:ext cx="6446520" cy="2743200"/>
          </a:xfrm>
          <a:prstGeom prst="rect">
            <a:avLst/>
          </a:prstGeom>
          <a:noFill/>
        </p:spPr>
        <p:txBody>
          <a:bodyPr wrap="square" lIns="0" rIns="0" tIns="0" bIns="0" anchor="t">
            <a:spAutoFit/>
          </a:bodyPr>
          <a:lstStyle/>
          <a:p>
            <a:pPr algn="l">
              <a:spcAft>
                <a:spcPts val="800"/>
              </a:spcAft>
            </a:pPr>
            <a:r>
              <a:rPr sz="2100" b="0">
                <a:solidFill>
                  <a:srgbClr val="000000"/>
                </a:solidFill>
                <a:latin typeface="Arial"/>
              </a:rPr>
              <a:t>• Compare a painting of a real bacterium with a diagram.</a:t>
            </a:r>
          </a:p>
          <a:p>
            <a:pPr algn="l">
              <a:spcAft>
                <a:spcPts val="800"/>
              </a:spcAft>
            </a:pPr>
            <a:r>
              <a:rPr sz="2100" b="0">
                <a:solidFill>
                  <a:srgbClr val="000000"/>
                </a:solidFill>
                <a:latin typeface="Arial"/>
              </a:rPr>
              <a:t>• Name the parts of a bacterial cell and their jobs.</a:t>
            </a:r>
          </a:p>
          <a:p>
            <a:pPr algn="l">
              <a:spcAft>
                <a:spcPts val="800"/>
              </a:spcAft>
            </a:pPr>
            <a:r>
              <a:rPr sz="2100" b="0">
                <a:solidFill>
                  <a:srgbClr val="000000"/>
                </a:solidFill>
                <a:latin typeface="Arial"/>
              </a:rPr>
              <a:t>• Explain why bacterial cells are prokaryotic.</a:t>
            </a:r>
          </a:p>
          <a:p>
            <a:pPr algn="l">
              <a:spcAft>
                <a:spcPts val="800"/>
              </a:spcAft>
            </a:pPr>
            <a:r>
              <a:rPr sz="2100" b="0">
                <a:solidFill>
                  <a:srgbClr val="000000"/>
                </a:solidFill>
                <a:latin typeface="Arial"/>
              </a:rPr>
              <a:t>• Describe what plasmids are.</a:t>
            </a:r>
          </a:p>
          <a:p>
            <a:pPr algn="l">
              <a:spcAft>
                <a:spcPts val="800"/>
              </a:spcAft>
            </a:pPr>
            <a:r>
              <a:rPr sz="2100" b="0">
                <a:solidFill>
                  <a:srgbClr val="000000"/>
                </a:solidFill>
                <a:latin typeface="Arial"/>
              </a:rPr>
              <a:t>• Compare the sizes of bacteria, animal cells and plant cells.</a:t>
            </a:r>
          </a:p>
        </p:txBody>
      </p:sp>
      <p:sp>
        <p:nvSpPr>
          <p:cNvPr id="17" name="Rectangle 16"/>
          <p:cNvSpPr/>
          <p:nvPr/>
        </p:nvSpPr>
        <p:spPr>
          <a:xfrm>
            <a:off x="548640" y="5166360"/>
            <a:ext cx="14127480" cy="26060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1663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5800" y="5166360"/>
            <a:ext cx="13853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idea</a:t>
            </a:r>
          </a:p>
        </p:txBody>
      </p:sp>
      <p:sp>
        <p:nvSpPr>
          <p:cNvPr id="20" name="Rectangle 19"/>
          <p:cNvSpPr/>
          <p:nvPr/>
        </p:nvSpPr>
        <p:spPr>
          <a:xfrm>
            <a:off x="566928" y="5687568"/>
            <a:ext cx="14090904" cy="2066543"/>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68680" y="5687568"/>
            <a:ext cx="13533120" cy="2066543"/>
          </a:xfrm>
          <a:prstGeom prst="rect">
            <a:avLst/>
          </a:prstGeom>
          <a:noFill/>
        </p:spPr>
        <p:txBody>
          <a:bodyPr wrap="square" lIns="0" rIns="0" tIns="0" bIns="0" anchor="ctr">
            <a:spAutoFit/>
          </a:bodyPr>
          <a:lstStyle/>
          <a:p>
            <a:pPr algn="l">
              <a:spcAft>
                <a:spcPts val="1000"/>
              </a:spcAft>
            </a:pPr>
            <a:r>
              <a:rPr sz="2600" b="1">
                <a:solidFill>
                  <a:srgbClr val="223A5A"/>
                </a:solidFill>
                <a:latin typeface="Arial"/>
              </a:rPr>
              <a:t>Bacterial cells are prokaryotic: their DNA is not enclosed in a nucleus.</a:t>
            </a:r>
          </a:p>
          <a:p>
            <a:pPr algn="l">
              <a:spcAft>
                <a:spcPts val="1000"/>
              </a:spcAft>
            </a:pPr>
            <a:r>
              <a:rPr sz="2600" b="1">
                <a:solidFill>
                  <a:srgbClr val="223A5A"/>
                </a:solidFill>
                <a:latin typeface="Arial"/>
              </a:rPr>
              <a:t>They are much smaller than animal and plant cells.</a:t>
            </a:r>
          </a:p>
        </p:txBody>
      </p:sp>
    </p:spTree>
  </p:cSld>
  <p:clrMapOvr>
    <a:masterClrMapping/>
  </p:clrMapOvr>
  <p:transition spd="fast">
    <p:fade/>
  </p:transition>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Why this matters in the real world</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TextBox 8"/>
          <p:cNvSpPr txBox="1"/>
          <p:nvPr/>
        </p:nvSpPr>
        <p:spPr>
          <a:xfrm>
            <a:off x="548640" y="1481328"/>
            <a:ext cx="14081760" cy="411480"/>
          </a:xfrm>
          <a:prstGeom prst="rect">
            <a:avLst/>
          </a:prstGeom>
          <a:noFill/>
        </p:spPr>
        <p:txBody>
          <a:bodyPr wrap="square" lIns="0" rIns="0" tIns="0" bIns="0" anchor="t">
            <a:spAutoFit/>
          </a:bodyPr>
          <a:lstStyle/>
          <a:p>
            <a:pPr algn="l">
              <a:spcAft>
                <a:spcPts val="600"/>
              </a:spcAft>
            </a:pPr>
            <a:r>
              <a:rPr sz="2200" b="0">
                <a:solidFill>
                  <a:srgbClr val="FFFFFF"/>
                </a:solidFill>
                <a:latin typeface="Arial"/>
              </a:rPr>
              <a:t>Bacteria are some of the smallest living cells, and they are everywhere: in soil, in water and inside you.</a:t>
            </a:r>
          </a:p>
        </p:txBody>
      </p:sp>
      <p:sp>
        <p:nvSpPr>
          <p:cNvPr id="10" name="Rectangle 9"/>
          <p:cNvSpPr/>
          <p:nvPr/>
        </p:nvSpPr>
        <p:spPr>
          <a:xfrm>
            <a:off x="54864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Too small to see</a:t>
            </a:r>
          </a:p>
        </p:txBody>
      </p:sp>
      <p:sp>
        <p:nvSpPr>
          <p:cNvPr id="13" name="Rectangle 12"/>
          <p:cNvSpPr/>
          <p:nvPr/>
        </p:nvSpPr>
        <p:spPr>
          <a:xfrm>
            <a:off x="822959"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Too small to see."/>
          <p:cNvPicPr>
            <a:picLocks noChangeAspect="1"/>
          </p:cNvPicPr>
          <p:nvPr/>
        </p:nvPicPr>
        <p:blipFill>
          <a:blip r:embed="rId3"/>
          <a:stretch>
            <a:fillRect/>
          </a:stretch>
        </p:blipFill>
        <p:spPr>
          <a:xfrm>
            <a:off x="1123425" y="2898648"/>
            <a:ext cx="3285269" cy="1097280"/>
          </a:xfrm>
          <a:prstGeom prst="rect">
            <a:avLst/>
          </a:prstGeom>
        </p:spPr>
      </p:pic>
      <p:sp>
        <p:nvSpPr>
          <p:cNvPr id="15" name="TextBox 14"/>
          <p:cNvSpPr txBox="1"/>
          <p:nvPr/>
        </p:nvSpPr>
        <p:spPr>
          <a:xfrm>
            <a:off x="822959" y="4041648"/>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2 µm</a:t>
            </a:r>
          </a:p>
        </p:txBody>
      </p:sp>
      <p:sp>
        <p:nvSpPr>
          <p:cNvPr id="16" name="TextBox 15"/>
          <p:cNvSpPr txBox="1"/>
          <p:nvPr/>
        </p:nvSpPr>
        <p:spPr>
          <a:xfrm>
            <a:off x="822959" y="4681728"/>
            <a:ext cx="3886200" cy="365760"/>
          </a:xfrm>
          <a:prstGeom prst="rect">
            <a:avLst/>
          </a:prstGeom>
          <a:noFill/>
        </p:spPr>
        <p:txBody>
          <a:bodyPr wrap="square" lIns="0" rIns="0" tIns="0" bIns="0" anchor="t">
            <a:spAutoFit/>
          </a:bodyPr>
          <a:lstStyle/>
          <a:p>
            <a:pPr algn="ctr">
              <a:spcAft>
                <a:spcPts val="600"/>
              </a:spcAft>
            </a:pPr>
            <a:r>
              <a:rPr sz="1800" b="0">
                <a:solidFill>
                  <a:srgbClr val="5A5A5A"/>
                </a:solidFill>
                <a:latin typeface="Arial"/>
              </a:rPr>
              <a:t>a typical bacterium</a:t>
            </a:r>
          </a:p>
        </p:txBody>
      </p:sp>
      <p:sp>
        <p:nvSpPr>
          <p:cNvPr id="17" name="TextBox 16"/>
          <p:cNvSpPr txBox="1"/>
          <p:nvPr/>
        </p:nvSpPr>
        <p:spPr>
          <a:xfrm>
            <a:off x="822959"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A typical bacterium is two thousandths of a millimetre long. You need a microscope to see one.</a:t>
            </a:r>
          </a:p>
        </p:txBody>
      </p:sp>
      <p:sp>
        <p:nvSpPr>
          <p:cNvPr id="18" name="Rectangle 17"/>
          <p:cNvSpPr/>
          <p:nvPr/>
        </p:nvSpPr>
        <p:spPr>
          <a:xfrm>
            <a:off x="77724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Microorganisms</a:t>
            </a:r>
          </a:p>
        </p:txBody>
      </p:sp>
      <p:sp>
        <p:nvSpPr>
          <p:cNvPr id="20" name="Rectangle 19"/>
          <p:cNvSpPr/>
          <p:nvPr/>
        </p:nvSpPr>
        <p:spPr>
          <a:xfrm>
            <a:off x="530352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30352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44068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Medicines from bacteria</a:t>
            </a:r>
          </a:p>
        </p:txBody>
      </p:sp>
      <p:sp>
        <p:nvSpPr>
          <p:cNvPr id="23" name="Rectangle 22"/>
          <p:cNvSpPr/>
          <p:nvPr/>
        </p:nvSpPr>
        <p:spPr>
          <a:xfrm>
            <a:off x="5577840" y="2788920"/>
            <a:ext cx="3886200" cy="2377440"/>
          </a:xfrm>
          <a:prstGeom prst="rect">
            <a:avLst/>
          </a:prstGeom>
          <a:solidFill>
            <a:srgbClr val="FFFFFF"/>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4" name="Picture 23" descr="Medicines from bacteria."/>
          <p:cNvPicPr>
            <a:picLocks noChangeAspect="1"/>
          </p:cNvPicPr>
          <p:nvPr/>
        </p:nvPicPr>
        <p:blipFill>
          <a:blip r:embed="rId4"/>
          <a:stretch>
            <a:fillRect/>
          </a:stretch>
        </p:blipFill>
        <p:spPr>
          <a:xfrm>
            <a:off x="5632703" y="2980651"/>
            <a:ext cx="3776472" cy="1993977"/>
          </a:xfrm>
          <a:prstGeom prst="rect">
            <a:avLst/>
          </a:prstGeom>
        </p:spPr>
      </p:pic>
      <p:sp>
        <p:nvSpPr>
          <p:cNvPr id="25" name="TextBox 24"/>
          <p:cNvSpPr txBox="1"/>
          <p:nvPr/>
        </p:nvSpPr>
        <p:spPr>
          <a:xfrm>
            <a:off x="557784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Scientists put the human insulin gene into bacteria. The bacteria then make insulin for people with diabetes.</a:t>
            </a:r>
          </a:p>
        </p:txBody>
      </p:sp>
      <p:sp>
        <p:nvSpPr>
          <p:cNvPr id="26" name="Rectangle 25"/>
          <p:cNvSpPr/>
          <p:nvPr/>
        </p:nvSpPr>
        <p:spPr>
          <a:xfrm>
            <a:off x="553212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53212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Plasmids at work</a:t>
            </a:r>
          </a:p>
        </p:txBody>
      </p:sp>
      <p:sp>
        <p:nvSpPr>
          <p:cNvPr id="28" name="Rectangle 27"/>
          <p:cNvSpPr/>
          <p:nvPr/>
        </p:nvSpPr>
        <p:spPr>
          <a:xfrm>
            <a:off x="1005840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Bacteria in your gut</a:t>
            </a:r>
          </a:p>
        </p:txBody>
      </p:sp>
      <p:sp>
        <p:nvSpPr>
          <p:cNvPr id="31" name="Rectangle 30"/>
          <p:cNvSpPr/>
          <p:nvPr/>
        </p:nvSpPr>
        <p:spPr>
          <a:xfrm>
            <a:off x="10332720"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2" name="Picture 31" descr="Bacteria in your gut. trillions."/>
          <p:cNvPicPr>
            <a:picLocks noChangeAspect="1"/>
          </p:cNvPicPr>
          <p:nvPr/>
        </p:nvPicPr>
        <p:blipFill>
          <a:blip r:embed="rId5"/>
          <a:stretch>
            <a:fillRect/>
          </a:stretch>
        </p:blipFill>
        <p:spPr>
          <a:xfrm>
            <a:off x="10561320" y="2898648"/>
            <a:ext cx="3429000" cy="1097280"/>
          </a:xfrm>
          <a:prstGeom prst="rect">
            <a:avLst/>
          </a:prstGeom>
        </p:spPr>
      </p:pic>
      <p:sp>
        <p:nvSpPr>
          <p:cNvPr id="33" name="TextBox 32"/>
          <p:cNvSpPr txBox="1"/>
          <p:nvPr/>
        </p:nvSpPr>
        <p:spPr>
          <a:xfrm>
            <a:off x="10332720" y="4041648"/>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trillions</a:t>
            </a:r>
          </a:p>
        </p:txBody>
      </p:sp>
      <p:sp>
        <p:nvSpPr>
          <p:cNvPr id="34" name="TextBox 33"/>
          <p:cNvSpPr txBox="1"/>
          <p:nvPr/>
        </p:nvSpPr>
        <p:spPr>
          <a:xfrm>
            <a:off x="10332720" y="4681728"/>
            <a:ext cx="3886200" cy="365760"/>
          </a:xfrm>
          <a:prstGeom prst="rect">
            <a:avLst/>
          </a:prstGeom>
          <a:noFill/>
        </p:spPr>
        <p:txBody>
          <a:bodyPr wrap="square" lIns="0" rIns="0" tIns="0" bIns="0" anchor="t">
            <a:spAutoFit/>
          </a:bodyPr>
          <a:lstStyle/>
          <a:p>
            <a:pPr algn="ctr">
              <a:spcAft>
                <a:spcPts val="600"/>
              </a:spcAft>
            </a:pPr>
            <a:r>
              <a:rPr sz="1800" b="0">
                <a:solidFill>
                  <a:srgbClr val="5A5A5A"/>
                </a:solidFill>
                <a:latin typeface="Arial"/>
              </a:rPr>
              <a:t>of bacteria in your gut</a:t>
            </a:r>
          </a:p>
        </p:txBody>
      </p:sp>
      <p:sp>
        <p:nvSpPr>
          <p:cNvPr id="35" name="TextBox 34"/>
          <p:cNvSpPr txBox="1"/>
          <p:nvPr/>
        </p:nvSpPr>
        <p:spPr>
          <a:xfrm>
            <a:off x="1033272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Most bacteria are harmless or useful: gut bacteria help to break down some foods. A few are pathogens.</a:t>
            </a:r>
          </a:p>
        </p:txBody>
      </p:sp>
      <p:sp>
        <p:nvSpPr>
          <p:cNvPr id="36" name="Rectangle 35"/>
          <p:cNvSpPr/>
          <p:nvPr/>
        </p:nvSpPr>
        <p:spPr>
          <a:xfrm>
            <a:off x="1028700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028700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Mostly helpful</a:t>
            </a:r>
          </a:p>
        </p:txBody>
      </p:sp>
    </p:spTree>
  </p:cSld>
  <p:clrMapOvr>
    <a:masterClrMapping/>
  </p:clrMapOvr>
  <p:transition spd="fast">
    <p:fade/>
  </p:transition>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 bacterium up close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bacterium, cut lengthways</a:t>
            </a:r>
          </a:p>
        </p:txBody>
      </p:sp>
      <p:sp>
        <p:nvSpPr>
          <p:cNvPr id="13" name="Rectangle 12"/>
          <p:cNvSpPr/>
          <p:nvPr/>
        </p:nvSpPr>
        <p:spPr>
          <a:xfrm>
            <a:off x="6675120" y="1508760"/>
            <a:ext cx="80010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675120" y="150876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pic>
        <p:nvPicPr>
          <p:cNvPr id="16" name="Picture 15" descr="A bacterium, cut lengthways. A painting based on a coloured electron micrograph. The colours are added. Real bacteria are almost colourless."/>
          <p:cNvPicPr>
            <a:picLocks noChangeAspect="1"/>
          </p:cNvPicPr>
          <p:nvPr/>
        </p:nvPicPr>
        <p:blipFill>
          <a:blip r:embed="rId4"/>
          <a:stretch>
            <a:fillRect/>
          </a:stretch>
        </p:blipFill>
        <p:spPr>
          <a:xfrm>
            <a:off x="992124" y="2103120"/>
            <a:ext cx="4965192" cy="4965192"/>
          </a:xfrm>
          <a:prstGeom prst="rect">
            <a:avLst/>
          </a:prstGeom>
        </p:spPr>
      </p:pic>
      <p:sp>
        <p:nvSpPr>
          <p:cNvPr id="17" name="TextBox 16"/>
          <p:cNvSpPr txBox="1"/>
          <p:nvPr/>
        </p:nvSpPr>
        <p:spPr>
          <a:xfrm>
            <a:off x="731520" y="7141464"/>
            <a:ext cx="5486400" cy="566928"/>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A painting based on a coloured electron micrograph.</a:t>
            </a:r>
          </a:p>
          <a:p>
            <a:pPr algn="ctr">
              <a:spcAft>
                <a:spcPts val="0"/>
              </a:spcAft>
            </a:pPr>
            <a:r>
              <a:rPr sz="1400" b="0">
                <a:solidFill>
                  <a:srgbClr val="5A5A5A"/>
                </a:solidFill>
                <a:latin typeface="Arial"/>
              </a:rPr>
              <a:t>The colours are added. Real bacteria are almost colourless.</a:t>
            </a:r>
          </a:p>
        </p:txBody>
      </p:sp>
      <p:sp>
        <p:nvSpPr>
          <p:cNvPr id="18" name="TextBox 17"/>
          <p:cNvSpPr txBox="1"/>
          <p:nvPr/>
        </p:nvSpPr>
        <p:spPr>
          <a:xfrm>
            <a:off x="6858000" y="2148839"/>
            <a:ext cx="7635240" cy="5486400"/>
          </a:xfrm>
          <a:prstGeom prst="rect">
            <a:avLst/>
          </a:prstGeom>
          <a:noFill/>
        </p:spPr>
        <p:txBody>
          <a:bodyPr wrap="square" lIns="0" rIns="0" tIns="0" bIns="0" anchor="t">
            <a:spAutoFit/>
          </a:bodyPr>
          <a:lstStyle/>
          <a:p>
            <a:pPr algn="l">
              <a:spcAft>
                <a:spcPts val="1400"/>
              </a:spcAft>
            </a:pPr>
            <a:r>
              <a:rPr sz="2000" b="0">
                <a:solidFill>
                  <a:srgbClr val="000000"/>
                </a:solidFill>
                <a:latin typeface="Arial"/>
              </a:rPr>
              <a:t>A </a:t>
            </a:r>
            <a:r>
              <a:rPr sz="2000" b="1">
                <a:solidFill>
                  <a:srgbClr val="000000"/>
                </a:solidFill>
                <a:latin typeface="Arial"/>
              </a:rPr>
              <a:t>bacterium</a:t>
            </a:r>
            <a:r>
              <a:rPr sz="2000" b="0">
                <a:solidFill>
                  <a:srgbClr val="000000"/>
                </a:solidFill>
                <a:latin typeface="Arial"/>
              </a:rPr>
              <a:t> (plural </a:t>
            </a:r>
            <a:r>
              <a:rPr sz="2000" b="1">
                <a:solidFill>
                  <a:srgbClr val="000000"/>
                </a:solidFill>
                <a:latin typeface="Arial"/>
              </a:rPr>
              <a:t>bacteria</a:t>
            </a:r>
            <a:r>
              <a:rPr sz="2000" b="0">
                <a:solidFill>
                  <a:srgbClr val="000000"/>
                </a:solidFill>
                <a:latin typeface="Arial"/>
              </a:rPr>
              <a:t>) is a </a:t>
            </a:r>
            <a:r>
              <a:rPr sz="2000" b="1">
                <a:solidFill>
                  <a:srgbClr val="000000"/>
                </a:solidFill>
                <a:latin typeface="Arial"/>
              </a:rPr>
              <a:t>single-celled organism</a:t>
            </a:r>
            <a:r>
              <a:rPr sz="2000" b="0">
                <a:solidFill>
                  <a:srgbClr val="000000"/>
                </a:solidFill>
                <a:latin typeface="Arial"/>
              </a:rPr>
              <a:t>: its one cell is the whole living thing.</a:t>
            </a:r>
          </a:p>
          <a:p>
            <a:pPr algn="l">
              <a:spcAft>
                <a:spcPts val="1400"/>
              </a:spcAft>
            </a:pPr>
            <a:r>
              <a:rPr sz="2000" b="0">
                <a:solidFill>
                  <a:srgbClr val="000000"/>
                </a:solidFill>
                <a:latin typeface="Arial"/>
              </a:rPr>
              <a:t>Bacteria are </a:t>
            </a:r>
            <a:r>
              <a:rPr sz="2000" b="1">
                <a:solidFill>
                  <a:srgbClr val="000000"/>
                </a:solidFill>
                <a:latin typeface="Arial"/>
              </a:rPr>
              <a:t>microorganisms</a:t>
            </a:r>
            <a:r>
              <a:rPr sz="2000" b="0">
                <a:solidFill>
                  <a:srgbClr val="000000"/>
                </a:solidFill>
                <a:latin typeface="Arial"/>
              </a:rPr>
              <a:t>: too small to see without a microscope.</a:t>
            </a:r>
          </a:p>
          <a:p>
            <a:pPr algn="l">
              <a:spcAft>
                <a:spcPts val="1400"/>
              </a:spcAft>
            </a:pPr>
            <a:r>
              <a:rPr sz="2000" b="0">
                <a:solidFill>
                  <a:srgbClr val="000000"/>
                </a:solidFill>
                <a:latin typeface="Arial"/>
              </a:rPr>
              <a:t>Most bacteria are about 1 to 5 µm long. This one is about 2 µm long.</a:t>
            </a:r>
          </a:p>
          <a:p>
            <a:pPr algn="l">
              <a:spcAft>
                <a:spcPts val="1400"/>
              </a:spcAft>
            </a:pPr>
            <a:r>
              <a:rPr sz="2000" b="0">
                <a:solidFill>
                  <a:srgbClr val="000000"/>
                </a:solidFill>
                <a:latin typeface="Arial"/>
              </a:rPr>
              <a:t>The picture is based on an </a:t>
            </a:r>
            <a:r>
              <a:rPr sz="2000" b="1">
                <a:solidFill>
                  <a:srgbClr val="000000"/>
                </a:solidFill>
                <a:latin typeface="Arial"/>
              </a:rPr>
              <a:t>electron micrograph</a:t>
            </a:r>
            <a:r>
              <a:rPr sz="2000" b="0">
                <a:solidFill>
                  <a:srgbClr val="000000"/>
                </a:solidFill>
                <a:latin typeface="Arial"/>
              </a:rPr>
              <a:t>: a picture taken with an electron microscope.</a:t>
            </a:r>
          </a:p>
          <a:p>
            <a:pPr algn="l">
              <a:spcAft>
                <a:spcPts val="1400"/>
              </a:spcAft>
            </a:pPr>
            <a:r>
              <a:rPr sz="2000" b="0">
                <a:solidFill>
                  <a:srgbClr val="000000"/>
                </a:solidFill>
                <a:latin typeface="Arial"/>
              </a:rPr>
              <a:t>Bacterial cells are </a:t>
            </a:r>
            <a:r>
              <a:rPr sz="2000" b="1">
                <a:solidFill>
                  <a:srgbClr val="000000"/>
                </a:solidFill>
                <a:latin typeface="Arial"/>
              </a:rPr>
              <a:t>prokaryotic</a:t>
            </a:r>
            <a:r>
              <a:rPr sz="2000" b="0">
                <a:solidFill>
                  <a:srgbClr val="000000"/>
                </a:solidFill>
                <a:latin typeface="Arial"/>
              </a:rPr>
              <a:t>: their DNA is not enclosed in a nucleus.</a:t>
            </a:r>
          </a:p>
          <a:p>
            <a:pPr algn="l">
              <a:spcAft>
                <a:spcPts val="1400"/>
              </a:spcAft>
            </a:pPr>
            <a:r>
              <a:rPr sz="2000" b="1">
                <a:solidFill>
                  <a:srgbClr val="009900"/>
                </a:solidFill>
                <a:latin typeface="Arial"/>
              </a:rPr>
              <a:t>A bacterium is one cell, with DNA but no nucleus.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5" end="5"/>
                                            </p:txEl>
                                          </p:spTgt>
                                        </p:tgtEl>
                                        <p:attrNameLst>
                                          <p:attrName>style.visibility</p:attrName>
                                        </p:attrNameLst>
                                      </p:cBhvr>
                                      <p:to>
                                        <p:strVal val="visible"/>
                                      </p:to>
                                    </p:set>
                                    <p:animEffect transition="in" filter="fade">
                                      <p:cBhvr>
                                        <p:cTn id="32" dur="3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 real bacterium and a diagram</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2 of 12</a:t>
            </a:r>
          </a:p>
        </p:txBody>
      </p:sp>
      <p:sp>
        <p:nvSpPr>
          <p:cNvPr id="10" name="Rectangle 9"/>
          <p:cNvSpPr/>
          <p:nvPr/>
        </p:nvSpPr>
        <p:spPr>
          <a:xfrm>
            <a:off x="548640" y="1508760"/>
            <a:ext cx="90982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909828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SG compare"/>
          <p:cNvSpPr txBox="1"/>
          <p:nvPr/>
        </p:nvSpPr>
        <p:spPr>
          <a:xfrm>
            <a:off x="685800" y="1508760"/>
            <a:ext cx="88239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Same thing, two ways</a:t>
            </a:r>
          </a:p>
        </p:txBody>
      </p:sp>
      <p:pic>
        <p:nvPicPr>
          <p:cNvPr id="13" name="SG cmp real" descr="Same thing, two ways. A real bacterium (painting)."/>
          <p:cNvPicPr>
            <a:picLocks noChangeAspect="1"/>
          </p:cNvPicPr>
          <p:nvPr/>
        </p:nvPicPr>
        <p:blipFill>
          <a:blip r:embed="rId4"/>
          <a:stretch>
            <a:fillRect/>
          </a:stretch>
        </p:blipFill>
        <p:spPr>
          <a:xfrm>
            <a:off x="777240" y="2482947"/>
            <a:ext cx="3217984" cy="3217984"/>
          </a:xfrm>
          <a:prstGeom prst="rect">
            <a:avLst/>
          </a:prstGeom>
        </p:spPr>
      </p:pic>
      <p:pic>
        <p:nvPicPr>
          <p:cNvPr id="14" name="SG cmp diagram" descr="Same thing, two ways. A diagram."/>
          <p:cNvPicPr>
            <a:picLocks noChangeAspect="1"/>
          </p:cNvPicPr>
          <p:nvPr/>
        </p:nvPicPr>
        <p:blipFill>
          <a:blip r:embed="rId5"/>
          <a:stretch>
            <a:fillRect/>
          </a:stretch>
        </p:blipFill>
        <p:spPr>
          <a:xfrm>
            <a:off x="4269544" y="2482947"/>
            <a:ext cx="5148775" cy="3217984"/>
          </a:xfrm>
          <a:prstGeom prst="rect">
            <a:avLst/>
          </a:prstGeom>
        </p:spPr>
      </p:pic>
      <p:sp>
        <p:nvSpPr>
          <p:cNvPr id="15" name="TextBox 14"/>
          <p:cNvSpPr txBox="1"/>
          <p:nvPr/>
        </p:nvSpPr>
        <p:spPr>
          <a:xfrm>
            <a:off x="777240" y="5774084"/>
            <a:ext cx="3217984"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 real bacterium (painting)</a:t>
            </a:r>
          </a:p>
        </p:txBody>
      </p:sp>
      <p:sp>
        <p:nvSpPr>
          <p:cNvPr id="16" name="TextBox 15"/>
          <p:cNvSpPr txBox="1"/>
          <p:nvPr/>
        </p:nvSpPr>
        <p:spPr>
          <a:xfrm>
            <a:off x="4269544" y="5774084"/>
            <a:ext cx="5148775"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 diagram</a:t>
            </a:r>
          </a:p>
        </p:txBody>
      </p:sp>
      <p:sp>
        <p:nvSpPr>
          <p:cNvPr id="17" name="Rounded Rectangle 16"/>
          <p:cNvSpPr/>
          <p:nvPr/>
        </p:nvSpPr>
        <p:spPr>
          <a:xfrm>
            <a:off x="968912" y="6139844"/>
            <a:ext cx="2834640" cy="310896"/>
          </a:xfrm>
          <a:prstGeom prst="roundRect">
            <a:avLst>
              <a:gd name="adj" fmla="val 50000"/>
            </a:avLst>
          </a:prstGeom>
          <a:solidFill>
            <a:srgbClr val="EEF7EE"/>
          </a:solidFill>
          <a:ln w="1270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18288" bIns="18288"/>
          <a:lstStyle/>
          <a:p>
            <a:pPr algn="ctr"/>
            <a:r>
              <a:rPr sz="1300" b="1">
                <a:solidFill>
                  <a:srgbClr val="2E7D32"/>
                </a:solidFill>
                <a:latin typeface="Arial"/>
              </a:rPr>
              <a:t>cut lengthways · about 2 µm long</a:t>
            </a:r>
          </a:p>
        </p:txBody>
      </p:sp>
      <p:sp>
        <p:nvSpPr>
          <p:cNvPr id="18" name="Rounded Rectangle 17"/>
          <p:cNvSpPr/>
          <p:nvPr/>
        </p:nvSpPr>
        <p:spPr>
          <a:xfrm>
            <a:off x="5426612" y="6139844"/>
            <a:ext cx="2834640" cy="310896"/>
          </a:xfrm>
          <a:prstGeom prst="roundRect">
            <a:avLst>
              <a:gd name="adj" fmla="val 50000"/>
            </a:avLst>
          </a:prstGeom>
          <a:solidFill>
            <a:srgbClr val="EEF7EE"/>
          </a:solidFill>
          <a:ln w="1270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18288" bIns="18288"/>
          <a:lstStyle/>
          <a:p>
            <a:pPr algn="ctr"/>
            <a:r>
              <a:rPr sz="1400" b="1">
                <a:solidFill>
                  <a:srgbClr val="2E7D32"/>
                </a:solidFill>
                <a:latin typeface="Arial"/>
              </a:rPr>
              <a:t>not to scale</a:t>
            </a:r>
          </a:p>
        </p:txBody>
      </p:sp>
      <p:sp>
        <p:nvSpPr>
          <p:cNvPr id="19" name="TextBox 18"/>
          <p:cNvSpPr txBox="1"/>
          <p:nvPr/>
        </p:nvSpPr>
        <p:spPr>
          <a:xfrm>
            <a:off x="731520" y="6903720"/>
            <a:ext cx="8732519" cy="731520"/>
          </a:xfrm>
          <a:prstGeom prst="rect">
            <a:avLst/>
          </a:prstGeom>
          <a:noFill/>
        </p:spPr>
        <p:txBody>
          <a:bodyPr wrap="square" lIns="0" rIns="0" tIns="0" bIns="0" anchor="t">
            <a:spAutoFit/>
          </a:bodyPr>
          <a:lstStyle/>
          <a:p>
            <a:pPr algn="ctr">
              <a:spcAft>
                <a:spcPts val="600"/>
              </a:spcAft>
            </a:pPr>
            <a:r>
              <a:rPr sz="1500" b="0">
                <a:solidFill>
                  <a:srgbClr val="5A5A5A"/>
                </a:solidFill>
                <a:latin typeface="Arial"/>
              </a:rPr>
              <a:t>Electron micrographs are black and white: the colours are added. Real bacteria are almost colourless.</a:t>
            </a:r>
          </a:p>
        </p:txBody>
      </p:sp>
      <p:sp>
        <p:nvSpPr>
          <p:cNvPr id="20" name="Rectangle 19"/>
          <p:cNvSpPr/>
          <p:nvPr/>
        </p:nvSpPr>
        <p:spPr>
          <a:xfrm>
            <a:off x="9829799" y="1508760"/>
            <a:ext cx="4846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9829799" y="1508760"/>
            <a:ext cx="4846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966959" y="1508760"/>
            <a:ext cx="4572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Spot the differences</a:t>
            </a:r>
          </a:p>
        </p:txBody>
      </p:sp>
      <p:sp>
        <p:nvSpPr>
          <p:cNvPr id="23" name="Oval 22"/>
          <p:cNvSpPr/>
          <p:nvPr/>
        </p:nvSpPr>
        <p:spPr>
          <a:xfrm>
            <a:off x="10021824" y="2107311"/>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1</a:t>
            </a:r>
          </a:p>
        </p:txBody>
      </p:sp>
      <p:sp>
        <p:nvSpPr>
          <p:cNvPr id="24" name="SG cmp diff 1"/>
          <p:cNvSpPr txBox="1"/>
          <p:nvPr/>
        </p:nvSpPr>
        <p:spPr>
          <a:xfrm>
            <a:off x="10469879" y="2176272"/>
            <a:ext cx="4069080" cy="781240"/>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DNA: </a:t>
            </a:r>
            <a:r>
              <a:rPr sz="1650" b="0">
                <a:solidFill>
                  <a:srgbClr val="000000"/>
                </a:solidFill>
                <a:latin typeface="Arial"/>
              </a:rPr>
              <a:t>In the micrograph, the DNA is a pale tangle in the middle, with no membrane round it. The diagram draws one neat loop.</a:t>
            </a:r>
          </a:p>
        </p:txBody>
      </p:sp>
      <p:sp>
        <p:nvSpPr>
          <p:cNvPr id="25" name="Oval 24"/>
          <p:cNvSpPr/>
          <p:nvPr/>
        </p:nvSpPr>
        <p:spPr>
          <a:xfrm>
            <a:off x="2180492" y="3886200"/>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6" name="Oval 25"/>
          <p:cNvSpPr/>
          <p:nvPr/>
        </p:nvSpPr>
        <p:spPr>
          <a:xfrm>
            <a:off x="6477293" y="3886200"/>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7" name="Oval 26"/>
          <p:cNvSpPr/>
          <p:nvPr/>
        </p:nvSpPr>
        <p:spPr>
          <a:xfrm>
            <a:off x="10021824" y="2998279"/>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2</a:t>
            </a:r>
          </a:p>
        </p:txBody>
      </p:sp>
      <p:sp>
        <p:nvSpPr>
          <p:cNvPr id="28" name="SG cmp diff 2"/>
          <p:cNvSpPr txBox="1"/>
          <p:nvPr/>
        </p:nvSpPr>
        <p:spPr>
          <a:xfrm>
            <a:off x="10469879" y="3067240"/>
            <a:ext cx="4069080" cy="781240"/>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Plasmids: </a:t>
            </a:r>
            <a:r>
              <a:rPr sz="1650" b="0">
                <a:solidFill>
                  <a:srgbClr val="000000"/>
                </a:solidFill>
                <a:latin typeface="Arial"/>
              </a:rPr>
              <a:t>Too small to pick out in the micrograph. The diagram draws them as clear small rings.</a:t>
            </a:r>
          </a:p>
        </p:txBody>
      </p:sp>
      <p:sp>
        <p:nvSpPr>
          <p:cNvPr id="29" name="Oval 28"/>
          <p:cNvSpPr/>
          <p:nvPr/>
        </p:nvSpPr>
        <p:spPr>
          <a:xfrm>
            <a:off x="2824089" y="3339142"/>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30" name="Oval 29"/>
          <p:cNvSpPr/>
          <p:nvPr/>
        </p:nvSpPr>
        <p:spPr>
          <a:xfrm>
            <a:off x="7675992" y="3516131"/>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31" name="Oval 30"/>
          <p:cNvSpPr/>
          <p:nvPr/>
        </p:nvSpPr>
        <p:spPr>
          <a:xfrm>
            <a:off x="10021824" y="3889247"/>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3</a:t>
            </a:r>
          </a:p>
        </p:txBody>
      </p:sp>
      <p:sp>
        <p:nvSpPr>
          <p:cNvPr id="32" name="SG cmp diff 3"/>
          <p:cNvSpPr txBox="1"/>
          <p:nvPr/>
        </p:nvSpPr>
        <p:spPr>
          <a:xfrm>
            <a:off x="10469879" y="3958209"/>
            <a:ext cx="4069080" cy="781240"/>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Ribosomes: </a:t>
            </a:r>
            <a:r>
              <a:rPr sz="1650" b="0">
                <a:solidFill>
                  <a:srgbClr val="000000"/>
                </a:solidFill>
                <a:latin typeface="Arial"/>
              </a:rPr>
              <a:t>Thousands of tiny dots make the real cytoplasm look grainy. The diagram draws only a few.</a:t>
            </a:r>
          </a:p>
        </p:txBody>
      </p:sp>
      <p:sp>
        <p:nvSpPr>
          <p:cNvPr id="33" name="Oval 32"/>
          <p:cNvSpPr/>
          <p:nvPr/>
        </p:nvSpPr>
        <p:spPr>
          <a:xfrm>
            <a:off x="1633434" y="4336717"/>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4" name="Oval 33"/>
          <p:cNvSpPr/>
          <p:nvPr/>
        </p:nvSpPr>
        <p:spPr>
          <a:xfrm>
            <a:off x="5487762" y="4288448"/>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5" name="Oval 34"/>
          <p:cNvSpPr/>
          <p:nvPr/>
        </p:nvSpPr>
        <p:spPr>
          <a:xfrm>
            <a:off x="10021824" y="4780216"/>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4</a:t>
            </a:r>
          </a:p>
        </p:txBody>
      </p:sp>
      <p:sp>
        <p:nvSpPr>
          <p:cNvPr id="36" name="SG cmp diff 4"/>
          <p:cNvSpPr txBox="1"/>
          <p:nvPr/>
        </p:nvSpPr>
        <p:spPr>
          <a:xfrm>
            <a:off x="10469879" y="4849177"/>
            <a:ext cx="4069080" cy="781240"/>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Colour: </a:t>
            </a:r>
            <a:r>
              <a:rPr sz="1650" b="0">
                <a:solidFill>
                  <a:srgbClr val="000000"/>
                </a:solidFill>
                <a:latin typeface="Arial"/>
              </a:rPr>
              <a:t>Electron micrographs are black and white: these colours are added. The diagram uses its own colours.</a:t>
            </a:r>
          </a:p>
        </p:txBody>
      </p:sp>
      <p:sp>
        <p:nvSpPr>
          <p:cNvPr id="37" name="Oval 36"/>
          <p:cNvSpPr/>
          <p:nvPr/>
        </p:nvSpPr>
        <p:spPr>
          <a:xfrm>
            <a:off x="3210247" y="4336717"/>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8" name="Oval 37"/>
          <p:cNvSpPr/>
          <p:nvPr/>
        </p:nvSpPr>
        <p:spPr>
          <a:xfrm>
            <a:off x="7523138" y="4449347"/>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9" name="Oval 38"/>
          <p:cNvSpPr/>
          <p:nvPr/>
        </p:nvSpPr>
        <p:spPr>
          <a:xfrm>
            <a:off x="10021824" y="5671185"/>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5</a:t>
            </a:r>
          </a:p>
        </p:txBody>
      </p:sp>
      <p:sp>
        <p:nvSpPr>
          <p:cNvPr id="40" name="SG cmp diff 5"/>
          <p:cNvSpPr txBox="1"/>
          <p:nvPr/>
        </p:nvSpPr>
        <p:spPr>
          <a:xfrm>
            <a:off x="10469879" y="5740146"/>
            <a:ext cx="4069080" cy="781240"/>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Wall and membrane: </a:t>
            </a:r>
            <a:r>
              <a:rPr sz="1650" b="0">
                <a:solidFill>
                  <a:srgbClr val="000000"/>
                </a:solidFill>
                <a:latin typeface="Arial"/>
              </a:rPr>
              <a:t>In the micrograph they are two thin layers, pressed close. The diagram draws two clear lines with a gap.</a:t>
            </a:r>
          </a:p>
        </p:txBody>
      </p:sp>
      <p:sp>
        <p:nvSpPr>
          <p:cNvPr id="41" name="Oval 40"/>
          <p:cNvSpPr/>
          <p:nvPr/>
        </p:nvSpPr>
        <p:spPr>
          <a:xfrm>
            <a:off x="1729974" y="3564401"/>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2" name="Oval 41"/>
          <p:cNvSpPr/>
          <p:nvPr/>
        </p:nvSpPr>
        <p:spPr>
          <a:xfrm>
            <a:off x="6477293" y="3017344"/>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3" name="SG cmp same"/>
          <p:cNvSpPr txBox="1"/>
          <p:nvPr/>
        </p:nvSpPr>
        <p:spPr>
          <a:xfrm>
            <a:off x="10058399" y="6649402"/>
            <a:ext cx="4462272" cy="781240"/>
          </a:xfrm>
          <a:prstGeom prst="rect">
            <a:avLst/>
          </a:prstGeom>
          <a:noFill/>
        </p:spPr>
        <p:txBody>
          <a:bodyPr wrap="square" lIns="0" rIns="0" tIns="0" bIns="0" anchor="t">
            <a:spAutoFit/>
          </a:bodyPr>
          <a:lstStyle/>
          <a:p>
            <a:pPr algn="l">
              <a:spcAft>
                <a:spcPts val="600"/>
              </a:spcAft>
            </a:pPr>
            <a:r>
              <a:rPr sz="1650" b="1">
                <a:solidFill>
                  <a:srgbClr val="009900"/>
                </a:solidFill>
                <a:latin typeface="Arial"/>
              </a:rPr>
              <a:t>Same in both: Both show a cell wall, a cell membrane, cytoplasm and DNA with no nucleus round it.</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3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3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3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3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300"/>
                                        <p:tgtEl>
                                          <p:spTgt spid="2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300"/>
                                        <p:tgtEl>
                                          <p:spTgt spid="2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3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300"/>
                                        <p:tgtEl>
                                          <p:spTgt spid="3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300"/>
                                        <p:tgtEl>
                                          <p:spTgt spid="3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300"/>
                                        <p:tgtEl>
                                          <p:spTgt spid="3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300"/>
                                        <p:tgtEl>
                                          <p:spTgt spid="3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3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300"/>
                                        <p:tgtEl>
                                          <p:spTgt spid="3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300"/>
                                        <p:tgtEl>
                                          <p:spTgt spid="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300"/>
                                        <p:tgtEl>
                                          <p:spTgt spid="3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300"/>
                                        <p:tgtEl>
                                          <p:spTgt spid="3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300"/>
                                        <p:tgtEl>
                                          <p:spTgt spid="4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300"/>
                                        <p:tgtEl>
                                          <p:spTgt spid="4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3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300"/>
                                        <p:tgtEl>
                                          <p:spTgt spid="4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300"/>
                                        <p:tgtEl>
                                          <p:spTgt spid="1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17" grpId="0" animBg="1"/>
      <p:bldP spid="18" grpId="0" animBg="1"/>
    </p:bld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Inside a bacterial cell</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3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bacterial cell</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Parts and jobs</a:t>
            </a:r>
          </a:p>
        </p:txBody>
      </p:sp>
      <p:pic>
        <p:nvPicPr>
          <p:cNvPr id="16" name="Picture 15" descr="A bacterial cell. A diagram is simplified. The colours help you tell the parts apart."/>
          <p:cNvPicPr>
            <a:picLocks noChangeAspect="1"/>
          </p:cNvPicPr>
          <p:nvPr/>
        </p:nvPicPr>
        <p:blipFill>
          <a:blip r:embed="rId4"/>
          <a:stretch>
            <a:fillRect/>
          </a:stretch>
        </p:blipFill>
        <p:spPr>
          <a:xfrm>
            <a:off x="1187870" y="2148839"/>
            <a:ext cx="7134018" cy="5120640"/>
          </a:xfrm>
          <a:prstGeom prst="rect">
            <a:avLst/>
          </a:prstGeom>
        </p:spPr>
      </p:pic>
      <p:sp>
        <p:nvSpPr>
          <p:cNvPr id="17" name="TextBox 16"/>
          <p:cNvSpPr txBox="1"/>
          <p:nvPr/>
        </p:nvSpPr>
        <p:spPr>
          <a:xfrm>
            <a:off x="731520" y="7342631"/>
            <a:ext cx="8046719" cy="365760"/>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A diagram is simplified. The colours help you tell the parts apart.</a:t>
            </a:r>
          </a:p>
        </p:txBody>
      </p:sp>
      <p:sp>
        <p:nvSpPr>
          <p:cNvPr id="18" name="TextBox 17"/>
          <p:cNvSpPr txBox="1"/>
          <p:nvPr/>
        </p:nvSpPr>
        <p:spPr>
          <a:xfrm>
            <a:off x="9418319" y="2148839"/>
            <a:ext cx="5074920" cy="5486400"/>
          </a:xfrm>
          <a:prstGeom prst="rect">
            <a:avLst/>
          </a:prstGeom>
          <a:noFill/>
        </p:spPr>
        <p:txBody>
          <a:bodyPr wrap="square" lIns="0" rIns="0" tIns="0" bIns="0" anchor="t">
            <a:spAutoFit/>
          </a:bodyPr>
          <a:lstStyle/>
          <a:p>
            <a:pPr algn="l">
              <a:spcAft>
                <a:spcPts val="1000"/>
              </a:spcAft>
            </a:pPr>
            <a:r>
              <a:rPr sz="2000" b="1">
                <a:solidFill>
                  <a:srgbClr val="000000"/>
                </a:solidFill>
                <a:latin typeface="Arial"/>
              </a:rPr>
              <a:t>Cell wall: </a:t>
            </a:r>
            <a:r>
              <a:rPr sz="2000" b="0">
                <a:solidFill>
                  <a:srgbClr val="000000"/>
                </a:solidFill>
                <a:latin typeface="Arial"/>
              </a:rPr>
              <a:t>strengthens the cell. Not made of cellulose.</a:t>
            </a:r>
          </a:p>
          <a:p>
            <a:pPr algn="l">
              <a:spcAft>
                <a:spcPts val="1000"/>
              </a:spcAft>
            </a:pPr>
            <a:r>
              <a:rPr sz="2000" b="1">
                <a:solidFill>
                  <a:srgbClr val="000000"/>
                </a:solidFill>
                <a:latin typeface="Arial"/>
              </a:rPr>
              <a:t>Cell membrane: </a:t>
            </a:r>
            <a:r>
              <a:rPr sz="2000" b="0">
                <a:solidFill>
                  <a:srgbClr val="000000"/>
                </a:solidFill>
                <a:latin typeface="Arial"/>
              </a:rPr>
              <a:t>controls what goes in and out.</a:t>
            </a:r>
          </a:p>
          <a:p>
            <a:pPr algn="l">
              <a:spcAft>
                <a:spcPts val="1000"/>
              </a:spcAft>
            </a:pPr>
            <a:r>
              <a:rPr sz="2000" b="1">
                <a:solidFill>
                  <a:srgbClr val="000000"/>
                </a:solidFill>
                <a:latin typeface="Arial"/>
              </a:rPr>
              <a:t>Cytoplasm: </a:t>
            </a:r>
            <a:r>
              <a:rPr sz="2000" b="0">
                <a:solidFill>
                  <a:srgbClr val="000000"/>
                </a:solidFill>
                <a:latin typeface="Arial"/>
              </a:rPr>
              <a:t>where most chemical reactions happen.</a:t>
            </a:r>
          </a:p>
          <a:p>
            <a:pPr algn="l">
              <a:spcAft>
                <a:spcPts val="1000"/>
              </a:spcAft>
            </a:pPr>
            <a:r>
              <a:rPr sz="2000" b="1">
                <a:solidFill>
                  <a:srgbClr val="000000"/>
                </a:solidFill>
                <a:latin typeface="Arial"/>
              </a:rPr>
              <a:t>Ribosomes: </a:t>
            </a:r>
            <a:r>
              <a:rPr sz="2000" b="0">
                <a:solidFill>
                  <a:srgbClr val="000000"/>
                </a:solidFill>
                <a:latin typeface="Arial"/>
              </a:rPr>
              <a:t>where proteins are made.</a:t>
            </a:r>
          </a:p>
          <a:p>
            <a:pPr algn="l">
              <a:spcAft>
                <a:spcPts val="1000"/>
              </a:spcAft>
            </a:pPr>
            <a:r>
              <a:rPr sz="2000" b="1">
                <a:solidFill>
                  <a:srgbClr val="000000"/>
                </a:solidFill>
                <a:latin typeface="Arial"/>
              </a:rPr>
              <a:t>Single loop of DNA: </a:t>
            </a:r>
            <a:r>
              <a:rPr sz="2000" b="0">
                <a:solidFill>
                  <a:srgbClr val="000000"/>
                </a:solidFill>
                <a:latin typeface="Arial"/>
              </a:rPr>
              <a:t>the genetic instructions.</a:t>
            </a:r>
          </a:p>
          <a:p>
            <a:pPr algn="l">
              <a:spcAft>
                <a:spcPts val="1000"/>
              </a:spcAft>
            </a:pPr>
            <a:r>
              <a:rPr sz="2000" b="1">
                <a:solidFill>
                  <a:srgbClr val="000000"/>
                </a:solidFill>
                <a:latin typeface="Arial"/>
              </a:rPr>
              <a:t>Plasmids: </a:t>
            </a:r>
            <a:r>
              <a:rPr sz="2000" b="0">
                <a:solidFill>
                  <a:srgbClr val="000000"/>
                </a:solidFill>
                <a:latin typeface="Arial"/>
              </a:rPr>
              <a:t>small rings of DNA with a few extra genes.</a:t>
            </a:r>
          </a:p>
          <a:p>
            <a:pPr algn="l">
              <a:spcAft>
                <a:spcPts val="1000"/>
              </a:spcAft>
            </a:pPr>
            <a:r>
              <a:rPr sz="2000" b="1">
                <a:solidFill>
                  <a:srgbClr val="000000"/>
                </a:solidFill>
                <a:latin typeface="Arial"/>
              </a:rPr>
              <a:t>Flagellum: </a:t>
            </a:r>
            <a:r>
              <a:rPr sz="2000" b="0">
                <a:solidFill>
                  <a:srgbClr val="000000"/>
                </a:solidFill>
                <a:latin typeface="Arial"/>
              </a:rPr>
              <a:t>a tail for moving.</a:t>
            </a:r>
          </a:p>
          <a:p>
            <a:pPr algn="l">
              <a:spcAft>
                <a:spcPts val="1000"/>
              </a:spcAft>
            </a:pPr>
            <a:r>
              <a:rPr sz="2000" b="1">
                <a:solidFill>
                  <a:srgbClr val="009900"/>
                </a:solidFill>
                <a:latin typeface="Arial"/>
              </a:rPr>
              <a:t>Only some bacteria have plasmids or a flagellum.</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5" end="5"/>
                                            </p:txEl>
                                          </p:spTgt>
                                        </p:tgtEl>
                                        <p:attrNameLst>
                                          <p:attrName>style.visibility</p:attrName>
                                        </p:attrNameLst>
                                      </p:cBhvr>
                                      <p:to>
                                        <p:strVal val="visible"/>
                                      </p:to>
                                    </p:set>
                                    <p:animEffect transition="in" filter="fade">
                                      <p:cBhvr>
                                        <p:cTn id="32" dur="300"/>
                                        <p:tgtEl>
                                          <p:spTgt spid="1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xEl>
                                              <p:pRg st="6" end="6"/>
                                            </p:txEl>
                                          </p:spTgt>
                                        </p:tgtEl>
                                        <p:attrNameLst>
                                          <p:attrName>style.visibility</p:attrName>
                                        </p:attrNameLst>
                                      </p:cBhvr>
                                      <p:to>
                                        <p:strVal val="visible"/>
                                      </p:to>
                                    </p:set>
                                    <p:animEffect transition="in" filter="fade">
                                      <p:cBhvr>
                                        <p:cTn id="37" dur="300"/>
                                        <p:tgtEl>
                                          <p:spTgt spid="1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xEl>
                                              <p:pRg st="7" end="7"/>
                                            </p:txEl>
                                          </p:spTgt>
                                        </p:tgtEl>
                                        <p:attrNameLst>
                                          <p:attrName>style.visibility</p:attrName>
                                        </p:attrNameLst>
                                      </p:cBhvr>
                                      <p:to>
                                        <p:strVal val="visible"/>
                                      </p:to>
                                    </p:set>
                                    <p:animEffect transition="in" filter="fade">
                                      <p:cBhvr>
                                        <p:cTn id="42" dur="300"/>
                                        <p:tgtEl>
                                          <p:spTgt spid="1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DNA, but no nucleus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4 of 12</a:t>
            </a:r>
          </a:p>
        </p:txBody>
      </p:sp>
      <p:sp>
        <p:nvSpPr>
          <p:cNvPr id="10" name="Rectangle 9"/>
          <p:cNvSpPr/>
          <p:nvPr/>
        </p:nvSpPr>
        <p:spPr>
          <a:xfrm>
            <a:off x="548640" y="1508760"/>
            <a:ext cx="72237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72237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69494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Where is the DNA?</a:t>
            </a:r>
          </a:p>
        </p:txBody>
      </p:sp>
      <p:pic>
        <p:nvPicPr>
          <p:cNvPr id="13" name="Picture 12" descr="Where is the DNA?. A diagram is simplified. Not to scale."/>
          <p:cNvPicPr>
            <a:picLocks noChangeAspect="1"/>
          </p:cNvPicPr>
          <p:nvPr/>
        </p:nvPicPr>
        <p:blipFill>
          <a:blip r:embed="rId4"/>
          <a:stretch>
            <a:fillRect/>
          </a:stretch>
        </p:blipFill>
        <p:spPr>
          <a:xfrm>
            <a:off x="685800" y="2728874"/>
            <a:ext cx="6949440" cy="3914851"/>
          </a:xfrm>
          <a:prstGeom prst="rect">
            <a:avLst/>
          </a:prstGeom>
        </p:spPr>
      </p:pic>
      <p:sp>
        <p:nvSpPr>
          <p:cNvPr id="14" name="TextBox 13"/>
          <p:cNvSpPr txBox="1"/>
          <p:nvPr/>
        </p:nvSpPr>
        <p:spPr>
          <a:xfrm>
            <a:off x="685800" y="6716877"/>
            <a:ext cx="6949440" cy="365760"/>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A diagram is simplified. Not to scale.</a:t>
            </a:r>
          </a:p>
        </p:txBody>
      </p:sp>
      <p:sp>
        <p:nvSpPr>
          <p:cNvPr id="15" name="Rectangle 14"/>
          <p:cNvSpPr/>
          <p:nvPr/>
        </p:nvSpPr>
        <p:spPr>
          <a:xfrm>
            <a:off x="8046720" y="1508760"/>
            <a:ext cx="6629400" cy="49377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46720" y="1508760"/>
            <a:ext cx="66294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183880" y="1508760"/>
            <a:ext cx="63550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Step by step</a:t>
            </a:r>
          </a:p>
        </p:txBody>
      </p:sp>
      <p:sp>
        <p:nvSpPr>
          <p:cNvPr id="18" name="Oval 17"/>
          <p:cNvSpPr/>
          <p:nvPr/>
        </p:nvSpPr>
        <p:spPr>
          <a:xfrm>
            <a:off x="8275320" y="2151379"/>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19" name="TextBox 18"/>
          <p:cNvSpPr txBox="1"/>
          <p:nvPr/>
        </p:nvSpPr>
        <p:spPr>
          <a:xfrm>
            <a:off x="8823960" y="2194560"/>
            <a:ext cx="562356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Eukaryotic:</a:t>
            </a:r>
            <a:r>
              <a:rPr sz="2200" b="0">
                <a:solidFill>
                  <a:srgbClr val="000000"/>
                </a:solidFill>
                <a:latin typeface="Arial"/>
              </a:rPr>
              <a:t> in animal and plant cells, the DNA is enclosed in a nucleus.</a:t>
            </a:r>
          </a:p>
        </p:txBody>
      </p:sp>
      <p:sp>
        <p:nvSpPr>
          <p:cNvPr id="20" name="Oval 19"/>
          <p:cNvSpPr/>
          <p:nvPr/>
        </p:nvSpPr>
        <p:spPr>
          <a:xfrm>
            <a:off x="8275320" y="3006343"/>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1" name="TextBox 20"/>
          <p:cNvSpPr txBox="1"/>
          <p:nvPr/>
        </p:nvSpPr>
        <p:spPr>
          <a:xfrm>
            <a:off x="8823960" y="3049524"/>
            <a:ext cx="562356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No nucleus:</a:t>
            </a:r>
            <a:r>
              <a:rPr sz="2200" b="0">
                <a:solidFill>
                  <a:srgbClr val="000000"/>
                </a:solidFill>
                <a:latin typeface="Arial"/>
              </a:rPr>
              <a:t> a bacterial cell has no nucleus. Its DNA is free in the cytoplasm.</a:t>
            </a:r>
          </a:p>
        </p:txBody>
      </p:sp>
      <p:sp>
        <p:nvSpPr>
          <p:cNvPr id="22" name="Oval 21"/>
          <p:cNvSpPr/>
          <p:nvPr/>
        </p:nvSpPr>
        <p:spPr>
          <a:xfrm>
            <a:off x="8275320" y="3861307"/>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3" name="TextBox 22"/>
          <p:cNvSpPr txBox="1"/>
          <p:nvPr/>
        </p:nvSpPr>
        <p:spPr>
          <a:xfrm>
            <a:off x="8823960" y="3904487"/>
            <a:ext cx="5623560" cy="372618"/>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One loop:</a:t>
            </a:r>
            <a:r>
              <a:rPr sz="2200" b="0">
                <a:solidFill>
                  <a:srgbClr val="000000"/>
                </a:solidFill>
                <a:latin typeface="Arial"/>
              </a:rPr>
              <a:t> the main DNA is a single loop.</a:t>
            </a:r>
          </a:p>
        </p:txBody>
      </p:sp>
      <p:sp>
        <p:nvSpPr>
          <p:cNvPr id="24" name="Oval 23"/>
          <p:cNvSpPr/>
          <p:nvPr/>
        </p:nvSpPr>
        <p:spPr>
          <a:xfrm>
            <a:off x="8275320" y="4501387"/>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5" name="TextBox 24"/>
          <p:cNvSpPr txBox="1"/>
          <p:nvPr/>
        </p:nvSpPr>
        <p:spPr>
          <a:xfrm>
            <a:off x="8823960" y="4544568"/>
            <a:ext cx="562356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Plasmids:</a:t>
            </a:r>
            <a:r>
              <a:rPr sz="2200" b="0">
                <a:solidFill>
                  <a:srgbClr val="000000"/>
                </a:solidFill>
                <a:latin typeface="Arial"/>
              </a:rPr>
              <a:t> many bacteria also have small rings of DNA called plasmids.</a:t>
            </a:r>
          </a:p>
        </p:txBody>
      </p:sp>
      <p:sp>
        <p:nvSpPr>
          <p:cNvPr id="26" name="TextBox 25"/>
          <p:cNvSpPr txBox="1"/>
          <p:nvPr/>
        </p:nvSpPr>
        <p:spPr>
          <a:xfrm>
            <a:off x="8823960" y="5399531"/>
            <a:ext cx="5623560" cy="372618"/>
          </a:xfrm>
          <a:prstGeom prst="rect">
            <a:avLst/>
          </a:prstGeom>
          <a:noFill/>
        </p:spPr>
        <p:txBody>
          <a:bodyPr wrap="square" lIns="0" rIns="0" tIns="0" bIns="0" anchor="t">
            <a:spAutoFit/>
          </a:bodyPr>
          <a:lstStyle/>
          <a:p>
            <a:pPr algn="l">
              <a:spcAft>
                <a:spcPts val="600"/>
              </a:spcAft>
            </a:pPr>
            <a:r>
              <a:rPr sz="2200" b="1">
                <a:solidFill>
                  <a:srgbClr val="009900"/>
                </a:solidFill>
                <a:latin typeface="Arial"/>
              </a:rPr>
              <a:t>No nucleus does not mean no DNA.</a:t>
            </a:r>
          </a:p>
        </p:txBody>
      </p:sp>
      <p:sp>
        <p:nvSpPr>
          <p:cNvPr id="27" name="Rectangle 26"/>
          <p:cNvSpPr/>
          <p:nvPr/>
        </p:nvSpPr>
        <p:spPr>
          <a:xfrm>
            <a:off x="8046720" y="6629400"/>
            <a:ext cx="6629400" cy="114300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183880" y="6629400"/>
            <a:ext cx="6355080" cy="1143000"/>
          </a:xfrm>
          <a:prstGeom prst="rect">
            <a:avLst/>
          </a:prstGeom>
          <a:noFill/>
        </p:spPr>
        <p:txBody>
          <a:bodyPr wrap="square" lIns="0" rIns="0" tIns="0" bIns="0" anchor="ctr">
            <a:spAutoFit/>
          </a:bodyPr>
          <a:lstStyle/>
          <a:p>
            <a:pPr algn="ctr">
              <a:spcAft>
                <a:spcPts val="600"/>
              </a:spcAft>
            </a:pPr>
            <a:r>
              <a:rPr sz="1800" b="1">
                <a:solidFill>
                  <a:srgbClr val="438FC9"/>
                </a:solidFill>
                <a:latin typeface="Arial"/>
                <a:hlinkClick r:id="rId3"/>
              </a:rPr>
              <a:t>▶ Online lesson, screen 4: DNA, but no nucleus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3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3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3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3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3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3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3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coloured electron micrograph shows a golden-yellow bacterium. Where does the colour come from?</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It is the bacterium's real colour.</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It was added to a black and white picture.</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 bacterium was stained with iodine.</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structures is found in a bacterial cell?</a:t>
            </a:r>
          </a:p>
        </p:txBody>
      </p:sp>
      <p:sp>
        <p:nvSpPr>
          <p:cNvPr id="25"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 nucleus</a:t>
            </a:r>
          </a:p>
        </p:txBody>
      </p:sp>
      <p:sp>
        <p:nvSpPr>
          <p:cNvPr id="26"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Mitochondria</a:t>
            </a:r>
          </a:p>
        </p:txBody>
      </p:sp>
      <p:sp>
        <p:nvSpPr>
          <p:cNvPr id="27"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Ribosomes</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bacterial cell has no nucleus. What is true about its DNA?</a:t>
            </a:r>
          </a:p>
        </p:txBody>
      </p:sp>
      <p:sp>
        <p:nvSpPr>
          <p:cNvPr id="32"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 main DNA is a single loop, free in the cytoplasm.</a:t>
            </a:r>
          </a:p>
        </p:txBody>
      </p:sp>
      <p:sp>
        <p:nvSpPr>
          <p:cNvPr id="33"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It has no DNA at all.</a:t>
            </a:r>
          </a:p>
        </p:txBody>
      </p:sp>
      <p:sp>
        <p:nvSpPr>
          <p:cNvPr id="34"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All of its DNA is in plasmids.</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coloured electron micrograph shows a golden-yellow bacterium. Where does the colour come from?</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It is the bacterium's real colour.</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It was added to a black and white picture.</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 bacterium was stained with iodine.</a:t>
            </a:r>
          </a:p>
        </p:txBody>
      </p:sp>
      <p:sp>
        <p:nvSpPr>
          <p:cNvPr id="21" name="SG cp1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It was added to a black and white picture. ✓</a:t>
            </a:r>
          </a:p>
        </p:txBody>
      </p:sp>
      <p:sp>
        <p:nvSpPr>
          <p:cNvPr id="22" name="SG cp1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Electron micrographs are black and white: the colours are added.</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structures is found in a bacterial cell?</a:t>
            </a:r>
          </a:p>
        </p:txBody>
      </p:sp>
      <p:sp>
        <p:nvSpPr>
          <p:cNvPr id="27"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 nucleus</a:t>
            </a:r>
          </a:p>
        </p:txBody>
      </p:sp>
      <p:sp>
        <p:nvSpPr>
          <p:cNvPr id="28"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Mitochondria</a:t>
            </a:r>
          </a:p>
        </p:txBody>
      </p:sp>
      <p:sp>
        <p:nvSpPr>
          <p:cNvPr id="29"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Ribosomes</a:t>
            </a:r>
          </a:p>
        </p:txBody>
      </p:sp>
      <p:sp>
        <p:nvSpPr>
          <p:cNvPr id="30" name="SG cp1 q2 answer C"/>
          <p:cNvSpPr/>
          <p:nvPr/>
        </p:nvSpPr>
        <p:spPr>
          <a:xfrm>
            <a:off x="548640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Ribosomes ✓</a:t>
            </a:r>
          </a:p>
        </p:txBody>
      </p:sp>
      <p:sp>
        <p:nvSpPr>
          <p:cNvPr id="31" name="SG cp1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Bacteria have ribosomes, so they can make proteins.</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bacterial cell has no nucleus. What is true about its DNA?</a:t>
            </a:r>
          </a:p>
        </p:txBody>
      </p:sp>
      <p:sp>
        <p:nvSpPr>
          <p:cNvPr id="36"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 main DNA is a single loop, free in the cytoplasm.</a:t>
            </a:r>
          </a:p>
        </p:txBody>
      </p:sp>
      <p:sp>
        <p:nvSpPr>
          <p:cNvPr id="37"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It has no DNA at all.</a:t>
            </a:r>
          </a:p>
        </p:txBody>
      </p:sp>
      <p:sp>
        <p:nvSpPr>
          <p:cNvPr id="38"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All of its DNA is in plasmids.</a:t>
            </a:r>
          </a:p>
        </p:txBody>
      </p:sp>
      <p:sp>
        <p:nvSpPr>
          <p:cNvPr id="39" name="SG cp1 q3 answer A"/>
          <p:cNvSpPr/>
          <p:nvPr/>
        </p:nvSpPr>
        <p:spPr>
          <a:xfrm>
            <a:off x="1024128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The main DNA is a single loop, free in the cytoplasm. ✓</a:t>
            </a:r>
          </a:p>
        </p:txBody>
      </p:sp>
      <p:sp>
        <p:nvSpPr>
          <p:cNvPr id="40" name="SG cp1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Bacteria do have DNA. It is just not enclosed in a nucleus.</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5  ·  Q2 slide 6  ·  Q3 slide 7</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Prokaryotic and eukaryotic cells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6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Three kinds of cell</a:t>
            </a:r>
          </a:p>
        </p:txBody>
      </p:sp>
      <p:sp>
        <p:nvSpPr>
          <p:cNvPr id="13" name="Rectangle 12"/>
          <p:cNvSpPr/>
          <p:nvPr/>
        </p:nvSpPr>
        <p:spPr>
          <a:xfrm>
            <a:off x="6675120" y="1508760"/>
            <a:ext cx="80010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675120" y="150876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Which cells have it?</a:t>
            </a:r>
          </a:p>
        </p:txBody>
      </p:sp>
      <p:pic>
        <p:nvPicPr>
          <p:cNvPr id="16" name="Picture 15" descr="Three kinds of cell. A diagram is simplified."/>
          <p:cNvPicPr>
            <a:picLocks noChangeAspect="1"/>
          </p:cNvPicPr>
          <p:nvPr/>
        </p:nvPicPr>
        <p:blipFill>
          <a:blip r:embed="rId4"/>
          <a:stretch>
            <a:fillRect/>
          </a:stretch>
        </p:blipFill>
        <p:spPr>
          <a:xfrm>
            <a:off x="914400" y="2148839"/>
            <a:ext cx="5120640" cy="5120640"/>
          </a:xfrm>
          <a:prstGeom prst="rect">
            <a:avLst/>
          </a:prstGeom>
        </p:spPr>
      </p:pic>
      <p:sp>
        <p:nvSpPr>
          <p:cNvPr id="17" name="TextBox 16"/>
          <p:cNvSpPr txBox="1"/>
          <p:nvPr/>
        </p:nvSpPr>
        <p:spPr>
          <a:xfrm>
            <a:off x="731520" y="7342631"/>
            <a:ext cx="5486400" cy="365760"/>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A diagram is simplified.</a:t>
            </a:r>
          </a:p>
        </p:txBody>
      </p:sp>
      <p:sp>
        <p:nvSpPr>
          <p:cNvPr id="18" name="Rectangle 17"/>
          <p:cNvSpPr/>
          <p:nvPr/>
        </p:nvSpPr>
        <p:spPr>
          <a:xfrm>
            <a:off x="6858000" y="2103120"/>
            <a:ext cx="1783080" cy="457200"/>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Structure</a:t>
            </a:r>
          </a:p>
        </p:txBody>
      </p:sp>
      <p:sp>
        <p:nvSpPr>
          <p:cNvPr id="19" name="Rectangle 18"/>
          <p:cNvSpPr/>
          <p:nvPr/>
        </p:nvSpPr>
        <p:spPr>
          <a:xfrm>
            <a:off x="8641080" y="2103120"/>
            <a:ext cx="1920240" cy="457200"/>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Animal cell</a:t>
            </a:r>
          </a:p>
        </p:txBody>
      </p:sp>
      <p:sp>
        <p:nvSpPr>
          <p:cNvPr id="20" name="Rectangle 19"/>
          <p:cNvSpPr/>
          <p:nvPr/>
        </p:nvSpPr>
        <p:spPr>
          <a:xfrm>
            <a:off x="10561319" y="2103120"/>
            <a:ext cx="1965960" cy="457200"/>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Plant cell</a:t>
            </a:r>
          </a:p>
        </p:txBody>
      </p:sp>
      <p:sp>
        <p:nvSpPr>
          <p:cNvPr id="21" name="Rectangle 20"/>
          <p:cNvSpPr/>
          <p:nvPr/>
        </p:nvSpPr>
        <p:spPr>
          <a:xfrm>
            <a:off x="12527280" y="2103120"/>
            <a:ext cx="1965960" cy="457200"/>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Bacterial cell</a:t>
            </a:r>
          </a:p>
        </p:txBody>
      </p:sp>
      <p:sp>
        <p:nvSpPr>
          <p:cNvPr id="22" name="Rectangle 21"/>
          <p:cNvSpPr/>
          <p:nvPr/>
        </p:nvSpPr>
        <p:spPr>
          <a:xfrm>
            <a:off x="6858000" y="2560320"/>
            <a:ext cx="178308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nucleus</a:t>
            </a:r>
          </a:p>
        </p:txBody>
      </p:sp>
      <p:sp>
        <p:nvSpPr>
          <p:cNvPr id="23" name="Rectangle 22"/>
          <p:cNvSpPr/>
          <p:nvPr/>
        </p:nvSpPr>
        <p:spPr>
          <a:xfrm>
            <a:off x="8641080" y="2560320"/>
            <a:ext cx="192024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24" name="Rectangle 23"/>
          <p:cNvSpPr/>
          <p:nvPr/>
        </p:nvSpPr>
        <p:spPr>
          <a:xfrm>
            <a:off x="10561319" y="256032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25" name="Rectangle 24"/>
          <p:cNvSpPr/>
          <p:nvPr/>
        </p:nvSpPr>
        <p:spPr>
          <a:xfrm>
            <a:off x="12527280" y="256032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26" name="Rectangle 25"/>
          <p:cNvSpPr/>
          <p:nvPr/>
        </p:nvSpPr>
        <p:spPr>
          <a:xfrm>
            <a:off x="6858000" y="2971800"/>
            <a:ext cx="178308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DNA</a:t>
            </a:r>
          </a:p>
        </p:txBody>
      </p:sp>
      <p:sp>
        <p:nvSpPr>
          <p:cNvPr id="27" name="Rectangle 26"/>
          <p:cNvSpPr/>
          <p:nvPr/>
        </p:nvSpPr>
        <p:spPr>
          <a:xfrm>
            <a:off x="8641080" y="2971800"/>
            <a:ext cx="192024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 in the nucleus</a:t>
            </a:r>
          </a:p>
        </p:txBody>
      </p:sp>
      <p:sp>
        <p:nvSpPr>
          <p:cNvPr id="28" name="Rectangle 27"/>
          <p:cNvSpPr/>
          <p:nvPr/>
        </p:nvSpPr>
        <p:spPr>
          <a:xfrm>
            <a:off x="10561319" y="297180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 in the nucleus</a:t>
            </a:r>
          </a:p>
        </p:txBody>
      </p:sp>
      <p:sp>
        <p:nvSpPr>
          <p:cNvPr id="29" name="Rectangle 28"/>
          <p:cNvSpPr/>
          <p:nvPr/>
        </p:nvSpPr>
        <p:spPr>
          <a:xfrm>
            <a:off x="12527280" y="297180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 a single loop</a:t>
            </a:r>
          </a:p>
        </p:txBody>
      </p:sp>
      <p:sp>
        <p:nvSpPr>
          <p:cNvPr id="30" name="Rectangle 29"/>
          <p:cNvSpPr/>
          <p:nvPr/>
        </p:nvSpPr>
        <p:spPr>
          <a:xfrm>
            <a:off x="6858000" y="3383280"/>
            <a:ext cx="178308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cell membrane</a:t>
            </a:r>
          </a:p>
        </p:txBody>
      </p:sp>
      <p:sp>
        <p:nvSpPr>
          <p:cNvPr id="31" name="Rectangle 30"/>
          <p:cNvSpPr/>
          <p:nvPr/>
        </p:nvSpPr>
        <p:spPr>
          <a:xfrm>
            <a:off x="8641080" y="3383280"/>
            <a:ext cx="192024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32" name="Rectangle 31"/>
          <p:cNvSpPr/>
          <p:nvPr/>
        </p:nvSpPr>
        <p:spPr>
          <a:xfrm>
            <a:off x="10561319" y="338328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33" name="Rectangle 32"/>
          <p:cNvSpPr/>
          <p:nvPr/>
        </p:nvSpPr>
        <p:spPr>
          <a:xfrm>
            <a:off x="12527280" y="338328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34" name="Rectangle 33"/>
          <p:cNvSpPr/>
          <p:nvPr/>
        </p:nvSpPr>
        <p:spPr>
          <a:xfrm>
            <a:off x="6858000" y="3794760"/>
            <a:ext cx="178308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cytoplasm</a:t>
            </a:r>
          </a:p>
        </p:txBody>
      </p:sp>
      <p:sp>
        <p:nvSpPr>
          <p:cNvPr id="35" name="Rectangle 34"/>
          <p:cNvSpPr/>
          <p:nvPr/>
        </p:nvSpPr>
        <p:spPr>
          <a:xfrm>
            <a:off x="8641080" y="3794760"/>
            <a:ext cx="192024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36" name="Rectangle 35"/>
          <p:cNvSpPr/>
          <p:nvPr/>
        </p:nvSpPr>
        <p:spPr>
          <a:xfrm>
            <a:off x="10561319" y="379476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37" name="Rectangle 36"/>
          <p:cNvSpPr/>
          <p:nvPr/>
        </p:nvSpPr>
        <p:spPr>
          <a:xfrm>
            <a:off x="12527280" y="379476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38" name="Rectangle 37"/>
          <p:cNvSpPr/>
          <p:nvPr/>
        </p:nvSpPr>
        <p:spPr>
          <a:xfrm>
            <a:off x="6858000" y="4206240"/>
            <a:ext cx="178308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ribosomes</a:t>
            </a:r>
          </a:p>
        </p:txBody>
      </p:sp>
      <p:sp>
        <p:nvSpPr>
          <p:cNvPr id="39" name="Rectangle 38"/>
          <p:cNvSpPr/>
          <p:nvPr/>
        </p:nvSpPr>
        <p:spPr>
          <a:xfrm>
            <a:off x="8641080" y="4206240"/>
            <a:ext cx="192024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40" name="Rectangle 39"/>
          <p:cNvSpPr/>
          <p:nvPr/>
        </p:nvSpPr>
        <p:spPr>
          <a:xfrm>
            <a:off x="10561319" y="420624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41" name="Rectangle 40"/>
          <p:cNvSpPr/>
          <p:nvPr/>
        </p:nvSpPr>
        <p:spPr>
          <a:xfrm>
            <a:off x="12527280" y="420624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42" name="Rectangle 41"/>
          <p:cNvSpPr/>
          <p:nvPr/>
        </p:nvSpPr>
        <p:spPr>
          <a:xfrm>
            <a:off x="6858000" y="4617720"/>
            <a:ext cx="178308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mitochondria</a:t>
            </a:r>
          </a:p>
        </p:txBody>
      </p:sp>
      <p:sp>
        <p:nvSpPr>
          <p:cNvPr id="43" name="Rectangle 42"/>
          <p:cNvSpPr/>
          <p:nvPr/>
        </p:nvSpPr>
        <p:spPr>
          <a:xfrm>
            <a:off x="8641080" y="4617720"/>
            <a:ext cx="192024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44" name="Rectangle 43"/>
          <p:cNvSpPr/>
          <p:nvPr/>
        </p:nvSpPr>
        <p:spPr>
          <a:xfrm>
            <a:off x="10561319" y="461772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45" name="Rectangle 44"/>
          <p:cNvSpPr/>
          <p:nvPr/>
        </p:nvSpPr>
        <p:spPr>
          <a:xfrm>
            <a:off x="12527280" y="461772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46" name="Rectangle 45"/>
          <p:cNvSpPr/>
          <p:nvPr/>
        </p:nvSpPr>
        <p:spPr>
          <a:xfrm>
            <a:off x="6858000" y="5029200"/>
            <a:ext cx="178308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chloroplasts</a:t>
            </a:r>
          </a:p>
        </p:txBody>
      </p:sp>
      <p:sp>
        <p:nvSpPr>
          <p:cNvPr id="47" name="Rectangle 46"/>
          <p:cNvSpPr/>
          <p:nvPr/>
        </p:nvSpPr>
        <p:spPr>
          <a:xfrm>
            <a:off x="8641080" y="5029200"/>
            <a:ext cx="192024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48" name="Rectangle 47"/>
          <p:cNvSpPr/>
          <p:nvPr/>
        </p:nvSpPr>
        <p:spPr>
          <a:xfrm>
            <a:off x="10561319" y="502920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 (some)</a:t>
            </a:r>
          </a:p>
        </p:txBody>
      </p:sp>
      <p:sp>
        <p:nvSpPr>
          <p:cNvPr id="49" name="Rectangle 48"/>
          <p:cNvSpPr/>
          <p:nvPr/>
        </p:nvSpPr>
        <p:spPr>
          <a:xfrm>
            <a:off x="12527280" y="502920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50" name="Rectangle 49"/>
          <p:cNvSpPr/>
          <p:nvPr/>
        </p:nvSpPr>
        <p:spPr>
          <a:xfrm>
            <a:off x="6858000" y="5440680"/>
            <a:ext cx="178308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cell wall</a:t>
            </a:r>
          </a:p>
        </p:txBody>
      </p:sp>
      <p:sp>
        <p:nvSpPr>
          <p:cNvPr id="51" name="Rectangle 50"/>
          <p:cNvSpPr/>
          <p:nvPr/>
        </p:nvSpPr>
        <p:spPr>
          <a:xfrm>
            <a:off x="8641080" y="5440680"/>
            <a:ext cx="192024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52" name="Rectangle 51"/>
          <p:cNvSpPr/>
          <p:nvPr/>
        </p:nvSpPr>
        <p:spPr>
          <a:xfrm>
            <a:off x="10561319" y="544068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 cellulose</a:t>
            </a:r>
          </a:p>
        </p:txBody>
      </p:sp>
      <p:sp>
        <p:nvSpPr>
          <p:cNvPr id="53" name="Rectangle 52"/>
          <p:cNvSpPr/>
          <p:nvPr/>
        </p:nvSpPr>
        <p:spPr>
          <a:xfrm>
            <a:off x="12527280" y="544068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 not cellulose</a:t>
            </a:r>
          </a:p>
        </p:txBody>
      </p:sp>
      <p:sp>
        <p:nvSpPr>
          <p:cNvPr id="54" name="Rectangle 53"/>
          <p:cNvSpPr/>
          <p:nvPr/>
        </p:nvSpPr>
        <p:spPr>
          <a:xfrm>
            <a:off x="6858000" y="5852160"/>
            <a:ext cx="178308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plasmids</a:t>
            </a:r>
          </a:p>
        </p:txBody>
      </p:sp>
      <p:sp>
        <p:nvSpPr>
          <p:cNvPr id="55" name="Rectangle 54"/>
          <p:cNvSpPr/>
          <p:nvPr/>
        </p:nvSpPr>
        <p:spPr>
          <a:xfrm>
            <a:off x="8641080" y="5852160"/>
            <a:ext cx="192024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56" name="Rectangle 55"/>
          <p:cNvSpPr/>
          <p:nvPr/>
        </p:nvSpPr>
        <p:spPr>
          <a:xfrm>
            <a:off x="10561319" y="585216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t>
            </a:r>
          </a:p>
        </p:txBody>
      </p:sp>
      <p:sp>
        <p:nvSpPr>
          <p:cNvPr id="57" name="Rectangle 56"/>
          <p:cNvSpPr/>
          <p:nvPr/>
        </p:nvSpPr>
        <p:spPr>
          <a:xfrm>
            <a:off x="12527280" y="5852160"/>
            <a:ext cx="1965960" cy="4114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 (some)</a:t>
            </a:r>
          </a:p>
        </p:txBody>
      </p:sp>
      <p:sp>
        <p:nvSpPr>
          <p:cNvPr id="58" name="TextBox 57"/>
          <p:cNvSpPr txBox="1"/>
          <p:nvPr/>
        </p:nvSpPr>
        <p:spPr>
          <a:xfrm>
            <a:off x="6858000" y="6391656"/>
            <a:ext cx="7635240" cy="365760"/>
          </a:xfrm>
          <a:prstGeom prst="rect">
            <a:avLst/>
          </a:prstGeom>
          <a:noFill/>
        </p:spPr>
        <p:txBody>
          <a:bodyPr wrap="square" lIns="0" rIns="0" tIns="0" bIns="0" anchor="t">
            <a:spAutoFit/>
          </a:bodyPr>
          <a:lstStyle/>
          <a:p>
            <a:pPr algn="l">
              <a:spcAft>
                <a:spcPts val="0"/>
              </a:spcAft>
            </a:pPr>
            <a:r>
              <a:rPr sz="1600" b="1">
                <a:solidFill>
                  <a:srgbClr val="000000"/>
                </a:solidFill>
                <a:latin typeface="Arial"/>
              </a:rPr>
              <a:t>Watch out:</a:t>
            </a:r>
            <a:r>
              <a:rPr sz="1600" b="0">
                <a:solidFill>
                  <a:srgbClr val="000000"/>
                </a:solidFill>
                <a:latin typeface="Arial"/>
              </a:rPr>
              <a:t> 'Pro-' = before, 'karyon' = nucleus. 'Eu-' = true.</a:t>
            </a:r>
          </a:p>
        </p:txBody>
      </p:sp>
      <p:sp>
        <p:nvSpPr>
          <p:cNvPr id="59" name="TextBox 58"/>
          <p:cNvSpPr txBox="1"/>
          <p:nvPr/>
        </p:nvSpPr>
        <p:spPr>
          <a:xfrm>
            <a:off x="6858000" y="6775704"/>
            <a:ext cx="7635240" cy="566928"/>
          </a:xfrm>
          <a:prstGeom prst="rect">
            <a:avLst/>
          </a:prstGeom>
          <a:noFill/>
        </p:spPr>
        <p:txBody>
          <a:bodyPr wrap="square" lIns="0" rIns="0" tIns="0" bIns="0" anchor="t">
            <a:spAutoFit/>
          </a:bodyPr>
          <a:lstStyle/>
          <a:p>
            <a:pPr algn="l">
              <a:spcAft>
                <a:spcPts val="0"/>
              </a:spcAft>
            </a:pPr>
            <a:r>
              <a:rPr sz="1700" b="1">
                <a:solidFill>
                  <a:srgbClr val="009900"/>
                </a:solidFill>
                <a:latin typeface="Arial"/>
              </a:rPr>
              <a:t>Prokaryotic: no nucleus. Eukaryotic: the genetic material is enclosed in a nucleus.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500"/>
                                        <p:tgtEl>
                                          <p:spTgt spid="3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ipe(left)">
                                      <p:cBhvr>
                                        <p:cTn id="52" dur="500"/>
                                        <p:tgtEl>
                                          <p:spTgt spid="3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left)">
                                      <p:cBhvr>
                                        <p:cTn id="55" dur="500"/>
                                        <p:tgtEl>
                                          <p:spTgt spid="3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left)">
                                      <p:cBhvr>
                                        <p:cTn id="58" dur="500"/>
                                        <p:tgtEl>
                                          <p:spTgt spid="37"/>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left)">
                                      <p:cBhvr>
                                        <p:cTn id="63" dur="500"/>
                                        <p:tgtEl>
                                          <p:spTgt spid="3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wipe(left)">
                                      <p:cBhvr>
                                        <p:cTn id="66" dur="500"/>
                                        <p:tgtEl>
                                          <p:spTgt spid="39"/>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left)">
                                      <p:cBhvr>
                                        <p:cTn id="69" dur="500"/>
                                        <p:tgtEl>
                                          <p:spTgt spid="40"/>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left)">
                                      <p:cBhvr>
                                        <p:cTn id="77" dur="500"/>
                                        <p:tgtEl>
                                          <p:spTgt spid="4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wipe(left)">
                                      <p:cBhvr>
                                        <p:cTn id="80" dur="500"/>
                                        <p:tgtEl>
                                          <p:spTgt spid="43"/>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wipe(left)">
                                      <p:cBhvr>
                                        <p:cTn id="83" dur="500"/>
                                        <p:tgtEl>
                                          <p:spTgt spid="44"/>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45"/>
                                        </p:tgtEl>
                                        <p:attrNameLst>
                                          <p:attrName>style.visibility</p:attrName>
                                        </p:attrNameLst>
                                      </p:cBhvr>
                                      <p:to>
                                        <p:strVal val="visible"/>
                                      </p:to>
                                    </p:set>
                                    <p:animEffect transition="in" filter="wipe(left)">
                                      <p:cBhvr>
                                        <p:cTn id="86" dur="500"/>
                                        <p:tgtEl>
                                          <p:spTgt spid="45"/>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wipe(left)">
                                      <p:cBhvr>
                                        <p:cTn id="91" dur="500"/>
                                        <p:tgtEl>
                                          <p:spTgt spid="46"/>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47"/>
                                        </p:tgtEl>
                                        <p:attrNameLst>
                                          <p:attrName>style.visibility</p:attrName>
                                        </p:attrNameLst>
                                      </p:cBhvr>
                                      <p:to>
                                        <p:strVal val="visible"/>
                                      </p:to>
                                    </p:set>
                                    <p:animEffect transition="in" filter="wipe(left)">
                                      <p:cBhvr>
                                        <p:cTn id="94" dur="500"/>
                                        <p:tgtEl>
                                          <p:spTgt spid="47"/>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wipe(left)">
                                      <p:cBhvr>
                                        <p:cTn id="97" dur="500"/>
                                        <p:tgtEl>
                                          <p:spTgt spid="4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49"/>
                                        </p:tgtEl>
                                        <p:attrNameLst>
                                          <p:attrName>style.visibility</p:attrName>
                                        </p:attrNameLst>
                                      </p:cBhvr>
                                      <p:to>
                                        <p:strVal val="visible"/>
                                      </p:to>
                                    </p:set>
                                    <p:animEffect transition="in" filter="wipe(left)">
                                      <p:cBhvr>
                                        <p:cTn id="100" dur="500"/>
                                        <p:tgtEl>
                                          <p:spTgt spid="49"/>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8" fill="hold" grpId="0" nodeType="clickEffect">
                                  <p:stCondLst>
                                    <p:cond delay="0"/>
                                  </p:stCondLst>
                                  <p:childTnLst>
                                    <p:set>
                                      <p:cBhvr>
                                        <p:cTn id="104" dur="1" fill="hold">
                                          <p:stCondLst>
                                            <p:cond delay="0"/>
                                          </p:stCondLst>
                                        </p:cTn>
                                        <p:tgtEl>
                                          <p:spTgt spid="50"/>
                                        </p:tgtEl>
                                        <p:attrNameLst>
                                          <p:attrName>style.visibility</p:attrName>
                                        </p:attrNameLst>
                                      </p:cBhvr>
                                      <p:to>
                                        <p:strVal val="visible"/>
                                      </p:to>
                                    </p:set>
                                    <p:animEffect transition="in" filter="wipe(left)">
                                      <p:cBhvr>
                                        <p:cTn id="105" dur="500"/>
                                        <p:tgtEl>
                                          <p:spTgt spid="50"/>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51"/>
                                        </p:tgtEl>
                                        <p:attrNameLst>
                                          <p:attrName>style.visibility</p:attrName>
                                        </p:attrNameLst>
                                      </p:cBhvr>
                                      <p:to>
                                        <p:strVal val="visible"/>
                                      </p:to>
                                    </p:set>
                                    <p:animEffect transition="in" filter="wipe(left)">
                                      <p:cBhvr>
                                        <p:cTn id="108" dur="500"/>
                                        <p:tgtEl>
                                          <p:spTgt spid="51"/>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52"/>
                                        </p:tgtEl>
                                        <p:attrNameLst>
                                          <p:attrName>style.visibility</p:attrName>
                                        </p:attrNameLst>
                                      </p:cBhvr>
                                      <p:to>
                                        <p:strVal val="visible"/>
                                      </p:to>
                                    </p:set>
                                    <p:animEffect transition="in" filter="wipe(left)">
                                      <p:cBhvr>
                                        <p:cTn id="111" dur="500"/>
                                        <p:tgtEl>
                                          <p:spTgt spid="52"/>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53"/>
                                        </p:tgtEl>
                                        <p:attrNameLst>
                                          <p:attrName>style.visibility</p:attrName>
                                        </p:attrNameLst>
                                      </p:cBhvr>
                                      <p:to>
                                        <p:strVal val="visible"/>
                                      </p:to>
                                    </p:set>
                                    <p:animEffect transition="in" filter="wipe(left)">
                                      <p:cBhvr>
                                        <p:cTn id="114" dur="500"/>
                                        <p:tgtEl>
                                          <p:spTgt spid="53"/>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8" fill="hold" grpId="0" nodeType="clickEffect">
                                  <p:stCondLst>
                                    <p:cond delay="0"/>
                                  </p:stCondLst>
                                  <p:childTnLst>
                                    <p:set>
                                      <p:cBhvr>
                                        <p:cTn id="118" dur="1" fill="hold">
                                          <p:stCondLst>
                                            <p:cond delay="0"/>
                                          </p:stCondLst>
                                        </p:cTn>
                                        <p:tgtEl>
                                          <p:spTgt spid="54"/>
                                        </p:tgtEl>
                                        <p:attrNameLst>
                                          <p:attrName>style.visibility</p:attrName>
                                        </p:attrNameLst>
                                      </p:cBhvr>
                                      <p:to>
                                        <p:strVal val="visible"/>
                                      </p:to>
                                    </p:set>
                                    <p:animEffect transition="in" filter="wipe(left)">
                                      <p:cBhvr>
                                        <p:cTn id="119" dur="500"/>
                                        <p:tgtEl>
                                          <p:spTgt spid="54"/>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55"/>
                                        </p:tgtEl>
                                        <p:attrNameLst>
                                          <p:attrName>style.visibility</p:attrName>
                                        </p:attrNameLst>
                                      </p:cBhvr>
                                      <p:to>
                                        <p:strVal val="visible"/>
                                      </p:to>
                                    </p:set>
                                    <p:animEffect transition="in" filter="wipe(left)">
                                      <p:cBhvr>
                                        <p:cTn id="122" dur="500"/>
                                        <p:tgtEl>
                                          <p:spTgt spid="55"/>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56"/>
                                        </p:tgtEl>
                                        <p:attrNameLst>
                                          <p:attrName>style.visibility</p:attrName>
                                        </p:attrNameLst>
                                      </p:cBhvr>
                                      <p:to>
                                        <p:strVal val="visible"/>
                                      </p:to>
                                    </p:set>
                                    <p:animEffect transition="in" filter="wipe(left)">
                                      <p:cBhvr>
                                        <p:cTn id="125" dur="500"/>
                                        <p:tgtEl>
                                          <p:spTgt spid="56"/>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57"/>
                                        </p:tgtEl>
                                        <p:attrNameLst>
                                          <p:attrName>style.visibility</p:attrName>
                                        </p:attrNameLst>
                                      </p:cBhvr>
                                      <p:to>
                                        <p:strVal val="visible"/>
                                      </p:to>
                                    </p:set>
                                    <p:animEffect transition="in" filter="wipe(left)">
                                      <p:cBhvr>
                                        <p:cTn id="128" dur="500"/>
                                        <p:tgtEl>
                                          <p:spTgt spid="57"/>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58"/>
                                        </p:tgtEl>
                                        <p:attrNameLst>
                                          <p:attrName>style.visibility</p:attrName>
                                        </p:attrNameLst>
                                      </p:cBhvr>
                                      <p:to>
                                        <p:strVal val="visible"/>
                                      </p:to>
                                    </p:set>
                                    <p:animEffect transition="in" filter="fade">
                                      <p:cBhvr>
                                        <p:cTn id="133" dur="300"/>
                                        <p:tgtEl>
                                          <p:spTgt spid="58"/>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59"/>
                                        </p:tgtEl>
                                        <p:attrNameLst>
                                          <p:attrName>style.visibility</p:attrName>
                                        </p:attrNameLst>
                                      </p:cBhvr>
                                      <p:to>
                                        <p:strVal val="visible"/>
                                      </p:to>
                                    </p:set>
                                    <p:animEffect transition="in" filter="fade">
                                      <p:cBhvr>
                                        <p:cTn id="138" dur="3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How small are bacteria?</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7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Drawn to the same scale</a:t>
            </a:r>
          </a:p>
        </p:txBody>
      </p:sp>
      <p:pic>
        <p:nvPicPr>
          <p:cNvPr id="13" name="Picture 12" descr="Drawn to the same scale. Drawn to the same scale. Each 10 times bigger is one order of magnitude."/>
          <p:cNvPicPr>
            <a:picLocks noChangeAspect="1"/>
          </p:cNvPicPr>
          <p:nvPr/>
        </p:nvPicPr>
        <p:blipFill>
          <a:blip r:embed="rId4"/>
          <a:stretch>
            <a:fillRect/>
          </a:stretch>
        </p:blipFill>
        <p:spPr>
          <a:xfrm>
            <a:off x="685800" y="2842640"/>
            <a:ext cx="5577840" cy="3486149"/>
          </a:xfrm>
          <a:prstGeom prst="rect">
            <a:avLst/>
          </a:prstGeom>
        </p:spPr>
      </p:pic>
      <p:sp>
        <p:nvSpPr>
          <p:cNvPr id="14" name="TextBox 13"/>
          <p:cNvSpPr txBox="1"/>
          <p:nvPr/>
        </p:nvSpPr>
        <p:spPr>
          <a:xfrm>
            <a:off x="685800" y="6401942"/>
            <a:ext cx="5577840" cy="566928"/>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Drawn to the same scale.</a:t>
            </a:r>
          </a:p>
          <a:p>
            <a:pPr algn="ctr">
              <a:spcAft>
                <a:spcPts val="0"/>
              </a:spcAft>
            </a:pPr>
            <a:r>
              <a:rPr sz="1400" b="0">
                <a:solidFill>
                  <a:srgbClr val="5A5A5A"/>
                </a:solidFill>
                <a:latin typeface="Arial"/>
              </a:rPr>
              <a:t>Each 10 times bigger is one order of magnitude.</a:t>
            </a:r>
          </a:p>
        </p:txBody>
      </p:sp>
      <p:sp>
        <p:nvSpPr>
          <p:cNvPr id="15" name="Rectangle 14"/>
          <p:cNvSpPr/>
          <p:nvPr/>
        </p:nvSpPr>
        <p:spPr>
          <a:xfrm>
            <a:off x="6675120" y="1508760"/>
            <a:ext cx="8001000" cy="3383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675120" y="150876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big are cells?</a:t>
            </a:r>
          </a:p>
        </p:txBody>
      </p:sp>
      <p:sp>
        <p:nvSpPr>
          <p:cNvPr id="18" name="Rectangle 17"/>
          <p:cNvSpPr/>
          <p:nvPr/>
        </p:nvSpPr>
        <p:spPr>
          <a:xfrm>
            <a:off x="6858000" y="2194560"/>
            <a:ext cx="1920240" cy="614934"/>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Cell</a:t>
            </a:r>
          </a:p>
        </p:txBody>
      </p:sp>
      <p:sp>
        <p:nvSpPr>
          <p:cNvPr id="19" name="Rectangle 18"/>
          <p:cNvSpPr/>
          <p:nvPr/>
        </p:nvSpPr>
        <p:spPr>
          <a:xfrm>
            <a:off x="8778240" y="2194560"/>
            <a:ext cx="2697480" cy="614934"/>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Typical size</a:t>
            </a:r>
          </a:p>
        </p:txBody>
      </p:sp>
      <p:sp>
        <p:nvSpPr>
          <p:cNvPr id="20" name="Rectangle 19"/>
          <p:cNvSpPr/>
          <p:nvPr/>
        </p:nvSpPr>
        <p:spPr>
          <a:xfrm>
            <a:off x="11475720" y="2194560"/>
            <a:ext cx="3017520" cy="614934"/>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Times bigger than a bacterium</a:t>
            </a:r>
          </a:p>
        </p:txBody>
      </p:sp>
      <p:sp>
        <p:nvSpPr>
          <p:cNvPr id="21" name="Rectangle 20"/>
          <p:cNvSpPr/>
          <p:nvPr/>
        </p:nvSpPr>
        <p:spPr>
          <a:xfrm>
            <a:off x="6858000" y="2809494"/>
            <a:ext cx="192024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bacterium</a:t>
            </a:r>
          </a:p>
        </p:txBody>
      </p:sp>
      <p:sp>
        <p:nvSpPr>
          <p:cNvPr id="22" name="Rectangle 21"/>
          <p:cNvSpPr/>
          <p:nvPr/>
        </p:nvSpPr>
        <p:spPr>
          <a:xfrm>
            <a:off x="8778240" y="2809494"/>
            <a:ext cx="269748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about 2 µm</a:t>
            </a:r>
          </a:p>
        </p:txBody>
      </p:sp>
      <p:sp>
        <p:nvSpPr>
          <p:cNvPr id="23" name="Rectangle 22"/>
          <p:cNvSpPr/>
          <p:nvPr/>
        </p:nvSpPr>
        <p:spPr>
          <a:xfrm>
            <a:off x="11475720" y="2809494"/>
            <a:ext cx="301752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1</a:t>
            </a:r>
          </a:p>
        </p:txBody>
      </p:sp>
      <p:sp>
        <p:nvSpPr>
          <p:cNvPr id="24" name="Rectangle 23"/>
          <p:cNvSpPr/>
          <p:nvPr/>
        </p:nvSpPr>
        <p:spPr>
          <a:xfrm>
            <a:off x="6858000" y="3376422"/>
            <a:ext cx="192024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animal cell</a:t>
            </a:r>
          </a:p>
        </p:txBody>
      </p:sp>
      <p:sp>
        <p:nvSpPr>
          <p:cNvPr id="25" name="Rectangle 24"/>
          <p:cNvSpPr/>
          <p:nvPr/>
        </p:nvSpPr>
        <p:spPr>
          <a:xfrm>
            <a:off x="8778240" y="3376422"/>
            <a:ext cx="269748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about 20 µm</a:t>
            </a:r>
          </a:p>
        </p:txBody>
      </p:sp>
      <p:sp>
        <p:nvSpPr>
          <p:cNvPr id="26" name="Rectangle 25"/>
          <p:cNvSpPr/>
          <p:nvPr/>
        </p:nvSpPr>
        <p:spPr>
          <a:xfrm>
            <a:off x="11475720" y="3376422"/>
            <a:ext cx="301752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20 ÷ 2 = 10</a:t>
            </a:r>
          </a:p>
        </p:txBody>
      </p:sp>
      <p:sp>
        <p:nvSpPr>
          <p:cNvPr id="27" name="Rectangle 26"/>
          <p:cNvSpPr/>
          <p:nvPr/>
        </p:nvSpPr>
        <p:spPr>
          <a:xfrm>
            <a:off x="6858000" y="3943350"/>
            <a:ext cx="192024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plant cell</a:t>
            </a:r>
          </a:p>
        </p:txBody>
      </p:sp>
      <p:sp>
        <p:nvSpPr>
          <p:cNvPr id="28" name="Rectangle 27"/>
          <p:cNvSpPr/>
          <p:nvPr/>
        </p:nvSpPr>
        <p:spPr>
          <a:xfrm>
            <a:off x="8778240" y="3943350"/>
            <a:ext cx="269748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up to about 100 µm</a:t>
            </a:r>
          </a:p>
        </p:txBody>
      </p:sp>
      <p:sp>
        <p:nvSpPr>
          <p:cNvPr id="29" name="Rectangle 28"/>
          <p:cNvSpPr/>
          <p:nvPr/>
        </p:nvSpPr>
        <p:spPr>
          <a:xfrm>
            <a:off x="11475720" y="3943350"/>
            <a:ext cx="301752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100 ÷ 2 = 50</a:t>
            </a:r>
          </a:p>
        </p:txBody>
      </p:sp>
      <p:sp>
        <p:nvSpPr>
          <p:cNvPr id="30" name="Rectangle 29"/>
          <p:cNvSpPr/>
          <p:nvPr/>
        </p:nvSpPr>
        <p:spPr>
          <a:xfrm>
            <a:off x="6675120" y="5074920"/>
            <a:ext cx="8001000" cy="26974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6675120" y="507492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812280" y="507492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Watch out!</a:t>
            </a:r>
          </a:p>
        </p:txBody>
      </p:sp>
      <p:sp>
        <p:nvSpPr>
          <p:cNvPr id="33" name="TextBox 32"/>
          <p:cNvSpPr txBox="1"/>
          <p:nvPr/>
        </p:nvSpPr>
        <p:spPr>
          <a:xfrm>
            <a:off x="6903720" y="5715000"/>
            <a:ext cx="7589520" cy="2011680"/>
          </a:xfrm>
          <a:prstGeom prst="rect">
            <a:avLst/>
          </a:prstGeom>
          <a:noFill/>
        </p:spPr>
        <p:txBody>
          <a:bodyPr wrap="square" lIns="0" rIns="0" tIns="0" bIns="0" anchor="t">
            <a:spAutoFit/>
          </a:bodyPr>
          <a:lstStyle/>
          <a:p>
            <a:pPr algn="l">
              <a:spcAft>
                <a:spcPts val="800"/>
              </a:spcAft>
            </a:pPr>
            <a:r>
              <a:rPr sz="1800" b="0">
                <a:solidFill>
                  <a:srgbClr val="000000"/>
                </a:solidFill>
                <a:latin typeface="Arial"/>
              </a:rPr>
              <a:t>How many times bigger? </a:t>
            </a:r>
            <a:r>
              <a:rPr sz="1800" b="1">
                <a:solidFill>
                  <a:srgbClr val="000000"/>
                </a:solidFill>
                <a:latin typeface="Arial"/>
              </a:rPr>
              <a:t>Divide</a:t>
            </a:r>
            <a:r>
              <a:rPr sz="1800" b="0">
                <a:solidFill>
                  <a:srgbClr val="000000"/>
                </a:solidFill>
                <a:latin typeface="Arial"/>
              </a:rPr>
              <a:t> the bigger size by the smaller size: 20 ÷ 2 = 10. Do not subtract (20 − 2 = 18).</a:t>
            </a:r>
          </a:p>
          <a:p>
            <a:pPr algn="l">
              <a:spcAft>
                <a:spcPts val="800"/>
              </a:spcAft>
            </a:pPr>
            <a:r>
              <a:rPr sz="1800" b="0">
                <a:solidFill>
                  <a:srgbClr val="000000"/>
                </a:solidFill>
                <a:latin typeface="Arial"/>
              </a:rPr>
              <a:t>Both sizes must be in the same unit first. 1 mm = 1000 µm.</a:t>
            </a:r>
          </a:p>
          <a:p>
            <a:pPr algn="l">
              <a:spcAft>
                <a:spcPts val="800"/>
              </a:spcAft>
            </a:pPr>
            <a:r>
              <a:rPr sz="1800" b="1">
                <a:solidFill>
                  <a:srgbClr val="009900"/>
                </a:solidFill>
                <a:latin typeface="Arial"/>
              </a:rPr>
              <a:t>A bacterium is about 10 times smaller than an animal cell: about one order of magnitude.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3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3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3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3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3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300"/>
                                        <p:tgtEl>
                                          <p:spTgt spid="2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300"/>
                                        <p:tgtEl>
                                          <p:spTgt spid="2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3">
                                            <p:txEl>
                                              <p:pRg st="0" end="0"/>
                                            </p:txEl>
                                          </p:spTgt>
                                        </p:tgtEl>
                                        <p:attrNameLst>
                                          <p:attrName>style.visibility</p:attrName>
                                        </p:attrNameLst>
                                      </p:cBhvr>
                                      <p:to>
                                        <p:strVal val="visible"/>
                                      </p:to>
                                    </p:set>
                                    <p:animEffect transition="in" filter="fade">
                                      <p:cBhvr>
                                        <p:cTn id="40" dur="300"/>
                                        <p:tgtEl>
                                          <p:spTgt spid="33">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3">
                                            <p:txEl>
                                              <p:pRg st="1" end="1"/>
                                            </p:txEl>
                                          </p:spTgt>
                                        </p:tgtEl>
                                        <p:attrNameLst>
                                          <p:attrName>style.visibility</p:attrName>
                                        </p:attrNameLst>
                                      </p:cBhvr>
                                      <p:to>
                                        <p:strVal val="visible"/>
                                      </p:to>
                                    </p:set>
                                    <p:animEffect transition="in" filter="fade">
                                      <p:cBhvr>
                                        <p:cTn id="45" dur="300"/>
                                        <p:tgtEl>
                                          <p:spTgt spid="33">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3">
                                            <p:txEl>
                                              <p:pRg st="2" end="2"/>
                                            </p:txEl>
                                          </p:spTgt>
                                        </p:tgtEl>
                                        <p:attrNameLst>
                                          <p:attrName>style.visibility</p:attrName>
                                        </p:attrNameLst>
                                      </p:cBhvr>
                                      <p:to>
                                        <p:strVal val="visible"/>
                                      </p:to>
                                    </p:set>
                                    <p:animEffect transition="in" filter="fade">
                                      <p:cBhvr>
                                        <p:cTn id="50" dur="300"/>
                                        <p:tgtEl>
                                          <p:spTgt spid="3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3" grpId="0" build="p"/>
    </p:bld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structure do animal cells, plant cells and bacterial cells all have?</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 nucleus</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A cell wall</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A cell membrane</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plant cell is 60 µm long. A bacterium is 3 µm long. How many times longer is the plant cell?</a:t>
            </a:r>
          </a:p>
        </p:txBody>
      </p:sp>
      <p:sp>
        <p:nvSpPr>
          <p:cNvPr id="25"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20 times</a:t>
            </a:r>
          </a:p>
        </p:txBody>
      </p:sp>
      <p:sp>
        <p:nvSpPr>
          <p:cNvPr id="26"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57 times</a:t>
            </a:r>
          </a:p>
        </p:txBody>
      </p:sp>
      <p:sp>
        <p:nvSpPr>
          <p:cNvPr id="27"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180 times</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Bacterial cells are prokaryotic. What does prokaryotic mean?</a:t>
            </a:r>
          </a:p>
        </p:txBody>
      </p:sp>
      <p:sp>
        <p:nvSpPr>
          <p:cNvPr id="32"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 cell has a cell wall made of cellulose.</a:t>
            </a:r>
          </a:p>
        </p:txBody>
      </p:sp>
      <p:sp>
        <p:nvSpPr>
          <p:cNvPr id="33"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 cell's genetic material is not enclosed in a nucleus.</a:t>
            </a:r>
          </a:p>
        </p:txBody>
      </p:sp>
      <p:sp>
        <p:nvSpPr>
          <p:cNvPr id="34"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 cell is too small to see.</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structure do animal cells, plant cells and bacterial cells all have?</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 nucleus</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A cell wall</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A cell membrane</a:t>
            </a:r>
          </a:p>
        </p:txBody>
      </p:sp>
      <p:sp>
        <p:nvSpPr>
          <p:cNvPr id="21" name="SG cp2 q1 answer C"/>
          <p:cNvSpPr/>
          <p:nvPr/>
        </p:nvSpPr>
        <p:spPr>
          <a:xfrm>
            <a:off x="73152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A cell membrane ✓</a:t>
            </a:r>
          </a:p>
        </p:txBody>
      </p:sp>
      <p:sp>
        <p:nvSpPr>
          <p:cNvPr id="22" name="SG cp2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All three have a cell membrane, cytoplasm, ribosomes and DNA.</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plant cell is 60 µm long. A bacterium is 3 µm long. How many times longer is the plant cell?</a:t>
            </a:r>
          </a:p>
        </p:txBody>
      </p:sp>
      <p:sp>
        <p:nvSpPr>
          <p:cNvPr id="27"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20 times</a:t>
            </a:r>
          </a:p>
        </p:txBody>
      </p:sp>
      <p:sp>
        <p:nvSpPr>
          <p:cNvPr id="28"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57 times</a:t>
            </a:r>
          </a:p>
        </p:txBody>
      </p:sp>
      <p:sp>
        <p:nvSpPr>
          <p:cNvPr id="29"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180 times</a:t>
            </a:r>
          </a:p>
        </p:txBody>
      </p:sp>
      <p:sp>
        <p:nvSpPr>
          <p:cNvPr id="30" name="SG cp2 q2 answer A"/>
          <p:cNvSpPr/>
          <p:nvPr/>
        </p:nvSpPr>
        <p:spPr>
          <a:xfrm>
            <a:off x="548640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20 times ✓</a:t>
            </a:r>
          </a:p>
        </p:txBody>
      </p:sp>
      <p:sp>
        <p:nvSpPr>
          <p:cNvPr id="31" name="SG cp2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60 ÷ 3 = 20.</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Bacterial cells are prokaryotic. What does prokaryotic mean?</a:t>
            </a:r>
          </a:p>
        </p:txBody>
      </p:sp>
      <p:sp>
        <p:nvSpPr>
          <p:cNvPr id="36"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 cell has a cell wall made of cellulose.</a:t>
            </a:r>
          </a:p>
        </p:txBody>
      </p:sp>
      <p:sp>
        <p:nvSpPr>
          <p:cNvPr id="37"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 cell's genetic material is not enclosed in a nucleus.</a:t>
            </a:r>
          </a:p>
        </p:txBody>
      </p:sp>
      <p:sp>
        <p:nvSpPr>
          <p:cNvPr id="38"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 cell is too small to see.</a:t>
            </a:r>
          </a:p>
        </p:txBody>
      </p:sp>
      <p:sp>
        <p:nvSpPr>
          <p:cNvPr id="39" name="SG cp2 q3 answer B"/>
          <p:cNvSpPr/>
          <p:nvPr/>
        </p:nvSpPr>
        <p:spPr>
          <a:xfrm>
            <a:off x="1024128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The cell's genetic material is not enclosed in a nucleus. ✓</a:t>
            </a:r>
          </a:p>
        </p:txBody>
      </p:sp>
      <p:sp>
        <p:nvSpPr>
          <p:cNvPr id="40" name="SG cp2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"Pro-" means before and "karyon" means nucleus.</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10  ·  Q2 slide 11  ·  Q3 slide 10</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Plasmids: extra rings of DNA</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9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Plasmids at work</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Plasmids</a:t>
            </a:r>
          </a:p>
        </p:txBody>
      </p:sp>
      <p:pic>
        <p:nvPicPr>
          <p:cNvPr id="16" name="Picture 15" descr="Plasmids at work. A diagram is simplified."/>
          <p:cNvPicPr>
            <a:picLocks noChangeAspect="1"/>
          </p:cNvPicPr>
          <p:nvPr/>
        </p:nvPicPr>
        <p:blipFill>
          <a:blip r:embed="rId4"/>
          <a:stretch>
            <a:fillRect/>
          </a:stretch>
        </p:blipFill>
        <p:spPr>
          <a:xfrm>
            <a:off x="802399" y="2148839"/>
            <a:ext cx="7904960" cy="4453127"/>
          </a:xfrm>
          <a:prstGeom prst="rect">
            <a:avLst/>
          </a:prstGeom>
        </p:spPr>
      </p:pic>
      <p:sp>
        <p:nvSpPr>
          <p:cNvPr id="17" name="TextBox 16"/>
          <p:cNvSpPr txBox="1"/>
          <p:nvPr/>
        </p:nvSpPr>
        <p:spPr>
          <a:xfrm>
            <a:off x="731520" y="6675119"/>
            <a:ext cx="8046719" cy="292608"/>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diagram is simplified.</a:t>
            </a:r>
          </a:p>
        </p:txBody>
      </p:sp>
      <p:sp>
        <p:nvSpPr>
          <p:cNvPr id="18" name="Rectangle 17"/>
          <p:cNvSpPr/>
          <p:nvPr/>
        </p:nvSpPr>
        <p:spPr>
          <a:xfrm>
            <a:off x="731520" y="7104888"/>
            <a:ext cx="8046719"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7104888"/>
            <a:ext cx="7772399"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9: Plasmids: extra rings of DNA</a:t>
            </a:r>
          </a:p>
        </p:txBody>
      </p:sp>
      <p:sp>
        <p:nvSpPr>
          <p:cNvPr id="20" name="TextBox 19"/>
          <p:cNvSpPr txBox="1"/>
          <p:nvPr/>
        </p:nvSpPr>
        <p:spPr>
          <a:xfrm>
            <a:off x="9418319" y="2148839"/>
            <a:ext cx="5074920" cy="5486400"/>
          </a:xfrm>
          <a:prstGeom prst="rect">
            <a:avLst/>
          </a:prstGeom>
          <a:noFill/>
        </p:spPr>
        <p:txBody>
          <a:bodyPr wrap="square" lIns="0" rIns="0" tIns="0" bIns="0" anchor="t">
            <a:spAutoFit/>
          </a:bodyPr>
          <a:lstStyle/>
          <a:p>
            <a:pPr algn="l">
              <a:spcAft>
                <a:spcPts val="2600"/>
              </a:spcAft>
            </a:pPr>
            <a:r>
              <a:rPr sz="2000" b="0">
                <a:solidFill>
                  <a:srgbClr val="000000"/>
                </a:solidFill>
                <a:latin typeface="Arial"/>
              </a:rPr>
              <a:t>1. </a:t>
            </a:r>
            <a:r>
              <a:rPr sz="2000" b="1">
                <a:solidFill>
                  <a:srgbClr val="000000"/>
                </a:solidFill>
                <a:latin typeface="Arial"/>
              </a:rPr>
              <a:t>Plasmids</a:t>
            </a:r>
            <a:r>
              <a:rPr sz="2000" b="0">
                <a:solidFill>
                  <a:srgbClr val="000000"/>
                </a:solidFill>
                <a:latin typeface="Arial"/>
              </a:rPr>
              <a:t> are small rings of DNA, separate from the main loop.</a:t>
            </a:r>
          </a:p>
          <a:p>
            <a:pPr algn="l">
              <a:spcAft>
                <a:spcPts val="2600"/>
              </a:spcAft>
            </a:pPr>
            <a:r>
              <a:rPr sz="2000" b="0">
                <a:solidFill>
                  <a:srgbClr val="000000"/>
                </a:solidFill>
                <a:latin typeface="Arial"/>
              </a:rPr>
              <a:t>2. They carry a few </a:t>
            </a:r>
            <a:r>
              <a:rPr sz="2000" b="1">
                <a:solidFill>
                  <a:srgbClr val="000000"/>
                </a:solidFill>
                <a:latin typeface="Arial"/>
              </a:rPr>
              <a:t>extra genes</a:t>
            </a:r>
            <a:r>
              <a:rPr sz="2000" b="0">
                <a:solidFill>
                  <a:srgbClr val="000000"/>
                </a:solidFill>
                <a:latin typeface="Arial"/>
              </a:rPr>
              <a:t>. The main loop carries most of the genes.</a:t>
            </a:r>
          </a:p>
          <a:p>
            <a:pPr algn="l">
              <a:spcAft>
                <a:spcPts val="2600"/>
              </a:spcAft>
            </a:pPr>
            <a:r>
              <a:rPr sz="2000" b="0">
                <a:solidFill>
                  <a:srgbClr val="000000"/>
                </a:solidFill>
                <a:latin typeface="Arial"/>
              </a:rPr>
              <a:t>3. Some plasmids carry a gene that helps the bacterium </a:t>
            </a:r>
            <a:r>
              <a:rPr sz="2000" b="1">
                <a:solidFill>
                  <a:srgbClr val="000000"/>
                </a:solidFill>
                <a:latin typeface="Arial"/>
              </a:rPr>
              <a:t>survive an antibiotic</a:t>
            </a:r>
            <a:r>
              <a:rPr sz="2000" b="0">
                <a:solidFill>
                  <a:srgbClr val="000000"/>
                </a:solidFill>
                <a:latin typeface="Arial"/>
              </a:rPr>
              <a:t>.</a:t>
            </a:r>
          </a:p>
          <a:p>
            <a:pPr algn="l">
              <a:spcAft>
                <a:spcPts val="2600"/>
              </a:spcAft>
            </a:pPr>
            <a:r>
              <a:rPr sz="2000" b="0">
                <a:solidFill>
                  <a:srgbClr val="000000"/>
                </a:solidFill>
                <a:latin typeface="Arial"/>
              </a:rPr>
              <a:t>4. Not every bacterium has plasmids. Some have several.</a:t>
            </a:r>
          </a:p>
          <a:p>
            <a:pPr algn="l">
              <a:spcAft>
                <a:spcPts val="2600"/>
              </a:spcAft>
            </a:pPr>
            <a:r>
              <a:rPr sz="2000" b="1">
                <a:solidFill>
                  <a:srgbClr val="009900"/>
                </a:solidFill>
                <a:latin typeface="Arial"/>
              </a:rPr>
              <a:t>Plasmids are extras. The main DNA is the single loop.</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left)">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wipe(left)">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wipe(left)">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wipe(left)">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fade">
                                      <p:cBhvr>
                                        <p:cTn id="27" dur="3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One cell, one whole organism</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10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bacterium at work</a:t>
            </a:r>
          </a:p>
        </p:txBody>
      </p:sp>
      <p:pic>
        <p:nvPicPr>
          <p:cNvPr id="13" name="Picture 12" descr="A bacterium at work. ● glucose ○ oxygen A diagram is simplified."/>
          <p:cNvPicPr>
            <a:picLocks noChangeAspect="1"/>
          </p:cNvPicPr>
          <p:nvPr/>
        </p:nvPicPr>
        <p:blipFill>
          <a:blip r:embed="rId4"/>
          <a:stretch>
            <a:fillRect/>
          </a:stretch>
        </p:blipFill>
        <p:spPr>
          <a:xfrm>
            <a:off x="731520" y="2830068"/>
            <a:ext cx="5486400" cy="3090672"/>
          </a:xfrm>
          <a:prstGeom prst="rect">
            <a:avLst/>
          </a:prstGeom>
        </p:spPr>
      </p:pic>
      <p:sp>
        <p:nvSpPr>
          <p:cNvPr id="14" name="TextBox 13"/>
          <p:cNvSpPr txBox="1"/>
          <p:nvPr/>
        </p:nvSpPr>
        <p:spPr>
          <a:xfrm>
            <a:off x="731520" y="5993892"/>
            <a:ext cx="5486400" cy="292608"/>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 glucose   ○ oxygen   A diagram is simplified.</a:t>
            </a:r>
          </a:p>
        </p:txBody>
      </p:sp>
      <p:sp>
        <p:nvSpPr>
          <p:cNvPr id="15" name="Rectangle 14"/>
          <p:cNvSpPr/>
          <p:nvPr/>
        </p:nvSpPr>
        <p:spPr>
          <a:xfrm>
            <a:off x="731520" y="7104888"/>
            <a:ext cx="5486400"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7104888"/>
            <a:ext cx="5212080" cy="530352"/>
          </a:xfrm>
          <a:prstGeom prst="rect">
            <a:avLst/>
          </a:prstGeom>
          <a:noFill/>
        </p:spPr>
        <p:txBody>
          <a:bodyPr wrap="square" lIns="0" rIns="0" tIns="0" bIns="0" anchor="ctr">
            <a:spAutoFit/>
          </a:bodyPr>
          <a:lstStyle/>
          <a:p>
            <a:pPr algn="ctr">
              <a:spcAft>
                <a:spcPts val="600"/>
              </a:spcAft>
            </a:pPr>
            <a:r>
              <a:rPr sz="1400" b="1">
                <a:solidFill>
                  <a:srgbClr val="438FC9"/>
                </a:solidFill>
                <a:latin typeface="Arial"/>
                <a:hlinkClick r:id="rId3"/>
              </a:rPr>
              <a:t>▶ Online lesson, screen 10: One cell, one whole organism</a:t>
            </a:r>
          </a:p>
        </p:txBody>
      </p:sp>
      <p:sp>
        <p:nvSpPr>
          <p:cNvPr id="17" name="Rectangle 16"/>
          <p:cNvSpPr/>
          <p:nvPr/>
        </p:nvSpPr>
        <p:spPr>
          <a:xfrm>
            <a:off x="6675120" y="1508760"/>
            <a:ext cx="8001000" cy="29718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675120" y="150876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living cell</a:t>
            </a:r>
          </a:p>
        </p:txBody>
      </p:sp>
      <p:sp>
        <p:nvSpPr>
          <p:cNvPr id="20" name="TextBox 19"/>
          <p:cNvSpPr txBox="1"/>
          <p:nvPr/>
        </p:nvSpPr>
        <p:spPr>
          <a:xfrm>
            <a:off x="6903720" y="2194560"/>
            <a:ext cx="7589520" cy="2194560"/>
          </a:xfrm>
          <a:prstGeom prst="rect">
            <a:avLst/>
          </a:prstGeom>
          <a:noFill/>
        </p:spPr>
        <p:txBody>
          <a:bodyPr wrap="square" lIns="0" rIns="0" tIns="0" bIns="0" anchor="t">
            <a:spAutoFit/>
          </a:bodyPr>
          <a:lstStyle/>
          <a:p>
            <a:pPr algn="l">
              <a:spcAft>
                <a:spcPts val="1200"/>
              </a:spcAft>
            </a:pPr>
            <a:r>
              <a:rPr sz="2000" b="0">
                <a:solidFill>
                  <a:srgbClr val="000000"/>
                </a:solidFill>
                <a:latin typeface="Arial"/>
              </a:rPr>
              <a:t>A bacterium is a </a:t>
            </a:r>
            <a:r>
              <a:rPr sz="2000" b="1">
                <a:solidFill>
                  <a:srgbClr val="000000"/>
                </a:solidFill>
                <a:latin typeface="Arial"/>
              </a:rPr>
              <a:t>single-celled organism</a:t>
            </a:r>
            <a:r>
              <a:rPr sz="2000" b="0">
                <a:solidFill>
                  <a:srgbClr val="000000"/>
                </a:solidFill>
                <a:latin typeface="Arial"/>
              </a:rPr>
              <a:t> and a </a:t>
            </a:r>
            <a:r>
              <a:rPr sz="2000" b="1">
                <a:solidFill>
                  <a:srgbClr val="000000"/>
                </a:solidFill>
                <a:latin typeface="Arial"/>
              </a:rPr>
              <a:t>microorganism</a:t>
            </a:r>
            <a:r>
              <a:rPr sz="2000" b="0">
                <a:solidFill>
                  <a:srgbClr val="000000"/>
                </a:solidFill>
                <a:latin typeface="Arial"/>
              </a:rPr>
              <a:t>.</a:t>
            </a:r>
          </a:p>
          <a:p>
            <a:pPr algn="l">
              <a:spcAft>
                <a:spcPts val="1200"/>
              </a:spcAft>
            </a:pPr>
            <a:r>
              <a:rPr sz="2000" b="0">
                <a:solidFill>
                  <a:srgbClr val="000000"/>
                </a:solidFill>
                <a:latin typeface="Arial"/>
              </a:rPr>
              <a:t>It takes in substances and makes proteins at its ribosomes. Some bacteria move with a </a:t>
            </a:r>
            <a:r>
              <a:rPr sz="2000" b="1">
                <a:solidFill>
                  <a:srgbClr val="000000"/>
                </a:solidFill>
                <a:latin typeface="Arial"/>
              </a:rPr>
              <a:t>flagellum</a:t>
            </a:r>
            <a:r>
              <a:rPr sz="2000" b="0">
                <a:solidFill>
                  <a:srgbClr val="000000"/>
                </a:solidFill>
                <a:latin typeface="Arial"/>
              </a:rPr>
              <a:t>.</a:t>
            </a:r>
          </a:p>
          <a:p>
            <a:pPr algn="l">
              <a:spcAft>
                <a:spcPts val="1200"/>
              </a:spcAft>
            </a:pPr>
            <a:r>
              <a:rPr sz="2000" b="1">
                <a:solidFill>
                  <a:srgbClr val="009900"/>
                </a:solidFill>
                <a:latin typeface="Arial"/>
              </a:rPr>
              <a:t>No mitochondria, but bacteria still </a:t>
            </a:r>
            <a:r>
              <a:rPr sz="2000" b="1">
                <a:solidFill>
                  <a:srgbClr val="009900"/>
                </a:solidFill>
                <a:latin typeface="Arial"/>
              </a:rPr>
              <a:t>respire</a:t>
            </a:r>
            <a:r>
              <a:rPr sz="2000" b="1">
                <a:solidFill>
                  <a:srgbClr val="009900"/>
                </a:solidFill>
                <a:latin typeface="Arial"/>
              </a:rPr>
              <a:t> to release energy.</a:t>
            </a:r>
          </a:p>
        </p:txBody>
      </p:sp>
      <p:sp>
        <p:nvSpPr>
          <p:cNvPr id="21" name="Rectangle 20"/>
          <p:cNvSpPr/>
          <p:nvPr/>
        </p:nvSpPr>
        <p:spPr>
          <a:xfrm>
            <a:off x="6675120" y="4663440"/>
            <a:ext cx="8001000" cy="31089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675120" y="466344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812280" y="466344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Watch out!</a:t>
            </a:r>
          </a:p>
        </p:txBody>
      </p:sp>
      <p:sp>
        <p:nvSpPr>
          <p:cNvPr id="24" name="TextBox 23"/>
          <p:cNvSpPr txBox="1"/>
          <p:nvPr/>
        </p:nvSpPr>
        <p:spPr>
          <a:xfrm>
            <a:off x="6903720" y="5349240"/>
            <a:ext cx="7589520" cy="2331720"/>
          </a:xfrm>
          <a:prstGeom prst="rect">
            <a:avLst/>
          </a:prstGeom>
          <a:noFill/>
        </p:spPr>
        <p:txBody>
          <a:bodyPr wrap="square" lIns="0" rIns="0" tIns="0" bIns="0" anchor="t">
            <a:spAutoFit/>
          </a:bodyPr>
          <a:lstStyle/>
          <a:p>
            <a:pPr algn="l">
              <a:spcAft>
                <a:spcPts val="1400"/>
              </a:spcAft>
            </a:pPr>
            <a:r>
              <a:rPr sz="1900" b="0">
                <a:solidFill>
                  <a:srgbClr val="000000"/>
                </a:solidFill>
                <a:latin typeface="Arial"/>
              </a:rPr>
              <a:t>Most bacteria are harmless or useful: bacteria in your gut help to break down some foods. A few are </a:t>
            </a:r>
            <a:r>
              <a:rPr sz="1900" b="1">
                <a:solidFill>
                  <a:srgbClr val="000000"/>
                </a:solidFill>
                <a:latin typeface="Arial"/>
              </a:rPr>
              <a:t>pathogens</a:t>
            </a:r>
            <a:r>
              <a:rPr sz="1900" b="0">
                <a:solidFill>
                  <a:srgbClr val="000000"/>
                </a:solidFill>
                <a:latin typeface="Arial"/>
              </a:rPr>
              <a:t>: microorganisms that cause infectious disease.</a:t>
            </a:r>
          </a:p>
          <a:p>
            <a:pPr algn="l">
              <a:spcAft>
                <a:spcPts val="1400"/>
              </a:spcAft>
            </a:pPr>
            <a:r>
              <a:rPr sz="1900" b="0">
                <a:solidFill>
                  <a:srgbClr val="000000"/>
                </a:solidFill>
                <a:latin typeface="Arial"/>
              </a:rPr>
              <a:t>Bacteria are not viruses. Viruses are not cells at all (B3 Infection and response).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3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fade">
                                      <p:cBhvr>
                                        <p:cTn id="12" dur="3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fade">
                                      <p:cBhvr>
                                        <p:cTn id="17" dur="3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xEl>
                                              <p:pRg st="0" end="0"/>
                                            </p:txEl>
                                          </p:spTgt>
                                        </p:tgtEl>
                                        <p:attrNameLst>
                                          <p:attrName>style.visibility</p:attrName>
                                        </p:attrNameLst>
                                      </p:cBhvr>
                                      <p:to>
                                        <p:strVal val="visible"/>
                                      </p:to>
                                    </p:set>
                                    <p:animEffect transition="in" filter="fade">
                                      <p:cBhvr>
                                        <p:cTn id="22" dur="300"/>
                                        <p:tgtEl>
                                          <p:spTgt spid="2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xEl>
                                              <p:pRg st="1" end="1"/>
                                            </p:txEl>
                                          </p:spTgt>
                                        </p:tgtEl>
                                        <p:attrNameLst>
                                          <p:attrName>style.visibility</p:attrName>
                                        </p:attrNameLst>
                                      </p:cBhvr>
                                      <p:to>
                                        <p:strVal val="visible"/>
                                      </p:to>
                                    </p:set>
                                    <p:animEffect transition="in" filter="fade">
                                      <p:cBhvr>
                                        <p:cTn id="27" dur="300"/>
                                        <p:tgtEl>
                                          <p:spTgt spid="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4" grpId="0" build="p"/>
    </p:bld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Which type of cell is it?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11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Sort the cells</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to decide</a:t>
            </a:r>
          </a:p>
        </p:txBody>
      </p:sp>
      <p:sp>
        <p:nvSpPr>
          <p:cNvPr id="16" name="TextBox 15"/>
          <p:cNvSpPr txBox="1"/>
          <p:nvPr/>
        </p:nvSpPr>
        <p:spPr>
          <a:xfrm>
            <a:off x="731520" y="2194559"/>
            <a:ext cx="8046719" cy="45720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Prokaryotic or eukaryotic? Sort the eight cells.</a:t>
            </a:r>
          </a:p>
        </p:txBody>
      </p:sp>
      <p:sp>
        <p:nvSpPr>
          <p:cNvPr id="17" name="Rounded Rectangle 16"/>
          <p:cNvSpPr/>
          <p:nvPr/>
        </p:nvSpPr>
        <p:spPr>
          <a:xfrm>
            <a:off x="731520" y="2834639"/>
            <a:ext cx="1888235" cy="1371600"/>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cheek cell</a:t>
            </a:r>
          </a:p>
        </p:txBody>
      </p:sp>
      <p:sp>
        <p:nvSpPr>
          <p:cNvPr id="18" name="Rounded Rectangle 17"/>
          <p:cNvSpPr/>
          <p:nvPr/>
        </p:nvSpPr>
        <p:spPr>
          <a:xfrm>
            <a:off x="2784348" y="2834639"/>
            <a:ext cx="1888235" cy="1371600"/>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cell 1 µm long with a single loop of DNA</a:t>
            </a:r>
          </a:p>
        </p:txBody>
      </p:sp>
      <p:sp>
        <p:nvSpPr>
          <p:cNvPr id="19" name="Rounded Rectangle 18"/>
          <p:cNvSpPr/>
          <p:nvPr/>
        </p:nvSpPr>
        <p:spPr>
          <a:xfrm>
            <a:off x="4837175" y="2834639"/>
            <a:ext cx="1888235" cy="1371600"/>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yeast cell: a single-celled fungus</a:t>
            </a:r>
          </a:p>
        </p:txBody>
      </p:sp>
      <p:sp>
        <p:nvSpPr>
          <p:cNvPr id="20" name="Rounded Rectangle 19"/>
          <p:cNvSpPr/>
          <p:nvPr/>
        </p:nvSpPr>
        <p:spPr>
          <a:xfrm>
            <a:off x="6890003" y="2834639"/>
            <a:ext cx="1888235" cy="1371600"/>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root hair cell</a:t>
            </a:r>
          </a:p>
        </p:txBody>
      </p:sp>
      <p:sp>
        <p:nvSpPr>
          <p:cNvPr id="21" name="Rounded Rectangle 20"/>
          <p:cNvSpPr/>
          <p:nvPr/>
        </p:nvSpPr>
        <p:spPr>
          <a:xfrm>
            <a:off x="731520" y="4480559"/>
            <a:ext cx="1888235" cy="1371600"/>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bacterium</a:t>
            </a:r>
          </a:p>
        </p:txBody>
      </p:sp>
      <p:sp>
        <p:nvSpPr>
          <p:cNvPr id="22" name="Rounded Rectangle 21"/>
          <p:cNvSpPr/>
          <p:nvPr/>
        </p:nvSpPr>
        <p:spPr>
          <a:xfrm>
            <a:off x="2784348" y="4480559"/>
            <a:ext cx="1888235" cy="1371600"/>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cell with a nucleus and mitochondria</a:t>
            </a:r>
          </a:p>
        </p:txBody>
      </p:sp>
      <p:sp>
        <p:nvSpPr>
          <p:cNvPr id="23" name="Rounded Rectangle 22"/>
          <p:cNvSpPr/>
          <p:nvPr/>
        </p:nvSpPr>
        <p:spPr>
          <a:xfrm>
            <a:off x="4837175" y="4480559"/>
            <a:ext cx="1888235" cy="1371600"/>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cell with plasmids and no nucleus</a:t>
            </a:r>
          </a:p>
        </p:txBody>
      </p:sp>
      <p:sp>
        <p:nvSpPr>
          <p:cNvPr id="24" name="Rounded Rectangle 23"/>
          <p:cNvSpPr/>
          <p:nvPr/>
        </p:nvSpPr>
        <p:spPr>
          <a:xfrm>
            <a:off x="6890003" y="4480559"/>
            <a:ext cx="1888235" cy="1371600"/>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pondweed leaf cell</a:t>
            </a:r>
          </a:p>
        </p:txBody>
      </p:sp>
      <p:sp>
        <p:nvSpPr>
          <p:cNvPr id="25" name="TextBox 24"/>
          <p:cNvSpPr txBox="1"/>
          <p:nvPr/>
        </p:nvSpPr>
        <p:spPr>
          <a:xfrm>
            <a:off x="731520" y="6080759"/>
            <a:ext cx="8046719" cy="822960"/>
          </a:xfrm>
          <a:prstGeom prst="rect">
            <a:avLst/>
          </a:prstGeom>
          <a:noFill/>
        </p:spPr>
        <p:txBody>
          <a:bodyPr wrap="square" lIns="0" rIns="0" tIns="0" bIns="0" anchor="t">
            <a:spAutoFit/>
          </a:bodyPr>
          <a:lstStyle/>
          <a:p>
            <a:pPr algn="ctr">
              <a:spcAft>
                <a:spcPts val="400"/>
              </a:spcAft>
            </a:pPr>
            <a:r>
              <a:rPr sz="1700" b="0">
                <a:solidFill>
                  <a:srgbClr val="5A5A5A"/>
                </a:solidFill>
                <a:latin typeface="Arial"/>
              </a:rPr>
              <a:t>Look for a nucleus in each one.</a:t>
            </a:r>
          </a:p>
          <a:p>
            <a:pPr algn="ctr">
              <a:spcAft>
                <a:spcPts val="400"/>
              </a:spcAft>
            </a:pPr>
            <a:r>
              <a:rPr sz="1700" b="0">
                <a:solidFill>
                  <a:srgbClr val="5A5A5A"/>
                </a:solidFill>
                <a:latin typeface="Arial"/>
              </a:rPr>
              <a:t>Watch out for the trap!</a:t>
            </a:r>
          </a:p>
        </p:txBody>
      </p:sp>
      <p:sp>
        <p:nvSpPr>
          <p:cNvPr id="26" name="SG sort cover"/>
          <p:cNvSpPr/>
          <p:nvPr/>
        </p:nvSpPr>
        <p:spPr>
          <a:xfrm>
            <a:off x="566928" y="2020824"/>
            <a:ext cx="8375904" cy="5733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31520" y="2167127"/>
            <a:ext cx="3840479" cy="438912"/>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Prokaryotic (no nucleus)</a:t>
            </a:r>
          </a:p>
        </p:txBody>
      </p:sp>
      <p:cxnSp>
        <p:nvCxnSpPr>
          <p:cNvPr id="28" name="Connector 27"/>
          <p:cNvCxnSpPr/>
          <p:nvPr/>
        </p:nvCxnSpPr>
        <p:spPr>
          <a:xfrm>
            <a:off x="731520" y="2660903"/>
            <a:ext cx="3840479" cy="0"/>
          </a:xfrm>
          <a:prstGeom prst="line">
            <a:avLst/>
          </a:prstGeom>
          <a:ln w="15875">
            <a:solidFill>
              <a:srgbClr val="D2D2D2"/>
            </a:solidFill>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731520" y="2834639"/>
            <a:ext cx="3840479" cy="749808"/>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bacterium</a:t>
            </a:r>
          </a:p>
        </p:txBody>
      </p:sp>
      <p:sp>
        <p:nvSpPr>
          <p:cNvPr id="30" name="Rounded Rectangle 29"/>
          <p:cNvSpPr/>
          <p:nvPr/>
        </p:nvSpPr>
        <p:spPr>
          <a:xfrm>
            <a:off x="731520" y="3749039"/>
            <a:ext cx="3840479" cy="749808"/>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cell 1 µm long with a single loop of DNA</a:t>
            </a:r>
          </a:p>
        </p:txBody>
      </p:sp>
      <p:sp>
        <p:nvSpPr>
          <p:cNvPr id="31" name="Rounded Rectangle 30"/>
          <p:cNvSpPr/>
          <p:nvPr/>
        </p:nvSpPr>
        <p:spPr>
          <a:xfrm>
            <a:off x="731520" y="4663440"/>
            <a:ext cx="3840479" cy="749808"/>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cell with plasmids and no nucleus</a:t>
            </a:r>
          </a:p>
        </p:txBody>
      </p:sp>
      <p:sp>
        <p:nvSpPr>
          <p:cNvPr id="32" name="TextBox 31"/>
          <p:cNvSpPr txBox="1"/>
          <p:nvPr/>
        </p:nvSpPr>
        <p:spPr>
          <a:xfrm>
            <a:off x="4937759" y="2167127"/>
            <a:ext cx="3840479" cy="438912"/>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Eukaryotic (a nucleus)</a:t>
            </a:r>
          </a:p>
        </p:txBody>
      </p:sp>
      <p:cxnSp>
        <p:nvCxnSpPr>
          <p:cNvPr id="33" name="Connector 32"/>
          <p:cNvCxnSpPr/>
          <p:nvPr/>
        </p:nvCxnSpPr>
        <p:spPr>
          <a:xfrm>
            <a:off x="4937759" y="2660903"/>
            <a:ext cx="3840480" cy="0"/>
          </a:xfrm>
          <a:prstGeom prst="line">
            <a:avLst/>
          </a:prstGeom>
          <a:ln w="15875">
            <a:solidFill>
              <a:srgbClr val="D2D2D2"/>
            </a:solidFill>
          </a:ln>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4937759" y="2834639"/>
            <a:ext cx="3840479" cy="749808"/>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cheek cell</a:t>
            </a:r>
          </a:p>
        </p:txBody>
      </p:sp>
      <p:sp>
        <p:nvSpPr>
          <p:cNvPr id="35" name="Rounded Rectangle 34"/>
          <p:cNvSpPr/>
          <p:nvPr/>
        </p:nvSpPr>
        <p:spPr>
          <a:xfrm>
            <a:off x="4937759" y="3749039"/>
            <a:ext cx="3840479" cy="749808"/>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pondweed leaf cell</a:t>
            </a:r>
          </a:p>
        </p:txBody>
      </p:sp>
      <p:sp>
        <p:nvSpPr>
          <p:cNvPr id="36" name="Rounded Rectangle 35"/>
          <p:cNvSpPr/>
          <p:nvPr/>
        </p:nvSpPr>
        <p:spPr>
          <a:xfrm>
            <a:off x="4937759" y="4663440"/>
            <a:ext cx="3840479" cy="749808"/>
          </a:xfrm>
          <a:prstGeom prst="roundRect">
            <a:avLst>
              <a:gd name="adj" fmla="val 16000"/>
            </a:avLst>
          </a:prstGeom>
          <a:solidFill>
            <a:srgbClr val="FFFFFF"/>
          </a:solidFill>
          <a:ln w="285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yeast cell: a single-celled fungus</a:t>
            </a:r>
          </a:p>
        </p:txBody>
      </p:sp>
      <p:sp>
        <p:nvSpPr>
          <p:cNvPr id="37" name="Rounded Rectangle 36"/>
          <p:cNvSpPr/>
          <p:nvPr/>
        </p:nvSpPr>
        <p:spPr>
          <a:xfrm>
            <a:off x="4937759" y="5577840"/>
            <a:ext cx="3840479" cy="749808"/>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root hair cell</a:t>
            </a:r>
          </a:p>
        </p:txBody>
      </p:sp>
      <p:sp>
        <p:nvSpPr>
          <p:cNvPr id="38" name="Rounded Rectangle 37"/>
          <p:cNvSpPr/>
          <p:nvPr/>
        </p:nvSpPr>
        <p:spPr>
          <a:xfrm>
            <a:off x="4937759" y="6492240"/>
            <a:ext cx="3840479" cy="749808"/>
          </a:xfrm>
          <a:prstGeom prst="roundRect">
            <a:avLst>
              <a:gd name="adj" fmla="val 16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tIns="18288" bIns="18288"/>
          <a:lstStyle/>
          <a:p>
            <a:pPr algn="ctr"/>
            <a:r>
              <a:rPr sz="1700" b="0">
                <a:solidFill>
                  <a:srgbClr val="000000"/>
                </a:solidFill>
                <a:latin typeface="Arial"/>
              </a:rPr>
              <a:t>a cell with a nucleus and mitochondria</a:t>
            </a:r>
          </a:p>
        </p:txBody>
      </p:sp>
      <p:sp>
        <p:nvSpPr>
          <p:cNvPr id="39" name="Oval 38"/>
          <p:cNvSpPr/>
          <p:nvPr/>
        </p:nvSpPr>
        <p:spPr>
          <a:xfrm>
            <a:off x="9555480" y="2151379"/>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40" name="TextBox 39"/>
          <p:cNvSpPr txBox="1"/>
          <p:nvPr/>
        </p:nvSpPr>
        <p:spPr>
          <a:xfrm>
            <a:off x="10104119" y="2194559"/>
            <a:ext cx="4389120" cy="372618"/>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Look:</a:t>
            </a:r>
            <a:r>
              <a:rPr sz="2200" b="0">
                <a:solidFill>
                  <a:srgbClr val="000000"/>
                </a:solidFill>
                <a:latin typeface="Arial"/>
              </a:rPr>
              <a:t> for a nucleus.</a:t>
            </a:r>
          </a:p>
        </p:txBody>
      </p:sp>
      <p:sp>
        <p:nvSpPr>
          <p:cNvPr id="41" name="Oval 40"/>
          <p:cNvSpPr/>
          <p:nvPr/>
        </p:nvSpPr>
        <p:spPr>
          <a:xfrm>
            <a:off x="9555480" y="2864611"/>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42" name="TextBox 41"/>
          <p:cNvSpPr txBox="1"/>
          <p:nvPr/>
        </p:nvSpPr>
        <p:spPr>
          <a:xfrm>
            <a:off x="10104119" y="2907791"/>
            <a:ext cx="4389120" cy="372618"/>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No nucleus:</a:t>
            </a:r>
            <a:r>
              <a:rPr sz="2200" b="0">
                <a:solidFill>
                  <a:srgbClr val="000000"/>
                </a:solidFill>
                <a:latin typeface="Arial"/>
              </a:rPr>
              <a:t> prokaryotic (bacteria).</a:t>
            </a:r>
          </a:p>
        </p:txBody>
      </p:sp>
      <p:sp>
        <p:nvSpPr>
          <p:cNvPr id="43" name="Oval 42"/>
          <p:cNvSpPr/>
          <p:nvPr/>
        </p:nvSpPr>
        <p:spPr>
          <a:xfrm>
            <a:off x="9555480" y="3577843"/>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44" name="TextBox 43"/>
          <p:cNvSpPr txBox="1"/>
          <p:nvPr/>
        </p:nvSpPr>
        <p:spPr>
          <a:xfrm>
            <a:off x="10104119" y="3621024"/>
            <a:ext cx="438912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A nucleus:</a:t>
            </a:r>
            <a:r>
              <a:rPr sz="2200" b="0">
                <a:solidFill>
                  <a:srgbClr val="000000"/>
                </a:solidFill>
                <a:latin typeface="Arial"/>
              </a:rPr>
              <a:t> eukaryotic (animal and plant cells, and yeast).</a:t>
            </a:r>
          </a:p>
        </p:txBody>
      </p:sp>
      <p:sp>
        <p:nvSpPr>
          <p:cNvPr id="45" name="Oval 44"/>
          <p:cNvSpPr/>
          <p:nvPr/>
        </p:nvSpPr>
        <p:spPr>
          <a:xfrm>
            <a:off x="9555480" y="4505959"/>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46" name="TextBox 45"/>
          <p:cNvSpPr txBox="1"/>
          <p:nvPr/>
        </p:nvSpPr>
        <p:spPr>
          <a:xfrm>
            <a:off x="10104119" y="4549140"/>
            <a:ext cx="438912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Watch out:</a:t>
            </a:r>
            <a:r>
              <a:rPr sz="2200" b="0">
                <a:solidFill>
                  <a:srgbClr val="000000"/>
                </a:solidFill>
                <a:latin typeface="Arial"/>
              </a:rPr>
              <a:t> single-celled does not mean prokaryotic.</a:t>
            </a:r>
          </a:p>
        </p:txBody>
      </p:sp>
      <p:sp>
        <p:nvSpPr>
          <p:cNvPr id="47" name="TextBox 46"/>
          <p:cNvSpPr txBox="1"/>
          <p:nvPr/>
        </p:nvSpPr>
        <p:spPr>
          <a:xfrm>
            <a:off x="10104119" y="5477255"/>
            <a:ext cx="4389120" cy="699516"/>
          </a:xfrm>
          <a:prstGeom prst="rect">
            <a:avLst/>
          </a:prstGeom>
          <a:noFill/>
        </p:spPr>
        <p:txBody>
          <a:bodyPr wrap="square" lIns="0" rIns="0" tIns="0" bIns="0" anchor="t">
            <a:spAutoFit/>
          </a:bodyPr>
          <a:lstStyle/>
          <a:p>
            <a:pPr algn="l">
              <a:spcAft>
                <a:spcPts val="600"/>
              </a:spcAft>
            </a:pPr>
            <a:r>
              <a:rPr sz="2200" b="1">
                <a:solidFill>
                  <a:srgbClr val="009900"/>
                </a:solidFill>
                <a:latin typeface="Arial"/>
              </a:rPr>
              <a:t>Prokaryotic = no nucleus. Eukaryotic = a nucleus.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300"/>
                                        <p:tgtEl>
                                          <p:spTgt spid="3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3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300"/>
                                        <p:tgtEl>
                                          <p:spTgt spid="4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300"/>
                                        <p:tgtEl>
                                          <p:spTgt spid="4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300"/>
                                        <p:tgtEl>
                                          <p:spTgt spid="4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300"/>
                                        <p:tgtEl>
                                          <p:spTgt spid="4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300"/>
                                        <p:tgtEl>
                                          <p:spTgt spid="4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300"/>
                                        <p:tgtEl>
                                          <p:spTgt spid="4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0" nodeType="clickEffect">
                                  <p:stCondLst>
                                    <p:cond delay="0"/>
                                  </p:stCondLst>
                                  <p:childTnLst>
                                    <p:animEffect transition="out" filter="fade">
                                      <p:cBhvr>
                                        <p:cTn id="38" dur="400"/>
                                        <p:tgtEl>
                                          <p:spTgt spid="16"/>
                                        </p:tgtEl>
                                      </p:cBhvr>
                                    </p:animEffect>
                                    <p:set>
                                      <p:cBhvr>
                                        <p:cTn id="39" dur="1" fill="hold">
                                          <p:stCondLst>
                                            <p:cond delay="399"/>
                                          </p:stCondLst>
                                        </p:cTn>
                                        <p:tgtEl>
                                          <p:spTgt spid="16"/>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400"/>
                                        <p:tgtEl>
                                          <p:spTgt spid="17"/>
                                        </p:tgtEl>
                                      </p:cBhvr>
                                    </p:animEffect>
                                    <p:set>
                                      <p:cBhvr>
                                        <p:cTn id="42" dur="1" fill="hold">
                                          <p:stCondLst>
                                            <p:cond delay="399"/>
                                          </p:stCondLst>
                                        </p:cTn>
                                        <p:tgtEl>
                                          <p:spTgt spid="17"/>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400"/>
                                        <p:tgtEl>
                                          <p:spTgt spid="18"/>
                                        </p:tgtEl>
                                      </p:cBhvr>
                                    </p:animEffect>
                                    <p:set>
                                      <p:cBhvr>
                                        <p:cTn id="45" dur="1" fill="hold">
                                          <p:stCondLst>
                                            <p:cond delay="399"/>
                                          </p:stCondLst>
                                        </p:cTn>
                                        <p:tgtEl>
                                          <p:spTgt spid="18"/>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400"/>
                                        <p:tgtEl>
                                          <p:spTgt spid="19"/>
                                        </p:tgtEl>
                                      </p:cBhvr>
                                    </p:animEffect>
                                    <p:set>
                                      <p:cBhvr>
                                        <p:cTn id="48" dur="1" fill="hold">
                                          <p:stCondLst>
                                            <p:cond delay="399"/>
                                          </p:stCondLst>
                                        </p:cTn>
                                        <p:tgtEl>
                                          <p:spTgt spid="19"/>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400"/>
                                        <p:tgtEl>
                                          <p:spTgt spid="20"/>
                                        </p:tgtEl>
                                      </p:cBhvr>
                                    </p:animEffect>
                                    <p:set>
                                      <p:cBhvr>
                                        <p:cTn id="51" dur="1" fill="hold">
                                          <p:stCondLst>
                                            <p:cond delay="399"/>
                                          </p:stCondLst>
                                        </p:cTn>
                                        <p:tgtEl>
                                          <p:spTgt spid="20"/>
                                        </p:tgtEl>
                                        <p:attrNameLst>
                                          <p:attrName>style.visibility</p:attrName>
                                        </p:attrNameLst>
                                      </p:cBhvr>
                                      <p:to>
                                        <p:strVal val="hidden"/>
                                      </p:to>
                                    </p:set>
                                  </p:childTnLst>
                                </p:cTn>
                              </p:par>
                              <p:par>
                                <p:cTn id="52" presetID="10" presetClass="exit" presetSubtype="0" fill="hold" grpId="0" nodeType="withEffect">
                                  <p:stCondLst>
                                    <p:cond delay="0"/>
                                  </p:stCondLst>
                                  <p:childTnLst>
                                    <p:animEffect transition="out" filter="fade">
                                      <p:cBhvr>
                                        <p:cTn id="53" dur="400"/>
                                        <p:tgtEl>
                                          <p:spTgt spid="21"/>
                                        </p:tgtEl>
                                      </p:cBhvr>
                                    </p:animEffect>
                                    <p:set>
                                      <p:cBhvr>
                                        <p:cTn id="54" dur="1" fill="hold">
                                          <p:stCondLst>
                                            <p:cond delay="399"/>
                                          </p:stCondLst>
                                        </p:cTn>
                                        <p:tgtEl>
                                          <p:spTgt spid="21"/>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400"/>
                                        <p:tgtEl>
                                          <p:spTgt spid="22"/>
                                        </p:tgtEl>
                                      </p:cBhvr>
                                    </p:animEffect>
                                    <p:set>
                                      <p:cBhvr>
                                        <p:cTn id="57" dur="1" fill="hold">
                                          <p:stCondLst>
                                            <p:cond delay="399"/>
                                          </p:stCondLst>
                                        </p:cTn>
                                        <p:tgtEl>
                                          <p:spTgt spid="22"/>
                                        </p:tgtEl>
                                        <p:attrNameLst>
                                          <p:attrName>style.visibility</p:attrName>
                                        </p:attrNameLst>
                                      </p:cBhvr>
                                      <p:to>
                                        <p:strVal val="hidden"/>
                                      </p:to>
                                    </p:set>
                                  </p:childTnLst>
                                </p:cTn>
                              </p:par>
                              <p:par>
                                <p:cTn id="58" presetID="10" presetClass="exit" presetSubtype="0" fill="hold" grpId="0" nodeType="withEffect">
                                  <p:stCondLst>
                                    <p:cond delay="0"/>
                                  </p:stCondLst>
                                  <p:childTnLst>
                                    <p:animEffect transition="out" filter="fade">
                                      <p:cBhvr>
                                        <p:cTn id="59" dur="400"/>
                                        <p:tgtEl>
                                          <p:spTgt spid="23"/>
                                        </p:tgtEl>
                                      </p:cBhvr>
                                    </p:animEffect>
                                    <p:set>
                                      <p:cBhvr>
                                        <p:cTn id="60" dur="1" fill="hold">
                                          <p:stCondLst>
                                            <p:cond delay="399"/>
                                          </p:stCondLst>
                                        </p:cTn>
                                        <p:tgtEl>
                                          <p:spTgt spid="23"/>
                                        </p:tgtEl>
                                        <p:attrNameLst>
                                          <p:attrName>style.visibility</p:attrName>
                                        </p:attrNameLst>
                                      </p:cBhvr>
                                      <p:to>
                                        <p:strVal val="hidden"/>
                                      </p:to>
                                    </p:set>
                                  </p:childTnLst>
                                </p:cTn>
                              </p:par>
                              <p:par>
                                <p:cTn id="61" presetID="10" presetClass="exit" presetSubtype="0" fill="hold" grpId="0" nodeType="withEffect">
                                  <p:stCondLst>
                                    <p:cond delay="0"/>
                                  </p:stCondLst>
                                  <p:childTnLst>
                                    <p:animEffect transition="out" filter="fade">
                                      <p:cBhvr>
                                        <p:cTn id="62" dur="400"/>
                                        <p:tgtEl>
                                          <p:spTgt spid="24"/>
                                        </p:tgtEl>
                                      </p:cBhvr>
                                    </p:animEffect>
                                    <p:set>
                                      <p:cBhvr>
                                        <p:cTn id="63" dur="1" fill="hold">
                                          <p:stCondLst>
                                            <p:cond delay="399"/>
                                          </p:stCondLst>
                                        </p:cTn>
                                        <p:tgtEl>
                                          <p:spTgt spid="24"/>
                                        </p:tgtEl>
                                        <p:attrNameLst>
                                          <p:attrName>style.visibility</p:attrName>
                                        </p:attrNameLst>
                                      </p:cBhvr>
                                      <p:to>
                                        <p:strVal val="hidden"/>
                                      </p:to>
                                    </p:set>
                                  </p:childTnLst>
                                </p:cTn>
                              </p:par>
                              <p:par>
                                <p:cTn id="64" presetID="10" presetClass="exit" presetSubtype="0" fill="hold" grpId="0" nodeType="withEffect">
                                  <p:stCondLst>
                                    <p:cond delay="0"/>
                                  </p:stCondLst>
                                  <p:childTnLst>
                                    <p:animEffect transition="out" filter="fade">
                                      <p:cBhvr>
                                        <p:cTn id="65" dur="400"/>
                                        <p:tgtEl>
                                          <p:spTgt spid="25"/>
                                        </p:tgtEl>
                                      </p:cBhvr>
                                    </p:animEffect>
                                    <p:set>
                                      <p:cBhvr>
                                        <p:cTn id="66" dur="1" fill="hold">
                                          <p:stCondLst>
                                            <p:cond delay="399"/>
                                          </p:stCondLst>
                                        </p:cTn>
                                        <p:tgtEl>
                                          <p:spTgt spid="25"/>
                                        </p:tgtEl>
                                        <p:attrNameLst>
                                          <p:attrName>style.visibility</p:attrName>
                                        </p:attrNameLst>
                                      </p:cBhvr>
                                      <p:to>
                                        <p:strVal val="hidden"/>
                                      </p:to>
                                    </p:set>
                                  </p:childTnLst>
                                </p:cTn>
                              </p:par>
                              <p:par>
                                <p:cTn id="67" presetID="10" presetClass="entr" presetSubtype="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300"/>
                                        <p:tgtEl>
                                          <p:spTgt spid="2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300"/>
                                        <p:tgtEl>
                                          <p:spTgt spid="2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fade">
                                      <p:cBhvr>
                                        <p:cTn id="75" dur="300"/>
                                        <p:tgtEl>
                                          <p:spTgt spid="2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300"/>
                                        <p:tgtEl>
                                          <p:spTgt spid="29"/>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300"/>
                                        <p:tgtEl>
                                          <p:spTgt spid="3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fade">
                                      <p:cBhvr>
                                        <p:cTn id="84" dur="300"/>
                                        <p:tgtEl>
                                          <p:spTgt spid="3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300"/>
                                        <p:tgtEl>
                                          <p:spTgt spid="3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fade">
                                      <p:cBhvr>
                                        <p:cTn id="90" dur="300"/>
                                        <p:tgtEl>
                                          <p:spTgt spid="3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fade">
                                      <p:cBhvr>
                                        <p:cTn id="93" dur="300"/>
                                        <p:tgtEl>
                                          <p:spTgt spid="3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fade">
                                      <p:cBhvr>
                                        <p:cTn id="96" dur="300"/>
                                        <p:tgtEl>
                                          <p:spTgt spid="3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6"/>
                                        </p:tgtEl>
                                        <p:attrNameLst>
                                          <p:attrName>style.visibility</p:attrName>
                                        </p:attrNameLst>
                                      </p:cBhvr>
                                      <p:to>
                                        <p:strVal val="visible"/>
                                      </p:to>
                                    </p:set>
                                    <p:animEffect transition="in" filter="fade">
                                      <p:cBhvr>
                                        <p:cTn id="99" dur="300"/>
                                        <p:tgtEl>
                                          <p:spTgt spid="36"/>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7"/>
                                        </p:tgtEl>
                                        <p:attrNameLst>
                                          <p:attrName>style.visibility</p:attrName>
                                        </p:attrNameLst>
                                      </p:cBhvr>
                                      <p:to>
                                        <p:strVal val="visible"/>
                                      </p:to>
                                    </p:set>
                                    <p:animEffect transition="in" filter="fade">
                                      <p:cBhvr>
                                        <p:cTn id="102" dur="300"/>
                                        <p:tgtEl>
                                          <p:spTgt spid="37"/>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fade">
                                      <p:cBhvr>
                                        <p:cTn id="105" dur="300"/>
                                        <p:tgtEl>
                                          <p:spTgt spid="38"/>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47"/>
                                        </p:tgtEl>
                                        <p:attrNameLst>
                                          <p:attrName>style.visibility</p:attrName>
                                        </p:attrNameLst>
                                      </p:cBhvr>
                                      <p:to>
                                        <p:strVal val="visible"/>
                                      </p:to>
                                    </p:set>
                                    <p:animEffect transition="in" filter="fade">
                                      <p:cBhvr>
                                        <p:cTn id="110" dur="3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animBg="1"/>
      <p:bldP spid="45" grpId="0" animBg="1"/>
      <p:bldP spid="46"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9" grpId="0" animBg="1"/>
      <p:bldP spid="30" grpId="0" animBg="1"/>
      <p:bldP spid="31" grpId="0" animBg="1"/>
      <p:bldP spid="32" grpId="0" animBg="1"/>
      <p:bldP spid="34" grpId="0" animBg="1"/>
      <p:bldP spid="35" grpId="0" animBg="1"/>
      <p:bldP spid="36" grpId="0" animBg="1"/>
      <p:bldP spid="37" grpId="0" animBg="1"/>
      <p:bldP spid="38" grpId="0" animBg="1"/>
      <p:bldP spid="47" grpId="0" animBg="1"/>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statement about plasmids is correct?</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They are small rings of DNA, separate from the main loop.</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Every bacterium has plasmids.</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They hold the main DNA of the cell.</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Bacteria have no mitochondria. Which statement is true?</a:t>
            </a:r>
          </a:p>
        </p:txBody>
      </p:sp>
      <p:sp>
        <p:nvSpPr>
          <p:cNvPr id="25"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Bacteria cannot respire.</a:t>
            </a:r>
          </a:p>
        </p:txBody>
      </p:sp>
      <p:sp>
        <p:nvSpPr>
          <p:cNvPr id="26"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Bacteria still respire to release energy.</a:t>
            </a:r>
          </a:p>
        </p:txBody>
      </p:sp>
      <p:sp>
        <p:nvSpPr>
          <p:cNvPr id="27"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Bacteria get their energy from chloroplasts.</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cell is 2 µm long. It has a cell wall and a single loop of DNA, but no nucleus. What is it?</a:t>
            </a:r>
          </a:p>
        </p:txBody>
      </p:sp>
      <p:sp>
        <p:nvSpPr>
          <p:cNvPr id="32"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 plant cell</a:t>
            </a:r>
          </a:p>
        </p:txBody>
      </p:sp>
      <p:sp>
        <p:nvSpPr>
          <p:cNvPr id="33"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A yeast cell</a:t>
            </a:r>
          </a:p>
        </p:txBody>
      </p:sp>
      <p:sp>
        <p:nvSpPr>
          <p:cNvPr id="34"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A bacterial cell</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statement about plasmids is correct?</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They are small rings of DNA, separate from the main loop.</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Every bacterium has plasmids.</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They hold the main DNA of the cell.</a:t>
            </a:r>
          </a:p>
        </p:txBody>
      </p:sp>
      <p:sp>
        <p:nvSpPr>
          <p:cNvPr id="21" name="SG cp3 q1 answer A"/>
          <p:cNvSpPr/>
          <p:nvPr/>
        </p:nvSpPr>
        <p:spPr>
          <a:xfrm>
            <a:off x="73152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They are small rings of DNA, separate from the main loop. ✓</a:t>
            </a:r>
          </a:p>
        </p:txBody>
      </p:sp>
      <p:sp>
        <p:nvSpPr>
          <p:cNvPr id="22" name="SG cp3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Plasmids carry a few extra genes.</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Bacteria have no mitochondria. Which statement is true?</a:t>
            </a:r>
          </a:p>
        </p:txBody>
      </p:sp>
      <p:sp>
        <p:nvSpPr>
          <p:cNvPr id="27"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Bacteria cannot respire.</a:t>
            </a:r>
          </a:p>
        </p:txBody>
      </p:sp>
      <p:sp>
        <p:nvSpPr>
          <p:cNvPr id="28"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Bacteria still respire to release energy.</a:t>
            </a:r>
          </a:p>
        </p:txBody>
      </p:sp>
      <p:sp>
        <p:nvSpPr>
          <p:cNvPr id="29"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Bacteria get their energy from chloroplasts.</a:t>
            </a:r>
          </a:p>
        </p:txBody>
      </p:sp>
      <p:sp>
        <p:nvSpPr>
          <p:cNvPr id="30" name="SG cp3 q2 answer B"/>
          <p:cNvSpPr/>
          <p:nvPr/>
        </p:nvSpPr>
        <p:spPr>
          <a:xfrm>
            <a:off x="548640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Bacteria still respire to release energy. ✓</a:t>
            </a:r>
          </a:p>
        </p:txBody>
      </p:sp>
      <p:sp>
        <p:nvSpPr>
          <p:cNvPr id="31" name="SG cp3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reactions happen in the cytoplasm and on the cell membrane.</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cell is 2 µm long. It has a cell wall and a single loop of DNA, but no nucleus. What is it?</a:t>
            </a:r>
          </a:p>
        </p:txBody>
      </p:sp>
      <p:sp>
        <p:nvSpPr>
          <p:cNvPr id="36"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 plant cell</a:t>
            </a:r>
          </a:p>
        </p:txBody>
      </p:sp>
      <p:sp>
        <p:nvSpPr>
          <p:cNvPr id="37"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A yeast cell</a:t>
            </a:r>
          </a:p>
        </p:txBody>
      </p:sp>
      <p:sp>
        <p:nvSpPr>
          <p:cNvPr id="38"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A bacterial cell</a:t>
            </a:r>
          </a:p>
        </p:txBody>
      </p:sp>
      <p:sp>
        <p:nvSpPr>
          <p:cNvPr id="39" name="SG cp3 q3 answer C"/>
          <p:cNvSpPr/>
          <p:nvPr/>
        </p:nvSpPr>
        <p:spPr>
          <a:xfrm>
            <a:off x="1024128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A bacterial cell ✓</a:t>
            </a:r>
          </a:p>
        </p:txBody>
      </p:sp>
      <p:sp>
        <p:nvSpPr>
          <p:cNvPr id="40" name="SG cp3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No nucleus and a single loop of DNA: a prokaryotic cell.</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14  ·  Q2 slide 15  ·  Q3 slide 16</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Practice: Name the parts of a bacterium</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Rectangle 8"/>
          <p:cNvSpPr/>
          <p:nvPr/>
        </p:nvSpPr>
        <p:spPr>
          <a:xfrm>
            <a:off x="548640" y="1508760"/>
            <a:ext cx="69494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9494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6751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bacterial cell</a:t>
            </a:r>
          </a:p>
        </p:txBody>
      </p:sp>
      <p:pic>
        <p:nvPicPr>
          <p:cNvPr id="12" name="Picture 11" descr="A bacterial cell. A diagram is simplified. The colours help you tell the parts apart."/>
          <p:cNvPicPr>
            <a:picLocks noChangeAspect="1"/>
          </p:cNvPicPr>
          <p:nvPr/>
        </p:nvPicPr>
        <p:blipFill>
          <a:blip r:embed="rId3"/>
          <a:stretch>
            <a:fillRect/>
          </a:stretch>
        </p:blipFill>
        <p:spPr>
          <a:xfrm>
            <a:off x="685800" y="2103120"/>
            <a:ext cx="6675120" cy="4171950"/>
          </a:xfrm>
          <a:prstGeom prst="rect">
            <a:avLst/>
          </a:prstGeom>
        </p:spPr>
      </p:pic>
      <p:sp>
        <p:nvSpPr>
          <p:cNvPr id="13" name="TextBox 12"/>
          <p:cNvSpPr txBox="1"/>
          <p:nvPr/>
        </p:nvSpPr>
        <p:spPr>
          <a:xfrm>
            <a:off x="685800" y="6366509"/>
            <a:ext cx="6675120" cy="345185"/>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diagram is simplified. The colours help you tell the parts apart.</a:t>
            </a:r>
          </a:p>
        </p:txBody>
      </p:sp>
      <p:sp>
        <p:nvSpPr>
          <p:cNvPr id="14" name="Rectangle 13"/>
          <p:cNvSpPr/>
          <p:nvPr/>
        </p:nvSpPr>
        <p:spPr>
          <a:xfrm>
            <a:off x="7772400" y="1508760"/>
            <a:ext cx="69037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772400" y="1508760"/>
            <a:ext cx="69037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909560" y="1508760"/>
            <a:ext cx="66294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Questions</a:t>
            </a:r>
          </a:p>
        </p:txBody>
      </p:sp>
      <p:sp>
        <p:nvSpPr>
          <p:cNvPr id="17" name="SG practice"/>
          <p:cNvSpPr txBox="1"/>
          <p:nvPr/>
        </p:nvSpPr>
        <p:spPr>
          <a:xfrm>
            <a:off x="8001000" y="2148840"/>
            <a:ext cx="644652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Which letter is the cell wall?</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2. Which letter is the single loop of DNA?</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3. Which letter shows a plasmid?</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4. Which letter shows where proteins are made?</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5. Which letter shows the part that controls what enters and leaves the cell?</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6. Give the letter of a part that only some bacteria have, and name it.</a:t>
            </a:r>
          </a:p>
          <a:p>
            <a:pPr algn="l">
              <a:spcAft>
                <a:spcPts val="800"/>
              </a:spcAft>
            </a:pPr>
            <a:r>
              <a:rPr sz="2000" b="0">
                <a:solidFill>
                  <a:srgbClr val="5A5A5A"/>
                </a:solidFill>
                <a:latin typeface="Arial"/>
              </a:rPr>
              <a:t>______________</a:t>
            </a:r>
          </a:p>
        </p:txBody>
      </p:sp>
    </p:spTree>
  </p:cSld>
  <p:clrMapOvr>
    <a:masterClrMapping/>
  </p:clrMapOvr>
  <p:transition spd="fast">
    <p:fade/>
  </p:transition>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Name the parts of a bacterium: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Rectangle 8"/>
          <p:cNvSpPr/>
          <p:nvPr/>
        </p:nvSpPr>
        <p:spPr>
          <a:xfrm>
            <a:off x="548640" y="1508760"/>
            <a:ext cx="69494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9494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6751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bacterial cell</a:t>
            </a:r>
          </a:p>
        </p:txBody>
      </p:sp>
      <p:pic>
        <p:nvPicPr>
          <p:cNvPr id="12" name="Picture 11" descr="A bacterial cell. A diagram is simplified. The colours help you tell the parts apart."/>
          <p:cNvPicPr>
            <a:picLocks noChangeAspect="1"/>
          </p:cNvPicPr>
          <p:nvPr/>
        </p:nvPicPr>
        <p:blipFill>
          <a:blip r:embed="rId3"/>
          <a:stretch>
            <a:fillRect/>
          </a:stretch>
        </p:blipFill>
        <p:spPr>
          <a:xfrm>
            <a:off x="685800" y="2103120"/>
            <a:ext cx="6675120" cy="4171950"/>
          </a:xfrm>
          <a:prstGeom prst="rect">
            <a:avLst/>
          </a:prstGeom>
        </p:spPr>
      </p:pic>
      <p:sp>
        <p:nvSpPr>
          <p:cNvPr id="13" name="TextBox 12"/>
          <p:cNvSpPr txBox="1"/>
          <p:nvPr/>
        </p:nvSpPr>
        <p:spPr>
          <a:xfrm>
            <a:off x="685800" y="6366509"/>
            <a:ext cx="6675120" cy="345185"/>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diagram is simplified. The colours help you tell the parts apart.</a:t>
            </a:r>
          </a:p>
        </p:txBody>
      </p:sp>
      <p:sp>
        <p:nvSpPr>
          <p:cNvPr id="14" name="Rectangle 13"/>
          <p:cNvSpPr/>
          <p:nvPr/>
        </p:nvSpPr>
        <p:spPr>
          <a:xfrm>
            <a:off x="7772400" y="1508760"/>
            <a:ext cx="69037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772400" y="1508760"/>
            <a:ext cx="69037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909560" y="1508760"/>
            <a:ext cx="66294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7" name="SG practice"/>
          <p:cNvSpPr txBox="1"/>
          <p:nvPr/>
        </p:nvSpPr>
        <p:spPr>
          <a:xfrm>
            <a:off x="8001000" y="2148840"/>
            <a:ext cx="644652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Which letter is the cell wall?</a:t>
            </a:r>
          </a:p>
          <a:p>
            <a:pPr algn="l">
              <a:spcAft>
                <a:spcPts val="800"/>
              </a:spcAft>
            </a:pPr>
            <a:r>
              <a:rPr sz="2000" b="1">
                <a:solidFill>
                  <a:srgbClr val="009900"/>
                </a:solidFill>
                <a:latin typeface="Arial"/>
              </a:rPr>
              <a:t>B</a:t>
            </a:r>
          </a:p>
          <a:p>
            <a:pPr algn="l">
              <a:spcAft>
                <a:spcPts val="200"/>
              </a:spcAft>
            </a:pPr>
            <a:r>
              <a:rPr sz="2000" b="1">
                <a:solidFill>
                  <a:srgbClr val="000000"/>
                </a:solidFill>
                <a:latin typeface="Arial"/>
              </a:rPr>
              <a:t>2. Which letter is the single loop of DNA?</a:t>
            </a:r>
          </a:p>
          <a:p>
            <a:pPr algn="l">
              <a:spcAft>
                <a:spcPts val="800"/>
              </a:spcAft>
            </a:pPr>
            <a:r>
              <a:rPr sz="2000" b="1">
                <a:solidFill>
                  <a:srgbClr val="009900"/>
                </a:solidFill>
                <a:latin typeface="Arial"/>
              </a:rPr>
              <a:t>E</a:t>
            </a:r>
          </a:p>
          <a:p>
            <a:pPr algn="l">
              <a:spcAft>
                <a:spcPts val="200"/>
              </a:spcAft>
            </a:pPr>
            <a:r>
              <a:rPr sz="2000" b="1">
                <a:solidFill>
                  <a:srgbClr val="000000"/>
                </a:solidFill>
                <a:latin typeface="Arial"/>
              </a:rPr>
              <a:t>3. Which letter shows a plasmid?</a:t>
            </a:r>
          </a:p>
          <a:p>
            <a:pPr algn="l">
              <a:spcAft>
                <a:spcPts val="800"/>
              </a:spcAft>
            </a:pPr>
            <a:r>
              <a:rPr sz="2000" b="1">
                <a:solidFill>
                  <a:srgbClr val="009900"/>
                </a:solidFill>
                <a:latin typeface="Arial"/>
              </a:rPr>
              <a:t>C</a:t>
            </a:r>
          </a:p>
          <a:p>
            <a:pPr algn="l">
              <a:spcAft>
                <a:spcPts val="200"/>
              </a:spcAft>
            </a:pPr>
            <a:r>
              <a:rPr sz="2000" b="1">
                <a:solidFill>
                  <a:srgbClr val="000000"/>
                </a:solidFill>
                <a:latin typeface="Arial"/>
              </a:rPr>
              <a:t>4. Which letter shows where proteins are made?</a:t>
            </a:r>
          </a:p>
          <a:p>
            <a:pPr algn="l">
              <a:spcAft>
                <a:spcPts val="800"/>
              </a:spcAft>
            </a:pPr>
            <a:r>
              <a:rPr sz="2000" b="1">
                <a:solidFill>
                  <a:srgbClr val="009900"/>
                </a:solidFill>
                <a:latin typeface="Arial"/>
              </a:rPr>
              <a:t>G (the ribosomes)</a:t>
            </a:r>
          </a:p>
          <a:p>
            <a:pPr algn="l">
              <a:spcAft>
                <a:spcPts val="200"/>
              </a:spcAft>
            </a:pPr>
            <a:r>
              <a:rPr sz="2000" b="1">
                <a:solidFill>
                  <a:srgbClr val="000000"/>
                </a:solidFill>
                <a:latin typeface="Arial"/>
              </a:rPr>
              <a:t>5. Which letter shows the part that controls what enters and leaves the cell?</a:t>
            </a:r>
          </a:p>
          <a:p>
            <a:pPr algn="l">
              <a:spcAft>
                <a:spcPts val="800"/>
              </a:spcAft>
            </a:pPr>
            <a:r>
              <a:rPr sz="2000" b="1">
                <a:solidFill>
                  <a:srgbClr val="009900"/>
                </a:solidFill>
                <a:latin typeface="Arial"/>
              </a:rPr>
              <a:t>F (the cell membrane)</a:t>
            </a:r>
          </a:p>
          <a:p>
            <a:pPr algn="l">
              <a:spcAft>
                <a:spcPts val="200"/>
              </a:spcAft>
            </a:pPr>
            <a:r>
              <a:rPr sz="2000" b="1">
                <a:solidFill>
                  <a:srgbClr val="000000"/>
                </a:solidFill>
                <a:latin typeface="Arial"/>
              </a:rPr>
              <a:t>6. Give the letter of a part that only some bacteria have, and name it.</a:t>
            </a:r>
          </a:p>
          <a:p>
            <a:pPr algn="l">
              <a:spcAft>
                <a:spcPts val="800"/>
              </a:spcAft>
            </a:pPr>
            <a:r>
              <a:rPr sz="2000" b="1">
                <a:solidFill>
                  <a:srgbClr val="009900"/>
                </a:solidFill>
                <a:latin typeface="Arial"/>
              </a:rPr>
              <a:t>A (flagellum) or C (plasmid)</a:t>
            </a:r>
          </a:p>
        </p:txBody>
      </p:sp>
    </p:spTree>
  </p:cSld>
  <p:clrMapOvr>
    <a:masterClrMapping/>
  </p:clrMapOvr>
  <p:transition spd="fast">
    <p:fade/>
  </p:transition>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Exam practice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Rectangle 8"/>
          <p:cNvSpPr/>
          <p:nvPr/>
        </p:nvSpPr>
        <p:spPr>
          <a:xfrm>
            <a:off x="548640" y="1508760"/>
            <a:ext cx="14127480" cy="2991231"/>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SG exam practice q1"/>
          <p:cNvSpPr txBox="1"/>
          <p:nvPr/>
        </p:nvSpPr>
        <p:spPr>
          <a:xfrm>
            <a:off x="685800" y="1508760"/>
            <a:ext cx="13853160" cy="502920"/>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1. Describe two ways the DNA in a bacterial cell is different from the DNA in an animal cell.  [2]</a:t>
            </a:r>
          </a:p>
        </p:txBody>
      </p:sp>
      <p:sp>
        <p:nvSpPr>
          <p:cNvPr id="12" name="Rectangle 11"/>
          <p:cNvSpPr/>
          <p:nvPr/>
        </p:nvSpPr>
        <p:spPr>
          <a:xfrm>
            <a:off x="777240" y="2240280"/>
            <a:ext cx="13670280" cy="2031111"/>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2331720"/>
            <a:ext cx="13213080" cy="1848231"/>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Any two: in a bacterial cell the DNA is not enclosed in a nucleus / it is free in the cytoplasm (1). The main DNA is a single loop (1). A bacterial cell may also have plasmids (small rings of DNA) (1).</a:t>
            </a:r>
          </a:p>
        </p:txBody>
      </p:sp>
      <p:sp>
        <p:nvSpPr>
          <p:cNvPr id="14" name="Rectangle 13"/>
          <p:cNvSpPr/>
          <p:nvPr/>
        </p:nvSpPr>
        <p:spPr>
          <a:xfrm>
            <a:off x="548640" y="4774311"/>
            <a:ext cx="14127480" cy="2998089"/>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4774311"/>
            <a:ext cx="14127480" cy="777239"/>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SG exam practice q2"/>
          <p:cNvSpPr txBox="1"/>
          <p:nvPr/>
        </p:nvSpPr>
        <p:spPr>
          <a:xfrm>
            <a:off x="685800" y="4774311"/>
            <a:ext cx="13853160" cy="777239"/>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2. A plant cell is 0.08 mm long. A bacterium is 5 µm long. 1 mm = 1000 µm. Calculate how many times longer the plant cell is.  [3]</a:t>
            </a:r>
          </a:p>
        </p:txBody>
      </p:sp>
      <p:sp>
        <p:nvSpPr>
          <p:cNvPr id="17" name="Rectangle 16"/>
          <p:cNvSpPr/>
          <p:nvPr/>
        </p:nvSpPr>
        <p:spPr>
          <a:xfrm>
            <a:off x="777240" y="5780150"/>
            <a:ext cx="13670280" cy="1763649"/>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5840" y="5871590"/>
            <a:ext cx="13213080" cy="1580769"/>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0.08 mm × 1000 = 80 µm (1). 80 ÷ 5 (1) = 16 times (1).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3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3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8" grpId="0" animBg="1"/>
    </p:bld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 on your own</a:t>
            </a:r>
          </a:p>
        </p:txBody>
      </p:sp>
      <p:sp>
        <p:nvSpPr>
          <p:cNvPr id="12" name="SG exit q1"/>
          <p:cNvSpPr txBox="1"/>
          <p:nvPr/>
        </p:nvSpPr>
        <p:spPr>
          <a:xfrm>
            <a:off x="777240" y="224028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1. Name the small rings of DNA found in some bacterial cells.  [1]</a:t>
            </a:r>
          </a:p>
        </p:txBody>
      </p:sp>
      <p:cxnSp>
        <p:nvCxnSpPr>
          <p:cNvPr id="13" name="Connector 12"/>
          <p:cNvCxnSpPr/>
          <p:nvPr/>
        </p:nvCxnSpPr>
        <p:spPr>
          <a:xfrm>
            <a:off x="777240" y="302437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4" name="SG exit q2"/>
          <p:cNvSpPr txBox="1"/>
          <p:nvPr/>
        </p:nvSpPr>
        <p:spPr>
          <a:xfrm>
            <a:off x="777240" y="328041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2. Give one structure animal cells have but bacterial cells do not.  [1]</a:t>
            </a:r>
          </a:p>
        </p:txBody>
      </p:sp>
      <p:cxnSp>
        <p:nvCxnSpPr>
          <p:cNvPr id="15" name="Connector 14"/>
          <p:cNvCxnSpPr/>
          <p:nvPr/>
        </p:nvCxnSpPr>
        <p:spPr>
          <a:xfrm>
            <a:off x="777240" y="406450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6" name="SG exit q3"/>
          <p:cNvSpPr txBox="1"/>
          <p:nvPr/>
        </p:nvSpPr>
        <p:spPr>
          <a:xfrm>
            <a:off x="777240" y="4320540"/>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3. Name the substance that a plant cell wall is made of, but a bacterial cell wall is not.  [1]</a:t>
            </a:r>
          </a:p>
        </p:txBody>
      </p:sp>
      <p:cxnSp>
        <p:nvCxnSpPr>
          <p:cNvPr id="17" name="Connector 16"/>
          <p:cNvCxnSpPr/>
          <p:nvPr/>
        </p:nvCxnSpPr>
        <p:spPr>
          <a:xfrm>
            <a:off x="777240" y="543153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8" name="SG exit q4"/>
          <p:cNvSpPr txBox="1"/>
          <p:nvPr/>
        </p:nvSpPr>
        <p:spPr>
          <a:xfrm>
            <a:off x="777240" y="5687568"/>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4. Explain why a bacterial cell is described as prokaryotic.  [2]</a:t>
            </a:r>
          </a:p>
        </p:txBody>
      </p:sp>
      <p:cxnSp>
        <p:nvCxnSpPr>
          <p:cNvPr id="19" name="Connector 18"/>
          <p:cNvCxnSpPr/>
          <p:nvPr/>
        </p:nvCxnSpPr>
        <p:spPr>
          <a:xfrm>
            <a:off x="777240" y="647166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777240" y="692886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287000" y="1508760"/>
            <a:ext cx="438912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confident am I?</a:t>
            </a:r>
          </a:p>
        </p:txBody>
      </p:sp>
      <p:sp>
        <p:nvSpPr>
          <p:cNvPr id="24" name="TextBox 23"/>
          <p:cNvSpPr txBox="1"/>
          <p:nvPr/>
        </p:nvSpPr>
        <p:spPr>
          <a:xfrm>
            <a:off x="10515600" y="21945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name the parts of a bacterial cell.</a:t>
            </a:r>
          </a:p>
        </p:txBody>
      </p:sp>
      <p:sp>
        <p:nvSpPr>
          <p:cNvPr id="25" name="Oval 24"/>
          <p:cNvSpPr/>
          <p:nvPr/>
        </p:nvSpPr>
        <p:spPr>
          <a:xfrm>
            <a:off x="10954512" y="3136391"/>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12051792" y="3136391"/>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13149072" y="3136391"/>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515600" y="40233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explain prokaryotic and eukaryotic.</a:t>
            </a:r>
          </a:p>
        </p:txBody>
      </p:sp>
      <p:sp>
        <p:nvSpPr>
          <p:cNvPr id="29" name="Oval 28"/>
          <p:cNvSpPr/>
          <p:nvPr/>
        </p:nvSpPr>
        <p:spPr>
          <a:xfrm>
            <a:off x="10954512" y="49651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12051792" y="49651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13149072" y="49651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515600" y="58521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compare the sizes of cells.</a:t>
            </a:r>
          </a:p>
        </p:txBody>
      </p:sp>
      <p:sp>
        <p:nvSpPr>
          <p:cNvPr id="33" name="Oval 32"/>
          <p:cNvSpPr/>
          <p:nvPr/>
        </p:nvSpPr>
        <p:spPr>
          <a:xfrm>
            <a:off x="10954512" y="67939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2051792" y="67939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3149072" y="67939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fast">
    <p:fade/>
  </p:transition>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L2: Bacterial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L2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2" name="TextBox 11"/>
          <p:cNvSpPr txBox="1"/>
          <p:nvPr/>
        </p:nvSpPr>
        <p:spPr>
          <a:xfrm>
            <a:off x="777240" y="2240280"/>
            <a:ext cx="8961120" cy="4480560"/>
          </a:xfrm>
          <a:prstGeom prst="rect">
            <a:avLst/>
          </a:prstGeom>
          <a:noFill/>
        </p:spPr>
        <p:txBody>
          <a:bodyPr wrap="square" lIns="0" rIns="0" tIns="0" bIns="0" anchor="t">
            <a:spAutoFit/>
          </a:bodyPr>
          <a:lstStyle/>
          <a:p>
            <a:pPr algn="l">
              <a:spcAft>
                <a:spcPts val="2200"/>
              </a:spcAft>
            </a:pPr>
            <a:r>
              <a:rPr sz="2200" b="1">
                <a:solidFill>
                  <a:srgbClr val="009900"/>
                </a:solidFill>
                <a:latin typeface="Arial"/>
              </a:rPr>
              <a:t>1. Plasmids.</a:t>
            </a:r>
          </a:p>
          <a:p>
            <a:pPr algn="l">
              <a:spcAft>
                <a:spcPts val="2200"/>
              </a:spcAft>
            </a:pPr>
            <a:r>
              <a:rPr sz="2200" b="1">
                <a:solidFill>
                  <a:srgbClr val="009900"/>
                </a:solidFill>
                <a:latin typeface="Arial"/>
              </a:rPr>
              <a:t>2. A nucleus (or mitochondria).</a:t>
            </a:r>
          </a:p>
          <a:p>
            <a:pPr algn="l">
              <a:spcAft>
                <a:spcPts val="2200"/>
              </a:spcAft>
            </a:pPr>
            <a:r>
              <a:rPr sz="2200" b="1">
                <a:solidFill>
                  <a:srgbClr val="009900"/>
                </a:solidFill>
                <a:latin typeface="Arial"/>
              </a:rPr>
              <a:t>3. Cellulose.</a:t>
            </a:r>
          </a:p>
          <a:p>
            <a:pPr algn="l">
              <a:spcAft>
                <a:spcPts val="2200"/>
              </a:spcAft>
            </a:pPr>
            <a:r>
              <a:rPr sz="2200" b="1">
                <a:solidFill>
                  <a:srgbClr val="009900"/>
                </a:solidFill>
                <a:latin typeface="Arial"/>
              </a:rPr>
              <a:t>4. Its genetic material is not enclosed in a nucleus (1). The DNA is a single loop, free in the cytoplasm (1).</a:t>
            </a:r>
          </a:p>
        </p:txBody>
      </p:sp>
      <p:sp>
        <p:nvSpPr>
          <p:cNvPr id="13" name="Rectangle 12"/>
          <p:cNvSpPr/>
          <p:nvPr/>
        </p:nvSpPr>
        <p:spPr>
          <a:xfrm>
            <a:off x="777240" y="6858000"/>
            <a:ext cx="8961120" cy="71323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6858000"/>
            <a:ext cx="8686800" cy="713232"/>
          </a:xfrm>
          <a:prstGeom prst="rect">
            <a:avLst/>
          </a:prstGeom>
          <a:noFill/>
        </p:spPr>
        <p:txBody>
          <a:bodyPr wrap="square" lIns="0" rIns="0" tIns="0" bIns="0" anchor="ctr">
            <a:spAutoFit/>
          </a:bodyPr>
          <a:lstStyle/>
          <a:p>
            <a:pPr algn="ctr">
              <a:spcAft>
                <a:spcPts val="600"/>
              </a:spcAft>
            </a:pPr>
            <a:r>
              <a:rPr sz="2000" b="1">
                <a:solidFill>
                  <a:srgbClr val="438FC9"/>
                </a:solidFill>
                <a:latin typeface="Arial"/>
                <a:hlinkClick r:id="rId3"/>
              </a:rPr>
              <a:t>▶ Online lesson: </a:t>
            </a:r>
            <a:r>
              <a:rPr sz="2000" b="1">
                <a:solidFill>
                  <a:srgbClr val="438FC9"/>
                </a:solidFill>
                <a:latin typeface="Arial"/>
                <a:hlinkClick r:id="rId3"/>
              </a:rPr>
              <a:t>quiz</a:t>
            </a:r>
            <a:r>
              <a:rPr sz="2000" b="1">
                <a:solidFill>
                  <a:srgbClr val="438FC9"/>
                </a:solidFill>
                <a:latin typeface="Arial"/>
                <a:hlinkClick r:id="rId3"/>
              </a:rPr>
              <a:t> and </a:t>
            </a:r>
            <a:r>
              <a:rPr sz="2000" b="1">
                <a:solidFill>
                  <a:srgbClr val="438FC9"/>
                </a:solidFill>
                <a:latin typeface="Arial"/>
                <a:hlinkClick r:id="rId4"/>
              </a:rPr>
              <a:t>exam questions</a:t>
            </a:r>
          </a:p>
        </p:txBody>
      </p:sp>
      <p:sp>
        <p:nvSpPr>
          <p:cNvPr id="15" name="Rectangle 14"/>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0287000" y="1508760"/>
            <a:ext cx="438912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Next lesson</a:t>
            </a:r>
          </a:p>
        </p:txBody>
      </p:sp>
      <p:sp>
        <p:nvSpPr>
          <p:cNvPr id="18" name="Rectangle 17"/>
          <p:cNvSpPr/>
          <p:nvPr/>
        </p:nvSpPr>
        <p:spPr>
          <a:xfrm>
            <a:off x="10305288" y="2029968"/>
            <a:ext cx="4352544" cy="5724144"/>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515600" y="2194560"/>
            <a:ext cx="3977639" cy="1737360"/>
          </a:xfrm>
          <a:prstGeom prst="rect">
            <a:avLst/>
          </a:prstGeom>
          <a:noFill/>
        </p:spPr>
        <p:txBody>
          <a:bodyPr wrap="square" lIns="0" rIns="0" tIns="0" bIns="0" anchor="t">
            <a:spAutoFit/>
          </a:bodyPr>
          <a:lstStyle/>
          <a:p>
            <a:pPr algn="l">
              <a:spcAft>
                <a:spcPts val="1000"/>
              </a:spcAft>
            </a:pPr>
            <a:r>
              <a:rPr sz="2400" b="1">
                <a:solidFill>
                  <a:srgbClr val="223A5A"/>
                </a:solidFill>
                <a:latin typeface="Arial"/>
              </a:rPr>
              <a:t>Next: B1 L3 Using a microscope</a:t>
            </a:r>
          </a:p>
          <a:p>
            <a:pPr algn="l">
              <a:spcAft>
                <a:spcPts val="1000"/>
              </a:spcAft>
            </a:pPr>
            <a:r>
              <a:rPr sz="2000" b="0">
                <a:solidFill>
                  <a:srgbClr val="000000"/>
                </a:solidFill>
                <a:latin typeface="Arial"/>
              </a:rPr>
              <a:t>How to prepare a slide, focus a light microscope and draw what you see.</a:t>
            </a:r>
          </a:p>
        </p:txBody>
      </p:sp>
      <p:cxnSp>
        <p:nvCxnSpPr>
          <p:cNvPr id="20" name="Connector 19"/>
          <p:cNvCxnSpPr/>
          <p:nvPr/>
        </p:nvCxnSpPr>
        <p:spPr>
          <a:xfrm>
            <a:off x="10515600" y="4297680"/>
            <a:ext cx="3977640" cy="0"/>
          </a:xfrm>
          <a:prstGeom prst="line">
            <a:avLst/>
          </a:prstGeom>
          <a:ln w="9525">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0515600" y="4434840"/>
            <a:ext cx="3977639" cy="3566160"/>
          </a:xfrm>
          <a:prstGeom prst="rect">
            <a:avLst/>
          </a:prstGeom>
          <a:noFill/>
        </p:spPr>
        <p:txBody>
          <a:bodyPr wrap="square" lIns="0" rIns="0" tIns="0" bIns="0" anchor="t">
            <a:spAutoFit/>
          </a:bodyPr>
          <a:lstStyle/>
          <a:p>
            <a:pPr algn="l">
              <a:spcAft>
                <a:spcPts val="500"/>
              </a:spcAft>
            </a:pPr>
            <a:r>
              <a:rPr sz="1700" b="1">
                <a:solidFill>
                  <a:srgbClr val="223A5A"/>
                </a:solidFill>
                <a:latin typeface="Arial"/>
              </a:rPr>
              <a:t>Worksheets:</a:t>
            </a:r>
          </a:p>
          <a:p>
            <a:pPr algn="l">
              <a:spcAft>
                <a:spcPts val="500"/>
              </a:spcAft>
            </a:pPr>
            <a:r>
              <a:rPr sz="1700" b="0">
                <a:solidFill>
                  <a:srgbClr val="223A5A"/>
                </a:solidFill>
                <a:latin typeface="Arial"/>
              </a:rPr>
              <a:t>• Mandatory (everyone)</a:t>
            </a:r>
          </a:p>
          <a:p>
            <a:pPr algn="l">
              <a:spcAft>
                <a:spcPts val="500"/>
              </a:spcAft>
            </a:pPr>
            <a:r>
              <a:rPr sz="1700" b="0">
                <a:solidFill>
                  <a:srgbClr val="223A5A"/>
                </a:solidFill>
                <a:latin typeface="Arial"/>
              </a:rPr>
              <a:t>• Alternative (easier, with key notes)</a:t>
            </a:r>
          </a:p>
          <a:p>
            <a:pPr algn="l">
              <a:spcAft>
                <a:spcPts val="500"/>
              </a:spcAft>
            </a:pPr>
            <a:r>
              <a:rPr sz="1700" b="0">
                <a:solidFill>
                  <a:srgbClr val="223A5A"/>
                </a:solidFill>
                <a:latin typeface="Arial"/>
              </a:rPr>
              <a:t>• Challenge (when you finish the Mandatory)</a:t>
            </a:r>
          </a:p>
          <a:p>
            <a:pPr algn="l">
              <a:spcAft>
                <a:spcPts val="500"/>
              </a:spcAft>
            </a:pPr>
            <a:r>
              <a:rPr sz="1700" b="0">
                <a:solidFill>
                  <a:srgbClr val="223A5A"/>
                </a:solidFill>
                <a:latin typeface="Arial"/>
              </a:rPr>
              <a:t>• Exam questions (exam style, 20 marks, homework)</a:t>
            </a:r>
          </a:p>
        </p:txBody>
      </p:sp>
    </p:spTree>
  </p:cSld>
  <p:clrMapOvr>
    <a:masterClrMapping/>
  </p:clrMapOvr>
  <p:transition spd="fast">
    <p:fade/>
  </p:transition>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L2 Revision notes 1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Bacterial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Bacteria: one cell, one whole organism, and the parts of a bacterial cell</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 What is a bacterium?</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6949440" cy="18089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 </a:t>
            </a:r>
            <a:r>
              <a:rPr sz="1250" b="1">
                <a:solidFill>
                  <a:srgbClr val="000000"/>
                </a:solidFill>
                <a:latin typeface="Arial"/>
              </a:rPr>
              <a:t>bacterium</a:t>
            </a:r>
            <a:r>
              <a:rPr sz="1250" b="0">
                <a:solidFill>
                  <a:srgbClr val="000000"/>
                </a:solidFill>
                <a:latin typeface="Arial"/>
              </a:rPr>
              <a:t> (plural </a:t>
            </a:r>
            <a:r>
              <a:rPr sz="1250" b="1">
                <a:solidFill>
                  <a:srgbClr val="000000"/>
                </a:solidFill>
                <a:latin typeface="Arial"/>
              </a:rPr>
              <a:t>bacteria</a:t>
            </a:r>
            <a:r>
              <a:rPr sz="1250" b="0">
                <a:solidFill>
                  <a:srgbClr val="000000"/>
                </a:solidFill>
                <a:latin typeface="Arial"/>
              </a:rPr>
              <a:t>) is a </a:t>
            </a:r>
            <a:r>
              <a:rPr sz="1250" b="1">
                <a:solidFill>
                  <a:srgbClr val="000000"/>
                </a:solidFill>
                <a:latin typeface="Arial"/>
              </a:rPr>
              <a:t>single-celled organism</a:t>
            </a:r>
            <a:r>
              <a:rPr sz="1250" b="0">
                <a:solidFill>
                  <a:srgbClr val="000000"/>
                </a:solidFill>
                <a:latin typeface="Arial"/>
              </a:rPr>
              <a:t> with a </a:t>
            </a:r>
            <a:r>
              <a:rPr sz="1250" b="1">
                <a:solidFill>
                  <a:srgbClr val="000000"/>
                </a:solidFill>
                <a:latin typeface="Arial"/>
              </a:rPr>
              <a:t>prokaryotic cell</a:t>
            </a:r>
            <a:r>
              <a:rPr sz="1250" b="0">
                <a:solidFill>
                  <a:srgbClr val="000000"/>
                </a:solidFill>
                <a:latin typeface="Arial"/>
              </a:rPr>
              <a:t>. Its one cell is the whole living thing: it takes in substances, releases energy, makes proteins and, in some bacteria, moves.</a:t>
            </a:r>
          </a:p>
          <a:p>
            <a:pPr algn="l">
              <a:spcAft>
                <a:spcPts val="300"/>
              </a:spcAft>
            </a:pPr>
            <a:r>
              <a:rPr sz="1250" b="0">
                <a:solidFill>
                  <a:srgbClr val="000000"/>
                </a:solidFill>
                <a:latin typeface="Arial"/>
              </a:rPr>
              <a:t>Bacteria are </a:t>
            </a:r>
            <a:r>
              <a:rPr sz="1250" b="1">
                <a:solidFill>
                  <a:srgbClr val="000000"/>
                </a:solidFill>
                <a:latin typeface="Arial"/>
              </a:rPr>
              <a:t>microorganisms</a:t>
            </a:r>
            <a:r>
              <a:rPr sz="1250" b="0">
                <a:solidFill>
                  <a:srgbClr val="000000"/>
                </a:solidFill>
                <a:latin typeface="Arial"/>
              </a:rPr>
              <a:t>: living things too small to see without a microscope. Most bacteria are about 1 to 5 µm long (1 mm = 1000 µm). They live almost everywhere: in soil, in water, on your skin and in your gut.</a:t>
            </a:r>
          </a:p>
          <a:p>
            <a:pPr algn="l">
              <a:spcAft>
                <a:spcPts val="300"/>
              </a:spcAft>
            </a:pPr>
            <a:r>
              <a:rPr sz="1250" b="0">
                <a:solidFill>
                  <a:srgbClr val="000000"/>
                </a:solidFill>
                <a:latin typeface="Arial"/>
              </a:rPr>
              <a:t>Bacterial cells are </a:t>
            </a:r>
            <a:r>
              <a:rPr sz="1250" b="1">
                <a:solidFill>
                  <a:srgbClr val="000000"/>
                </a:solidFill>
                <a:latin typeface="Arial"/>
              </a:rPr>
              <a:t>prokaryotic</a:t>
            </a:r>
            <a:r>
              <a:rPr sz="1250" b="0">
                <a:solidFill>
                  <a:srgbClr val="000000"/>
                </a:solidFill>
                <a:latin typeface="Arial"/>
              </a:rPr>
              <a:t>: their genetic material is not enclosed in a nucleus. Animal and plant cells are </a:t>
            </a:r>
            <a:r>
              <a:rPr sz="1250" b="1">
                <a:solidFill>
                  <a:srgbClr val="000000"/>
                </a:solidFill>
                <a:latin typeface="Arial"/>
              </a:rPr>
              <a:t>eukaryotic</a:t>
            </a:r>
            <a:r>
              <a:rPr sz="1250" b="0">
                <a:solidFill>
                  <a:srgbClr val="000000"/>
                </a:solidFill>
                <a:latin typeface="Arial"/>
              </a:rPr>
              <a:t>: their genetic material is enclosed in a nucleus (B1 L1 Animal and plant cells).</a:t>
            </a:r>
          </a:p>
        </p:txBody>
      </p:sp>
      <p:sp>
        <p:nvSpPr>
          <p:cNvPr id="10" name="TextBox 9"/>
          <p:cNvSpPr txBox="1"/>
          <p:nvPr/>
        </p:nvSpPr>
        <p:spPr>
          <a:xfrm>
            <a:off x="548640" y="351068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2. One cell, one whole organism</a:t>
            </a:r>
          </a:p>
        </p:txBody>
      </p:sp>
      <p:sp>
        <p:nvSpPr>
          <p:cNvPr id="11" name="Rectangle 10"/>
          <p:cNvSpPr/>
          <p:nvPr/>
        </p:nvSpPr>
        <p:spPr>
          <a:xfrm>
            <a:off x="548640" y="3771290"/>
            <a:ext cx="6949440" cy="19202"/>
          </a:xfrm>
          <a:prstGeom prst="rect">
            <a:avLst/>
          </a:prstGeom>
          <a:solidFill>
            <a:srgbClr val="2E7D32"/>
          </a:solidFill>
          <a:ln>
            <a:noFill/>
          </a:ln>
          <a:effectLst/>
        </p:spPr>
        <p:txBody>
          <a:bodyPr rtlCol="0" anchor="ctr"/>
          <a:lstStyle/>
          <a:p>
            <a:pPr algn="ctr"/>
          </a:p>
        </p:txBody>
      </p:sp>
      <p:sp>
        <p:nvSpPr>
          <p:cNvPr id="12" name="TextBox 11"/>
          <p:cNvSpPr txBox="1"/>
          <p:nvPr/>
        </p:nvSpPr>
        <p:spPr>
          <a:xfrm>
            <a:off x="548640" y="3859072"/>
            <a:ext cx="3794759" cy="18089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 bacterium is a </a:t>
            </a:r>
            <a:r>
              <a:rPr sz="1250" b="1">
                <a:solidFill>
                  <a:srgbClr val="000000"/>
                </a:solidFill>
                <a:latin typeface="Arial"/>
              </a:rPr>
              <a:t>single-celled organism</a:t>
            </a:r>
            <a:r>
              <a:rPr sz="1250" b="0">
                <a:solidFill>
                  <a:srgbClr val="000000"/>
                </a:solidFill>
                <a:latin typeface="Arial"/>
              </a:rPr>
              <a:t>: one cell does everything to stay alive.</a:t>
            </a:r>
          </a:p>
          <a:p>
            <a:pPr algn="l" marL="182880" indent="-182880">
              <a:spcAft>
                <a:spcPts val="300"/>
              </a:spcAft>
              <a:buClr>
                <a:srgbClr val="2E7D32"/>
              </a:buClr>
              <a:buSzPct val="115000"/>
              <a:buFont typeface="Arial"/>
              <a:buChar char="•"/>
            </a:pPr>
            <a:r>
              <a:rPr sz="1250" b="1">
                <a:solidFill>
                  <a:srgbClr val="000000"/>
                </a:solidFill>
                <a:latin typeface="Arial"/>
              </a:rPr>
              <a:t>Taking in:</a:t>
            </a:r>
            <a:r>
              <a:rPr sz="1250" b="0">
                <a:solidFill>
                  <a:srgbClr val="000000"/>
                </a:solidFill>
                <a:latin typeface="Arial"/>
              </a:rPr>
              <a:t> substances such as glucose and oxygen pass through the cell wall and the cell membrane into the cytoplasm.</a:t>
            </a:r>
          </a:p>
          <a:p>
            <a:pPr algn="l" marL="182880" indent="-182880">
              <a:spcAft>
                <a:spcPts val="300"/>
              </a:spcAft>
              <a:buClr>
                <a:srgbClr val="2E7D32"/>
              </a:buClr>
              <a:buSzPct val="115000"/>
              <a:buFont typeface="Arial"/>
              <a:buChar char="•"/>
            </a:pPr>
            <a:r>
              <a:rPr sz="1250" b="1">
                <a:solidFill>
                  <a:srgbClr val="000000"/>
                </a:solidFill>
                <a:latin typeface="Arial"/>
              </a:rPr>
              <a:t>Releasing energy:</a:t>
            </a:r>
            <a:r>
              <a:rPr sz="1250" b="0">
                <a:solidFill>
                  <a:srgbClr val="000000"/>
                </a:solidFill>
                <a:latin typeface="Arial"/>
              </a:rPr>
              <a:t> bacteria have no mitochondria, but they still </a:t>
            </a:r>
            <a:r>
              <a:rPr sz="1250" b="1">
                <a:solidFill>
                  <a:srgbClr val="000000"/>
                </a:solidFill>
                <a:latin typeface="Arial"/>
              </a:rPr>
              <a:t>respire</a:t>
            </a:r>
            <a:r>
              <a:rPr sz="1250" b="0">
                <a:solidFill>
                  <a:srgbClr val="000000"/>
                </a:solidFill>
                <a:latin typeface="Arial"/>
              </a:rPr>
              <a:t>. The reactions happen in the cytoplasm and on the cell membrane. Respiration releases energy.</a:t>
            </a:r>
          </a:p>
        </p:txBody>
      </p:sp>
      <p:pic>
        <p:nvPicPr>
          <p:cNvPr id="13" name="Picture 12" descr="2. One cell, one whole organism."/>
          <p:cNvPicPr>
            <a:picLocks noChangeAspect="1"/>
          </p:cNvPicPr>
          <p:nvPr/>
        </p:nvPicPr>
        <p:blipFill>
          <a:blip r:embed="rId3"/>
          <a:stretch>
            <a:fillRect/>
          </a:stretch>
        </p:blipFill>
        <p:spPr>
          <a:xfrm>
            <a:off x="4480559" y="3859072"/>
            <a:ext cx="3017520" cy="2124334"/>
          </a:xfrm>
          <a:prstGeom prst="rect">
            <a:avLst/>
          </a:prstGeom>
        </p:spPr>
      </p:pic>
      <p:sp>
        <p:nvSpPr>
          <p:cNvPr id="14" name="TextBox 13"/>
          <p:cNvSpPr txBox="1"/>
          <p:nvPr/>
        </p:nvSpPr>
        <p:spPr>
          <a:xfrm>
            <a:off x="548640" y="6074846"/>
            <a:ext cx="6949440" cy="12374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1">
                <a:solidFill>
                  <a:srgbClr val="000000"/>
                </a:solidFill>
                <a:latin typeface="Arial"/>
              </a:rPr>
              <a:t>Making proteins:</a:t>
            </a:r>
            <a:r>
              <a:rPr sz="1250" b="0">
                <a:solidFill>
                  <a:srgbClr val="000000"/>
                </a:solidFill>
                <a:latin typeface="Arial"/>
              </a:rPr>
              <a:t> the ribosomes make the proteins the cell needs.</a:t>
            </a:r>
          </a:p>
          <a:p>
            <a:pPr algn="l" marL="182880" indent="-182880">
              <a:spcAft>
                <a:spcPts val="300"/>
              </a:spcAft>
              <a:buClr>
                <a:srgbClr val="2E7D32"/>
              </a:buClr>
              <a:buSzPct val="115000"/>
              <a:buFont typeface="Arial"/>
              <a:buChar char="•"/>
            </a:pPr>
            <a:r>
              <a:rPr sz="1250" b="1">
                <a:solidFill>
                  <a:srgbClr val="000000"/>
                </a:solidFill>
                <a:latin typeface="Arial"/>
              </a:rPr>
              <a:t>Moving:</a:t>
            </a:r>
            <a:r>
              <a:rPr sz="1250" b="0">
                <a:solidFill>
                  <a:srgbClr val="000000"/>
                </a:solidFill>
                <a:latin typeface="Arial"/>
              </a:rPr>
              <a:t> some bacteria swim by turning a </a:t>
            </a:r>
            <a:r>
              <a:rPr sz="1250" b="1">
                <a:solidFill>
                  <a:srgbClr val="000000"/>
                </a:solidFill>
                <a:latin typeface="Arial"/>
              </a:rPr>
              <a:t>flagellum</a:t>
            </a:r>
            <a:r>
              <a:rPr sz="1250" b="0">
                <a:solidFill>
                  <a:srgbClr val="000000"/>
                </a:solidFill>
                <a:latin typeface="Arial"/>
              </a:rPr>
              <a:t>.</a:t>
            </a:r>
          </a:p>
          <a:p>
            <a:pPr algn="l">
              <a:spcAft>
                <a:spcPts val="300"/>
              </a:spcAft>
            </a:pPr>
            <a:r>
              <a:rPr sz="1250" b="0">
                <a:solidFill>
                  <a:srgbClr val="000000"/>
                </a:solidFill>
                <a:latin typeface="Arial"/>
              </a:rPr>
              <a:t>Most bacteria are harmless or useful: they break down dead material in soil, help to make yoghurt and cheese, and help to break down some foods in your gut. A few are </a:t>
            </a:r>
            <a:r>
              <a:rPr sz="1250" b="1">
                <a:solidFill>
                  <a:srgbClr val="000000"/>
                </a:solidFill>
                <a:latin typeface="Arial"/>
              </a:rPr>
              <a:t>pathogens</a:t>
            </a:r>
            <a:r>
              <a:rPr sz="1250" b="0">
                <a:solidFill>
                  <a:srgbClr val="000000"/>
                </a:solidFill>
                <a:latin typeface="Arial"/>
              </a:rPr>
              <a:t>: microorganisms that cause infectious disease (B3 Infection and response). Bacteria are not viruses: viruses are not cells at all (B3).</a:t>
            </a:r>
          </a:p>
        </p:txBody>
      </p:sp>
      <p:sp>
        <p:nvSpPr>
          <p:cNvPr id="15" name="Rectangle 14"/>
          <p:cNvSpPr/>
          <p:nvPr/>
        </p:nvSpPr>
        <p:spPr>
          <a:xfrm>
            <a:off x="548640" y="7376342"/>
            <a:ext cx="50292" cy="344424"/>
          </a:xfrm>
          <a:prstGeom prst="rect">
            <a:avLst/>
          </a:prstGeom>
          <a:solidFill>
            <a:srgbClr val="2E7D32"/>
          </a:solidFill>
          <a:ln>
            <a:noFill/>
          </a:ln>
          <a:effectLst/>
        </p:spPr>
        <p:txBody>
          <a:bodyPr rtlCol="0" anchor="ctr"/>
          <a:lstStyle/>
          <a:p>
            <a:pPr algn="ctr"/>
          </a:p>
        </p:txBody>
      </p:sp>
      <p:sp>
        <p:nvSpPr>
          <p:cNvPr id="16" name="TextBox 15"/>
          <p:cNvSpPr txBox="1"/>
          <p:nvPr/>
        </p:nvSpPr>
        <p:spPr>
          <a:xfrm>
            <a:off x="713232" y="7348910"/>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no mitochondria does not mean no respiration. Energy is released by respiration: never write that energy is "made".</a:t>
            </a:r>
          </a:p>
        </p:txBody>
      </p:sp>
      <p:sp>
        <p:nvSpPr>
          <p:cNvPr id="17" name="TextBox 16"/>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3. The parts of a bacterial cell</a:t>
            </a:r>
          </a:p>
        </p:txBody>
      </p:sp>
      <p:sp>
        <p:nvSpPr>
          <p:cNvPr id="18" name="Rectangle 17"/>
          <p:cNvSpPr/>
          <p:nvPr/>
        </p:nvSpPr>
        <p:spPr>
          <a:xfrm>
            <a:off x="7744968" y="1421892"/>
            <a:ext cx="6949440" cy="19202"/>
          </a:xfrm>
          <a:prstGeom prst="rect">
            <a:avLst/>
          </a:prstGeom>
          <a:solidFill>
            <a:srgbClr val="2E7D32"/>
          </a:solidFill>
          <a:ln>
            <a:noFill/>
          </a:ln>
          <a:effectLst/>
        </p:spPr>
        <p:txBody>
          <a:bodyPr rtlCol="0" anchor="ctr"/>
          <a:lstStyle/>
          <a:p>
            <a:pPr algn="ctr"/>
          </a:p>
        </p:txBody>
      </p:sp>
      <p:pic>
        <p:nvPicPr>
          <p:cNvPr id="19" name="Picture 18" descr="3. The parts of a bacterial cell. A diagram is simplified. The colours help you tell the parts apart."/>
          <p:cNvPicPr>
            <a:picLocks noChangeAspect="1"/>
          </p:cNvPicPr>
          <p:nvPr/>
        </p:nvPicPr>
        <p:blipFill>
          <a:blip r:embed="rId4"/>
          <a:stretch>
            <a:fillRect/>
          </a:stretch>
        </p:blipFill>
        <p:spPr>
          <a:xfrm>
            <a:off x="8659368" y="1509674"/>
            <a:ext cx="5120640" cy="3220883"/>
          </a:xfrm>
          <a:prstGeom prst="rect">
            <a:avLst/>
          </a:prstGeom>
        </p:spPr>
      </p:pic>
      <p:sp>
        <p:nvSpPr>
          <p:cNvPr id="20" name="TextBox 19"/>
          <p:cNvSpPr txBox="1"/>
          <p:nvPr/>
        </p:nvSpPr>
        <p:spPr>
          <a:xfrm>
            <a:off x="7744968" y="4757988"/>
            <a:ext cx="6949440" cy="193547"/>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A diagram is simplified. The colours help you tell the parts apart.</a:t>
            </a:r>
          </a:p>
        </p:txBody>
      </p:sp>
      <p:graphicFrame>
        <p:nvGraphicFramePr>
          <p:cNvPr id="21" name="Table 20"/>
          <p:cNvGraphicFramePr>
            <a:graphicFrameLocks noGrp="1"/>
          </p:cNvGraphicFramePr>
          <p:nvPr/>
        </p:nvGraphicFramePr>
        <p:xfrm>
          <a:off x="7744968" y="5024688"/>
          <a:ext cx="6949440" cy="2133592"/>
        </p:xfrm>
        <a:graphic>
          <a:graphicData uri="http://schemas.openxmlformats.org/drawingml/2006/table">
            <a:tbl>
              <a:tblPr firstRow="0" bandRow="0">
                <a:tableStyleId>{5C22544A-7EE6-4342-B048-85BDC9FD1C3A}</a:tableStyleId>
              </a:tblPr>
              <a:tblGrid>
                <a:gridCol w="2240280"/>
                <a:gridCol w="4709160"/>
              </a:tblGrid>
              <a:tr h="266699">
                <a:tc>
                  <a:txBody>
                    <a:bodyPr/>
                    <a:lstStyle/>
                    <a:p>
                      <a:r>
                        <a:rPr sz="1150" b="1">
                          <a:solidFill>
                            <a:srgbClr val="FFFFFF"/>
                          </a:solidFill>
                          <a:latin typeface="Arial"/>
                        </a:rPr>
                        <a:t>Part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Its job</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cell wall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strengthens the cell and helps it keep its shape; not made of cellulose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cell membrane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controls the movement of substances into and out of the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cytoplasm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 jelly-like substance where most of the chemical reactions happen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ribosomes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tiny structures where proteins are made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single loop of DNA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carries the genetic instructions; free in the cytoplasm, not in a nucleus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plasmids (some bacteria)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small rings of DNA that carry a few extra genes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flagellum (some bacteria)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 long, whip-like tail used to move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22" name="TextBox 21"/>
          <p:cNvSpPr txBox="1"/>
          <p:nvPr/>
        </p:nvSpPr>
        <p:spPr>
          <a:xfrm>
            <a:off x="7744968" y="7249728"/>
            <a:ext cx="6949440" cy="2087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 bacterial cell has </a:t>
            </a:r>
            <a:r>
              <a:rPr sz="1250" b="1">
                <a:solidFill>
                  <a:srgbClr val="000000"/>
                </a:solidFill>
                <a:latin typeface="Arial"/>
              </a:rPr>
              <a:t>no nucleus</a:t>
            </a:r>
            <a:r>
              <a:rPr sz="1250" b="0">
                <a:solidFill>
                  <a:srgbClr val="000000"/>
                </a:solidFill>
                <a:latin typeface="Arial"/>
              </a:rPr>
              <a:t>, </a:t>
            </a:r>
            <a:r>
              <a:rPr sz="1250" b="1">
                <a:solidFill>
                  <a:srgbClr val="000000"/>
                </a:solidFill>
                <a:latin typeface="Arial"/>
              </a:rPr>
              <a:t>no mitochondria</a:t>
            </a:r>
            <a:r>
              <a:rPr sz="1250" b="0">
                <a:solidFill>
                  <a:srgbClr val="000000"/>
                </a:solidFill>
                <a:latin typeface="Arial"/>
              </a:rPr>
              <a:t> and </a:t>
            </a:r>
            <a:r>
              <a:rPr sz="1250" b="1">
                <a:solidFill>
                  <a:srgbClr val="000000"/>
                </a:solidFill>
                <a:latin typeface="Arial"/>
              </a:rPr>
              <a:t>no chloroplasts</a:t>
            </a:r>
            <a:r>
              <a:rPr sz="1250" b="0">
                <a:solidFill>
                  <a:srgbClr val="000000"/>
                </a:solidFill>
                <a:latin typeface="Arial"/>
              </a:rPr>
              <a:t>.</a:t>
            </a:r>
          </a:p>
        </p:txBody>
      </p:sp>
      <p:sp>
        <p:nvSpPr>
          <p:cNvPr id="23" name="Rectangle 22"/>
          <p:cNvSpPr/>
          <p:nvPr/>
        </p:nvSpPr>
        <p:spPr>
          <a:xfrm>
            <a:off x="7744968" y="7522524"/>
            <a:ext cx="50292" cy="344424"/>
          </a:xfrm>
          <a:prstGeom prst="rect">
            <a:avLst/>
          </a:prstGeom>
          <a:solidFill>
            <a:srgbClr val="2E7D32"/>
          </a:solidFill>
          <a:ln>
            <a:noFill/>
          </a:ln>
          <a:effectLst/>
        </p:spPr>
        <p:txBody>
          <a:bodyPr rtlCol="0" anchor="ctr"/>
          <a:lstStyle/>
          <a:p>
            <a:pPr algn="ctr"/>
          </a:p>
        </p:txBody>
      </p:sp>
      <p:sp>
        <p:nvSpPr>
          <p:cNvPr id="24" name="TextBox 23"/>
          <p:cNvSpPr txBox="1"/>
          <p:nvPr/>
        </p:nvSpPr>
        <p:spPr>
          <a:xfrm>
            <a:off x="7909560" y="7495092"/>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the bacterial cell wall is not made of cellulose. Only some bacteria have plasmids or a flagellum.</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L2 Revision notes 2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Bacterial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DNA with no nucleus, plasmids, and prokaryotic and eukaryotic cells</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4. DNA, but no nucleus</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3154679" cy="1618487"/>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Bacteria, animal cells and plant cells all have </a:t>
            </a:r>
            <a:r>
              <a:rPr sz="1250" b="1">
                <a:solidFill>
                  <a:srgbClr val="000000"/>
                </a:solidFill>
                <a:latin typeface="Arial"/>
              </a:rPr>
              <a:t>DNA</a:t>
            </a:r>
            <a:r>
              <a:rPr sz="1250" b="0">
                <a:solidFill>
                  <a:srgbClr val="000000"/>
                </a:solidFill>
                <a:latin typeface="Arial"/>
              </a:rPr>
              <a:t>: the chemical that carries the genetic instructions for a cell.</a:t>
            </a:r>
          </a:p>
          <a:p>
            <a:pPr algn="l" marL="182880" indent="-182880">
              <a:spcAft>
                <a:spcPts val="300"/>
              </a:spcAft>
              <a:buClr>
                <a:srgbClr val="2E7D32"/>
              </a:buClr>
              <a:buSzPct val="115000"/>
              <a:buFont typeface="Arial"/>
              <a:buChar char="•"/>
            </a:pPr>
            <a:r>
              <a:rPr sz="1250" b="0">
                <a:solidFill>
                  <a:srgbClr val="000000"/>
                </a:solidFill>
                <a:latin typeface="Arial"/>
              </a:rPr>
              <a:t>In animal and plant cells, the DNA is enclosed in a </a:t>
            </a:r>
            <a:r>
              <a:rPr sz="1250" b="1">
                <a:solidFill>
                  <a:srgbClr val="000000"/>
                </a:solidFill>
                <a:latin typeface="Arial"/>
              </a:rPr>
              <a:t>nucleus</a:t>
            </a:r>
            <a:r>
              <a:rPr sz="1250" b="0">
                <a:solidFill>
                  <a:srgbClr val="000000"/>
                </a:solidFill>
                <a:latin typeface="Arial"/>
              </a:rPr>
              <a:t>.</a:t>
            </a:r>
          </a:p>
          <a:p>
            <a:pPr algn="l" marL="182880" indent="-182880">
              <a:spcAft>
                <a:spcPts val="300"/>
              </a:spcAft>
              <a:buClr>
                <a:srgbClr val="2E7D32"/>
              </a:buClr>
              <a:buSzPct val="115000"/>
              <a:buFont typeface="Arial"/>
              <a:buChar char="•"/>
            </a:pPr>
            <a:r>
              <a:rPr sz="1250" b="0">
                <a:solidFill>
                  <a:srgbClr val="000000"/>
                </a:solidFill>
                <a:latin typeface="Arial"/>
              </a:rPr>
              <a:t>A bacterial cell has </a:t>
            </a:r>
            <a:r>
              <a:rPr sz="1250" b="1">
                <a:solidFill>
                  <a:srgbClr val="000000"/>
                </a:solidFill>
                <a:latin typeface="Arial"/>
              </a:rPr>
              <a:t>no nucleus</a:t>
            </a:r>
            <a:r>
              <a:rPr sz="1250" b="0">
                <a:solidFill>
                  <a:srgbClr val="000000"/>
                </a:solidFill>
                <a:latin typeface="Arial"/>
              </a:rPr>
              <a:t>. Its main DNA is a </a:t>
            </a:r>
            <a:r>
              <a:rPr sz="1250" b="1">
                <a:solidFill>
                  <a:srgbClr val="000000"/>
                </a:solidFill>
                <a:latin typeface="Arial"/>
              </a:rPr>
              <a:t>single loop</a:t>
            </a:r>
            <a:r>
              <a:rPr sz="1250" b="0">
                <a:solidFill>
                  <a:srgbClr val="000000"/>
                </a:solidFill>
                <a:latin typeface="Arial"/>
              </a:rPr>
              <a:t>, free in the cytoplasm.</a:t>
            </a:r>
          </a:p>
        </p:txBody>
      </p:sp>
      <p:pic>
        <p:nvPicPr>
          <p:cNvPr id="10" name="Picture 9" descr="4. DNA, but no nucleus. A diagram is simplified. Not to scale."/>
          <p:cNvPicPr>
            <a:picLocks noChangeAspect="1"/>
          </p:cNvPicPr>
          <p:nvPr/>
        </p:nvPicPr>
        <p:blipFill>
          <a:blip r:embed="rId3"/>
          <a:stretch>
            <a:fillRect/>
          </a:stretch>
        </p:blipFill>
        <p:spPr>
          <a:xfrm>
            <a:off x="3840479" y="1509674"/>
            <a:ext cx="3657600" cy="2059229"/>
          </a:xfrm>
          <a:prstGeom prst="rect">
            <a:avLst/>
          </a:prstGeom>
        </p:spPr>
      </p:pic>
      <p:sp>
        <p:nvSpPr>
          <p:cNvPr id="11" name="TextBox 10"/>
          <p:cNvSpPr txBox="1"/>
          <p:nvPr/>
        </p:nvSpPr>
        <p:spPr>
          <a:xfrm>
            <a:off x="3840479" y="3596335"/>
            <a:ext cx="3657600" cy="193547"/>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A diagram is simplified. Not to scale.</a:t>
            </a:r>
          </a:p>
        </p:txBody>
      </p:sp>
      <p:sp>
        <p:nvSpPr>
          <p:cNvPr id="12" name="TextBox 11"/>
          <p:cNvSpPr txBox="1"/>
          <p:nvPr/>
        </p:nvSpPr>
        <p:spPr>
          <a:xfrm>
            <a:off x="548640" y="3863035"/>
            <a:ext cx="6949440" cy="5897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The loop is very long, so it is folded into a tangle. In a micrograph it shows as a pale area in the middle of the cell. Because they have no nucleus, bacteria do not divide by mitosis (B1 L6 Cell division: mitosis).</a:t>
            </a:r>
          </a:p>
        </p:txBody>
      </p:sp>
      <p:sp>
        <p:nvSpPr>
          <p:cNvPr id="13" name="Rectangle 12"/>
          <p:cNvSpPr/>
          <p:nvPr/>
        </p:nvSpPr>
        <p:spPr>
          <a:xfrm>
            <a:off x="548640" y="4516831"/>
            <a:ext cx="50292" cy="344424"/>
          </a:xfrm>
          <a:prstGeom prst="rect">
            <a:avLst/>
          </a:prstGeom>
          <a:solidFill>
            <a:srgbClr val="2E7D32"/>
          </a:solidFill>
          <a:ln>
            <a:noFill/>
          </a:ln>
          <a:effectLst/>
        </p:spPr>
        <p:txBody>
          <a:bodyPr rtlCol="0" anchor="ctr"/>
          <a:lstStyle/>
          <a:p>
            <a:pPr algn="ctr"/>
          </a:p>
        </p:txBody>
      </p:sp>
      <p:sp>
        <p:nvSpPr>
          <p:cNvPr id="14" name="TextBox 13"/>
          <p:cNvSpPr txBox="1"/>
          <p:nvPr/>
        </p:nvSpPr>
        <p:spPr>
          <a:xfrm>
            <a:off x="713232" y="4489399"/>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no nucleus does not mean no DNA. Write: "the DNA is a single loop, free in the cytoplasm".</a:t>
            </a:r>
          </a:p>
        </p:txBody>
      </p:sp>
      <p:sp>
        <p:nvSpPr>
          <p:cNvPr id="15" name="TextBox 14"/>
          <p:cNvSpPr txBox="1"/>
          <p:nvPr/>
        </p:nvSpPr>
        <p:spPr>
          <a:xfrm>
            <a:off x="548640" y="5098999"/>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5. Plasmids</a:t>
            </a:r>
          </a:p>
        </p:txBody>
      </p:sp>
      <p:sp>
        <p:nvSpPr>
          <p:cNvPr id="16" name="Rectangle 15"/>
          <p:cNvSpPr/>
          <p:nvPr/>
        </p:nvSpPr>
        <p:spPr>
          <a:xfrm>
            <a:off x="548640" y="5359603"/>
            <a:ext cx="6949440" cy="19202"/>
          </a:xfrm>
          <a:prstGeom prst="rect">
            <a:avLst/>
          </a:prstGeom>
          <a:solidFill>
            <a:srgbClr val="2E7D32"/>
          </a:solidFill>
          <a:ln>
            <a:noFill/>
          </a:ln>
          <a:effectLst/>
        </p:spPr>
        <p:txBody>
          <a:bodyPr rtlCol="0" anchor="ctr"/>
          <a:lstStyle/>
          <a:p>
            <a:pPr algn="ctr"/>
          </a:p>
        </p:txBody>
      </p:sp>
      <p:sp>
        <p:nvSpPr>
          <p:cNvPr id="17" name="TextBox 16"/>
          <p:cNvSpPr txBox="1"/>
          <p:nvPr/>
        </p:nvSpPr>
        <p:spPr>
          <a:xfrm>
            <a:off x="548640" y="5447385"/>
            <a:ext cx="6949440" cy="16946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Plasmids</a:t>
            </a:r>
            <a:r>
              <a:rPr sz="1250" b="0">
                <a:solidFill>
                  <a:srgbClr val="000000"/>
                </a:solidFill>
                <a:latin typeface="Arial"/>
              </a:rPr>
              <a:t> are small rings of DNA found in some bacterial cells, separate from the main loop of DNA.</a:t>
            </a:r>
          </a:p>
          <a:p>
            <a:pPr algn="l" marL="182880" indent="-182880">
              <a:spcAft>
                <a:spcPts val="300"/>
              </a:spcAft>
              <a:buClr>
                <a:srgbClr val="2E7D32"/>
              </a:buClr>
              <a:buSzPct val="115000"/>
              <a:buFont typeface="Arial"/>
              <a:buChar char="•"/>
            </a:pPr>
            <a:r>
              <a:rPr sz="1250" b="0">
                <a:solidFill>
                  <a:srgbClr val="000000"/>
                </a:solidFill>
                <a:latin typeface="Arial"/>
              </a:rPr>
              <a:t>The main loop carries most of the genes the bacterium needs to live.</a:t>
            </a:r>
          </a:p>
          <a:p>
            <a:pPr algn="l" marL="182880" indent="-182880">
              <a:spcAft>
                <a:spcPts val="300"/>
              </a:spcAft>
              <a:buClr>
                <a:srgbClr val="2E7D32"/>
              </a:buClr>
              <a:buSzPct val="115000"/>
              <a:buFont typeface="Arial"/>
              <a:buChar char="•"/>
            </a:pPr>
            <a:r>
              <a:rPr sz="1250" b="0">
                <a:solidFill>
                  <a:srgbClr val="000000"/>
                </a:solidFill>
                <a:latin typeface="Arial"/>
              </a:rPr>
              <a:t>A plasmid carries a few </a:t>
            </a:r>
            <a:r>
              <a:rPr sz="1250" b="1">
                <a:solidFill>
                  <a:srgbClr val="000000"/>
                </a:solidFill>
                <a:latin typeface="Arial"/>
              </a:rPr>
              <a:t>extra genes</a:t>
            </a:r>
            <a:r>
              <a:rPr sz="1250" b="0">
                <a:solidFill>
                  <a:srgbClr val="000000"/>
                </a:solidFill>
                <a:latin typeface="Arial"/>
              </a:rPr>
              <a:t>. For example, some plasmids carry a gene that helps the bacterium survive an antibiotic (B6 Inheritance, variation and evolution).</a:t>
            </a:r>
          </a:p>
          <a:p>
            <a:pPr algn="l" marL="182880" indent="-182880">
              <a:spcAft>
                <a:spcPts val="300"/>
              </a:spcAft>
              <a:buClr>
                <a:srgbClr val="2E7D32"/>
              </a:buClr>
              <a:buSzPct val="115000"/>
              <a:buFont typeface="Arial"/>
              <a:buChar char="•"/>
            </a:pPr>
            <a:r>
              <a:rPr sz="1250" b="0">
                <a:solidFill>
                  <a:srgbClr val="000000"/>
                </a:solidFill>
                <a:latin typeface="Arial"/>
              </a:rPr>
              <a:t>A bacterium may have no plasmids, one or several. It can live without them.</a:t>
            </a:r>
          </a:p>
          <a:p>
            <a:pPr algn="l" marL="182880" indent="-182880">
              <a:spcAft>
                <a:spcPts val="300"/>
              </a:spcAft>
              <a:buClr>
                <a:srgbClr val="2E7D32"/>
              </a:buClr>
              <a:buSzPct val="115000"/>
              <a:buFont typeface="Arial"/>
              <a:buChar char="•"/>
            </a:pPr>
            <a:r>
              <a:rPr sz="1250" b="0">
                <a:solidFill>
                  <a:srgbClr val="000000"/>
                </a:solidFill>
                <a:latin typeface="Arial"/>
              </a:rPr>
              <a:t>Scientists can put useful genes, such as the human insulin gene, into bacteria, so the bacteria make that protein (B6).</a:t>
            </a:r>
          </a:p>
        </p:txBody>
      </p:sp>
      <p:sp>
        <p:nvSpPr>
          <p:cNvPr id="18" name="Rectangle 17"/>
          <p:cNvSpPr/>
          <p:nvPr/>
        </p:nvSpPr>
        <p:spPr>
          <a:xfrm>
            <a:off x="548640" y="7206081"/>
            <a:ext cx="50292" cy="344424"/>
          </a:xfrm>
          <a:prstGeom prst="rect">
            <a:avLst/>
          </a:prstGeom>
          <a:solidFill>
            <a:srgbClr val="2E7D32"/>
          </a:solidFill>
          <a:ln>
            <a:noFill/>
          </a:ln>
          <a:effectLst/>
        </p:spPr>
        <p:txBody>
          <a:bodyPr rtlCol="0" anchor="ctr"/>
          <a:lstStyle/>
          <a:p>
            <a:pPr algn="ctr"/>
          </a:p>
        </p:txBody>
      </p:sp>
      <p:sp>
        <p:nvSpPr>
          <p:cNvPr id="19" name="TextBox 18"/>
          <p:cNvSpPr txBox="1"/>
          <p:nvPr/>
        </p:nvSpPr>
        <p:spPr>
          <a:xfrm>
            <a:off x="713232" y="7178649"/>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plasmids are extras. The main DNA is the single loop, and not every bacterium has plasmids.</a:t>
            </a:r>
          </a:p>
        </p:txBody>
      </p:sp>
      <p:sp>
        <p:nvSpPr>
          <p:cNvPr id="20" name="TextBox 19"/>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6. Prokaryotic and eukaryotic cells</a:t>
            </a:r>
          </a:p>
        </p:txBody>
      </p:sp>
      <p:sp>
        <p:nvSpPr>
          <p:cNvPr id="21" name="Rectangle 20"/>
          <p:cNvSpPr/>
          <p:nvPr/>
        </p:nvSpPr>
        <p:spPr>
          <a:xfrm>
            <a:off x="7744968" y="1421892"/>
            <a:ext cx="6949440" cy="19202"/>
          </a:xfrm>
          <a:prstGeom prst="rect">
            <a:avLst/>
          </a:prstGeom>
          <a:solidFill>
            <a:srgbClr val="2E7D32"/>
          </a:solidFill>
          <a:ln>
            <a:noFill/>
          </a:ln>
          <a:effectLst/>
        </p:spPr>
        <p:txBody>
          <a:bodyPr rtlCol="0" anchor="ctr"/>
          <a:lstStyle/>
          <a:p>
            <a:pPr algn="ctr"/>
          </a:p>
        </p:txBody>
      </p:sp>
      <p:graphicFrame>
        <p:nvGraphicFramePr>
          <p:cNvPr id="22" name="Table 21"/>
          <p:cNvGraphicFramePr>
            <a:graphicFrameLocks noGrp="1"/>
          </p:cNvGraphicFramePr>
          <p:nvPr/>
        </p:nvGraphicFramePr>
        <p:xfrm>
          <a:off x="7744968" y="1509674"/>
          <a:ext cx="6949440" cy="3200388"/>
        </p:xfrm>
        <a:graphic>
          <a:graphicData uri="http://schemas.openxmlformats.org/drawingml/2006/table">
            <a:tbl>
              <a:tblPr firstRow="0" bandRow="0">
                <a:tableStyleId>{5C22544A-7EE6-4342-B048-85BDC9FD1C3A}</a:tableStyleId>
              </a:tblPr>
              <a:tblGrid>
                <a:gridCol w="1920240"/>
                <a:gridCol w="1600200"/>
                <a:gridCol w="1600200"/>
                <a:gridCol w="1828800"/>
              </a:tblGrid>
              <a:tr h="266699">
                <a:tc>
                  <a:txBody>
                    <a:bodyPr/>
                    <a:lstStyle/>
                    <a:p>
                      <a:r>
                        <a:rPr sz="1150" b="1">
                          <a:solidFill>
                            <a:srgbClr val="FFFFFF"/>
                          </a:solidFill>
                          <a:latin typeface="Arial"/>
                        </a:rPr>
                        <a:t>Structure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Animal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Plant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Bacterial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nucleus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DNA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r>
                        <a:rPr sz="1150">
                          <a:solidFill>
                            <a:srgbClr val="000000"/>
                          </a:solidFill>
                          <a:latin typeface="Arial"/>
                        </a:rPr>
                        <a:t> in the nucleus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r>
                        <a:rPr sz="1150">
                          <a:solidFill>
                            <a:srgbClr val="000000"/>
                          </a:solidFill>
                          <a:latin typeface="Arial"/>
                        </a:rPr>
                        <a:t> in the nucleus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r>
                        <a:rPr sz="1150">
                          <a:solidFill>
                            <a:srgbClr val="000000"/>
                          </a:solidFill>
                          <a:latin typeface="Arial"/>
                        </a:rPr>
                        <a:t> a single loop</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cell membrane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cytoplasm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ribosomes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mitochondria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chloroplasts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r>
                        <a:rPr sz="1150">
                          <a:solidFill>
                            <a:srgbClr val="000000"/>
                          </a:solidFill>
                          <a:latin typeface="Arial"/>
                        </a:rPr>
                        <a:t> (some)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permanent vacuole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cell wall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r>
                        <a:rPr sz="1150">
                          <a:solidFill>
                            <a:srgbClr val="000000"/>
                          </a:solidFill>
                          <a:latin typeface="Arial"/>
                        </a:rPr>
                        <a:t> cellulose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r>
                        <a:rPr sz="1150">
                          <a:solidFill>
                            <a:srgbClr val="000000"/>
                          </a:solidFill>
                          <a:latin typeface="Arial"/>
                        </a:rPr>
                        <a:t> not cellulose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plasmids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500" b="1">
                          <a:solidFill>
                            <a:srgbClr val="000000"/>
                          </a:solidFill>
                          <a:latin typeface="Arial"/>
                        </a:rPr>
                        <a:t>✓</a:t>
                      </a:r>
                      <a:r>
                        <a:rPr sz="1150">
                          <a:solidFill>
                            <a:srgbClr val="000000"/>
                          </a:solidFill>
                          <a:latin typeface="Arial"/>
                        </a:rPr>
                        <a:t> (some)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typical size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20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up to about 100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1 to 5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23" name="TextBox 22"/>
          <p:cNvSpPr txBox="1"/>
          <p:nvPr/>
        </p:nvSpPr>
        <p:spPr>
          <a:xfrm>
            <a:off x="7744968" y="5106314"/>
            <a:ext cx="3246120" cy="1199387"/>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1">
                <a:solidFill>
                  <a:srgbClr val="000000"/>
                </a:solidFill>
                <a:latin typeface="Arial"/>
              </a:rPr>
              <a:t>Eukaryotic cell:</a:t>
            </a:r>
            <a:r>
              <a:rPr sz="1250" b="0">
                <a:solidFill>
                  <a:srgbClr val="000000"/>
                </a:solidFill>
                <a:latin typeface="Arial"/>
              </a:rPr>
              <a:t> a cell whose genetic material is enclosed in a nucleus, such as an animal or plant cell.</a:t>
            </a:r>
          </a:p>
          <a:p>
            <a:pPr algn="l" marL="182880" indent="-182880">
              <a:spcAft>
                <a:spcPts val="300"/>
              </a:spcAft>
              <a:buClr>
                <a:srgbClr val="2E7D32"/>
              </a:buClr>
              <a:buSzPct val="115000"/>
              <a:buFont typeface="Arial"/>
              <a:buChar char="•"/>
            </a:pPr>
            <a:r>
              <a:rPr sz="1250" b="1">
                <a:solidFill>
                  <a:srgbClr val="000000"/>
                </a:solidFill>
                <a:latin typeface="Arial"/>
              </a:rPr>
              <a:t>Prokaryotic cell:</a:t>
            </a:r>
            <a:r>
              <a:rPr sz="1250" b="0">
                <a:solidFill>
                  <a:srgbClr val="000000"/>
                </a:solidFill>
                <a:latin typeface="Arial"/>
              </a:rPr>
              <a:t> a cell whose genetic material is not enclosed in a nucleus, such as a bacterial cell.</a:t>
            </a:r>
          </a:p>
        </p:txBody>
      </p:sp>
      <p:pic>
        <p:nvPicPr>
          <p:cNvPr id="24" name="Picture 23" descr="6. Prokaryotic and eukaryotic cells. A diagram is simplified. Not to scale."/>
          <p:cNvPicPr>
            <a:picLocks noChangeAspect="1"/>
          </p:cNvPicPr>
          <p:nvPr/>
        </p:nvPicPr>
        <p:blipFill>
          <a:blip r:embed="rId4"/>
          <a:stretch>
            <a:fillRect/>
          </a:stretch>
        </p:blipFill>
        <p:spPr>
          <a:xfrm>
            <a:off x="11128248" y="5106314"/>
            <a:ext cx="3566160" cy="1340876"/>
          </a:xfrm>
          <a:prstGeom prst="rect">
            <a:avLst/>
          </a:prstGeom>
        </p:spPr>
      </p:pic>
      <p:sp>
        <p:nvSpPr>
          <p:cNvPr id="25" name="TextBox 24"/>
          <p:cNvSpPr txBox="1"/>
          <p:nvPr/>
        </p:nvSpPr>
        <p:spPr>
          <a:xfrm>
            <a:off x="11128248" y="6474622"/>
            <a:ext cx="3566160" cy="193547"/>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A diagram is simplified. Not to scale.</a:t>
            </a:r>
          </a:p>
        </p:txBody>
      </p:sp>
      <p:sp>
        <p:nvSpPr>
          <p:cNvPr id="26" name="TextBox 25"/>
          <p:cNvSpPr txBox="1"/>
          <p:nvPr/>
        </p:nvSpPr>
        <p:spPr>
          <a:xfrm>
            <a:off x="7744968" y="6741322"/>
            <a:ext cx="6949440" cy="6278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Word clues: "pro-" means before and "karyon" means nucleus. "Eu-" means true: a true nucleus.</a:t>
            </a:r>
          </a:p>
          <a:p>
            <a:pPr algn="l" marL="182880" indent="-182880">
              <a:spcAft>
                <a:spcPts val="300"/>
              </a:spcAft>
              <a:buClr>
                <a:srgbClr val="2E7D32"/>
              </a:buClr>
              <a:buSzPct val="115000"/>
              <a:buFont typeface="Arial"/>
              <a:buChar char="•"/>
            </a:pPr>
            <a:r>
              <a:rPr sz="1250" b="0">
                <a:solidFill>
                  <a:srgbClr val="000000"/>
                </a:solidFill>
                <a:latin typeface="Arial"/>
              </a:rPr>
              <a:t>All three kinds of cell have a cell membrane, cytoplasm, ribosomes and DNA.</a:t>
            </a:r>
          </a:p>
        </p:txBody>
      </p:sp>
      <p:sp>
        <p:nvSpPr>
          <p:cNvPr id="27" name="Rectangle 26"/>
          <p:cNvSpPr/>
          <p:nvPr/>
        </p:nvSpPr>
        <p:spPr>
          <a:xfrm>
            <a:off x="7744968" y="7433218"/>
            <a:ext cx="50292" cy="344424"/>
          </a:xfrm>
          <a:prstGeom prst="rect">
            <a:avLst/>
          </a:prstGeom>
          <a:solidFill>
            <a:srgbClr val="2E7D32"/>
          </a:solidFill>
          <a:ln>
            <a:noFill/>
          </a:ln>
          <a:effectLst/>
        </p:spPr>
        <p:txBody>
          <a:bodyPr rtlCol="0" anchor="ctr"/>
          <a:lstStyle/>
          <a:p>
            <a:pPr algn="ctr"/>
          </a:p>
        </p:txBody>
      </p:sp>
      <p:sp>
        <p:nvSpPr>
          <p:cNvPr id="28" name="TextBox 27"/>
          <p:cNvSpPr txBox="1"/>
          <p:nvPr/>
        </p:nvSpPr>
        <p:spPr>
          <a:xfrm>
            <a:off x="7909560" y="7405786"/>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single-celled does not mean prokaryotic. Yeast is a single-celled fungus with a nucleus, so its cell is eukaryotic.</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L2 Revision notes 3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Bacterial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A real bacterium and a diagram, how small bacteria are, and answering compare questions</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7. A real bacterium and a diagram</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pic>
        <p:nvPicPr>
          <p:cNvPr id="9" name="Picture 8" descr="7. A real bacterium and a diagram. Electron micrographs are black and white: the colours are added. Real bacteria are almost colourless."/>
          <p:cNvPicPr>
            <a:picLocks noChangeAspect="1"/>
          </p:cNvPicPr>
          <p:nvPr/>
        </p:nvPicPr>
        <p:blipFill>
          <a:blip r:embed="rId3"/>
          <a:stretch>
            <a:fillRect/>
          </a:stretch>
        </p:blipFill>
        <p:spPr>
          <a:xfrm>
            <a:off x="1097279" y="1509674"/>
            <a:ext cx="5852160" cy="2739542"/>
          </a:xfrm>
          <a:prstGeom prst="rect">
            <a:avLst/>
          </a:prstGeom>
        </p:spPr>
      </p:pic>
      <p:sp>
        <p:nvSpPr>
          <p:cNvPr id="10" name="TextBox 9"/>
          <p:cNvSpPr txBox="1"/>
          <p:nvPr/>
        </p:nvSpPr>
        <p:spPr>
          <a:xfrm>
            <a:off x="548640" y="4276648"/>
            <a:ext cx="6949440" cy="193547"/>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Electron micrographs are black and white: the colours are added. Real bacteria are almost colourless.</a:t>
            </a:r>
          </a:p>
        </p:txBody>
      </p:sp>
      <p:sp>
        <p:nvSpPr>
          <p:cNvPr id="11" name="TextBox 10"/>
          <p:cNvSpPr txBox="1"/>
          <p:nvPr/>
        </p:nvSpPr>
        <p:spPr>
          <a:xfrm>
            <a:off x="548640" y="4543348"/>
            <a:ext cx="6949440" cy="31043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Bacteria are so small that the clearest pictures of them come from an </a:t>
            </a:r>
            <a:r>
              <a:rPr sz="1250" b="1">
                <a:solidFill>
                  <a:srgbClr val="000000"/>
                </a:solidFill>
                <a:latin typeface="Arial"/>
              </a:rPr>
              <a:t>electron microscope</a:t>
            </a:r>
            <a:r>
              <a:rPr sz="1250" b="0">
                <a:solidFill>
                  <a:srgbClr val="000000"/>
                </a:solidFill>
                <a:latin typeface="Arial"/>
              </a:rPr>
              <a:t> (B1 L3 Using a microscope). A picture taken with one is an </a:t>
            </a:r>
            <a:r>
              <a:rPr sz="1250" b="1">
                <a:solidFill>
                  <a:srgbClr val="000000"/>
                </a:solidFill>
                <a:latin typeface="Arial"/>
              </a:rPr>
              <a:t>electron micrograph</a:t>
            </a:r>
            <a:r>
              <a:rPr sz="1250" b="0">
                <a:solidFill>
                  <a:srgbClr val="000000"/>
                </a:solidFill>
                <a:latin typeface="Arial"/>
              </a:rPr>
              <a:t>. The painting is based on a coloured electron micrograph of a bacterium cut lengthways. Exam pictures are usually </a:t>
            </a:r>
            <a:r>
              <a:rPr sz="1250" b="1">
                <a:solidFill>
                  <a:srgbClr val="000000"/>
                </a:solidFill>
                <a:latin typeface="Arial"/>
              </a:rPr>
              <a:t>diagrams</a:t>
            </a:r>
            <a:r>
              <a:rPr sz="1250" b="0">
                <a:solidFill>
                  <a:srgbClr val="000000"/>
                </a:solidFill>
                <a:latin typeface="Arial"/>
              </a:rPr>
              <a:t>, simplified on purpose:</a:t>
            </a:r>
          </a:p>
          <a:p>
            <a:pPr algn="l" marL="182880" indent="-182880">
              <a:spcAft>
                <a:spcPts val="300"/>
              </a:spcAft>
              <a:buClr>
                <a:srgbClr val="2E7D32"/>
              </a:buClr>
              <a:buSzPct val="115000"/>
              <a:buFont typeface="Arial"/>
              <a:buChar char="•"/>
            </a:pPr>
            <a:r>
              <a:rPr sz="1250" b="1">
                <a:solidFill>
                  <a:srgbClr val="000000"/>
                </a:solidFill>
                <a:latin typeface="Arial"/>
              </a:rPr>
              <a:t>DNA:</a:t>
            </a:r>
            <a:r>
              <a:rPr sz="1250" b="0">
                <a:solidFill>
                  <a:srgbClr val="000000"/>
                </a:solidFill>
                <a:latin typeface="Arial"/>
              </a:rPr>
              <a:t> in the micrograph, the DNA is a pale, tangled mass in the middle, with no membrane round it. The diagram draws one neat loop.</a:t>
            </a:r>
          </a:p>
          <a:p>
            <a:pPr algn="l" marL="182880" indent="-182880">
              <a:spcAft>
                <a:spcPts val="300"/>
              </a:spcAft>
              <a:buClr>
                <a:srgbClr val="2E7D32"/>
              </a:buClr>
              <a:buSzPct val="115000"/>
              <a:buFont typeface="Arial"/>
              <a:buChar char="•"/>
            </a:pPr>
            <a:r>
              <a:rPr sz="1250" b="1">
                <a:solidFill>
                  <a:srgbClr val="000000"/>
                </a:solidFill>
                <a:latin typeface="Arial"/>
              </a:rPr>
              <a:t>Plasmids:</a:t>
            </a:r>
            <a:r>
              <a:rPr sz="1250" b="0">
                <a:solidFill>
                  <a:srgbClr val="000000"/>
                </a:solidFill>
                <a:latin typeface="Arial"/>
              </a:rPr>
              <a:t> too small to pick out in the micrograph. The diagram draws them as clear small rings.</a:t>
            </a:r>
          </a:p>
          <a:p>
            <a:pPr algn="l" marL="182880" indent="-182880">
              <a:spcAft>
                <a:spcPts val="300"/>
              </a:spcAft>
              <a:buClr>
                <a:srgbClr val="2E7D32"/>
              </a:buClr>
              <a:buSzPct val="115000"/>
              <a:buFont typeface="Arial"/>
              <a:buChar char="•"/>
            </a:pPr>
            <a:r>
              <a:rPr sz="1250" b="1">
                <a:solidFill>
                  <a:srgbClr val="000000"/>
                </a:solidFill>
                <a:latin typeface="Arial"/>
              </a:rPr>
              <a:t>Ribosomes:</a:t>
            </a:r>
            <a:r>
              <a:rPr sz="1250" b="0">
                <a:solidFill>
                  <a:srgbClr val="000000"/>
                </a:solidFill>
                <a:latin typeface="Arial"/>
              </a:rPr>
              <a:t> thousands of tiny dots make real cytoplasm look grainy. The diagram draws only a few.</a:t>
            </a:r>
          </a:p>
          <a:p>
            <a:pPr algn="l" marL="182880" indent="-182880">
              <a:spcAft>
                <a:spcPts val="300"/>
              </a:spcAft>
              <a:buClr>
                <a:srgbClr val="2E7D32"/>
              </a:buClr>
              <a:buSzPct val="115000"/>
              <a:buFont typeface="Arial"/>
              <a:buChar char="•"/>
            </a:pPr>
            <a:r>
              <a:rPr sz="1250" b="1">
                <a:solidFill>
                  <a:srgbClr val="000000"/>
                </a:solidFill>
                <a:latin typeface="Arial"/>
              </a:rPr>
              <a:t>Colour:</a:t>
            </a:r>
            <a:r>
              <a:rPr sz="1250" b="0">
                <a:solidFill>
                  <a:srgbClr val="000000"/>
                </a:solidFill>
                <a:latin typeface="Arial"/>
              </a:rPr>
              <a:t> electron micrographs are black and white; the colours are added. Real bacteria are almost colourless.</a:t>
            </a:r>
          </a:p>
          <a:p>
            <a:pPr algn="l" marL="182880" indent="-182880">
              <a:spcAft>
                <a:spcPts val="300"/>
              </a:spcAft>
              <a:buClr>
                <a:srgbClr val="2E7D32"/>
              </a:buClr>
              <a:buSzPct val="115000"/>
              <a:buFont typeface="Arial"/>
              <a:buChar char="•"/>
            </a:pPr>
            <a:r>
              <a:rPr sz="1250" b="1">
                <a:solidFill>
                  <a:srgbClr val="000000"/>
                </a:solidFill>
                <a:latin typeface="Arial"/>
              </a:rPr>
              <a:t>Wall and membrane:</a:t>
            </a:r>
            <a:r>
              <a:rPr sz="1250" b="0">
                <a:solidFill>
                  <a:srgbClr val="000000"/>
                </a:solidFill>
                <a:latin typeface="Arial"/>
              </a:rPr>
              <a:t> in the micrograph, two thin layers pressed close together. The diagram draws two clear lines with a gap.</a:t>
            </a:r>
          </a:p>
          <a:p>
            <a:pPr algn="l">
              <a:spcAft>
                <a:spcPts val="300"/>
              </a:spcAft>
            </a:pPr>
            <a:r>
              <a:rPr sz="1250" b="0">
                <a:solidFill>
                  <a:srgbClr val="000000"/>
                </a:solidFill>
                <a:latin typeface="Arial"/>
              </a:rPr>
              <a:t>Both show a cell wall, a cell membrane, cytoplasm and DNA with no nucleus round it.</a:t>
            </a:r>
          </a:p>
        </p:txBody>
      </p:sp>
      <p:sp>
        <p:nvSpPr>
          <p:cNvPr id="12" name="Rectangle 11"/>
          <p:cNvSpPr/>
          <p:nvPr/>
        </p:nvSpPr>
        <p:spPr>
          <a:xfrm>
            <a:off x="548640" y="7711744"/>
            <a:ext cx="50292" cy="344424"/>
          </a:xfrm>
          <a:prstGeom prst="rect">
            <a:avLst/>
          </a:prstGeom>
          <a:solidFill>
            <a:srgbClr val="2E7D32"/>
          </a:solidFill>
          <a:ln>
            <a:noFill/>
          </a:ln>
          <a:effectLst/>
        </p:spPr>
        <p:txBody>
          <a:bodyPr rtlCol="0" anchor="ctr"/>
          <a:lstStyle/>
          <a:p>
            <a:pPr algn="ctr"/>
          </a:p>
        </p:txBody>
      </p:sp>
      <p:sp>
        <p:nvSpPr>
          <p:cNvPr id="13" name="TextBox 12"/>
          <p:cNvSpPr txBox="1"/>
          <p:nvPr/>
        </p:nvSpPr>
        <p:spPr>
          <a:xfrm>
            <a:off x="713232" y="7684312"/>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the colours in a coloured electron micrograph are not real. They are added to make the parts easier to see.</a:t>
            </a:r>
          </a:p>
        </p:txBody>
      </p:sp>
      <p:sp>
        <p:nvSpPr>
          <p:cNvPr id="14" name="TextBox 13"/>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8. How small are bacteria?</a:t>
            </a:r>
          </a:p>
        </p:txBody>
      </p:sp>
      <p:sp>
        <p:nvSpPr>
          <p:cNvPr id="15" name="Rectangle 14"/>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16" name="TextBox 15"/>
          <p:cNvSpPr txBox="1"/>
          <p:nvPr/>
        </p:nvSpPr>
        <p:spPr>
          <a:xfrm>
            <a:off x="7744968" y="1509674"/>
            <a:ext cx="3703319" cy="16565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Cells are measured in </a:t>
            </a:r>
            <a:r>
              <a:rPr sz="1250" b="1">
                <a:solidFill>
                  <a:srgbClr val="000000"/>
                </a:solidFill>
                <a:latin typeface="Arial"/>
              </a:rPr>
              <a:t>micrometres</a:t>
            </a:r>
            <a:r>
              <a:rPr sz="1250" b="0">
                <a:solidFill>
                  <a:srgbClr val="000000"/>
                </a:solidFill>
                <a:latin typeface="Arial"/>
              </a:rPr>
              <a:t> (µm). A micrometre is one thousandth of a millimetre: 1 mm = 1000 µm.</a:t>
            </a:r>
          </a:p>
          <a:p>
            <a:pPr algn="l" marL="182880" indent="-182880">
              <a:spcAft>
                <a:spcPts val="300"/>
              </a:spcAft>
              <a:buClr>
                <a:srgbClr val="2E7D32"/>
              </a:buClr>
              <a:buSzPct val="115000"/>
              <a:buFont typeface="Arial"/>
              <a:buChar char="•"/>
            </a:pPr>
            <a:r>
              <a:rPr sz="1250" b="0">
                <a:solidFill>
                  <a:srgbClr val="000000"/>
                </a:solidFill>
                <a:latin typeface="Arial"/>
              </a:rPr>
              <a:t>Most bacteria: about 1 to 5 µm long (a typical rod about 2 µm).</a:t>
            </a:r>
          </a:p>
          <a:p>
            <a:pPr algn="l" marL="182880" indent="-182880">
              <a:spcAft>
                <a:spcPts val="300"/>
              </a:spcAft>
              <a:buClr>
                <a:srgbClr val="2E7D32"/>
              </a:buClr>
              <a:buSzPct val="115000"/>
              <a:buFont typeface="Arial"/>
              <a:buChar char="•"/>
            </a:pPr>
            <a:r>
              <a:rPr sz="1250" b="0">
                <a:solidFill>
                  <a:srgbClr val="000000"/>
                </a:solidFill>
                <a:latin typeface="Arial"/>
              </a:rPr>
              <a:t>An animal cell: about 20 µm across.</a:t>
            </a:r>
          </a:p>
          <a:p>
            <a:pPr algn="l" marL="182880" indent="-182880">
              <a:spcAft>
                <a:spcPts val="300"/>
              </a:spcAft>
              <a:buClr>
                <a:srgbClr val="2E7D32"/>
              </a:buClr>
              <a:buSzPct val="115000"/>
              <a:buFont typeface="Arial"/>
              <a:buChar char="•"/>
            </a:pPr>
            <a:r>
              <a:rPr sz="1250" b="0">
                <a:solidFill>
                  <a:srgbClr val="000000"/>
                </a:solidFill>
                <a:latin typeface="Arial"/>
              </a:rPr>
              <a:t>A plant cell: up to about 100 µm long (most are 10 to 100 µm).</a:t>
            </a:r>
          </a:p>
        </p:txBody>
      </p:sp>
      <p:pic>
        <p:nvPicPr>
          <p:cNvPr id="17" name="Picture 16" descr="8. How small are bacteria?. how many times bigger = bigger size ÷ smaller size (both in the same unit)."/>
          <p:cNvPicPr>
            <a:picLocks noChangeAspect="1"/>
          </p:cNvPicPr>
          <p:nvPr/>
        </p:nvPicPr>
        <p:blipFill>
          <a:blip r:embed="rId4"/>
          <a:stretch>
            <a:fillRect/>
          </a:stretch>
        </p:blipFill>
        <p:spPr>
          <a:xfrm>
            <a:off x="11585448" y="1509674"/>
            <a:ext cx="3108960" cy="1800088"/>
          </a:xfrm>
          <a:prstGeom prst="rect">
            <a:avLst/>
          </a:prstGeom>
        </p:spPr>
      </p:pic>
      <p:sp>
        <p:nvSpPr>
          <p:cNvPr id="18" name="Rectangle 17"/>
          <p:cNvSpPr/>
          <p:nvPr/>
        </p:nvSpPr>
        <p:spPr>
          <a:xfrm>
            <a:off x="7744968" y="3401202"/>
            <a:ext cx="6949440" cy="344424"/>
          </a:xfrm>
          <a:prstGeom prst="rect">
            <a:avLst/>
          </a:prstGeom>
          <a:noFill/>
          <a:ln w="12700">
            <a:solidFill>
              <a:srgbClr val="2E7D32"/>
            </a:solidFill>
          </a:ln>
          <a:effectLst/>
        </p:spPr>
        <p:txBody>
          <a:bodyPr rtlCol="0" anchor="ctr"/>
          <a:lstStyle/>
          <a:p>
            <a:pPr algn="ctr"/>
          </a:p>
        </p:txBody>
      </p:sp>
      <p:sp>
        <p:nvSpPr>
          <p:cNvPr id="19" name="TextBox 18"/>
          <p:cNvSpPr txBox="1"/>
          <p:nvPr/>
        </p:nvSpPr>
        <p:spPr>
          <a:xfrm>
            <a:off x="7882128" y="3474354"/>
            <a:ext cx="6675120" cy="216408"/>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how many times bigger = bigger size ÷ smaller size (both in the same unit)</a:t>
            </a:r>
          </a:p>
        </p:txBody>
      </p:sp>
      <p:sp>
        <p:nvSpPr>
          <p:cNvPr id="20" name="TextBox 19"/>
          <p:cNvSpPr txBox="1"/>
          <p:nvPr/>
        </p:nvSpPr>
        <p:spPr>
          <a:xfrm>
            <a:off x="7744968" y="3818778"/>
            <a:ext cx="6949440" cy="10850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Worked example:</a:t>
            </a:r>
            <a:r>
              <a:rPr sz="1250" b="0">
                <a:solidFill>
                  <a:srgbClr val="000000"/>
                </a:solidFill>
                <a:latin typeface="Arial"/>
              </a:rPr>
              <a:t> a cheek cell is 0.05 mm across. A bacterium is 2.5 µm long. How many times bigger is the cheek cell?</a:t>
            </a:r>
          </a:p>
          <a:p>
            <a:pPr algn="l" marL="182880" indent="0">
              <a:spcAft>
                <a:spcPts val="300"/>
              </a:spcAft>
            </a:pPr>
            <a:r>
              <a:rPr sz="1250" b="0">
                <a:solidFill>
                  <a:srgbClr val="000000"/>
                </a:solidFill>
                <a:latin typeface="Arial"/>
              </a:rPr>
              <a:t>Step 1: change mm into µm: 0.05 × 1000 = 50 µm.</a:t>
            </a:r>
          </a:p>
          <a:p>
            <a:pPr algn="l" marL="182880" indent="0">
              <a:spcAft>
                <a:spcPts val="300"/>
              </a:spcAft>
            </a:pPr>
            <a:r>
              <a:rPr sz="1250" b="0">
                <a:solidFill>
                  <a:srgbClr val="000000"/>
                </a:solidFill>
                <a:latin typeface="Arial"/>
              </a:rPr>
              <a:t>Step 2: divide: 50 ÷ 2.5 = 20.</a:t>
            </a:r>
          </a:p>
          <a:p>
            <a:pPr algn="l" marL="182880" indent="0">
              <a:spcAft>
                <a:spcPts val="300"/>
              </a:spcAft>
            </a:pPr>
            <a:r>
              <a:rPr sz="1250" b="0">
                <a:solidFill>
                  <a:srgbClr val="000000"/>
                </a:solidFill>
                <a:latin typeface="Arial"/>
              </a:rPr>
              <a:t>Answer: </a:t>
            </a:r>
            <a:r>
              <a:rPr sz="1250" b="1">
                <a:solidFill>
                  <a:srgbClr val="000000"/>
                </a:solidFill>
                <a:latin typeface="Arial"/>
              </a:rPr>
              <a:t>20 times</a:t>
            </a:r>
            <a:r>
              <a:rPr sz="1250" b="0">
                <a:solidFill>
                  <a:srgbClr val="000000"/>
                </a:solidFill>
                <a:latin typeface="Arial"/>
              </a:rPr>
              <a:t> bigger. Check: 20 × 2.5 µm = 50 µm.</a:t>
            </a:r>
          </a:p>
        </p:txBody>
      </p:sp>
      <p:sp>
        <p:nvSpPr>
          <p:cNvPr id="21" name="TextBox 20"/>
          <p:cNvSpPr txBox="1"/>
          <p:nvPr/>
        </p:nvSpPr>
        <p:spPr>
          <a:xfrm>
            <a:off x="7744968" y="4977018"/>
            <a:ext cx="6949440" cy="5897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An </a:t>
            </a:r>
            <a:r>
              <a:rPr sz="1250" b="1">
                <a:solidFill>
                  <a:srgbClr val="000000"/>
                </a:solidFill>
                <a:latin typeface="Arial"/>
              </a:rPr>
              <a:t>order of magnitude</a:t>
            </a:r>
            <a:r>
              <a:rPr sz="1250" b="0">
                <a:solidFill>
                  <a:srgbClr val="000000"/>
                </a:solidFill>
                <a:latin typeface="Arial"/>
              </a:rPr>
              <a:t> is a factor of 10: one order of magnitude bigger means about 10 times bigger. A bacterium is about one order of magnitude smaller than an animal cell. (Calculations with orders of magnitude and standard form: B1 L4 Magnification and cell size.)</a:t>
            </a:r>
          </a:p>
        </p:txBody>
      </p:sp>
      <p:sp>
        <p:nvSpPr>
          <p:cNvPr id="22" name="Rectangle 21"/>
          <p:cNvSpPr/>
          <p:nvPr/>
        </p:nvSpPr>
        <p:spPr>
          <a:xfrm>
            <a:off x="7744968" y="5630814"/>
            <a:ext cx="50292" cy="344424"/>
          </a:xfrm>
          <a:prstGeom prst="rect">
            <a:avLst/>
          </a:prstGeom>
          <a:solidFill>
            <a:srgbClr val="2E7D32"/>
          </a:solidFill>
          <a:ln>
            <a:noFill/>
          </a:ln>
          <a:effectLst/>
        </p:spPr>
        <p:txBody>
          <a:bodyPr rtlCol="0" anchor="ctr"/>
          <a:lstStyle/>
          <a:p>
            <a:pPr algn="ctr"/>
          </a:p>
        </p:txBody>
      </p:sp>
      <p:sp>
        <p:nvSpPr>
          <p:cNvPr id="23" name="TextBox 22"/>
          <p:cNvSpPr txBox="1"/>
          <p:nvPr/>
        </p:nvSpPr>
        <p:spPr>
          <a:xfrm>
            <a:off x="7909560" y="5603382"/>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to find how many times bigger, divide. Do not subtract: 50 − 2.5 is not the answer. Change both sizes into the same unit first.</a:t>
            </a:r>
          </a:p>
        </p:txBody>
      </p:sp>
      <p:sp>
        <p:nvSpPr>
          <p:cNvPr id="24" name="TextBox 23"/>
          <p:cNvSpPr txBox="1"/>
          <p:nvPr/>
        </p:nvSpPr>
        <p:spPr>
          <a:xfrm>
            <a:off x="7744968" y="6212982"/>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9. Answering "compare" questions</a:t>
            </a:r>
          </a:p>
        </p:txBody>
      </p:sp>
      <p:sp>
        <p:nvSpPr>
          <p:cNvPr id="25" name="Rectangle 24"/>
          <p:cNvSpPr/>
          <p:nvPr/>
        </p:nvSpPr>
        <p:spPr>
          <a:xfrm>
            <a:off x="7744968" y="6473586"/>
            <a:ext cx="6949440" cy="19202"/>
          </a:xfrm>
          <a:prstGeom prst="rect">
            <a:avLst/>
          </a:prstGeom>
          <a:solidFill>
            <a:srgbClr val="2E7D32"/>
          </a:solidFill>
          <a:ln>
            <a:noFill/>
          </a:ln>
          <a:effectLst/>
        </p:spPr>
        <p:txBody>
          <a:bodyPr rtlCol="0" anchor="ctr"/>
          <a:lstStyle/>
          <a:p>
            <a:pPr algn="ctr"/>
          </a:p>
        </p:txBody>
      </p:sp>
      <p:sp>
        <p:nvSpPr>
          <p:cNvPr id="26" name="TextBox 25"/>
          <p:cNvSpPr txBox="1"/>
          <p:nvPr/>
        </p:nvSpPr>
        <p:spPr>
          <a:xfrm>
            <a:off x="7744968" y="6561368"/>
            <a:ext cx="6949440" cy="14279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 compare question wants similarities </a:t>
            </a:r>
            <a:r>
              <a:rPr sz="1250" b="1">
                <a:solidFill>
                  <a:srgbClr val="000000"/>
                </a:solidFill>
                <a:latin typeface="Arial"/>
              </a:rPr>
              <a:t>and</a:t>
            </a:r>
            <a:r>
              <a:rPr sz="1250" b="0">
                <a:solidFill>
                  <a:srgbClr val="000000"/>
                </a:solidFill>
                <a:latin typeface="Arial"/>
              </a:rPr>
              <a:t> differences, with both cells named in each point. Use "both" for a similarity, and "but" or "whereas" for a difference.</a:t>
            </a:r>
          </a:p>
          <a:p>
            <a:pPr algn="l" marL="182880" indent="-182880">
              <a:spcAft>
                <a:spcPts val="300"/>
              </a:spcAft>
              <a:buClr>
                <a:srgbClr val="2E7D32"/>
              </a:buClr>
              <a:buSzPct val="115000"/>
              <a:buFont typeface="Arial"/>
              <a:buChar char="•"/>
            </a:pPr>
            <a:r>
              <a:rPr sz="1250" b="0">
                <a:solidFill>
                  <a:srgbClr val="000000"/>
                </a:solidFill>
                <a:latin typeface="Arial"/>
              </a:rPr>
              <a:t>Model answer to "Compare the DNA in a bacterial cell with the DNA in an animal cell": "Both cells have DNA. An animal cell's DNA is enclosed in a nucleus, but a bacterial cell has no nucleus: its main DNA is a single loop, free in the cytoplasm. A bacterial cell may also have plasmids, small rings of DNA, whereas an animal cell has none."</a:t>
            </a:r>
          </a:p>
          <a:p>
            <a:pPr algn="l" marL="182880" indent="-182880">
              <a:spcAft>
                <a:spcPts val="300"/>
              </a:spcAft>
              <a:buClr>
                <a:srgbClr val="2E7D32"/>
              </a:buClr>
              <a:buSzPct val="115000"/>
              <a:buFont typeface="Arial"/>
              <a:buChar char="•"/>
            </a:pPr>
            <a:r>
              <a:rPr sz="1250" b="0">
                <a:solidFill>
                  <a:srgbClr val="000000"/>
                </a:solidFill>
                <a:latin typeface="Arial"/>
              </a:rPr>
              <a:t>"A bacterium has no nucleus" on its own is only half a comparison: say what the other cell has.</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L2 Revision notes 4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Bacterial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Key words, exam tips and check yourself</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7" name="TextBox 6"/>
          <p:cNvSpPr txBox="1"/>
          <p:nvPr/>
        </p:nvSpPr>
        <p:spPr>
          <a:xfrm>
            <a:off x="667512"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Key words</a:t>
            </a:r>
          </a:p>
        </p:txBody>
      </p:sp>
      <p:sp>
        <p:nvSpPr>
          <p:cNvPr id="8" name="TextBox 7"/>
          <p:cNvSpPr txBox="1"/>
          <p:nvPr/>
        </p:nvSpPr>
        <p:spPr>
          <a:xfrm>
            <a:off x="667512" y="1508760"/>
            <a:ext cx="6711696" cy="4323587"/>
          </a:xfrm>
          <a:prstGeom prst="rect">
            <a:avLst/>
          </a:prstGeom>
          <a:noFill/>
        </p:spPr>
        <p:txBody>
          <a:bodyPr wrap="square" lIns="0" rIns="0" tIns="0" bIns="0" anchor="t">
            <a:spAutoFit/>
          </a:bodyPr>
          <a:lstStyle/>
          <a:p>
            <a:pPr algn="l">
              <a:spcAft>
                <a:spcPts val="340"/>
              </a:spcAft>
            </a:pPr>
            <a:r>
              <a:rPr sz="1200" b="1">
                <a:solidFill>
                  <a:srgbClr val="000000"/>
                </a:solidFill>
                <a:latin typeface="Arial"/>
              </a:rPr>
              <a:t>Bacterium (plural bacteria)</a:t>
            </a:r>
            <a:r>
              <a:rPr sz="1200" b="0">
                <a:solidFill>
                  <a:srgbClr val="000000"/>
                </a:solidFill>
                <a:latin typeface="Arial"/>
              </a:rPr>
              <a:t>: a single-celled organism with a prokaryotic cell.</a:t>
            </a:r>
          </a:p>
          <a:p>
            <a:pPr algn="l">
              <a:spcAft>
                <a:spcPts val="340"/>
              </a:spcAft>
            </a:pPr>
            <a:r>
              <a:rPr sz="1200" b="1">
                <a:solidFill>
                  <a:srgbClr val="000000"/>
                </a:solidFill>
                <a:latin typeface="Arial"/>
              </a:rPr>
              <a:t>Cell membrane</a:t>
            </a:r>
            <a:r>
              <a:rPr sz="1200" b="0">
                <a:solidFill>
                  <a:srgbClr val="000000"/>
                </a:solidFill>
                <a:latin typeface="Arial"/>
              </a:rPr>
              <a:t>: a thin layer around the cell that controls the movement of substances into and out of the cell.</a:t>
            </a:r>
          </a:p>
          <a:p>
            <a:pPr algn="l">
              <a:spcAft>
                <a:spcPts val="340"/>
              </a:spcAft>
            </a:pPr>
            <a:r>
              <a:rPr sz="1200" b="1">
                <a:solidFill>
                  <a:srgbClr val="000000"/>
                </a:solidFill>
                <a:latin typeface="Arial"/>
              </a:rPr>
              <a:t>Cell wall</a:t>
            </a:r>
            <a:r>
              <a:rPr sz="1200" b="0">
                <a:solidFill>
                  <a:srgbClr val="000000"/>
                </a:solidFill>
                <a:latin typeface="Arial"/>
              </a:rPr>
              <a:t>: a layer outside the cell membrane that strengthens the cell; in plant and algal cells it is made of cellulose.</a:t>
            </a:r>
          </a:p>
          <a:p>
            <a:pPr algn="l">
              <a:spcAft>
                <a:spcPts val="340"/>
              </a:spcAft>
            </a:pPr>
            <a:r>
              <a:rPr sz="1200" b="1">
                <a:solidFill>
                  <a:srgbClr val="000000"/>
                </a:solidFill>
                <a:latin typeface="Arial"/>
              </a:rPr>
              <a:t>Cytoplasm</a:t>
            </a:r>
            <a:r>
              <a:rPr sz="1200" b="0">
                <a:solidFill>
                  <a:srgbClr val="000000"/>
                </a:solidFill>
                <a:latin typeface="Arial"/>
              </a:rPr>
              <a:t>: a jelly-like substance where most of the chemical reactions in the cell happen.</a:t>
            </a:r>
          </a:p>
          <a:p>
            <a:pPr algn="l">
              <a:spcAft>
                <a:spcPts val="340"/>
              </a:spcAft>
            </a:pPr>
            <a:r>
              <a:rPr sz="1200" b="1">
                <a:solidFill>
                  <a:srgbClr val="000000"/>
                </a:solidFill>
                <a:latin typeface="Arial"/>
              </a:rPr>
              <a:t>DNA</a:t>
            </a:r>
            <a:r>
              <a:rPr sz="1200" b="0">
                <a:solidFill>
                  <a:srgbClr val="000000"/>
                </a:solidFill>
                <a:latin typeface="Arial"/>
              </a:rPr>
              <a:t>: the chemical that carries the genetic instructions for a cell.</a:t>
            </a:r>
          </a:p>
          <a:p>
            <a:pPr algn="l">
              <a:spcAft>
                <a:spcPts val="340"/>
              </a:spcAft>
            </a:pPr>
            <a:r>
              <a:rPr sz="1200" b="1">
                <a:solidFill>
                  <a:srgbClr val="000000"/>
                </a:solidFill>
                <a:latin typeface="Arial"/>
              </a:rPr>
              <a:t>Electron micrograph</a:t>
            </a:r>
            <a:r>
              <a:rPr sz="1200" b="0">
                <a:solidFill>
                  <a:srgbClr val="000000"/>
                </a:solidFill>
                <a:latin typeface="Arial"/>
              </a:rPr>
              <a:t>: a picture of something seen through an electron microscope.</a:t>
            </a:r>
          </a:p>
          <a:p>
            <a:pPr algn="l">
              <a:spcAft>
                <a:spcPts val="340"/>
              </a:spcAft>
            </a:pPr>
            <a:r>
              <a:rPr sz="1200" b="1">
                <a:solidFill>
                  <a:srgbClr val="000000"/>
                </a:solidFill>
                <a:latin typeface="Arial"/>
              </a:rPr>
              <a:t>Eukaryotic cell</a:t>
            </a:r>
            <a:r>
              <a:rPr sz="1200" b="0">
                <a:solidFill>
                  <a:srgbClr val="000000"/>
                </a:solidFill>
                <a:latin typeface="Arial"/>
              </a:rPr>
              <a:t>: a cell whose genetic material is enclosed in a nucleus, such as an animal or plant cell.</a:t>
            </a:r>
          </a:p>
          <a:p>
            <a:pPr algn="l">
              <a:spcAft>
                <a:spcPts val="340"/>
              </a:spcAft>
            </a:pPr>
            <a:r>
              <a:rPr sz="1200" b="1">
                <a:solidFill>
                  <a:srgbClr val="000000"/>
                </a:solidFill>
                <a:latin typeface="Arial"/>
              </a:rPr>
              <a:t>Flagellum (plural flagella)</a:t>
            </a:r>
            <a:r>
              <a:rPr sz="1200" b="0">
                <a:solidFill>
                  <a:srgbClr val="000000"/>
                </a:solidFill>
                <a:latin typeface="Arial"/>
              </a:rPr>
              <a:t>: a long, whip-like tail that some bacteria use to move.</a:t>
            </a:r>
          </a:p>
          <a:p>
            <a:pPr algn="l">
              <a:spcAft>
                <a:spcPts val="340"/>
              </a:spcAft>
            </a:pPr>
            <a:r>
              <a:rPr sz="1200" b="1">
                <a:solidFill>
                  <a:srgbClr val="000000"/>
                </a:solidFill>
                <a:latin typeface="Arial"/>
              </a:rPr>
              <a:t>Micrometre (µm)</a:t>
            </a:r>
            <a:r>
              <a:rPr sz="1200" b="0">
                <a:solidFill>
                  <a:srgbClr val="000000"/>
                </a:solidFill>
                <a:latin typeface="Arial"/>
              </a:rPr>
              <a:t>: one thousandth of a millimetre (1 mm = 1000 µm).</a:t>
            </a:r>
          </a:p>
          <a:p>
            <a:pPr algn="l">
              <a:spcAft>
                <a:spcPts val="340"/>
              </a:spcAft>
            </a:pPr>
            <a:r>
              <a:rPr sz="1200" b="1">
                <a:solidFill>
                  <a:srgbClr val="000000"/>
                </a:solidFill>
                <a:latin typeface="Arial"/>
              </a:rPr>
              <a:t>Microorganism</a:t>
            </a:r>
            <a:r>
              <a:rPr sz="1200" b="0">
                <a:solidFill>
                  <a:srgbClr val="000000"/>
                </a:solidFill>
                <a:latin typeface="Arial"/>
              </a:rPr>
              <a:t>: a living thing that is too small to see without a microscope, such as a bacterium.</a:t>
            </a:r>
          </a:p>
          <a:p>
            <a:pPr algn="l">
              <a:spcAft>
                <a:spcPts val="340"/>
              </a:spcAft>
            </a:pPr>
            <a:r>
              <a:rPr sz="1200" b="1">
                <a:solidFill>
                  <a:srgbClr val="000000"/>
                </a:solidFill>
                <a:latin typeface="Arial"/>
              </a:rPr>
              <a:t>Order of magnitude</a:t>
            </a:r>
            <a:r>
              <a:rPr sz="1200" b="0">
                <a:solidFill>
                  <a:srgbClr val="000000"/>
                </a:solidFill>
                <a:latin typeface="Arial"/>
              </a:rPr>
              <a:t>: a factor of 10; one order of magnitude bigger means about 10 times bigger.</a:t>
            </a:r>
          </a:p>
          <a:p>
            <a:pPr algn="l">
              <a:spcAft>
                <a:spcPts val="340"/>
              </a:spcAft>
            </a:pPr>
            <a:r>
              <a:rPr sz="1200" b="1">
                <a:solidFill>
                  <a:srgbClr val="000000"/>
                </a:solidFill>
                <a:latin typeface="Arial"/>
              </a:rPr>
              <a:t>Pathogen</a:t>
            </a:r>
            <a:r>
              <a:rPr sz="1200" b="0">
                <a:solidFill>
                  <a:srgbClr val="000000"/>
                </a:solidFill>
                <a:latin typeface="Arial"/>
              </a:rPr>
              <a:t>: a microorganism that causes infectious disease.</a:t>
            </a:r>
          </a:p>
          <a:p>
            <a:pPr algn="l">
              <a:spcAft>
                <a:spcPts val="340"/>
              </a:spcAft>
            </a:pPr>
            <a:r>
              <a:rPr sz="1200" b="1">
                <a:solidFill>
                  <a:srgbClr val="000000"/>
                </a:solidFill>
                <a:latin typeface="Arial"/>
              </a:rPr>
              <a:t>Plasmids</a:t>
            </a:r>
            <a:r>
              <a:rPr sz="1200" b="0">
                <a:solidFill>
                  <a:srgbClr val="000000"/>
                </a:solidFill>
                <a:latin typeface="Arial"/>
              </a:rPr>
              <a:t>: small rings of DNA found in some bacterial cells, separate from the main loop of DNA.</a:t>
            </a:r>
          </a:p>
          <a:p>
            <a:pPr algn="l">
              <a:spcAft>
                <a:spcPts val="340"/>
              </a:spcAft>
            </a:pPr>
            <a:r>
              <a:rPr sz="1200" b="1">
                <a:solidFill>
                  <a:srgbClr val="000000"/>
                </a:solidFill>
                <a:latin typeface="Arial"/>
              </a:rPr>
              <a:t>Prokaryotic cell</a:t>
            </a:r>
            <a:r>
              <a:rPr sz="1200" b="0">
                <a:solidFill>
                  <a:srgbClr val="000000"/>
                </a:solidFill>
                <a:latin typeface="Arial"/>
              </a:rPr>
              <a:t>: a cell whose genetic material is not enclosed in a nucleus, such as a bacterial cell.</a:t>
            </a:r>
          </a:p>
          <a:p>
            <a:pPr algn="l">
              <a:spcAft>
                <a:spcPts val="340"/>
              </a:spcAft>
            </a:pPr>
            <a:r>
              <a:rPr sz="1200" b="1">
                <a:solidFill>
                  <a:srgbClr val="000000"/>
                </a:solidFill>
                <a:latin typeface="Arial"/>
              </a:rPr>
              <a:t>Ribosomes</a:t>
            </a:r>
            <a:r>
              <a:rPr sz="1200" b="0">
                <a:solidFill>
                  <a:srgbClr val="000000"/>
                </a:solidFill>
                <a:latin typeface="Arial"/>
              </a:rPr>
              <a:t>: tiny structures in the cytoplasm where proteins are made.</a:t>
            </a:r>
          </a:p>
          <a:p>
            <a:pPr algn="l">
              <a:spcAft>
                <a:spcPts val="340"/>
              </a:spcAft>
            </a:pPr>
            <a:r>
              <a:rPr sz="1200" b="1">
                <a:solidFill>
                  <a:srgbClr val="000000"/>
                </a:solidFill>
                <a:latin typeface="Arial"/>
              </a:rPr>
              <a:t>Single-celled organism</a:t>
            </a:r>
            <a:r>
              <a:rPr sz="1200" b="0">
                <a:solidFill>
                  <a:srgbClr val="000000"/>
                </a:solidFill>
                <a:latin typeface="Arial"/>
              </a:rPr>
              <a:t>: an organism made of only one cell, such as a bacterium.</a:t>
            </a:r>
          </a:p>
        </p:txBody>
      </p:sp>
      <p:sp>
        <p:nvSpPr>
          <p:cNvPr id="9" name="Rectangle 8"/>
          <p:cNvSpPr/>
          <p:nvPr/>
        </p:nvSpPr>
        <p:spPr>
          <a:xfrm>
            <a:off x="548640" y="1161288"/>
            <a:ext cx="6949440" cy="4725924"/>
          </a:xfrm>
          <a:prstGeom prst="rect">
            <a:avLst/>
          </a:prstGeom>
          <a:noFill/>
          <a:ln w="12700">
            <a:solidFill>
              <a:srgbClr val="2E7D32"/>
            </a:solidFill>
          </a:ln>
          <a:effectLst/>
        </p:spPr>
        <p:txBody>
          <a:bodyPr rtlCol="0" anchor="ctr"/>
          <a:lstStyle/>
          <a:p>
            <a:pPr algn="ctr"/>
          </a:p>
        </p:txBody>
      </p:sp>
      <p:sp>
        <p:nvSpPr>
          <p:cNvPr id="10" name="TextBox 9"/>
          <p:cNvSpPr txBox="1"/>
          <p:nvPr/>
        </p:nvSpPr>
        <p:spPr>
          <a:xfrm>
            <a:off x="667512" y="6097524"/>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Common mistakes</a:t>
            </a:r>
          </a:p>
        </p:txBody>
      </p:sp>
      <p:sp>
        <p:nvSpPr>
          <p:cNvPr id="11" name="TextBox 10"/>
          <p:cNvSpPr txBox="1"/>
          <p:nvPr/>
        </p:nvSpPr>
        <p:spPr>
          <a:xfrm>
            <a:off x="667512" y="6380988"/>
            <a:ext cx="6711696" cy="1085087"/>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"Bacteria have no DNA." </a:t>
            </a:r>
            <a:r>
              <a:rPr sz="1200" b="1">
                <a:solidFill>
                  <a:srgbClr val="000000"/>
                </a:solidFill>
                <a:latin typeface="Arial"/>
              </a:rPr>
              <a:t>Right:</a:t>
            </a:r>
            <a:r>
              <a:rPr sz="1200" b="0">
                <a:solidFill>
                  <a:srgbClr val="000000"/>
                </a:solidFill>
                <a:latin typeface="Arial"/>
              </a:rPr>
              <a:t> their DNA is a single loop, free in the cytoplasm.</a:t>
            </a:r>
          </a:p>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"Plasmids are the main DNA." </a:t>
            </a:r>
            <a:r>
              <a:rPr sz="1200" b="1">
                <a:solidFill>
                  <a:srgbClr val="000000"/>
                </a:solidFill>
                <a:latin typeface="Arial"/>
              </a:rPr>
              <a:t>Right:</a:t>
            </a:r>
            <a:r>
              <a:rPr sz="1200" b="0">
                <a:solidFill>
                  <a:srgbClr val="000000"/>
                </a:solidFill>
                <a:latin typeface="Arial"/>
              </a:rPr>
              <a:t> plasmids are small extra rings.</a:t>
            </a:r>
          </a:p>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"The bacterial cell wall is made of cellulose." </a:t>
            </a:r>
            <a:r>
              <a:rPr sz="1200" b="1">
                <a:solidFill>
                  <a:srgbClr val="000000"/>
                </a:solidFill>
                <a:latin typeface="Arial"/>
              </a:rPr>
              <a:t>Right:</a:t>
            </a:r>
            <a:r>
              <a:rPr sz="1200" b="0">
                <a:solidFill>
                  <a:srgbClr val="000000"/>
                </a:solidFill>
                <a:latin typeface="Arial"/>
              </a:rPr>
              <a:t> it is not made of cellulose.</a:t>
            </a:r>
          </a:p>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"No mitochondria, so no respiration." </a:t>
            </a:r>
            <a:r>
              <a:rPr sz="1200" b="1">
                <a:solidFill>
                  <a:srgbClr val="000000"/>
                </a:solidFill>
                <a:latin typeface="Arial"/>
              </a:rPr>
              <a:t>Right:</a:t>
            </a:r>
            <a:r>
              <a:rPr sz="1200" b="0">
                <a:solidFill>
                  <a:srgbClr val="000000"/>
                </a:solidFill>
                <a:latin typeface="Arial"/>
              </a:rPr>
              <a:t> bacteria still respire.</a:t>
            </a:r>
          </a:p>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subtracting to find how many times bigger. </a:t>
            </a:r>
            <a:r>
              <a:rPr sz="1200" b="1">
                <a:solidFill>
                  <a:srgbClr val="000000"/>
                </a:solidFill>
                <a:latin typeface="Arial"/>
              </a:rPr>
              <a:t>Right:</a:t>
            </a:r>
            <a:r>
              <a:rPr sz="1200" b="0">
                <a:solidFill>
                  <a:srgbClr val="000000"/>
                </a:solidFill>
                <a:latin typeface="Arial"/>
              </a:rPr>
              <a:t> divide.</a:t>
            </a:r>
          </a:p>
        </p:txBody>
      </p:sp>
      <p:sp>
        <p:nvSpPr>
          <p:cNvPr id="12" name="Rectangle 11"/>
          <p:cNvSpPr/>
          <p:nvPr/>
        </p:nvSpPr>
        <p:spPr>
          <a:xfrm>
            <a:off x="548640" y="6033516"/>
            <a:ext cx="6949440" cy="1487423"/>
          </a:xfrm>
          <a:prstGeom prst="rect">
            <a:avLst/>
          </a:prstGeom>
          <a:noFill/>
          <a:ln w="12700">
            <a:solidFill>
              <a:srgbClr val="2E7D32"/>
            </a:solidFill>
          </a:ln>
          <a:effectLst/>
        </p:spPr>
        <p:txBody>
          <a:bodyPr rtlCol="0" anchor="ctr"/>
          <a:lstStyle/>
          <a:p>
            <a:pPr algn="ctr"/>
          </a:p>
        </p:txBody>
      </p:sp>
      <p:sp>
        <p:nvSpPr>
          <p:cNvPr id="13" name="TextBox 12"/>
          <p:cNvSpPr txBox="1"/>
          <p:nvPr/>
        </p:nvSpPr>
        <p:spPr>
          <a:xfrm>
            <a:off x="7863840"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Check yourself</a:t>
            </a:r>
          </a:p>
        </p:txBody>
      </p:sp>
      <p:sp>
        <p:nvSpPr>
          <p:cNvPr id="14" name="TextBox 13"/>
          <p:cNvSpPr txBox="1"/>
          <p:nvPr/>
        </p:nvSpPr>
        <p:spPr>
          <a:xfrm>
            <a:off x="9875520" y="1261872"/>
            <a:ext cx="4700016" cy="228600"/>
          </a:xfrm>
          <a:prstGeom prst="rect">
            <a:avLst/>
          </a:prstGeom>
          <a:noFill/>
        </p:spPr>
        <p:txBody>
          <a:bodyPr wrap="square" lIns="0" rIns="0" tIns="0" bIns="0" anchor="t">
            <a:spAutoFit/>
          </a:bodyPr>
          <a:lstStyle/>
          <a:p>
            <a:pPr algn="r">
              <a:spcAft>
                <a:spcPts val="0"/>
              </a:spcAft>
            </a:pPr>
            <a:r>
              <a:rPr sz="1150" b="0">
                <a:solidFill>
                  <a:srgbClr val="5A5A5A"/>
                </a:solidFill>
                <a:latin typeface="Arial"/>
              </a:rPr>
              <a:t>Cover the answers, then check.</a:t>
            </a:r>
          </a:p>
        </p:txBody>
      </p:sp>
      <p:sp>
        <p:nvSpPr>
          <p:cNvPr id="15" name="TextBox 14"/>
          <p:cNvSpPr txBox="1"/>
          <p:nvPr/>
        </p:nvSpPr>
        <p:spPr>
          <a:xfrm>
            <a:off x="7863840" y="1508760"/>
            <a:ext cx="6711696" cy="1999488"/>
          </a:xfrm>
          <a:prstGeom prst="rect">
            <a:avLst/>
          </a:prstGeom>
          <a:noFill/>
        </p:spPr>
        <p:txBody>
          <a:bodyPr wrap="square" lIns="0" rIns="0" tIns="0" bIns="0" anchor="t">
            <a:spAutoFit/>
          </a:bodyPr>
          <a:lstStyle/>
          <a:p>
            <a:pPr algn="l" marL="274320" indent="-274320">
              <a:spcAft>
                <a:spcPts val="300"/>
              </a:spcAft>
              <a:buNone/>
            </a:pPr>
            <a:r>
              <a:rPr sz="1250" b="1">
                <a:solidFill>
                  <a:srgbClr val="2E7D32"/>
                </a:solidFill>
                <a:latin typeface="Arial"/>
              </a:rPr>
              <a:t>1.	</a:t>
            </a:r>
            <a:r>
              <a:rPr sz="1250" b="0">
                <a:solidFill>
                  <a:srgbClr val="000000"/>
                </a:solidFill>
                <a:latin typeface="Arial"/>
              </a:rPr>
              <a:t>What does prokaryotic mean?</a:t>
            </a:r>
          </a:p>
          <a:p>
            <a:pPr algn="l" marL="274320" indent="-274320">
              <a:spcAft>
                <a:spcPts val="300"/>
              </a:spcAft>
              <a:buNone/>
            </a:pPr>
            <a:r>
              <a:rPr sz="1250" b="1">
                <a:solidFill>
                  <a:srgbClr val="2E7D32"/>
                </a:solidFill>
                <a:latin typeface="Arial"/>
              </a:rPr>
              <a:t>2.	</a:t>
            </a:r>
            <a:r>
              <a:rPr sz="1250" b="0">
                <a:solidFill>
                  <a:srgbClr val="000000"/>
                </a:solidFill>
                <a:latin typeface="Arial"/>
              </a:rPr>
              <a:t>Name four structures found in every bacterial cell.</a:t>
            </a:r>
          </a:p>
          <a:p>
            <a:pPr algn="l" marL="274320" indent="-274320">
              <a:spcAft>
                <a:spcPts val="300"/>
              </a:spcAft>
              <a:buNone/>
            </a:pPr>
            <a:r>
              <a:rPr sz="1250" b="1">
                <a:solidFill>
                  <a:srgbClr val="2E7D32"/>
                </a:solidFill>
                <a:latin typeface="Arial"/>
              </a:rPr>
              <a:t>3.	</a:t>
            </a:r>
            <a:r>
              <a:rPr sz="1250" b="0">
                <a:solidFill>
                  <a:srgbClr val="000000"/>
                </a:solidFill>
                <a:latin typeface="Arial"/>
              </a:rPr>
              <a:t>Describe the main DNA of a bacterial cell.</a:t>
            </a:r>
          </a:p>
          <a:p>
            <a:pPr algn="l" marL="274320" indent="-274320">
              <a:spcAft>
                <a:spcPts val="300"/>
              </a:spcAft>
              <a:buNone/>
            </a:pPr>
            <a:r>
              <a:rPr sz="1250" b="1">
                <a:solidFill>
                  <a:srgbClr val="2E7D32"/>
                </a:solidFill>
                <a:latin typeface="Arial"/>
              </a:rPr>
              <a:t>4.	</a:t>
            </a:r>
            <a:r>
              <a:rPr sz="1250" b="0">
                <a:solidFill>
                  <a:srgbClr val="000000"/>
                </a:solidFill>
                <a:latin typeface="Arial"/>
              </a:rPr>
              <a:t>What are plasmids, and do all bacteria have them?</a:t>
            </a:r>
          </a:p>
          <a:p>
            <a:pPr algn="l" marL="274320" indent="-274320">
              <a:spcAft>
                <a:spcPts val="300"/>
              </a:spcAft>
              <a:buNone/>
            </a:pPr>
            <a:r>
              <a:rPr sz="1250" b="1">
                <a:solidFill>
                  <a:srgbClr val="2E7D32"/>
                </a:solidFill>
                <a:latin typeface="Arial"/>
              </a:rPr>
              <a:t>5.	</a:t>
            </a:r>
            <a:r>
              <a:rPr sz="1250" b="0">
                <a:solidFill>
                  <a:srgbClr val="000000"/>
                </a:solidFill>
                <a:latin typeface="Arial"/>
              </a:rPr>
              <a:t>Give two structures that plant cells have but bacterial cells do not.</a:t>
            </a:r>
          </a:p>
          <a:p>
            <a:pPr algn="l" marL="274320" indent="-274320">
              <a:spcAft>
                <a:spcPts val="300"/>
              </a:spcAft>
              <a:buNone/>
            </a:pPr>
            <a:r>
              <a:rPr sz="1250" b="1">
                <a:solidFill>
                  <a:srgbClr val="2E7D32"/>
                </a:solidFill>
                <a:latin typeface="Arial"/>
              </a:rPr>
              <a:t>6.	</a:t>
            </a:r>
            <a:r>
              <a:rPr sz="1250" b="0">
                <a:solidFill>
                  <a:srgbClr val="000000"/>
                </a:solidFill>
                <a:latin typeface="Arial"/>
              </a:rPr>
              <a:t>Name two structures that a bacterial cell and a plant cell both have.</a:t>
            </a:r>
          </a:p>
          <a:p>
            <a:pPr algn="l" marL="274320" indent="-274320">
              <a:spcAft>
                <a:spcPts val="300"/>
              </a:spcAft>
              <a:buNone/>
            </a:pPr>
            <a:r>
              <a:rPr sz="1250" b="1">
                <a:solidFill>
                  <a:srgbClr val="2E7D32"/>
                </a:solidFill>
                <a:latin typeface="Arial"/>
              </a:rPr>
              <a:t>7.	</a:t>
            </a:r>
            <a:r>
              <a:rPr sz="1250" b="0">
                <a:solidFill>
                  <a:srgbClr val="000000"/>
                </a:solidFill>
                <a:latin typeface="Arial"/>
              </a:rPr>
              <a:t>Why does a coloured electron micrograph not show the real colours of a bacterium?</a:t>
            </a:r>
          </a:p>
          <a:p>
            <a:pPr algn="l" marL="274320" indent="-274320">
              <a:spcAft>
                <a:spcPts val="300"/>
              </a:spcAft>
              <a:buNone/>
            </a:pPr>
            <a:r>
              <a:rPr sz="1250" b="1">
                <a:solidFill>
                  <a:srgbClr val="2E7D32"/>
                </a:solidFill>
                <a:latin typeface="Arial"/>
              </a:rPr>
              <a:t>8.	</a:t>
            </a:r>
            <a:r>
              <a:rPr sz="1250" b="0">
                <a:solidFill>
                  <a:srgbClr val="000000"/>
                </a:solidFill>
                <a:latin typeface="Arial"/>
              </a:rPr>
              <a:t>A plant cell is 40 µm long and a bacterium is 5 µm long. How many times longer is the plant cell?</a:t>
            </a:r>
          </a:p>
        </p:txBody>
      </p:sp>
      <p:sp>
        <p:nvSpPr>
          <p:cNvPr id="16" name="Rectangle 15"/>
          <p:cNvSpPr/>
          <p:nvPr/>
        </p:nvSpPr>
        <p:spPr>
          <a:xfrm>
            <a:off x="7744968" y="1161288"/>
            <a:ext cx="6949440" cy="2401824"/>
          </a:xfrm>
          <a:prstGeom prst="rect">
            <a:avLst/>
          </a:prstGeom>
          <a:noFill/>
          <a:ln w="12700">
            <a:solidFill>
              <a:srgbClr val="2E7D32"/>
            </a:solidFill>
          </a:ln>
          <a:effectLst/>
        </p:spPr>
        <p:txBody>
          <a:bodyPr rtlCol="0" anchor="ctr"/>
          <a:lstStyle/>
          <a:p>
            <a:pPr algn="ctr"/>
          </a:p>
        </p:txBody>
      </p:sp>
      <p:sp>
        <p:nvSpPr>
          <p:cNvPr id="17" name="TextBox 16"/>
          <p:cNvSpPr txBox="1"/>
          <p:nvPr/>
        </p:nvSpPr>
        <p:spPr>
          <a:xfrm>
            <a:off x="7863840" y="3718560"/>
            <a:ext cx="6711696"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Answers</a:t>
            </a:r>
          </a:p>
        </p:txBody>
      </p:sp>
      <p:sp>
        <p:nvSpPr>
          <p:cNvPr id="18" name="TextBox 17"/>
          <p:cNvSpPr txBox="1"/>
          <p:nvPr/>
        </p:nvSpPr>
        <p:spPr>
          <a:xfrm>
            <a:off x="7863840" y="4002024"/>
            <a:ext cx="6711696" cy="1684528"/>
          </a:xfrm>
          <a:prstGeom prst="rect">
            <a:avLst/>
          </a:prstGeom>
          <a:noFill/>
        </p:spPr>
        <p:txBody>
          <a:bodyPr wrap="square" lIns="0" rIns="0" tIns="0" bIns="0" anchor="t">
            <a:spAutoFit/>
          </a:bodyPr>
          <a:lstStyle/>
          <a:p>
            <a:pPr algn="l" marL="274320" indent="-274320">
              <a:spcAft>
                <a:spcPts val="100"/>
              </a:spcAft>
              <a:buNone/>
            </a:pPr>
            <a:r>
              <a:rPr sz="1150" b="1">
                <a:solidFill>
                  <a:srgbClr val="2E7D32"/>
                </a:solidFill>
                <a:latin typeface="Arial"/>
              </a:rPr>
              <a:t>1.	</a:t>
            </a:r>
            <a:r>
              <a:rPr sz="1150" b="0">
                <a:solidFill>
                  <a:srgbClr val="000000"/>
                </a:solidFill>
                <a:latin typeface="Arial"/>
              </a:rPr>
              <a:t>The cell's genetic material is not enclosed in a nucleus.</a:t>
            </a:r>
          </a:p>
          <a:p>
            <a:pPr algn="l" marL="274320" indent="-274320">
              <a:spcAft>
                <a:spcPts val="100"/>
              </a:spcAft>
              <a:buNone/>
            </a:pPr>
            <a:r>
              <a:rPr sz="1150" b="1">
                <a:solidFill>
                  <a:srgbClr val="2E7D32"/>
                </a:solidFill>
                <a:latin typeface="Arial"/>
              </a:rPr>
              <a:t>2.	</a:t>
            </a:r>
            <a:r>
              <a:rPr sz="1150" b="0">
                <a:solidFill>
                  <a:srgbClr val="000000"/>
                </a:solidFill>
                <a:latin typeface="Arial"/>
              </a:rPr>
              <a:t>Any four: cell wall, cell membrane, cytoplasm, ribosomes, a single loop of DNA.</a:t>
            </a:r>
          </a:p>
          <a:p>
            <a:pPr algn="l" marL="274320" indent="-274320">
              <a:spcAft>
                <a:spcPts val="100"/>
              </a:spcAft>
              <a:buNone/>
            </a:pPr>
            <a:r>
              <a:rPr sz="1150" b="1">
                <a:solidFill>
                  <a:srgbClr val="2E7D32"/>
                </a:solidFill>
                <a:latin typeface="Arial"/>
              </a:rPr>
              <a:t>3.	</a:t>
            </a:r>
            <a:r>
              <a:rPr sz="1150" b="0">
                <a:solidFill>
                  <a:srgbClr val="000000"/>
                </a:solidFill>
                <a:latin typeface="Arial"/>
              </a:rPr>
              <a:t>It is a single loop, free in the cytoplasm (not in a nucleus).</a:t>
            </a:r>
          </a:p>
          <a:p>
            <a:pPr algn="l" marL="274320" indent="-274320">
              <a:spcAft>
                <a:spcPts val="100"/>
              </a:spcAft>
              <a:buNone/>
            </a:pPr>
            <a:r>
              <a:rPr sz="1150" b="1">
                <a:solidFill>
                  <a:srgbClr val="2E7D32"/>
                </a:solidFill>
                <a:latin typeface="Arial"/>
              </a:rPr>
              <a:t>4.	</a:t>
            </a:r>
            <a:r>
              <a:rPr sz="1150" b="0">
                <a:solidFill>
                  <a:srgbClr val="000000"/>
                </a:solidFill>
                <a:latin typeface="Arial"/>
              </a:rPr>
              <a:t>Small rings of DNA, separate from the main loop. No: only some bacteria have them.</a:t>
            </a:r>
          </a:p>
          <a:p>
            <a:pPr algn="l" marL="274320" indent="-274320">
              <a:spcAft>
                <a:spcPts val="100"/>
              </a:spcAft>
              <a:buNone/>
            </a:pPr>
            <a:r>
              <a:rPr sz="1150" b="1">
                <a:solidFill>
                  <a:srgbClr val="2E7D32"/>
                </a:solidFill>
                <a:latin typeface="Arial"/>
              </a:rPr>
              <a:t>5.	</a:t>
            </a:r>
            <a:r>
              <a:rPr sz="1150" b="0">
                <a:solidFill>
                  <a:srgbClr val="000000"/>
                </a:solidFill>
                <a:latin typeface="Arial"/>
              </a:rPr>
              <a:t>Any two: a nucleus, chloroplasts, mitochondria, a permanent vacuole.</a:t>
            </a:r>
          </a:p>
          <a:p>
            <a:pPr algn="l" marL="274320" indent="-274320">
              <a:spcAft>
                <a:spcPts val="100"/>
              </a:spcAft>
              <a:buNone/>
            </a:pPr>
            <a:r>
              <a:rPr sz="1150" b="1">
                <a:solidFill>
                  <a:srgbClr val="2E7D32"/>
                </a:solidFill>
                <a:latin typeface="Arial"/>
              </a:rPr>
              <a:t>6.	</a:t>
            </a:r>
            <a:r>
              <a:rPr sz="1150" b="0">
                <a:solidFill>
                  <a:srgbClr val="000000"/>
                </a:solidFill>
                <a:latin typeface="Arial"/>
              </a:rPr>
              <a:t>Any two: a cell wall, a cell membrane, cytoplasm, ribosomes, DNA.</a:t>
            </a:r>
          </a:p>
          <a:p>
            <a:pPr algn="l" marL="274320" indent="-274320">
              <a:spcAft>
                <a:spcPts val="100"/>
              </a:spcAft>
              <a:buNone/>
            </a:pPr>
            <a:r>
              <a:rPr sz="1150" b="1">
                <a:solidFill>
                  <a:srgbClr val="2E7D32"/>
                </a:solidFill>
                <a:latin typeface="Arial"/>
              </a:rPr>
              <a:t>7.	</a:t>
            </a:r>
            <a:r>
              <a:rPr sz="1150" b="0">
                <a:solidFill>
                  <a:srgbClr val="000000"/>
                </a:solidFill>
                <a:latin typeface="Arial"/>
              </a:rPr>
              <a:t>Electron micrographs are black and white: the colours are added. Real bacteria are almost colourless.</a:t>
            </a:r>
          </a:p>
          <a:p>
            <a:pPr algn="l" marL="274320" indent="-274320">
              <a:spcAft>
                <a:spcPts val="100"/>
              </a:spcAft>
              <a:buNone/>
            </a:pPr>
            <a:r>
              <a:rPr sz="1150" b="1">
                <a:solidFill>
                  <a:srgbClr val="2E7D32"/>
                </a:solidFill>
                <a:latin typeface="Arial"/>
              </a:rPr>
              <a:t>8.	</a:t>
            </a:r>
            <a:r>
              <a:rPr sz="1150" b="0">
                <a:solidFill>
                  <a:srgbClr val="000000"/>
                </a:solidFill>
                <a:latin typeface="Arial"/>
              </a:rPr>
              <a:t>40 ÷ 5 = 8 times.</a:t>
            </a:r>
          </a:p>
        </p:txBody>
      </p:sp>
      <p:sp>
        <p:nvSpPr>
          <p:cNvPr id="19" name="Rectangle 18"/>
          <p:cNvSpPr/>
          <p:nvPr/>
        </p:nvSpPr>
        <p:spPr>
          <a:xfrm>
            <a:off x="7744968" y="3654552"/>
            <a:ext cx="6949440" cy="2086863"/>
          </a:xfrm>
          <a:prstGeom prst="rect">
            <a:avLst/>
          </a:prstGeom>
          <a:noFill/>
          <a:ln w="9525">
            <a:solidFill>
              <a:srgbClr val="D2D2D2"/>
            </a:solidFill>
          </a:ln>
          <a:effectLst/>
        </p:spPr>
        <p:txBody>
          <a:bodyPr rtlCol="0" anchor="ctr"/>
          <a:lstStyle/>
          <a:p>
            <a:pPr algn="ctr"/>
          </a:p>
        </p:txBody>
      </p:sp>
      <p:sp>
        <p:nvSpPr>
          <p:cNvPr id="20" name="TextBox 19"/>
          <p:cNvSpPr txBox="1"/>
          <p:nvPr/>
        </p:nvSpPr>
        <p:spPr>
          <a:xfrm>
            <a:off x="7744968" y="5942584"/>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Exam tips</a:t>
            </a:r>
          </a:p>
        </p:txBody>
      </p:sp>
      <p:sp>
        <p:nvSpPr>
          <p:cNvPr id="21" name="Rectangle 20"/>
          <p:cNvSpPr/>
          <p:nvPr/>
        </p:nvSpPr>
        <p:spPr>
          <a:xfrm>
            <a:off x="7744968" y="6203188"/>
            <a:ext cx="6949440" cy="19202"/>
          </a:xfrm>
          <a:prstGeom prst="rect">
            <a:avLst/>
          </a:prstGeom>
          <a:solidFill>
            <a:srgbClr val="2E7D32"/>
          </a:solidFill>
          <a:ln>
            <a:noFill/>
          </a:ln>
          <a:effectLst/>
        </p:spPr>
        <p:txBody>
          <a:bodyPr rtlCol="0" anchor="ctr"/>
          <a:lstStyle/>
          <a:p>
            <a:pPr algn="ctr"/>
          </a:p>
        </p:txBody>
      </p:sp>
      <p:sp>
        <p:nvSpPr>
          <p:cNvPr id="22" name="TextBox 21"/>
          <p:cNvSpPr txBox="1"/>
          <p:nvPr/>
        </p:nvSpPr>
        <p:spPr>
          <a:xfrm>
            <a:off x="7744968" y="6290970"/>
            <a:ext cx="6949440" cy="17327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Prokaryotic = no nucleus (bacteria). Eukaryotic = the genetic material is in a nucleus (animal and plant cells).</a:t>
            </a:r>
          </a:p>
          <a:p>
            <a:pPr algn="l" marL="182880" indent="-182880">
              <a:spcAft>
                <a:spcPts val="300"/>
              </a:spcAft>
              <a:buClr>
                <a:srgbClr val="2E7D32"/>
              </a:buClr>
              <a:buSzPct val="115000"/>
              <a:buFont typeface="Arial"/>
              <a:buChar char="•"/>
            </a:pPr>
            <a:r>
              <a:rPr sz="1250" b="0">
                <a:solidFill>
                  <a:srgbClr val="000000"/>
                </a:solidFill>
                <a:latin typeface="Arial"/>
              </a:rPr>
              <a:t>Never write that bacteria have no DNA. Write "the DNA is a single loop, free in the cytoplasm".</a:t>
            </a:r>
          </a:p>
          <a:p>
            <a:pPr algn="l" marL="182880" indent="-182880">
              <a:spcAft>
                <a:spcPts val="300"/>
              </a:spcAft>
              <a:buClr>
                <a:srgbClr val="2E7D32"/>
              </a:buClr>
              <a:buSzPct val="115000"/>
              <a:buFont typeface="Arial"/>
              <a:buChar char="•"/>
            </a:pPr>
            <a:r>
              <a:rPr sz="1250" b="0">
                <a:solidFill>
                  <a:srgbClr val="000000"/>
                </a:solidFill>
                <a:latin typeface="Arial"/>
              </a:rPr>
              <a:t>Plasmids are small extra rings of DNA. Do not call them the main DNA.</a:t>
            </a:r>
          </a:p>
          <a:p>
            <a:pPr algn="l" marL="182880" indent="-182880">
              <a:spcAft>
                <a:spcPts val="300"/>
              </a:spcAft>
              <a:buClr>
                <a:srgbClr val="2E7D32"/>
              </a:buClr>
              <a:buSzPct val="115000"/>
              <a:buFont typeface="Arial"/>
              <a:buChar char="•"/>
            </a:pPr>
            <a:r>
              <a:rPr sz="1250" b="0">
                <a:solidFill>
                  <a:srgbClr val="000000"/>
                </a:solidFill>
                <a:latin typeface="Arial"/>
              </a:rPr>
              <a:t>For bacteria, say "the cell wall is not made of cellulose".</a:t>
            </a:r>
          </a:p>
          <a:p>
            <a:pPr algn="l" marL="182880" indent="-182880">
              <a:spcAft>
                <a:spcPts val="300"/>
              </a:spcAft>
              <a:buClr>
                <a:srgbClr val="2E7D32"/>
              </a:buClr>
              <a:buSzPct val="115000"/>
              <a:buFont typeface="Arial"/>
              <a:buChar char="•"/>
            </a:pPr>
            <a:r>
              <a:rPr sz="1250" b="0">
                <a:solidFill>
                  <a:srgbClr val="000000"/>
                </a:solidFill>
                <a:latin typeface="Arial"/>
              </a:rPr>
              <a:t>In "how many times bigger" questions, put both sizes in the same unit, divide, and show your working.</a:t>
            </a:r>
          </a:p>
          <a:p>
            <a:pPr algn="l" marL="182880" indent="-182880">
              <a:spcAft>
                <a:spcPts val="300"/>
              </a:spcAft>
              <a:buClr>
                <a:srgbClr val="2E7D32"/>
              </a:buClr>
              <a:buSzPct val="115000"/>
              <a:buFont typeface="Arial"/>
              <a:buChar char="•"/>
            </a:pPr>
            <a:r>
              <a:rPr sz="1250" b="0">
                <a:solidFill>
                  <a:srgbClr val="000000"/>
                </a:solidFill>
                <a:latin typeface="Arial"/>
              </a:rPr>
              <a:t>In "compare" questions, give similarities and differences, and say which cell has which feature.</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L2 Mandatory worksheet: Bacterial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bacterial cell</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and 3</a:t>
            </a:r>
          </a:p>
        </p:txBody>
      </p:sp>
      <p:sp>
        <p:nvSpPr>
          <p:cNvPr id="11" name="TextBox 10"/>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diagram shows a bacterial cell. One part has been labelled for you.</a:t>
            </a:r>
          </a:p>
        </p:txBody>
      </p:sp>
      <p:pic>
        <p:nvPicPr>
          <p:cNvPr id="12" name="Picture 11" descr="A. Label the bacterial cell. Name the parts labelled 1 to 6. [6]."/>
          <p:cNvPicPr>
            <a:picLocks noChangeAspect="1"/>
          </p:cNvPicPr>
          <p:nvPr/>
        </p:nvPicPr>
        <p:blipFill>
          <a:blip r:embed="rId2"/>
          <a:stretch>
            <a:fillRect/>
          </a:stretch>
        </p:blipFill>
        <p:spPr>
          <a:xfrm>
            <a:off x="1005840" y="1932813"/>
            <a:ext cx="6035040" cy="3735690"/>
          </a:xfrm>
          <a:prstGeom prst="rect">
            <a:avLst/>
          </a:prstGeom>
        </p:spPr>
      </p:pic>
      <p:sp>
        <p:nvSpPr>
          <p:cNvPr id="13" name="TextBox 12"/>
          <p:cNvSpPr txBox="1"/>
          <p:nvPr/>
        </p:nvSpPr>
        <p:spPr>
          <a:xfrm>
            <a:off x="685800" y="5778230"/>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Name the parts labelled 1 to 6.  [6]</a:t>
            </a:r>
          </a:p>
        </p:txBody>
      </p:sp>
      <p:sp>
        <p:nvSpPr>
          <p:cNvPr id="14" name="TextBox 13"/>
          <p:cNvSpPr txBox="1"/>
          <p:nvPr/>
        </p:nvSpPr>
        <p:spPr>
          <a:xfrm>
            <a:off x="822959" y="6454383"/>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1</a:t>
            </a:r>
          </a:p>
        </p:txBody>
      </p:sp>
      <p:sp>
        <p:nvSpPr>
          <p:cNvPr id="15" name="Rectangle 14"/>
          <p:cNvSpPr/>
          <p:nvPr/>
        </p:nvSpPr>
        <p:spPr>
          <a:xfrm>
            <a:off x="1143000" y="6701271"/>
            <a:ext cx="2788920" cy="10972"/>
          </a:xfrm>
          <a:prstGeom prst="rect">
            <a:avLst/>
          </a:prstGeom>
          <a:solidFill>
            <a:srgbClr val="000000"/>
          </a:solidFill>
          <a:ln>
            <a:noFill/>
          </a:ln>
          <a:effectLst/>
        </p:spPr>
        <p:txBody>
          <a:bodyPr rtlCol="0" anchor="ctr"/>
          <a:lstStyle/>
          <a:p>
            <a:pPr algn="ctr"/>
          </a:p>
        </p:txBody>
      </p:sp>
      <p:sp>
        <p:nvSpPr>
          <p:cNvPr id="16" name="TextBox 15"/>
          <p:cNvSpPr txBox="1"/>
          <p:nvPr/>
        </p:nvSpPr>
        <p:spPr>
          <a:xfrm>
            <a:off x="822959" y="7181971"/>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2</a:t>
            </a:r>
          </a:p>
        </p:txBody>
      </p:sp>
      <p:sp>
        <p:nvSpPr>
          <p:cNvPr id="17" name="Rectangle 16"/>
          <p:cNvSpPr/>
          <p:nvPr/>
        </p:nvSpPr>
        <p:spPr>
          <a:xfrm>
            <a:off x="1143000" y="7428859"/>
            <a:ext cx="2788920" cy="10972"/>
          </a:xfrm>
          <a:prstGeom prst="rect">
            <a:avLst/>
          </a:prstGeom>
          <a:solidFill>
            <a:srgbClr val="000000"/>
          </a:solidFill>
          <a:ln>
            <a:noFill/>
          </a:ln>
          <a:effectLst/>
        </p:spPr>
        <p:txBody>
          <a:bodyPr rtlCol="0" anchor="ctr"/>
          <a:lstStyle/>
          <a:p>
            <a:pPr algn="ctr"/>
          </a:p>
        </p:txBody>
      </p:sp>
      <p:sp>
        <p:nvSpPr>
          <p:cNvPr id="18" name="TextBox 17"/>
          <p:cNvSpPr txBox="1"/>
          <p:nvPr/>
        </p:nvSpPr>
        <p:spPr>
          <a:xfrm>
            <a:off x="822959" y="7909559"/>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3</a:t>
            </a:r>
          </a:p>
        </p:txBody>
      </p:sp>
      <p:sp>
        <p:nvSpPr>
          <p:cNvPr id="19" name="Rectangle 18"/>
          <p:cNvSpPr/>
          <p:nvPr/>
        </p:nvSpPr>
        <p:spPr>
          <a:xfrm>
            <a:off x="1143000" y="8156447"/>
            <a:ext cx="2788920" cy="10972"/>
          </a:xfrm>
          <a:prstGeom prst="rect">
            <a:avLst/>
          </a:prstGeom>
          <a:solidFill>
            <a:srgbClr val="000000"/>
          </a:solidFill>
          <a:ln>
            <a:noFill/>
          </a:ln>
          <a:effectLst/>
        </p:spPr>
        <p:txBody>
          <a:bodyPr rtlCol="0" anchor="ctr"/>
          <a:lstStyle/>
          <a:p>
            <a:pPr algn="ctr"/>
          </a:p>
        </p:txBody>
      </p:sp>
      <p:sp>
        <p:nvSpPr>
          <p:cNvPr id="20" name="TextBox 19"/>
          <p:cNvSpPr txBox="1"/>
          <p:nvPr/>
        </p:nvSpPr>
        <p:spPr>
          <a:xfrm>
            <a:off x="4160520" y="6454383"/>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4</a:t>
            </a:r>
          </a:p>
        </p:txBody>
      </p:sp>
      <p:sp>
        <p:nvSpPr>
          <p:cNvPr id="21" name="Rectangle 20"/>
          <p:cNvSpPr/>
          <p:nvPr/>
        </p:nvSpPr>
        <p:spPr>
          <a:xfrm>
            <a:off x="4480559" y="6701271"/>
            <a:ext cx="2788920" cy="10972"/>
          </a:xfrm>
          <a:prstGeom prst="rect">
            <a:avLst/>
          </a:prstGeom>
          <a:solidFill>
            <a:srgbClr val="000000"/>
          </a:solidFill>
          <a:ln>
            <a:noFill/>
          </a:ln>
          <a:effectLst/>
        </p:spPr>
        <p:txBody>
          <a:bodyPr rtlCol="0" anchor="ctr"/>
          <a:lstStyle/>
          <a:p>
            <a:pPr algn="ctr"/>
          </a:p>
        </p:txBody>
      </p:sp>
      <p:sp>
        <p:nvSpPr>
          <p:cNvPr id="22" name="TextBox 21"/>
          <p:cNvSpPr txBox="1"/>
          <p:nvPr/>
        </p:nvSpPr>
        <p:spPr>
          <a:xfrm>
            <a:off x="4160520" y="7181971"/>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5</a:t>
            </a:r>
          </a:p>
        </p:txBody>
      </p:sp>
      <p:sp>
        <p:nvSpPr>
          <p:cNvPr id="23" name="Rectangle 22"/>
          <p:cNvSpPr/>
          <p:nvPr/>
        </p:nvSpPr>
        <p:spPr>
          <a:xfrm>
            <a:off x="4480559" y="7428859"/>
            <a:ext cx="2788920" cy="10972"/>
          </a:xfrm>
          <a:prstGeom prst="rect">
            <a:avLst/>
          </a:prstGeom>
          <a:solidFill>
            <a:srgbClr val="000000"/>
          </a:solidFill>
          <a:ln>
            <a:noFill/>
          </a:ln>
          <a:effectLst/>
        </p:spPr>
        <p:txBody>
          <a:bodyPr rtlCol="0" anchor="ctr"/>
          <a:lstStyle/>
          <a:p>
            <a:pPr algn="ctr"/>
          </a:p>
        </p:txBody>
      </p:sp>
      <p:sp>
        <p:nvSpPr>
          <p:cNvPr id="24" name="TextBox 23"/>
          <p:cNvSpPr txBox="1"/>
          <p:nvPr/>
        </p:nvSpPr>
        <p:spPr>
          <a:xfrm>
            <a:off x="4160520" y="7909559"/>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6</a:t>
            </a:r>
          </a:p>
        </p:txBody>
      </p:sp>
      <p:sp>
        <p:nvSpPr>
          <p:cNvPr id="25" name="Rectangle 24"/>
          <p:cNvSpPr/>
          <p:nvPr/>
        </p:nvSpPr>
        <p:spPr>
          <a:xfrm>
            <a:off x="4480559" y="8156447"/>
            <a:ext cx="2788920" cy="10972"/>
          </a:xfrm>
          <a:prstGeom prst="rect">
            <a:avLst/>
          </a:prstGeom>
          <a:solidFill>
            <a:srgbClr val="000000"/>
          </a:solidFill>
          <a:ln>
            <a:noFill/>
          </a:ln>
          <a:effectLst/>
        </p:spPr>
        <p:txBody>
          <a:bodyPr rtlCol="0" anchor="ctr"/>
          <a:lstStyle/>
          <a:p>
            <a:pPr algn="ctr"/>
          </a:p>
        </p:txBody>
      </p:sp>
      <p:sp>
        <p:nvSpPr>
          <p:cNvPr id="26" name="Rectangle 25"/>
          <p:cNvSpPr/>
          <p:nvPr/>
        </p:nvSpPr>
        <p:spPr>
          <a:xfrm>
            <a:off x="7744968" y="1143000"/>
            <a:ext cx="6949440" cy="3154680"/>
          </a:xfrm>
          <a:prstGeom prst="rect">
            <a:avLst/>
          </a:prstGeom>
          <a:solidFill>
            <a:srgbClr val="FFFFFF"/>
          </a:solidFill>
          <a:ln w="9525">
            <a:solidFill>
              <a:srgbClr val="000000"/>
            </a:solidFill>
          </a:ln>
          <a:effectLst/>
        </p:spPr>
        <p:txBody>
          <a:bodyPr rtlCol="0" anchor="ctr"/>
          <a:lstStyle/>
          <a:p>
            <a:pPr algn="ctr"/>
          </a:p>
        </p:txBody>
      </p:sp>
      <p:sp>
        <p:nvSpPr>
          <p:cNvPr id="27" name="TextBox 26"/>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Jobs of the parts</a:t>
            </a:r>
          </a:p>
        </p:txBody>
      </p:sp>
      <p:sp>
        <p:nvSpPr>
          <p:cNvPr id="28" name="TextBox 2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29" name="TextBox 28"/>
          <p:cNvSpPr txBox="1"/>
          <p:nvPr/>
        </p:nvSpPr>
        <p:spPr>
          <a:xfrm>
            <a:off x="12589480"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3</a:t>
            </a:r>
          </a:p>
        </p:txBody>
      </p:sp>
      <p:sp>
        <p:nvSpPr>
          <p:cNvPr id="30" name="TextBox 29"/>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the job of each part of a bacterial cell.</a:t>
            </a:r>
          </a:p>
        </p:txBody>
      </p:sp>
      <p:graphicFrame>
        <p:nvGraphicFramePr>
          <p:cNvPr id="31" name="Table 30"/>
          <p:cNvGraphicFramePr>
            <a:graphicFrameLocks noGrp="1"/>
          </p:cNvGraphicFramePr>
          <p:nvPr/>
        </p:nvGraphicFramePr>
        <p:xfrm>
          <a:off x="7882128" y="1920240"/>
          <a:ext cx="6675120" cy="2295144"/>
        </p:xfrm>
        <a:graphic>
          <a:graphicData uri="http://schemas.openxmlformats.org/drawingml/2006/table">
            <a:tbl>
              <a:tblPr firstRow="0" bandRow="0">
                <a:tableStyleId>{5C22544A-7EE6-4342-B048-85BDC9FD1C3A}</a:tableStyleId>
              </a:tblPr>
              <a:tblGrid>
                <a:gridCol w="2011680"/>
                <a:gridCol w="4663440"/>
              </a:tblGrid>
              <a:tr h="329184">
                <a:tc>
                  <a:txBody>
                    <a:bodyPr/>
                    <a:lstStyle/>
                    <a:p>
                      <a:pPr algn="ctr"/>
                      <a:r>
                        <a:rPr sz="1400" b="1">
                          <a:solidFill>
                            <a:srgbClr val="000000"/>
                          </a:solidFill>
                          <a:latin typeface="Arial"/>
                        </a:rPr>
                        <a:t>Part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Its job</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93192">
                <a:tc>
                  <a:txBody>
                    <a:bodyPr/>
                    <a:lstStyle/>
                    <a:p>
                      <a:pPr algn="l"/>
                      <a:r>
                        <a:rPr sz="1400" b="1">
                          <a:solidFill>
                            <a:srgbClr val="000000"/>
                          </a:solidFill>
                          <a:latin typeface="Arial"/>
                        </a:rPr>
                        <a:t>1. cell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93192">
                <a:tc>
                  <a:txBody>
                    <a:bodyPr/>
                    <a:lstStyle/>
                    <a:p>
                      <a:pPr algn="l"/>
                      <a:r>
                        <a:rPr sz="1400" b="1">
                          <a:solidFill>
                            <a:srgbClr val="000000"/>
                          </a:solidFill>
                          <a:latin typeface="Arial"/>
                        </a:rPr>
                        <a:t>2. cell wall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93192">
                <a:tc>
                  <a:txBody>
                    <a:bodyPr/>
                    <a:lstStyle/>
                    <a:p>
                      <a:pPr algn="l"/>
                      <a:r>
                        <a:rPr sz="1400" b="1">
                          <a:solidFill>
                            <a:srgbClr val="000000"/>
                          </a:solidFill>
                          <a:latin typeface="Arial"/>
                        </a:rPr>
                        <a:t>3. ribosomes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93192">
                <a:tc>
                  <a:txBody>
                    <a:bodyPr/>
                    <a:lstStyle/>
                    <a:p>
                      <a:pPr algn="l"/>
                      <a:r>
                        <a:rPr sz="1400" b="1">
                          <a:solidFill>
                            <a:srgbClr val="000000"/>
                          </a:solidFill>
                          <a:latin typeface="Arial"/>
                        </a:rPr>
                        <a:t>4. single loop of DNA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93192">
                <a:tc>
                  <a:txBody>
                    <a:bodyPr/>
                    <a:lstStyle/>
                    <a:p>
                      <a:pPr algn="l"/>
                      <a:r>
                        <a:rPr sz="1400" b="1">
                          <a:solidFill>
                            <a:srgbClr val="000000"/>
                          </a:solidFill>
                          <a:latin typeface="Arial"/>
                        </a:rPr>
                        <a:t>5. flagellum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32" name="Rectangle 31"/>
          <p:cNvSpPr/>
          <p:nvPr/>
        </p:nvSpPr>
        <p:spPr>
          <a:xfrm>
            <a:off x="7744968" y="4434840"/>
            <a:ext cx="6949440" cy="3886200"/>
          </a:xfrm>
          <a:prstGeom prst="rect">
            <a:avLst/>
          </a:prstGeom>
          <a:solidFill>
            <a:srgbClr val="FFFFFF"/>
          </a:solidFill>
          <a:ln w="9525">
            <a:solidFill>
              <a:srgbClr val="000000"/>
            </a:solidFill>
          </a:ln>
          <a:effectLst/>
        </p:spPr>
        <p:txBody>
          <a:bodyPr rtlCol="0" anchor="ctr"/>
          <a:lstStyle/>
          <a:p>
            <a:pPr algn="ctr"/>
          </a:p>
        </p:txBody>
      </p:sp>
      <p:sp>
        <p:nvSpPr>
          <p:cNvPr id="33" name="TextBox 32"/>
          <p:cNvSpPr txBox="1"/>
          <p:nvPr/>
        </p:nvSpPr>
        <p:spPr>
          <a:xfrm>
            <a:off x="7854696" y="45079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Animal, plant or bacterial?</a:t>
            </a:r>
          </a:p>
        </p:txBody>
      </p:sp>
      <p:sp>
        <p:nvSpPr>
          <p:cNvPr id="34" name="TextBox 33"/>
          <p:cNvSpPr txBox="1"/>
          <p:nvPr/>
        </p:nvSpPr>
        <p:spPr>
          <a:xfrm>
            <a:off x="13597128" y="4526279"/>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35" name="TextBox 34"/>
          <p:cNvSpPr txBox="1"/>
          <p:nvPr/>
        </p:nvSpPr>
        <p:spPr>
          <a:xfrm>
            <a:off x="12089560" y="457657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and 6</a:t>
            </a:r>
          </a:p>
        </p:txBody>
      </p:sp>
      <p:graphicFrame>
        <p:nvGraphicFramePr>
          <p:cNvPr id="36" name="Table 35"/>
          <p:cNvGraphicFramePr>
            <a:graphicFrameLocks noGrp="1"/>
          </p:cNvGraphicFramePr>
          <p:nvPr/>
        </p:nvGraphicFramePr>
        <p:xfrm>
          <a:off x="7882128" y="5212080"/>
          <a:ext cx="6675120" cy="2935224"/>
        </p:xfrm>
        <a:graphic>
          <a:graphicData uri="http://schemas.openxmlformats.org/drawingml/2006/table">
            <a:tbl>
              <a:tblPr firstRow="0" bandRow="0">
                <a:tableStyleId>{5C22544A-7EE6-4342-B048-85BDC9FD1C3A}</a:tableStyleId>
              </a:tblPr>
              <a:tblGrid>
                <a:gridCol w="2834640"/>
                <a:gridCol w="1280160"/>
                <a:gridCol w="1280160"/>
                <a:gridCol w="1280160"/>
              </a:tblGrid>
              <a:tr h="329184">
                <a:tc>
                  <a:txBody>
                    <a:bodyPr/>
                    <a:lstStyle/>
                    <a:p>
                      <a:pPr algn="ctr"/>
                      <a:r>
                        <a:rPr sz="1400" b="1">
                          <a:solidFill>
                            <a:srgbClr val="000000"/>
                          </a:solidFill>
                          <a:latin typeface="Arial"/>
                        </a:rPr>
                        <a:t>Structure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Animal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Plant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Bacterial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01752">
                <a:tc>
                  <a:txBody>
                    <a:bodyPr/>
                    <a:lstStyle/>
                    <a:p>
                      <a:pPr algn="l"/>
                      <a:r>
                        <a:rPr sz="1400" b="0">
                          <a:solidFill>
                            <a:srgbClr val="000000"/>
                          </a:solidFill>
                          <a:latin typeface="Arial"/>
                        </a:rPr>
                        <a:t>1. nucleus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2. cell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3. cell wall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4. ribosomes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5. mitochondria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6. chloroplasts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93776">
                <a:tc>
                  <a:txBody>
                    <a:bodyPr/>
                    <a:lstStyle/>
                    <a:p>
                      <a:pPr algn="l"/>
                      <a:r>
                        <a:rPr sz="1400" b="0">
                          <a:solidFill>
                            <a:srgbClr val="000000"/>
                          </a:solidFill>
                          <a:latin typeface="Arial"/>
                        </a:rPr>
                        <a:t>7. a single loop of DNA, free in the cytoplasm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8. plasmids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37" name="TextBox 36"/>
          <p:cNvSpPr txBox="1"/>
          <p:nvPr/>
        </p:nvSpPr>
        <p:spPr>
          <a:xfrm>
            <a:off x="7882128" y="486460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Tick (✓) every cell that has the structure. A row may need more than one tick.</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L2 Mandatory worksheet: Bacterial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[7]</a:t>
            </a:r>
          </a:p>
        </p:txBody>
      </p:sp>
      <p:sp>
        <p:nvSpPr>
          <p:cNvPr id="10" name="TextBox 9"/>
          <p:cNvSpPr txBox="1"/>
          <p:nvPr/>
        </p:nvSpPr>
        <p:spPr>
          <a:xfrm>
            <a:off x="4130720" y="1284732"/>
            <a:ext cx="2785633"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2, 4, 6, 7, 9 and 10</a:t>
            </a:r>
          </a:p>
        </p:txBody>
      </p:sp>
      <p:sp>
        <p:nvSpPr>
          <p:cNvPr id="11" name="TextBox 10"/>
          <p:cNvSpPr txBox="1"/>
          <p:nvPr/>
        </p:nvSpPr>
        <p:spPr>
          <a:xfrm>
            <a:off x="685800"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Complete the sentence.</a:t>
            </a:r>
          </a:p>
          <a:p>
            <a:pPr algn="l">
              <a:spcAft>
                <a:spcPts val="0"/>
              </a:spcAft>
            </a:pPr>
            <a:r>
              <a:rPr sz="1500" b="0">
                <a:solidFill>
                  <a:srgbClr val="000000"/>
                </a:solidFill>
                <a:latin typeface="Arial"/>
              </a:rPr>
              <a:t>In a prokaryotic cell, the genetic material is not enclosed in a ______________.  [1]</a:t>
            </a:r>
          </a:p>
        </p:txBody>
      </p:sp>
      <p:sp>
        <p:nvSpPr>
          <p:cNvPr id="12" name="TextBox 11"/>
          <p:cNvSpPr txBox="1"/>
          <p:nvPr/>
        </p:nvSpPr>
        <p:spPr>
          <a:xfrm>
            <a:off x="685800" y="2475280"/>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Give one way the cell wall of a bacterium is different from the cell wall of a plant cell.  [1]</a:t>
            </a:r>
          </a:p>
        </p:txBody>
      </p:sp>
      <p:sp>
        <p:nvSpPr>
          <p:cNvPr id="13" name="Rectangle 12"/>
          <p:cNvSpPr/>
          <p:nvPr/>
        </p:nvSpPr>
        <p:spPr>
          <a:xfrm>
            <a:off x="960120" y="3250234"/>
            <a:ext cx="6400800" cy="10972"/>
          </a:xfrm>
          <a:prstGeom prst="rect">
            <a:avLst/>
          </a:prstGeom>
          <a:solidFill>
            <a:srgbClr val="000000"/>
          </a:solidFill>
          <a:ln>
            <a:noFill/>
          </a:ln>
          <a:effectLst/>
        </p:spPr>
        <p:txBody>
          <a:bodyPr rtlCol="0" anchor="ctr"/>
          <a:lstStyle/>
          <a:p>
            <a:pPr algn="ctr"/>
          </a:p>
        </p:txBody>
      </p:sp>
      <p:sp>
        <p:nvSpPr>
          <p:cNvPr id="14" name="Rectangle 13"/>
          <p:cNvSpPr/>
          <p:nvPr/>
        </p:nvSpPr>
        <p:spPr>
          <a:xfrm>
            <a:off x="960120" y="3634282"/>
            <a:ext cx="6400800" cy="10972"/>
          </a:xfrm>
          <a:prstGeom prst="rect">
            <a:avLst/>
          </a:prstGeom>
          <a:solidFill>
            <a:srgbClr val="000000"/>
          </a:solidFill>
          <a:ln>
            <a:noFill/>
          </a:ln>
          <a:effectLst/>
        </p:spPr>
        <p:txBody>
          <a:bodyPr rtlCol="0" anchor="ctr"/>
          <a:lstStyle/>
          <a:p>
            <a:pPr algn="ctr"/>
          </a:p>
        </p:txBody>
      </p:sp>
      <p:sp>
        <p:nvSpPr>
          <p:cNvPr id="15" name="TextBox 14"/>
          <p:cNvSpPr txBox="1"/>
          <p:nvPr/>
        </p:nvSpPr>
        <p:spPr>
          <a:xfrm>
            <a:off x="685800" y="3868140"/>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Describe what plasmids are.  [2]</a:t>
            </a:r>
          </a:p>
        </p:txBody>
      </p:sp>
      <p:sp>
        <p:nvSpPr>
          <p:cNvPr id="16" name="Rectangle 15"/>
          <p:cNvSpPr/>
          <p:nvPr/>
        </p:nvSpPr>
        <p:spPr>
          <a:xfrm>
            <a:off x="960120" y="4420209"/>
            <a:ext cx="6400800" cy="10972"/>
          </a:xfrm>
          <a:prstGeom prst="rect">
            <a:avLst/>
          </a:prstGeom>
          <a:solidFill>
            <a:srgbClr val="000000"/>
          </a:solidFill>
          <a:ln>
            <a:noFill/>
          </a:ln>
          <a:effectLst/>
        </p:spPr>
        <p:txBody>
          <a:bodyPr rtlCol="0" anchor="ctr"/>
          <a:lstStyle/>
          <a:p>
            <a:pPr algn="ctr"/>
          </a:p>
        </p:txBody>
      </p:sp>
      <p:sp>
        <p:nvSpPr>
          <p:cNvPr id="17" name="Rectangle 16"/>
          <p:cNvSpPr/>
          <p:nvPr/>
        </p:nvSpPr>
        <p:spPr>
          <a:xfrm>
            <a:off x="960120" y="4804257"/>
            <a:ext cx="6400800" cy="10972"/>
          </a:xfrm>
          <a:prstGeom prst="rect">
            <a:avLst/>
          </a:prstGeom>
          <a:solidFill>
            <a:srgbClr val="000000"/>
          </a:solidFill>
          <a:ln>
            <a:noFill/>
          </a:ln>
          <a:effectLst/>
        </p:spPr>
        <p:txBody>
          <a:bodyPr rtlCol="0" anchor="ctr"/>
          <a:lstStyle/>
          <a:p>
            <a:pPr algn="ctr"/>
          </a:p>
        </p:txBody>
      </p:sp>
      <p:sp>
        <p:nvSpPr>
          <p:cNvPr id="18" name="TextBox 17"/>
          <p:cNvSpPr txBox="1"/>
          <p:nvPr/>
        </p:nvSpPr>
        <p:spPr>
          <a:xfrm>
            <a:off x="685800" y="5038115"/>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Give one way a coloured electron micrograph of a bacterium is different from a diagram of one.  [1]</a:t>
            </a:r>
          </a:p>
        </p:txBody>
      </p:sp>
      <p:sp>
        <p:nvSpPr>
          <p:cNvPr id="19" name="Rectangle 18"/>
          <p:cNvSpPr/>
          <p:nvPr/>
        </p:nvSpPr>
        <p:spPr>
          <a:xfrm>
            <a:off x="960120" y="5813069"/>
            <a:ext cx="6400800" cy="10972"/>
          </a:xfrm>
          <a:prstGeom prst="rect">
            <a:avLst/>
          </a:prstGeom>
          <a:solidFill>
            <a:srgbClr val="000000"/>
          </a:solidFill>
          <a:ln>
            <a:noFill/>
          </a:ln>
          <a:effectLst/>
        </p:spPr>
        <p:txBody>
          <a:bodyPr rtlCol="0" anchor="ctr"/>
          <a:lstStyle/>
          <a:p>
            <a:pPr algn="ctr"/>
          </a:p>
        </p:txBody>
      </p:sp>
      <p:sp>
        <p:nvSpPr>
          <p:cNvPr id="20" name="Rectangle 19"/>
          <p:cNvSpPr/>
          <p:nvPr/>
        </p:nvSpPr>
        <p:spPr>
          <a:xfrm>
            <a:off x="960120" y="6197117"/>
            <a:ext cx="6400800" cy="10972"/>
          </a:xfrm>
          <a:prstGeom prst="rect">
            <a:avLst/>
          </a:prstGeom>
          <a:solidFill>
            <a:srgbClr val="000000"/>
          </a:solidFill>
          <a:ln>
            <a:noFill/>
          </a:ln>
          <a:effectLst/>
        </p:spPr>
        <p:txBody>
          <a:bodyPr rtlCol="0" anchor="ctr"/>
          <a:lstStyle/>
          <a:p>
            <a:pPr algn="ctr"/>
          </a:p>
        </p:txBody>
      </p:sp>
      <p:sp>
        <p:nvSpPr>
          <p:cNvPr id="21" name="TextBox 20"/>
          <p:cNvSpPr txBox="1"/>
          <p:nvPr/>
        </p:nvSpPr>
        <p:spPr>
          <a:xfrm>
            <a:off x="685800" y="6430975"/>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Bacteria have no mitochondria. Name the process that releases energy in every living cell, including bacteria.  [1]</a:t>
            </a:r>
          </a:p>
        </p:txBody>
      </p:sp>
      <p:sp>
        <p:nvSpPr>
          <p:cNvPr id="22" name="Rectangle 21"/>
          <p:cNvSpPr/>
          <p:nvPr/>
        </p:nvSpPr>
        <p:spPr>
          <a:xfrm>
            <a:off x="960120" y="7205929"/>
            <a:ext cx="6400800" cy="10972"/>
          </a:xfrm>
          <a:prstGeom prst="rect">
            <a:avLst/>
          </a:prstGeom>
          <a:solidFill>
            <a:srgbClr val="000000"/>
          </a:solidFill>
          <a:ln>
            <a:noFill/>
          </a:ln>
          <a:effectLst/>
        </p:spPr>
        <p:txBody>
          <a:bodyPr rtlCol="0" anchor="ctr"/>
          <a:lstStyle/>
          <a:p>
            <a:pPr algn="ctr"/>
          </a:p>
        </p:txBody>
      </p:sp>
      <p:sp>
        <p:nvSpPr>
          <p:cNvPr id="23" name="TextBox 22"/>
          <p:cNvSpPr txBox="1"/>
          <p:nvPr/>
        </p:nvSpPr>
        <p:spPr>
          <a:xfrm>
            <a:off x="685800" y="7439786"/>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Circle the typical length of a bacterium.  [1]</a:t>
            </a:r>
          </a:p>
        </p:txBody>
      </p:sp>
      <p:sp>
        <p:nvSpPr>
          <p:cNvPr id="24" name="TextBox 23"/>
          <p:cNvSpPr txBox="1"/>
          <p:nvPr/>
        </p:nvSpPr>
        <p:spPr>
          <a:xfrm>
            <a:off x="1143000" y="7754111"/>
            <a:ext cx="1280160" cy="292608"/>
          </a:xfrm>
          <a:prstGeom prst="rect">
            <a:avLst/>
          </a:prstGeom>
          <a:noFill/>
        </p:spPr>
        <p:txBody>
          <a:bodyPr wrap="square" lIns="0" rIns="0" tIns="0" bIns="0" anchor="t">
            <a:spAutoFit/>
          </a:bodyPr>
          <a:lstStyle/>
          <a:p>
            <a:pPr algn="ctr">
              <a:spcAft>
                <a:spcPts val="0"/>
              </a:spcAft>
            </a:pPr>
            <a:r>
              <a:rPr sz="1600" b="1">
                <a:solidFill>
                  <a:srgbClr val="000000"/>
                </a:solidFill>
                <a:latin typeface="Arial"/>
              </a:rPr>
              <a:t>2 mm</a:t>
            </a:r>
          </a:p>
        </p:txBody>
      </p:sp>
      <p:sp>
        <p:nvSpPr>
          <p:cNvPr id="25" name="TextBox 24"/>
          <p:cNvSpPr txBox="1"/>
          <p:nvPr/>
        </p:nvSpPr>
        <p:spPr>
          <a:xfrm>
            <a:off x="2697480" y="7754111"/>
            <a:ext cx="1280160" cy="292608"/>
          </a:xfrm>
          <a:prstGeom prst="rect">
            <a:avLst/>
          </a:prstGeom>
          <a:noFill/>
        </p:spPr>
        <p:txBody>
          <a:bodyPr wrap="square" lIns="0" rIns="0" tIns="0" bIns="0" anchor="t">
            <a:spAutoFit/>
          </a:bodyPr>
          <a:lstStyle/>
          <a:p>
            <a:pPr algn="ctr">
              <a:spcAft>
                <a:spcPts val="0"/>
              </a:spcAft>
            </a:pPr>
            <a:r>
              <a:rPr sz="1600" b="1">
                <a:solidFill>
                  <a:srgbClr val="000000"/>
                </a:solidFill>
                <a:latin typeface="Arial"/>
              </a:rPr>
              <a:t>2 µm</a:t>
            </a:r>
          </a:p>
        </p:txBody>
      </p:sp>
      <p:sp>
        <p:nvSpPr>
          <p:cNvPr id="26" name="TextBox 25"/>
          <p:cNvSpPr txBox="1"/>
          <p:nvPr/>
        </p:nvSpPr>
        <p:spPr>
          <a:xfrm>
            <a:off x="4251960" y="7754111"/>
            <a:ext cx="1280160" cy="292608"/>
          </a:xfrm>
          <a:prstGeom prst="rect">
            <a:avLst/>
          </a:prstGeom>
          <a:noFill/>
        </p:spPr>
        <p:txBody>
          <a:bodyPr wrap="square" lIns="0" rIns="0" tIns="0" bIns="0" anchor="t">
            <a:spAutoFit/>
          </a:bodyPr>
          <a:lstStyle/>
          <a:p>
            <a:pPr algn="ctr">
              <a:spcAft>
                <a:spcPts val="0"/>
              </a:spcAft>
            </a:pPr>
            <a:r>
              <a:rPr sz="1600" b="1">
                <a:solidFill>
                  <a:srgbClr val="000000"/>
                </a:solidFill>
                <a:latin typeface="Arial"/>
              </a:rPr>
              <a:t>20 µm</a:t>
            </a:r>
          </a:p>
        </p:txBody>
      </p:sp>
      <p:sp>
        <p:nvSpPr>
          <p:cNvPr id="27" name="TextBox 26"/>
          <p:cNvSpPr txBox="1"/>
          <p:nvPr/>
        </p:nvSpPr>
        <p:spPr>
          <a:xfrm>
            <a:off x="5806440" y="7754111"/>
            <a:ext cx="1280160" cy="292608"/>
          </a:xfrm>
          <a:prstGeom prst="rect">
            <a:avLst/>
          </a:prstGeom>
          <a:noFill/>
        </p:spPr>
        <p:txBody>
          <a:bodyPr wrap="square" lIns="0" rIns="0" tIns="0" bIns="0" anchor="t">
            <a:spAutoFit/>
          </a:bodyPr>
          <a:lstStyle/>
          <a:p>
            <a:pPr algn="ctr">
              <a:spcAft>
                <a:spcPts val="0"/>
              </a:spcAft>
            </a:pPr>
            <a:r>
              <a:rPr sz="1600" b="1">
                <a:solidFill>
                  <a:srgbClr val="000000"/>
                </a:solidFill>
                <a:latin typeface="Arial"/>
              </a:rPr>
              <a:t>200 µm</a:t>
            </a:r>
          </a:p>
        </p:txBody>
      </p:sp>
      <p:sp>
        <p:nvSpPr>
          <p:cNvPr id="28" name="Rectangle 27"/>
          <p:cNvSpPr/>
          <p:nvPr/>
        </p:nvSpPr>
        <p:spPr>
          <a:xfrm>
            <a:off x="7744968" y="1143000"/>
            <a:ext cx="6949440" cy="3749039"/>
          </a:xfrm>
          <a:prstGeom prst="rect">
            <a:avLst/>
          </a:prstGeom>
          <a:solidFill>
            <a:srgbClr val="FFFFFF"/>
          </a:solidFill>
          <a:ln w="9525">
            <a:solidFill>
              <a:srgbClr val="000000"/>
            </a:solidFill>
          </a:ln>
          <a:effectLst/>
        </p:spPr>
        <p:txBody>
          <a:bodyPr rtlCol="0" anchor="ctr"/>
          <a:lstStyle/>
          <a:p>
            <a:pPr algn="ctr"/>
          </a:p>
        </p:txBody>
      </p:sp>
      <p:sp>
        <p:nvSpPr>
          <p:cNvPr id="29" name="TextBox 28"/>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Calculate</a:t>
            </a:r>
          </a:p>
        </p:txBody>
      </p:sp>
      <p:sp>
        <p:nvSpPr>
          <p:cNvPr id="30" name="TextBox 29"/>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1" name="TextBox 30"/>
          <p:cNvSpPr txBox="1"/>
          <p:nvPr/>
        </p:nvSpPr>
        <p:spPr>
          <a:xfrm>
            <a:off x="12589480"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7</a:t>
            </a:r>
          </a:p>
        </p:txBody>
      </p:sp>
      <p:sp>
        <p:nvSpPr>
          <p:cNvPr id="32" name="Rectangle 31"/>
          <p:cNvSpPr/>
          <p:nvPr/>
        </p:nvSpPr>
        <p:spPr>
          <a:xfrm>
            <a:off x="7948691" y="1572768"/>
            <a:ext cx="6541992" cy="365760"/>
          </a:xfrm>
          <a:prstGeom prst="rect">
            <a:avLst/>
          </a:prstGeom>
          <a:solidFill>
            <a:srgbClr val="FFFFFF"/>
          </a:solidFill>
          <a:ln w="12700">
            <a:solidFill>
              <a:srgbClr val="000000"/>
            </a:solidFill>
          </a:ln>
          <a:effectLst/>
        </p:spPr>
        <p:txBody>
          <a:bodyPr rtlCol="0" anchor="ctr"/>
          <a:lstStyle/>
          <a:p>
            <a:pPr algn="ctr"/>
          </a:p>
        </p:txBody>
      </p:sp>
      <p:sp>
        <p:nvSpPr>
          <p:cNvPr id="33" name="TextBox 32"/>
          <p:cNvSpPr txBox="1"/>
          <p:nvPr/>
        </p:nvSpPr>
        <p:spPr>
          <a:xfrm>
            <a:off x="7948691" y="1572768"/>
            <a:ext cx="6541992" cy="36576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how many times bigger = bigger size ÷ smaller size (both in the same unit)</a:t>
            </a:r>
          </a:p>
        </p:txBody>
      </p:sp>
      <p:sp>
        <p:nvSpPr>
          <p:cNvPr id="34" name="TextBox 33"/>
          <p:cNvSpPr txBox="1"/>
          <p:nvPr/>
        </p:nvSpPr>
        <p:spPr>
          <a:xfrm>
            <a:off x="7882128" y="2103120"/>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A plant cell is 90 µm long. A bacterium is 3 µm long. Calculate how many times longer the plant cell is.  [2]</a:t>
            </a:r>
          </a:p>
        </p:txBody>
      </p:sp>
      <p:sp>
        <p:nvSpPr>
          <p:cNvPr id="35" name="Rectangle 34"/>
          <p:cNvSpPr/>
          <p:nvPr/>
        </p:nvSpPr>
        <p:spPr>
          <a:xfrm>
            <a:off x="8156448" y="3273551"/>
            <a:ext cx="2011680" cy="10972"/>
          </a:xfrm>
          <a:prstGeom prst="rect">
            <a:avLst/>
          </a:prstGeom>
          <a:solidFill>
            <a:srgbClr val="000000"/>
          </a:solidFill>
          <a:ln>
            <a:noFill/>
          </a:ln>
          <a:effectLst/>
        </p:spPr>
        <p:txBody>
          <a:bodyPr rtlCol="0" anchor="ctr"/>
          <a:lstStyle/>
          <a:p>
            <a:pPr algn="ctr"/>
          </a:p>
        </p:txBody>
      </p:sp>
      <p:sp>
        <p:nvSpPr>
          <p:cNvPr id="36" name="TextBox 35"/>
          <p:cNvSpPr txBox="1"/>
          <p:nvPr/>
        </p:nvSpPr>
        <p:spPr>
          <a:xfrm>
            <a:off x="10259568" y="3026663"/>
            <a:ext cx="729466"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times</a:t>
            </a:r>
          </a:p>
        </p:txBody>
      </p:sp>
      <p:sp>
        <p:nvSpPr>
          <p:cNvPr id="37" name="TextBox 36"/>
          <p:cNvSpPr txBox="1"/>
          <p:nvPr/>
        </p:nvSpPr>
        <p:spPr>
          <a:xfrm>
            <a:off x="7882128" y="3529583"/>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A line on a ruler is 1 mm long. 1 mm = 1000 µm. How many bacteria, each 5 µm long, would fit end to end along the line?  [2]</a:t>
            </a:r>
          </a:p>
        </p:txBody>
      </p:sp>
      <p:sp>
        <p:nvSpPr>
          <p:cNvPr id="38" name="Rectangle 37"/>
          <p:cNvSpPr/>
          <p:nvPr/>
        </p:nvSpPr>
        <p:spPr>
          <a:xfrm>
            <a:off x="8156448" y="4700015"/>
            <a:ext cx="2011680" cy="10972"/>
          </a:xfrm>
          <a:prstGeom prst="rect">
            <a:avLst/>
          </a:prstGeom>
          <a:solidFill>
            <a:srgbClr val="000000"/>
          </a:solidFill>
          <a:ln>
            <a:noFill/>
          </a:ln>
          <a:effectLst/>
        </p:spPr>
        <p:txBody>
          <a:bodyPr rtlCol="0" anchor="ctr"/>
          <a:lstStyle/>
          <a:p>
            <a:pPr algn="ctr"/>
          </a:p>
        </p:txBody>
      </p:sp>
      <p:sp>
        <p:nvSpPr>
          <p:cNvPr id="39" name="TextBox 38"/>
          <p:cNvSpPr txBox="1"/>
          <p:nvPr/>
        </p:nvSpPr>
        <p:spPr>
          <a:xfrm>
            <a:off x="10259568" y="4453127"/>
            <a:ext cx="952068"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bacteria</a:t>
            </a:r>
          </a:p>
        </p:txBody>
      </p:sp>
      <p:sp>
        <p:nvSpPr>
          <p:cNvPr id="40" name="Rectangle 39"/>
          <p:cNvSpPr/>
          <p:nvPr/>
        </p:nvSpPr>
        <p:spPr>
          <a:xfrm>
            <a:off x="7744968" y="5029200"/>
            <a:ext cx="6949440" cy="3291839"/>
          </a:xfrm>
          <a:prstGeom prst="rect">
            <a:avLst/>
          </a:prstGeom>
          <a:solidFill>
            <a:srgbClr val="FFFFFF"/>
          </a:solidFill>
          <a:ln w="9525">
            <a:solidFill>
              <a:srgbClr val="000000"/>
            </a:solidFill>
          </a:ln>
          <a:effectLst/>
        </p:spPr>
        <p:txBody>
          <a:bodyPr rtlCol="0" anchor="ctr"/>
          <a:lstStyle/>
          <a:p>
            <a:pPr algn="ctr"/>
          </a:p>
        </p:txBody>
      </p:sp>
      <p:sp>
        <p:nvSpPr>
          <p:cNvPr id="41" name="TextBox 40"/>
          <p:cNvSpPr txBox="1"/>
          <p:nvPr/>
        </p:nvSpPr>
        <p:spPr>
          <a:xfrm>
            <a:off x="7854696" y="51023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Compare</a:t>
            </a:r>
          </a:p>
        </p:txBody>
      </p:sp>
      <p:sp>
        <p:nvSpPr>
          <p:cNvPr id="42" name="TextBox 41"/>
          <p:cNvSpPr txBox="1"/>
          <p:nvPr/>
        </p:nvSpPr>
        <p:spPr>
          <a:xfrm>
            <a:off x="13597128" y="51206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43" name="TextBox 42"/>
          <p:cNvSpPr txBox="1"/>
          <p:nvPr/>
        </p:nvSpPr>
        <p:spPr>
          <a:xfrm>
            <a:off x="12089560" y="51709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and 6</a:t>
            </a:r>
          </a:p>
        </p:txBody>
      </p:sp>
      <p:sp>
        <p:nvSpPr>
          <p:cNvPr id="44" name="TextBox 43"/>
          <p:cNvSpPr txBox="1"/>
          <p:nvPr/>
        </p:nvSpPr>
        <p:spPr>
          <a:xfrm>
            <a:off x="7882128" y="54589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Give two similarities and two differences between a bacterial cell and an animal cell.  [4]</a:t>
            </a:r>
          </a:p>
        </p:txBody>
      </p:sp>
      <p:sp>
        <p:nvSpPr>
          <p:cNvPr id="45" name="TextBox 44"/>
          <p:cNvSpPr txBox="1"/>
          <p:nvPr/>
        </p:nvSpPr>
        <p:spPr>
          <a:xfrm>
            <a:off x="7882128" y="5977890"/>
            <a:ext cx="6675120" cy="222884"/>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Similarities:</a:t>
            </a:r>
          </a:p>
        </p:txBody>
      </p:sp>
      <p:sp>
        <p:nvSpPr>
          <p:cNvPr id="46" name="TextBox 45"/>
          <p:cNvSpPr txBox="1"/>
          <p:nvPr/>
        </p:nvSpPr>
        <p:spPr>
          <a:xfrm>
            <a:off x="8019288" y="6339078"/>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47" name="Rectangle 46"/>
          <p:cNvSpPr/>
          <p:nvPr/>
        </p:nvSpPr>
        <p:spPr>
          <a:xfrm>
            <a:off x="8339328" y="6585966"/>
            <a:ext cx="6080759" cy="10972"/>
          </a:xfrm>
          <a:prstGeom prst="rect">
            <a:avLst/>
          </a:prstGeom>
          <a:solidFill>
            <a:srgbClr val="000000"/>
          </a:solidFill>
          <a:ln>
            <a:noFill/>
          </a:ln>
          <a:effectLst/>
        </p:spPr>
        <p:txBody>
          <a:bodyPr rtlCol="0" anchor="ctr"/>
          <a:lstStyle/>
          <a:p>
            <a:pPr algn="ctr"/>
          </a:p>
        </p:txBody>
      </p:sp>
      <p:sp>
        <p:nvSpPr>
          <p:cNvPr id="48" name="TextBox 47"/>
          <p:cNvSpPr txBox="1"/>
          <p:nvPr/>
        </p:nvSpPr>
        <p:spPr>
          <a:xfrm>
            <a:off x="8019288" y="6751701"/>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49" name="Rectangle 48"/>
          <p:cNvSpPr/>
          <p:nvPr/>
        </p:nvSpPr>
        <p:spPr>
          <a:xfrm>
            <a:off x="8339328" y="6998589"/>
            <a:ext cx="6080759" cy="10972"/>
          </a:xfrm>
          <a:prstGeom prst="rect">
            <a:avLst/>
          </a:prstGeom>
          <a:solidFill>
            <a:srgbClr val="000000"/>
          </a:solidFill>
          <a:ln>
            <a:noFill/>
          </a:ln>
          <a:effectLst/>
        </p:spPr>
        <p:txBody>
          <a:bodyPr rtlCol="0" anchor="ctr"/>
          <a:lstStyle/>
          <a:p>
            <a:pPr algn="ctr"/>
          </a:p>
        </p:txBody>
      </p:sp>
      <p:sp>
        <p:nvSpPr>
          <p:cNvPr id="50" name="TextBox 49"/>
          <p:cNvSpPr txBox="1"/>
          <p:nvPr/>
        </p:nvSpPr>
        <p:spPr>
          <a:xfrm>
            <a:off x="7882128" y="7135749"/>
            <a:ext cx="6675120" cy="222884"/>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Differences:</a:t>
            </a:r>
          </a:p>
        </p:txBody>
      </p:sp>
      <p:sp>
        <p:nvSpPr>
          <p:cNvPr id="51" name="TextBox 50"/>
          <p:cNvSpPr txBox="1"/>
          <p:nvPr/>
        </p:nvSpPr>
        <p:spPr>
          <a:xfrm>
            <a:off x="8019288" y="7496936"/>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52" name="Rectangle 51"/>
          <p:cNvSpPr/>
          <p:nvPr/>
        </p:nvSpPr>
        <p:spPr>
          <a:xfrm>
            <a:off x="8339328" y="7743824"/>
            <a:ext cx="6080759" cy="10972"/>
          </a:xfrm>
          <a:prstGeom prst="rect">
            <a:avLst/>
          </a:prstGeom>
          <a:solidFill>
            <a:srgbClr val="000000"/>
          </a:solidFill>
          <a:ln>
            <a:noFill/>
          </a:ln>
          <a:effectLst/>
        </p:spPr>
        <p:txBody>
          <a:bodyPr rtlCol="0" anchor="ctr"/>
          <a:lstStyle/>
          <a:p>
            <a:pPr algn="ctr"/>
          </a:p>
        </p:txBody>
      </p:sp>
      <p:sp>
        <p:nvSpPr>
          <p:cNvPr id="53" name="TextBox 52"/>
          <p:cNvSpPr txBox="1"/>
          <p:nvPr/>
        </p:nvSpPr>
        <p:spPr>
          <a:xfrm>
            <a:off x="8019288" y="7909559"/>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54" name="Rectangle 53"/>
          <p:cNvSpPr/>
          <p:nvPr/>
        </p:nvSpPr>
        <p:spPr>
          <a:xfrm>
            <a:off x="8339328" y="8156447"/>
            <a:ext cx="6080759"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L2 Mandatory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bacterial cell</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9" name="TextBox 8"/>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diagram shows a bacterial cell. One part has been labelled for you.</a:t>
            </a:r>
          </a:p>
        </p:txBody>
      </p:sp>
      <p:pic>
        <p:nvPicPr>
          <p:cNvPr id="10" name="Picture 9" descr="A. Label the bacterial cell."/>
          <p:cNvPicPr>
            <a:picLocks noChangeAspect="1"/>
          </p:cNvPicPr>
          <p:nvPr/>
        </p:nvPicPr>
        <p:blipFill>
          <a:blip r:embed="rId2"/>
          <a:stretch>
            <a:fillRect/>
          </a:stretch>
        </p:blipFill>
        <p:spPr>
          <a:xfrm>
            <a:off x="1005840" y="1932813"/>
            <a:ext cx="6035040" cy="3735690"/>
          </a:xfrm>
          <a:prstGeom prst="rect">
            <a:avLst/>
          </a:prstGeom>
        </p:spPr>
      </p:pic>
      <p:sp>
        <p:nvSpPr>
          <p:cNvPr id="11" name="TextBox 10"/>
          <p:cNvSpPr txBox="1"/>
          <p:nvPr/>
        </p:nvSpPr>
        <p:spPr>
          <a:xfrm>
            <a:off x="685800" y="5778230"/>
            <a:ext cx="6675120" cy="1640204"/>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1 cell wall (1)      2 cell membrane (1)      3 cytoplasm (1)</a:t>
            </a:r>
          </a:p>
          <a:p>
            <a:pPr algn="l">
              <a:spcAft>
                <a:spcPts val="600"/>
              </a:spcAft>
            </a:pPr>
            <a:r>
              <a:rPr sz="1500" b="1">
                <a:solidFill>
                  <a:srgbClr val="009900"/>
                </a:solidFill>
                <a:latin typeface="Arial"/>
              </a:rPr>
              <a:t>4 single loop of DNA (1)      5 plasmid (1)      6 flagellum (1)</a:t>
            </a:r>
          </a:p>
          <a:p>
            <a:pPr algn="l">
              <a:spcAft>
                <a:spcPts val="600"/>
              </a:spcAft>
            </a:pPr>
            <a:r>
              <a:rPr sz="1300" b="1">
                <a:solidFill>
                  <a:srgbClr val="009900"/>
                </a:solidFill>
                <a:latin typeface="Arial"/>
              </a:rPr>
              <a:t>Allow “DNA” or “loop of DNA” for 4, “small ring of DNA” for 5, and any clear spelling of flagellum for 6.</a:t>
            </a:r>
          </a:p>
          <a:p>
            <a:pPr algn="l">
              <a:spcAft>
                <a:spcPts val="600"/>
              </a:spcAft>
            </a:pPr>
            <a:r>
              <a:rPr sz="1300" b="1">
                <a:solidFill>
                  <a:srgbClr val="009900"/>
                </a:solidFill>
                <a:latin typeface="Arial"/>
              </a:rPr>
              <a:t>Do not accept “ribosomes” for 3, “nucleus” for 4 (a bacterium has no nucleus), or “tail” on its own for 6. If 1 and 2 are swapped (cell membrane for 1, cell wall for 2), give neither mark.</a:t>
            </a:r>
          </a:p>
        </p:txBody>
      </p:sp>
      <p:sp>
        <p:nvSpPr>
          <p:cNvPr id="12" name="Rectangle 11"/>
          <p:cNvSpPr/>
          <p:nvPr/>
        </p:nvSpPr>
        <p:spPr>
          <a:xfrm>
            <a:off x="7744968" y="1143000"/>
            <a:ext cx="6949440" cy="3154680"/>
          </a:xfrm>
          <a:prstGeom prst="rect">
            <a:avLst/>
          </a:prstGeom>
          <a:solidFill>
            <a:srgbClr val="FFFFFF"/>
          </a:solidFill>
          <a:ln w="9525">
            <a:solidFill>
              <a:srgbClr val="000000"/>
            </a:solidFill>
          </a:ln>
          <a:effectLst/>
        </p:spPr>
        <p:txBody>
          <a:bodyPr rtlCol="0" anchor="ctr"/>
          <a:lstStyle/>
          <a:p>
            <a:pPr algn="ctr"/>
          </a:p>
        </p:txBody>
      </p:sp>
      <p:sp>
        <p:nvSpPr>
          <p:cNvPr id="13" name="TextBox 1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Jobs of the parts</a:t>
            </a:r>
          </a:p>
        </p:txBody>
      </p:sp>
      <p:sp>
        <p:nvSpPr>
          <p:cNvPr id="14" name="TextBox 1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graphicFrame>
        <p:nvGraphicFramePr>
          <p:cNvPr id="15" name="Table 14"/>
          <p:cNvGraphicFramePr>
            <a:graphicFrameLocks noGrp="1"/>
          </p:cNvGraphicFramePr>
          <p:nvPr/>
        </p:nvGraphicFramePr>
        <p:xfrm>
          <a:off x="7882128" y="1572768"/>
          <a:ext cx="6675120" cy="2176272"/>
        </p:xfrm>
        <a:graphic>
          <a:graphicData uri="http://schemas.openxmlformats.org/drawingml/2006/table">
            <a:tbl>
              <a:tblPr firstRow="0" bandRow="0">
                <a:tableStyleId>{5C22544A-7EE6-4342-B048-85BDC9FD1C3A}</a:tableStyleId>
              </a:tblPr>
              <a:tblGrid>
                <a:gridCol w="2011680"/>
                <a:gridCol w="4663440"/>
              </a:tblGrid>
              <a:tr h="329184">
                <a:tc>
                  <a:txBody>
                    <a:bodyPr/>
                    <a:lstStyle/>
                    <a:p>
                      <a:pPr algn="ctr"/>
                      <a:r>
                        <a:rPr sz="1400" b="1">
                          <a:solidFill>
                            <a:srgbClr val="000000"/>
                          </a:solidFill>
                          <a:latin typeface="Arial"/>
                        </a:rPr>
                        <a:t>Part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Its job</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457200">
                <a:tc>
                  <a:txBody>
                    <a:bodyPr/>
                    <a:lstStyle/>
                    <a:p>
                      <a:pPr algn="l"/>
                      <a:r>
                        <a:rPr sz="1400" b="1">
                          <a:solidFill>
                            <a:srgbClr val="000000"/>
                          </a:solidFill>
                          <a:latin typeface="Arial"/>
                        </a:rPr>
                        <a:t>1. cell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1">
                          <a:solidFill>
                            <a:srgbClr val="009900"/>
                          </a:solidFill>
                          <a:latin typeface="Arial"/>
                        </a:rPr>
                        <a:t>controls the movement of substances into and out of the cell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400" b="1">
                          <a:solidFill>
                            <a:srgbClr val="000000"/>
                          </a:solidFill>
                          <a:latin typeface="Arial"/>
                        </a:rPr>
                        <a:t>2. cell wall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1">
                          <a:solidFill>
                            <a:srgbClr val="009900"/>
                          </a:solidFill>
                          <a:latin typeface="Arial"/>
                        </a:rPr>
                        <a:t>strengthens the cell / helps it keep its shape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400" b="1">
                          <a:solidFill>
                            <a:srgbClr val="000000"/>
                          </a:solidFill>
                          <a:latin typeface="Arial"/>
                        </a:rPr>
                        <a:t>3. ribosomes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1">
                          <a:solidFill>
                            <a:srgbClr val="009900"/>
                          </a:solidFill>
                          <a:latin typeface="Arial"/>
                        </a:rPr>
                        <a:t>where proteins are made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400" b="1">
                          <a:solidFill>
                            <a:srgbClr val="000000"/>
                          </a:solidFill>
                          <a:latin typeface="Arial"/>
                        </a:rPr>
                        <a:t>4. single loop of DNA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1">
                          <a:solidFill>
                            <a:srgbClr val="009900"/>
                          </a:solidFill>
                          <a:latin typeface="Arial"/>
                        </a:rPr>
                        <a:t>carries the genetic instructions (for the cell)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400" b="1">
                          <a:solidFill>
                            <a:srgbClr val="000000"/>
                          </a:solidFill>
                          <a:latin typeface="Arial"/>
                        </a:rPr>
                        <a:t>5. flagellum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1">
                          <a:solidFill>
                            <a:srgbClr val="009900"/>
                          </a:solidFill>
                          <a:latin typeface="Arial"/>
                        </a:rPr>
                        <a:t>used to move / swim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6" name="TextBox 15"/>
          <p:cNvSpPr txBox="1"/>
          <p:nvPr/>
        </p:nvSpPr>
        <p:spPr>
          <a:xfrm>
            <a:off x="7882128" y="3813048"/>
            <a:ext cx="6675120" cy="386334"/>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Allow “supports the cell” for 2. Ignore “protects the cell” on its own for 2. Do not accept “lets everything in” for 1, or “makes energy” for 3.</a:t>
            </a:r>
          </a:p>
        </p:txBody>
      </p:sp>
      <p:sp>
        <p:nvSpPr>
          <p:cNvPr id="17" name="Rectangle 16"/>
          <p:cNvSpPr/>
          <p:nvPr/>
        </p:nvSpPr>
        <p:spPr>
          <a:xfrm>
            <a:off x="7744968" y="4434840"/>
            <a:ext cx="6949440" cy="3886200"/>
          </a:xfrm>
          <a:prstGeom prst="rect">
            <a:avLst/>
          </a:prstGeom>
          <a:solidFill>
            <a:srgbClr val="FFFFFF"/>
          </a:solidFill>
          <a:ln w="9525">
            <a:solidFill>
              <a:srgbClr val="000000"/>
            </a:solidFill>
          </a:ln>
          <a:effectLst/>
        </p:spPr>
        <p:txBody>
          <a:bodyPr rtlCol="0" anchor="ctr"/>
          <a:lstStyle/>
          <a:p>
            <a:pPr algn="ctr"/>
          </a:p>
        </p:txBody>
      </p:sp>
      <p:sp>
        <p:nvSpPr>
          <p:cNvPr id="18" name="TextBox 17"/>
          <p:cNvSpPr txBox="1"/>
          <p:nvPr/>
        </p:nvSpPr>
        <p:spPr>
          <a:xfrm>
            <a:off x="7854696" y="45079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Animal, plant or bacterial?</a:t>
            </a:r>
          </a:p>
        </p:txBody>
      </p:sp>
      <p:sp>
        <p:nvSpPr>
          <p:cNvPr id="19" name="TextBox 18"/>
          <p:cNvSpPr txBox="1"/>
          <p:nvPr/>
        </p:nvSpPr>
        <p:spPr>
          <a:xfrm>
            <a:off x="13597128" y="4526279"/>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graphicFrame>
        <p:nvGraphicFramePr>
          <p:cNvPr id="20" name="Table 19"/>
          <p:cNvGraphicFramePr>
            <a:graphicFrameLocks noGrp="1"/>
          </p:cNvGraphicFramePr>
          <p:nvPr/>
        </p:nvGraphicFramePr>
        <p:xfrm>
          <a:off x="7882128" y="4864608"/>
          <a:ext cx="6675120" cy="2935224"/>
        </p:xfrm>
        <a:graphic>
          <a:graphicData uri="http://schemas.openxmlformats.org/drawingml/2006/table">
            <a:tbl>
              <a:tblPr firstRow="0" bandRow="0">
                <a:tableStyleId>{5C22544A-7EE6-4342-B048-85BDC9FD1C3A}</a:tableStyleId>
              </a:tblPr>
              <a:tblGrid>
                <a:gridCol w="2834640"/>
                <a:gridCol w="1280160"/>
                <a:gridCol w="1280160"/>
                <a:gridCol w="1280160"/>
              </a:tblGrid>
              <a:tr h="329184">
                <a:tc>
                  <a:txBody>
                    <a:bodyPr/>
                    <a:lstStyle/>
                    <a:p>
                      <a:pPr algn="ctr"/>
                      <a:r>
                        <a:rPr sz="1400" b="1">
                          <a:solidFill>
                            <a:srgbClr val="000000"/>
                          </a:solidFill>
                          <a:latin typeface="Arial"/>
                        </a:rPr>
                        <a:t>Structure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Animal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Plant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Bacterial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01752">
                <a:tc>
                  <a:txBody>
                    <a:bodyPr/>
                    <a:lstStyle/>
                    <a:p>
                      <a:pPr algn="l"/>
                      <a:r>
                        <a:rPr sz="1400" b="0">
                          <a:solidFill>
                            <a:srgbClr val="000000"/>
                          </a:solidFill>
                          <a:latin typeface="Arial"/>
                        </a:rPr>
                        <a:t>1. nucleus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2. cell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3. cell wall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4. ribosomes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5. mitochondria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6. chloroplasts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93776">
                <a:tc>
                  <a:txBody>
                    <a:bodyPr/>
                    <a:lstStyle/>
                    <a:p>
                      <a:pPr algn="l"/>
                      <a:r>
                        <a:rPr sz="1400" b="0">
                          <a:solidFill>
                            <a:srgbClr val="000000"/>
                          </a:solidFill>
                          <a:latin typeface="Arial"/>
                        </a:rPr>
                        <a:t>7. a single loop of DNA, free in the cytoplasm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8. plasmids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21" name="TextBox 20"/>
          <p:cNvSpPr txBox="1"/>
          <p:nvPr/>
        </p:nvSpPr>
        <p:spPr>
          <a:xfrm>
            <a:off x="7882128" y="7854696"/>
            <a:ext cx="6675120" cy="411734"/>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1 mark for each row with all the right ticks and no wrong ones.</a:t>
            </a:r>
          </a:p>
          <a:p>
            <a:pPr algn="l">
              <a:spcAft>
                <a:spcPts val="200"/>
              </a:spcAft>
            </a:pPr>
            <a:r>
              <a:rPr sz="1300" b="1">
                <a:solidFill>
                  <a:srgbClr val="009900"/>
                </a:solidFill>
                <a:latin typeface="Arial"/>
              </a:rPr>
              <a:t>Row 3: both have a cell wall, but only the plant cell wall is made of cellulose.</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L2 Mandatory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[7]</a:t>
            </a:r>
          </a:p>
        </p:txBody>
      </p:sp>
      <p:sp>
        <p:nvSpPr>
          <p:cNvPr id="9" name="TextBox 8"/>
          <p:cNvSpPr txBox="1"/>
          <p:nvPr/>
        </p:nvSpPr>
        <p:spPr>
          <a:xfrm>
            <a:off x="685800" y="1572768"/>
            <a:ext cx="667512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Complete the sentence.</a:t>
            </a:r>
          </a:p>
          <a:p>
            <a:pPr algn="l">
              <a:spcAft>
                <a:spcPts val="0"/>
              </a:spcAft>
            </a:pPr>
            <a:r>
              <a:rPr sz="1400" b="0">
                <a:solidFill>
                  <a:srgbClr val="000000"/>
                </a:solidFill>
                <a:latin typeface="Arial"/>
              </a:rPr>
              <a:t>In a prokaryotic cell, the genetic material is not enclosed in a ______________.  [1]</a:t>
            </a:r>
          </a:p>
        </p:txBody>
      </p:sp>
      <p:sp>
        <p:nvSpPr>
          <p:cNvPr id="10" name="TextBox 9"/>
          <p:cNvSpPr txBox="1"/>
          <p:nvPr/>
        </p:nvSpPr>
        <p:spPr>
          <a:xfrm>
            <a:off x="960120" y="2034540"/>
            <a:ext cx="6400800" cy="222884"/>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nucleus (1)</a:t>
            </a:r>
          </a:p>
        </p:txBody>
      </p:sp>
      <p:sp>
        <p:nvSpPr>
          <p:cNvPr id="11" name="TextBox 10"/>
          <p:cNvSpPr txBox="1"/>
          <p:nvPr/>
        </p:nvSpPr>
        <p:spPr>
          <a:xfrm>
            <a:off x="685800" y="2356104"/>
            <a:ext cx="667512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Give one way the cell wall of a bacterium is different from the cell wall of a plant cell.  [1]</a:t>
            </a:r>
          </a:p>
        </p:txBody>
      </p:sp>
      <p:sp>
        <p:nvSpPr>
          <p:cNvPr id="12" name="TextBox 11"/>
          <p:cNvSpPr txBox="1"/>
          <p:nvPr/>
        </p:nvSpPr>
        <p:spPr>
          <a:xfrm>
            <a:off x="960120" y="2817876"/>
            <a:ext cx="6400800" cy="647319"/>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It is not made of cellulose (1).</a:t>
            </a:r>
          </a:p>
          <a:p>
            <a:pPr algn="l">
              <a:spcAft>
                <a:spcPts val="300"/>
              </a:spcAft>
            </a:pPr>
            <a:r>
              <a:rPr sz="1300" b="1">
                <a:solidFill>
                  <a:srgbClr val="009900"/>
                </a:solidFill>
                <a:latin typeface="Arial"/>
              </a:rPr>
              <a:t>Allow “the plant cell wall is made of cellulose and the bacterial cell wall is not”. Do not accept “bacteria have no cell wall” or “it is inside the cell membrane”.</a:t>
            </a:r>
          </a:p>
        </p:txBody>
      </p:sp>
      <p:sp>
        <p:nvSpPr>
          <p:cNvPr id="13" name="TextBox 12"/>
          <p:cNvSpPr txBox="1"/>
          <p:nvPr/>
        </p:nvSpPr>
        <p:spPr>
          <a:xfrm>
            <a:off x="685800" y="3563874"/>
            <a:ext cx="667512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Describe what plasmids are.  [2]</a:t>
            </a:r>
          </a:p>
        </p:txBody>
      </p:sp>
      <p:sp>
        <p:nvSpPr>
          <p:cNvPr id="14" name="TextBox 13"/>
          <p:cNvSpPr txBox="1"/>
          <p:nvPr/>
        </p:nvSpPr>
        <p:spPr>
          <a:xfrm>
            <a:off x="960120" y="3817620"/>
            <a:ext cx="6400800" cy="677036"/>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Small rings of DNA (1); separate from the main loop of DNA / that carry a few extra genes / found only in some bacteria (1).</a:t>
            </a:r>
          </a:p>
          <a:p>
            <a:pPr algn="l">
              <a:spcAft>
                <a:spcPts val="300"/>
              </a:spcAft>
            </a:pPr>
            <a:r>
              <a:rPr sz="1300" b="1">
                <a:solidFill>
                  <a:srgbClr val="009900"/>
                </a:solidFill>
                <a:latin typeface="Arial"/>
              </a:rPr>
              <a:t>Do not accept “the main DNA of the cell” or “a type of ribosome”.</a:t>
            </a:r>
          </a:p>
        </p:txBody>
      </p:sp>
      <p:sp>
        <p:nvSpPr>
          <p:cNvPr id="15" name="TextBox 14"/>
          <p:cNvSpPr txBox="1"/>
          <p:nvPr/>
        </p:nvSpPr>
        <p:spPr>
          <a:xfrm>
            <a:off x="685800" y="4593335"/>
            <a:ext cx="667512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Give one way a coloured electron micrograph of a bacterium is different from a diagram of one.  [1]</a:t>
            </a:r>
          </a:p>
        </p:txBody>
      </p:sp>
      <p:sp>
        <p:nvSpPr>
          <p:cNvPr id="16" name="TextBox 15"/>
          <p:cNvSpPr txBox="1"/>
          <p:nvPr/>
        </p:nvSpPr>
        <p:spPr>
          <a:xfrm>
            <a:off x="960120" y="5055107"/>
            <a:ext cx="6400800" cy="1538859"/>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Any one (1): the colours in the micrograph are added / an electron micrograph is really black and white; the DNA is a tangled mass, not a neat loop; there are thousands of ribosomes (the cytoplasm looks grainy), not a few; plasmids are too small to see in the micrograph; the cell wall and the cell membrane are pressed close together.</a:t>
            </a:r>
          </a:p>
          <a:p>
            <a:pPr algn="l">
              <a:spcAft>
                <a:spcPts val="300"/>
              </a:spcAft>
            </a:pPr>
            <a:r>
              <a:rPr sz="1300" b="1">
                <a:solidFill>
                  <a:srgbClr val="009900"/>
                </a:solidFill>
                <a:latin typeface="Arial"/>
              </a:rPr>
              <a:t>Do not accept “the micrograph shows the real colours” or “the micrograph is a photo and the diagram is a drawing” on its own.</a:t>
            </a:r>
          </a:p>
        </p:txBody>
      </p:sp>
      <p:sp>
        <p:nvSpPr>
          <p:cNvPr id="17" name="TextBox 16"/>
          <p:cNvSpPr txBox="1"/>
          <p:nvPr/>
        </p:nvSpPr>
        <p:spPr>
          <a:xfrm>
            <a:off x="685800" y="6692645"/>
            <a:ext cx="667512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Bacteria have no mitochondria. Name the process that releases energy in every living cell, including bacteria.  [1]</a:t>
            </a:r>
          </a:p>
        </p:txBody>
      </p:sp>
      <p:sp>
        <p:nvSpPr>
          <p:cNvPr id="18" name="TextBox 17"/>
          <p:cNvSpPr txBox="1"/>
          <p:nvPr/>
        </p:nvSpPr>
        <p:spPr>
          <a:xfrm>
            <a:off x="960120" y="7154417"/>
            <a:ext cx="6400800" cy="454152"/>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Respiration (aerobic or anaerobic) (1).</a:t>
            </a:r>
          </a:p>
          <a:p>
            <a:pPr algn="l">
              <a:spcAft>
                <a:spcPts val="300"/>
              </a:spcAft>
            </a:pPr>
            <a:r>
              <a:rPr sz="1300" b="1">
                <a:solidFill>
                  <a:srgbClr val="009900"/>
                </a:solidFill>
                <a:latin typeface="Arial"/>
              </a:rPr>
              <a:t>Do not accept “photosynthesis” or “breathing”.</a:t>
            </a:r>
          </a:p>
        </p:txBody>
      </p:sp>
      <p:sp>
        <p:nvSpPr>
          <p:cNvPr id="19" name="TextBox 18"/>
          <p:cNvSpPr txBox="1"/>
          <p:nvPr/>
        </p:nvSpPr>
        <p:spPr>
          <a:xfrm>
            <a:off x="685800" y="7707248"/>
            <a:ext cx="667512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6. Circle the typical length of a bacterium.  [1]</a:t>
            </a:r>
          </a:p>
        </p:txBody>
      </p:sp>
      <p:sp>
        <p:nvSpPr>
          <p:cNvPr id="20" name="TextBox 19"/>
          <p:cNvSpPr txBox="1"/>
          <p:nvPr/>
        </p:nvSpPr>
        <p:spPr>
          <a:xfrm>
            <a:off x="960120" y="7960994"/>
            <a:ext cx="6400800" cy="222884"/>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2 µm (1)</a:t>
            </a:r>
          </a:p>
        </p:txBody>
      </p:sp>
      <p:sp>
        <p:nvSpPr>
          <p:cNvPr id="21" name="Rectangle 20"/>
          <p:cNvSpPr/>
          <p:nvPr/>
        </p:nvSpPr>
        <p:spPr>
          <a:xfrm>
            <a:off x="7744968" y="1143000"/>
            <a:ext cx="6949440" cy="3749039"/>
          </a:xfrm>
          <a:prstGeom prst="rect">
            <a:avLst/>
          </a:prstGeom>
          <a:solidFill>
            <a:srgbClr val="FFFFFF"/>
          </a:solidFill>
          <a:ln w="9525">
            <a:solidFill>
              <a:srgbClr val="000000"/>
            </a:solidFill>
          </a:ln>
          <a:effectLst/>
        </p:spPr>
        <p:txBody>
          <a:bodyPr rtlCol="0" anchor="ctr"/>
          <a:lstStyle/>
          <a:p>
            <a:pPr algn="ctr"/>
          </a:p>
        </p:txBody>
      </p:sp>
      <p:sp>
        <p:nvSpPr>
          <p:cNvPr id="22" name="TextBox 21"/>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Calculate</a:t>
            </a:r>
          </a:p>
        </p:txBody>
      </p:sp>
      <p:sp>
        <p:nvSpPr>
          <p:cNvPr id="23" name="TextBox 22"/>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24" name="Rectangle 23"/>
          <p:cNvSpPr/>
          <p:nvPr/>
        </p:nvSpPr>
        <p:spPr>
          <a:xfrm>
            <a:off x="7948691" y="1572768"/>
            <a:ext cx="6541992" cy="365760"/>
          </a:xfrm>
          <a:prstGeom prst="rect">
            <a:avLst/>
          </a:prstGeom>
          <a:solidFill>
            <a:srgbClr val="FFFFFF"/>
          </a:solidFill>
          <a:ln w="12700">
            <a:solidFill>
              <a:srgbClr val="000000"/>
            </a:solidFill>
          </a:ln>
          <a:effectLst/>
        </p:spPr>
        <p:txBody>
          <a:bodyPr rtlCol="0" anchor="ctr"/>
          <a:lstStyle/>
          <a:p>
            <a:pPr algn="ctr"/>
          </a:p>
        </p:txBody>
      </p:sp>
      <p:sp>
        <p:nvSpPr>
          <p:cNvPr id="25" name="TextBox 24"/>
          <p:cNvSpPr txBox="1"/>
          <p:nvPr/>
        </p:nvSpPr>
        <p:spPr>
          <a:xfrm>
            <a:off x="7948691" y="1572768"/>
            <a:ext cx="6541992" cy="36576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how many times bigger = bigger size ÷ smaller size (both in the same unit)</a:t>
            </a:r>
          </a:p>
        </p:txBody>
      </p:sp>
      <p:sp>
        <p:nvSpPr>
          <p:cNvPr id="26" name="TextBox 25"/>
          <p:cNvSpPr txBox="1"/>
          <p:nvPr/>
        </p:nvSpPr>
        <p:spPr>
          <a:xfrm>
            <a:off x="7882128" y="2103120"/>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(a)</a:t>
            </a:r>
          </a:p>
        </p:txBody>
      </p:sp>
      <p:sp>
        <p:nvSpPr>
          <p:cNvPr id="27" name="TextBox 26"/>
          <p:cNvSpPr txBox="1"/>
          <p:nvPr/>
        </p:nvSpPr>
        <p:spPr>
          <a:xfrm>
            <a:off x="8293608" y="2103120"/>
            <a:ext cx="6263640" cy="632460"/>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90 ÷ 3 (1)  = 30 (times) (1)</a:t>
            </a:r>
          </a:p>
          <a:p>
            <a:pPr algn="l">
              <a:spcAft>
                <a:spcPts val="300"/>
              </a:spcAft>
            </a:pPr>
            <a:r>
              <a:rPr sz="1300" b="1">
                <a:solidFill>
                  <a:srgbClr val="009900"/>
                </a:solidFill>
                <a:latin typeface="Arial"/>
              </a:rPr>
              <a:t>Correct answer with no working scores 2. Do not accept 87 (subtracted) or 270 (multiplied).</a:t>
            </a:r>
          </a:p>
        </p:txBody>
      </p:sp>
      <p:sp>
        <p:nvSpPr>
          <p:cNvPr id="28" name="TextBox 27"/>
          <p:cNvSpPr txBox="1"/>
          <p:nvPr/>
        </p:nvSpPr>
        <p:spPr>
          <a:xfrm>
            <a:off x="7882128" y="2872740"/>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(b)</a:t>
            </a:r>
          </a:p>
        </p:txBody>
      </p:sp>
      <p:sp>
        <p:nvSpPr>
          <p:cNvPr id="29" name="TextBox 28"/>
          <p:cNvSpPr txBox="1"/>
          <p:nvPr/>
        </p:nvSpPr>
        <p:spPr>
          <a:xfrm>
            <a:off x="8293608" y="2872740"/>
            <a:ext cx="6263640" cy="632460"/>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1000 ÷ 5 (1)  = 200 (bacteria) (1)</a:t>
            </a:r>
          </a:p>
          <a:p>
            <a:pPr algn="l">
              <a:spcAft>
                <a:spcPts val="300"/>
              </a:spcAft>
            </a:pPr>
            <a:r>
              <a:rPr sz="1300" b="1">
                <a:solidFill>
                  <a:srgbClr val="009900"/>
                </a:solidFill>
                <a:latin typeface="Arial"/>
              </a:rPr>
              <a:t>Correct answer with no working scores 2. Allow 1 mark for 0.2 only if 1 ÷ 5 is shown (units not changed).</a:t>
            </a:r>
          </a:p>
        </p:txBody>
      </p:sp>
      <p:sp>
        <p:nvSpPr>
          <p:cNvPr id="30" name="Rectangle 29"/>
          <p:cNvSpPr/>
          <p:nvPr/>
        </p:nvSpPr>
        <p:spPr>
          <a:xfrm>
            <a:off x="7882128" y="3614928"/>
            <a:ext cx="6675120" cy="10972"/>
          </a:xfrm>
          <a:prstGeom prst="rect">
            <a:avLst/>
          </a:prstGeom>
          <a:solidFill>
            <a:srgbClr val="D2D2D2"/>
          </a:solidFill>
          <a:ln>
            <a:noFill/>
          </a:ln>
          <a:effectLst/>
        </p:spPr>
        <p:txBody>
          <a:bodyPr rtlCol="0" anchor="ctr"/>
          <a:lstStyle/>
          <a:p>
            <a:pPr algn="ctr"/>
          </a:p>
        </p:txBody>
      </p:sp>
      <p:sp>
        <p:nvSpPr>
          <p:cNvPr id="31" name="TextBox 30"/>
          <p:cNvSpPr txBox="1"/>
          <p:nvPr/>
        </p:nvSpPr>
        <p:spPr>
          <a:xfrm>
            <a:off x="7882128" y="3706368"/>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32" name="TextBox 31"/>
          <p:cNvSpPr txBox="1"/>
          <p:nvPr/>
        </p:nvSpPr>
        <p:spPr>
          <a:xfrm>
            <a:off x="7882128" y="4044696"/>
            <a:ext cx="6675120" cy="517651"/>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90 ÷ 3 = 30 times. Check: 30 × 3 = 90.</a:t>
            </a:r>
          </a:p>
          <a:p>
            <a:pPr algn="l">
              <a:spcAft>
                <a:spcPts val="800"/>
              </a:spcAft>
            </a:pPr>
            <a:r>
              <a:rPr sz="1400" b="1">
                <a:solidFill>
                  <a:srgbClr val="000000"/>
                </a:solidFill>
                <a:latin typeface="Arial"/>
              </a:rPr>
              <a:t>(b)  </a:t>
            </a:r>
            <a:r>
              <a:rPr sz="1400" b="1">
                <a:solidFill>
                  <a:srgbClr val="009900"/>
                </a:solidFill>
                <a:latin typeface="Arial"/>
              </a:rPr>
              <a:t>1 mm = 1000 µm. 1000 ÷ 5 = 200 bacteria.</a:t>
            </a:r>
          </a:p>
        </p:txBody>
      </p:sp>
      <p:sp>
        <p:nvSpPr>
          <p:cNvPr id="33" name="Rectangle 32"/>
          <p:cNvSpPr/>
          <p:nvPr/>
        </p:nvSpPr>
        <p:spPr>
          <a:xfrm>
            <a:off x="7744968" y="5029200"/>
            <a:ext cx="6949440" cy="3291839"/>
          </a:xfrm>
          <a:prstGeom prst="rect">
            <a:avLst/>
          </a:prstGeom>
          <a:solidFill>
            <a:srgbClr val="FFFFFF"/>
          </a:solidFill>
          <a:ln w="9525">
            <a:solidFill>
              <a:srgbClr val="000000"/>
            </a:solidFill>
          </a:ln>
          <a:effectLst/>
        </p:spPr>
        <p:txBody>
          <a:bodyPr rtlCol="0" anchor="ctr"/>
          <a:lstStyle/>
          <a:p>
            <a:pPr algn="ctr"/>
          </a:p>
        </p:txBody>
      </p:sp>
      <p:sp>
        <p:nvSpPr>
          <p:cNvPr id="34" name="TextBox 33"/>
          <p:cNvSpPr txBox="1"/>
          <p:nvPr/>
        </p:nvSpPr>
        <p:spPr>
          <a:xfrm>
            <a:off x="7854696" y="51023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Compare</a:t>
            </a:r>
          </a:p>
        </p:txBody>
      </p:sp>
      <p:sp>
        <p:nvSpPr>
          <p:cNvPr id="35" name="TextBox 34"/>
          <p:cNvSpPr txBox="1"/>
          <p:nvPr/>
        </p:nvSpPr>
        <p:spPr>
          <a:xfrm>
            <a:off x="13597128" y="51206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6" name="TextBox 35"/>
          <p:cNvSpPr txBox="1"/>
          <p:nvPr/>
        </p:nvSpPr>
        <p:spPr>
          <a:xfrm>
            <a:off x="7882128" y="5440680"/>
            <a:ext cx="6675120" cy="2587370"/>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Similarities, any two (1 each): both have a cell membrane; both have cytoplasm; both have ribosomes; both have DNA.</a:t>
            </a:r>
          </a:p>
          <a:p>
            <a:pPr algn="l">
              <a:spcAft>
                <a:spcPts val="200"/>
              </a:spcAft>
            </a:pPr>
            <a:r>
              <a:rPr sz="1300" b="1">
                <a:solidFill>
                  <a:srgbClr val="009900"/>
                </a:solidFill>
                <a:latin typeface="Arial"/>
              </a:rPr>
              <a:t>Differences, any two (1 each): an animal cell has a nucleus, but a bacterial cell does not; the bacterial DNA is a single loop, free in the cytoplasm; a bacterial cell has a cell wall, but an animal cell does not; a bacterial cell may have plasmids; an animal cell has mitochondria, but a bacterial cell does not; a bacterial cell is much smaller (about 10 times); some bacteria have a flagellum.</a:t>
            </a:r>
          </a:p>
          <a:p>
            <a:pPr algn="l">
              <a:spcAft>
                <a:spcPts val="200"/>
              </a:spcAft>
            </a:pPr>
            <a:r>
              <a:rPr sz="1300" b="1">
                <a:solidFill>
                  <a:srgbClr val="009900"/>
                </a:solidFill>
                <a:latin typeface="Arial"/>
              </a:rPr>
              <a:t>A difference must say which cell has the feature. Allow “a bacterial cell has no nucleus”. Do not accept “bacteria have no DNA” for any mark.</a:t>
            </a:r>
          </a:p>
          <a:p>
            <a:pPr algn="l">
              <a:spcAft>
                <a:spcPts val="200"/>
              </a:spcAft>
            </a:pPr>
            <a:r>
              <a:rPr sz="1300" b="1">
                <a:solidFill>
                  <a:srgbClr val="000000"/>
                </a:solidFill>
                <a:latin typeface="Arial"/>
              </a:rPr>
              <a:t>Model answer: </a:t>
            </a:r>
            <a:r>
              <a:rPr sz="1300" b="1">
                <a:solidFill>
                  <a:srgbClr val="009900"/>
                </a:solidFill>
                <a:latin typeface="Arial"/>
              </a:rPr>
              <a:t>Similarities: both have a cell membrane; both have ribosomes. Differences: an animal cell has a nucleus, but a bacterial cell does not (its DNA is a single loop in the cytoplasm); a bacterial cell has a cell wall, but an animal cell does not.</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L2 Challenge worksheet: Bacterial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A new microorganism</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565584" y="1284732"/>
            <a:ext cx="2350770"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6, 10 and 11</a:t>
            </a:r>
          </a:p>
        </p:txBody>
      </p:sp>
      <p:sp>
        <p:nvSpPr>
          <p:cNvPr id="11" name="TextBox 10"/>
          <p:cNvSpPr txBox="1"/>
          <p:nvPr/>
        </p:nvSpPr>
        <p:spPr>
          <a:xfrm>
            <a:off x="685800"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Scientists found a new microorganism in a hot spring. Table 1 shows what they found out about one of its cells.</a:t>
            </a:r>
          </a:p>
        </p:txBody>
      </p:sp>
      <p:graphicFrame>
        <p:nvGraphicFramePr>
          <p:cNvPr id="12" name="Table 11"/>
          <p:cNvGraphicFramePr>
            <a:graphicFrameLocks noGrp="1"/>
          </p:cNvGraphicFramePr>
          <p:nvPr/>
        </p:nvGraphicFramePr>
        <p:xfrm>
          <a:off x="1188719" y="2109978"/>
          <a:ext cx="5669280" cy="2414016"/>
        </p:xfrm>
        <a:graphic>
          <a:graphicData uri="http://schemas.openxmlformats.org/drawingml/2006/table">
            <a:tbl>
              <a:tblPr firstRow="0" bandRow="0">
                <a:tableStyleId>{5C22544A-7EE6-4342-B048-85BDC9FD1C3A}</a:tableStyleId>
              </a:tblPr>
              <a:tblGrid>
                <a:gridCol w="2377440"/>
                <a:gridCol w="3291840"/>
              </a:tblGrid>
              <a:tr h="301752">
                <a:tc>
                  <a:txBody>
                    <a:bodyPr/>
                    <a:lstStyle/>
                    <a:p>
                      <a:pPr algn="ctr"/>
                      <a:r>
                        <a:rPr sz="1400" b="1">
                          <a:solidFill>
                            <a:srgbClr val="000000"/>
                          </a:solidFill>
                          <a:latin typeface="Arial"/>
                        </a:rPr>
                        <a:t>Feature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What they found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01752">
                <a:tc>
                  <a:txBody>
                    <a:bodyPr/>
                    <a:lstStyle/>
                    <a:p>
                      <a:pPr algn="l"/>
                      <a:r>
                        <a:rPr sz="1400" b="0">
                          <a:solidFill>
                            <a:srgbClr val="000000"/>
                          </a:solidFill>
                          <a:latin typeface="Arial"/>
                        </a:rPr>
                        <a:t>nucleus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none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cell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present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cell wall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present (not made of cellulose)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ribosomes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present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mitochondria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none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small rings of DNA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present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01752">
                <a:tc>
                  <a:txBody>
                    <a:bodyPr/>
                    <a:lstStyle/>
                    <a:p>
                      <a:pPr algn="l"/>
                      <a:r>
                        <a:rPr sz="1400" b="0">
                          <a:solidFill>
                            <a:srgbClr val="000000"/>
                          </a:solidFill>
                          <a:latin typeface="Arial"/>
                        </a:rPr>
                        <a:t>length of the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1.5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3" name="TextBox 12"/>
          <p:cNvSpPr txBox="1"/>
          <p:nvPr/>
        </p:nvSpPr>
        <p:spPr>
          <a:xfrm>
            <a:off x="548640" y="4560570"/>
            <a:ext cx="694944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Table 1</a:t>
            </a:r>
          </a:p>
        </p:txBody>
      </p:sp>
      <p:sp>
        <p:nvSpPr>
          <p:cNvPr id="14" name="TextBox 13"/>
          <p:cNvSpPr txBox="1"/>
          <p:nvPr/>
        </p:nvSpPr>
        <p:spPr>
          <a:xfrm>
            <a:off x="685800" y="4889754"/>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Is this cell prokaryotic or eukaryotic? Give two pieces of evidence from Table 1.  [3]</a:t>
            </a:r>
          </a:p>
        </p:txBody>
      </p:sp>
      <p:sp>
        <p:nvSpPr>
          <p:cNvPr id="15" name="Rectangle 14"/>
          <p:cNvSpPr/>
          <p:nvPr/>
        </p:nvSpPr>
        <p:spPr>
          <a:xfrm>
            <a:off x="960120" y="5664708"/>
            <a:ext cx="6400800" cy="10972"/>
          </a:xfrm>
          <a:prstGeom prst="rect">
            <a:avLst/>
          </a:prstGeom>
          <a:solidFill>
            <a:srgbClr val="000000"/>
          </a:solidFill>
          <a:ln>
            <a:noFill/>
          </a:ln>
          <a:effectLst/>
        </p:spPr>
        <p:txBody>
          <a:bodyPr rtlCol="0" anchor="ctr"/>
          <a:lstStyle/>
          <a:p>
            <a:pPr algn="ctr"/>
          </a:p>
        </p:txBody>
      </p:sp>
      <p:sp>
        <p:nvSpPr>
          <p:cNvPr id="16" name="Rectangle 15"/>
          <p:cNvSpPr/>
          <p:nvPr/>
        </p:nvSpPr>
        <p:spPr>
          <a:xfrm>
            <a:off x="960120" y="6048756"/>
            <a:ext cx="6400800" cy="10972"/>
          </a:xfrm>
          <a:prstGeom prst="rect">
            <a:avLst/>
          </a:prstGeom>
          <a:solidFill>
            <a:srgbClr val="000000"/>
          </a:solidFill>
          <a:ln>
            <a:noFill/>
          </a:ln>
          <a:effectLst/>
        </p:spPr>
        <p:txBody>
          <a:bodyPr rtlCol="0" anchor="ctr"/>
          <a:lstStyle/>
          <a:p>
            <a:pPr algn="ctr"/>
          </a:p>
        </p:txBody>
      </p:sp>
      <p:sp>
        <p:nvSpPr>
          <p:cNvPr id="17" name="Rectangle 16"/>
          <p:cNvSpPr/>
          <p:nvPr/>
        </p:nvSpPr>
        <p:spPr>
          <a:xfrm>
            <a:off x="960120" y="6432804"/>
            <a:ext cx="6400800" cy="10972"/>
          </a:xfrm>
          <a:prstGeom prst="rect">
            <a:avLst/>
          </a:prstGeom>
          <a:solidFill>
            <a:srgbClr val="000000"/>
          </a:solidFill>
          <a:ln>
            <a:noFill/>
          </a:ln>
          <a:effectLst/>
        </p:spPr>
        <p:txBody>
          <a:bodyPr rtlCol="0" anchor="ctr"/>
          <a:lstStyle/>
          <a:p>
            <a:pPr algn="ctr"/>
          </a:p>
        </p:txBody>
      </p:sp>
      <p:sp>
        <p:nvSpPr>
          <p:cNvPr id="18" name="TextBox 17"/>
          <p:cNvSpPr txBox="1"/>
          <p:nvPr/>
        </p:nvSpPr>
        <p:spPr>
          <a:xfrm>
            <a:off x="685800" y="6576821"/>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A student says: ‘This cell has no mitochondria, so it cannot release energy.’ Explain why the student is wrong.  [2]</a:t>
            </a:r>
          </a:p>
        </p:txBody>
      </p:sp>
      <p:sp>
        <p:nvSpPr>
          <p:cNvPr id="19" name="Rectangle 18"/>
          <p:cNvSpPr/>
          <p:nvPr/>
        </p:nvSpPr>
        <p:spPr>
          <a:xfrm>
            <a:off x="960120" y="7351775"/>
            <a:ext cx="6400800" cy="10972"/>
          </a:xfrm>
          <a:prstGeom prst="rect">
            <a:avLst/>
          </a:prstGeom>
          <a:solidFill>
            <a:srgbClr val="000000"/>
          </a:solidFill>
          <a:ln>
            <a:noFill/>
          </a:ln>
          <a:effectLst/>
        </p:spPr>
        <p:txBody>
          <a:bodyPr rtlCol="0" anchor="ctr"/>
          <a:lstStyle/>
          <a:p>
            <a:pPr algn="ctr"/>
          </a:p>
        </p:txBody>
      </p:sp>
      <p:sp>
        <p:nvSpPr>
          <p:cNvPr id="20" name="Rectangle 19"/>
          <p:cNvSpPr/>
          <p:nvPr/>
        </p:nvSpPr>
        <p:spPr>
          <a:xfrm>
            <a:off x="960120" y="7735823"/>
            <a:ext cx="6400800" cy="10972"/>
          </a:xfrm>
          <a:prstGeom prst="rect">
            <a:avLst/>
          </a:prstGeom>
          <a:solidFill>
            <a:srgbClr val="000000"/>
          </a:solidFill>
          <a:ln>
            <a:noFill/>
          </a:ln>
          <a:effectLst/>
        </p:spPr>
        <p:txBody>
          <a:bodyPr rtlCol="0" anchor="ctr"/>
          <a:lstStyle/>
          <a:p>
            <a:pPr algn="ctr"/>
          </a:p>
        </p:txBody>
      </p:sp>
      <p:sp>
        <p:nvSpPr>
          <p:cNvPr id="21" name="Rectangle 20"/>
          <p:cNvSpPr/>
          <p:nvPr/>
        </p:nvSpPr>
        <p:spPr>
          <a:xfrm>
            <a:off x="960120" y="8119871"/>
            <a:ext cx="6400800" cy="10972"/>
          </a:xfrm>
          <a:prstGeom prst="rect">
            <a:avLst/>
          </a:prstGeom>
          <a:solidFill>
            <a:srgbClr val="000000"/>
          </a:solidFill>
          <a:ln>
            <a:noFill/>
          </a:ln>
          <a:effectLst/>
        </p:spPr>
        <p:txBody>
          <a:bodyPr rtlCol="0" anchor="ctr"/>
          <a:lstStyle/>
          <a:p>
            <a:pPr algn="ctr"/>
          </a:p>
        </p:txBody>
      </p:sp>
      <p:sp>
        <p:nvSpPr>
          <p:cNvPr id="22" name="Rectangle 21"/>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3" name="TextBox 2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Plasmids and an antibiotic</a:t>
            </a:r>
          </a:p>
        </p:txBody>
      </p:sp>
      <p:sp>
        <p:nvSpPr>
          <p:cNvPr id="24" name="TextBox 2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25" name="TextBox 24"/>
          <p:cNvSpPr txBox="1"/>
          <p:nvPr/>
        </p:nvSpPr>
        <p:spPr>
          <a:xfrm>
            <a:off x="11920122" y="128473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4 and 9</a:t>
            </a:r>
          </a:p>
        </p:txBody>
      </p:sp>
      <p:sp>
        <p:nvSpPr>
          <p:cNvPr id="26" name="TextBox 25"/>
          <p:cNvSpPr txBox="1"/>
          <p:nvPr/>
        </p:nvSpPr>
        <p:spPr>
          <a:xfrm>
            <a:off x="7882128"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scientist tested an antibiotic on two types of bacteria, X and Y. Type X has a plasmid that carries a gene called P. Type Y has no plasmids. The antibiotic killed type Y, but not type X.</a:t>
            </a:r>
          </a:p>
        </p:txBody>
      </p:sp>
      <p:sp>
        <p:nvSpPr>
          <p:cNvPr id="27" name="TextBox 26"/>
          <p:cNvSpPr txBox="1"/>
          <p:nvPr/>
        </p:nvSpPr>
        <p:spPr>
          <a:xfrm>
            <a:off x="7882128" y="247002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Suggest what gene P does.  [1]</a:t>
            </a:r>
          </a:p>
        </p:txBody>
      </p:sp>
      <p:sp>
        <p:nvSpPr>
          <p:cNvPr id="28" name="Rectangle 27"/>
          <p:cNvSpPr/>
          <p:nvPr/>
        </p:nvSpPr>
        <p:spPr>
          <a:xfrm>
            <a:off x="8156448" y="3022091"/>
            <a:ext cx="6400800" cy="10972"/>
          </a:xfrm>
          <a:prstGeom prst="rect">
            <a:avLst/>
          </a:prstGeom>
          <a:solidFill>
            <a:srgbClr val="000000"/>
          </a:solidFill>
          <a:ln>
            <a:noFill/>
          </a:ln>
          <a:effectLst/>
        </p:spPr>
        <p:txBody>
          <a:bodyPr rtlCol="0" anchor="ctr"/>
          <a:lstStyle/>
          <a:p>
            <a:pPr algn="ctr"/>
          </a:p>
        </p:txBody>
      </p:sp>
      <p:sp>
        <p:nvSpPr>
          <p:cNvPr id="29" name="Rectangle 28"/>
          <p:cNvSpPr/>
          <p:nvPr/>
        </p:nvSpPr>
        <p:spPr>
          <a:xfrm>
            <a:off x="8156448" y="3479291"/>
            <a:ext cx="6400800" cy="10972"/>
          </a:xfrm>
          <a:prstGeom prst="rect">
            <a:avLst/>
          </a:prstGeom>
          <a:solidFill>
            <a:srgbClr val="000000"/>
          </a:solidFill>
          <a:ln>
            <a:noFill/>
          </a:ln>
          <a:effectLst/>
        </p:spPr>
        <p:txBody>
          <a:bodyPr rtlCol="0" anchor="ctr"/>
          <a:lstStyle/>
          <a:p>
            <a:pPr algn="ctr"/>
          </a:p>
        </p:txBody>
      </p:sp>
      <p:sp>
        <p:nvSpPr>
          <p:cNvPr id="30" name="TextBox 29"/>
          <p:cNvSpPr txBox="1"/>
          <p:nvPr/>
        </p:nvSpPr>
        <p:spPr>
          <a:xfrm>
            <a:off x="7882128" y="3993070"/>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Type Y has no plasmids. Explain how type Y can still make the proteins it needs.  [2]</a:t>
            </a:r>
          </a:p>
        </p:txBody>
      </p:sp>
      <p:sp>
        <p:nvSpPr>
          <p:cNvPr id="31" name="Rectangle 30"/>
          <p:cNvSpPr/>
          <p:nvPr/>
        </p:nvSpPr>
        <p:spPr>
          <a:xfrm>
            <a:off x="8156448" y="4768024"/>
            <a:ext cx="6400800" cy="10972"/>
          </a:xfrm>
          <a:prstGeom prst="rect">
            <a:avLst/>
          </a:prstGeom>
          <a:solidFill>
            <a:srgbClr val="000000"/>
          </a:solidFill>
          <a:ln>
            <a:noFill/>
          </a:ln>
          <a:effectLst/>
        </p:spPr>
        <p:txBody>
          <a:bodyPr rtlCol="0" anchor="ctr"/>
          <a:lstStyle/>
          <a:p>
            <a:pPr algn="ctr"/>
          </a:p>
        </p:txBody>
      </p:sp>
      <p:sp>
        <p:nvSpPr>
          <p:cNvPr id="32" name="Rectangle 31"/>
          <p:cNvSpPr/>
          <p:nvPr/>
        </p:nvSpPr>
        <p:spPr>
          <a:xfrm>
            <a:off x="8156448" y="5225224"/>
            <a:ext cx="6400800" cy="10972"/>
          </a:xfrm>
          <a:prstGeom prst="rect">
            <a:avLst/>
          </a:prstGeom>
          <a:solidFill>
            <a:srgbClr val="000000"/>
          </a:solidFill>
          <a:ln>
            <a:noFill/>
          </a:ln>
          <a:effectLst/>
        </p:spPr>
        <p:txBody>
          <a:bodyPr rtlCol="0" anchor="ctr"/>
          <a:lstStyle/>
          <a:p>
            <a:pPr algn="ctr"/>
          </a:p>
        </p:txBody>
      </p:sp>
      <p:sp>
        <p:nvSpPr>
          <p:cNvPr id="33" name="Rectangle 32"/>
          <p:cNvSpPr/>
          <p:nvPr/>
        </p:nvSpPr>
        <p:spPr>
          <a:xfrm>
            <a:off x="8156448" y="5682424"/>
            <a:ext cx="6400800" cy="10972"/>
          </a:xfrm>
          <a:prstGeom prst="rect">
            <a:avLst/>
          </a:prstGeom>
          <a:solidFill>
            <a:srgbClr val="000000"/>
          </a:solidFill>
          <a:ln>
            <a:noFill/>
          </a:ln>
          <a:effectLst/>
        </p:spPr>
        <p:txBody>
          <a:bodyPr rtlCol="0" anchor="ctr"/>
          <a:lstStyle/>
          <a:p>
            <a:pPr algn="ctr"/>
          </a:p>
        </p:txBody>
      </p:sp>
      <p:sp>
        <p:nvSpPr>
          <p:cNvPr id="34" name="Rectangle 33"/>
          <p:cNvSpPr/>
          <p:nvPr/>
        </p:nvSpPr>
        <p:spPr>
          <a:xfrm>
            <a:off x="8156448" y="6139624"/>
            <a:ext cx="6400800" cy="10972"/>
          </a:xfrm>
          <a:prstGeom prst="rect">
            <a:avLst/>
          </a:prstGeom>
          <a:solidFill>
            <a:srgbClr val="000000"/>
          </a:solidFill>
          <a:ln>
            <a:noFill/>
          </a:ln>
          <a:effectLst/>
        </p:spPr>
        <p:txBody>
          <a:bodyPr rtlCol="0" anchor="ctr"/>
          <a:lstStyle/>
          <a:p>
            <a:pPr algn="ctr"/>
          </a:p>
        </p:txBody>
      </p:sp>
      <p:sp>
        <p:nvSpPr>
          <p:cNvPr id="35" name="TextBox 34"/>
          <p:cNvSpPr txBox="1"/>
          <p:nvPr/>
        </p:nvSpPr>
        <p:spPr>
          <a:xfrm>
            <a:off x="7882128" y="6653402"/>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Gene P is not inside a nucleus. Explain why.  [1]</a:t>
            </a:r>
          </a:p>
        </p:txBody>
      </p:sp>
      <p:sp>
        <p:nvSpPr>
          <p:cNvPr id="36" name="Rectangle 35"/>
          <p:cNvSpPr/>
          <p:nvPr/>
        </p:nvSpPr>
        <p:spPr>
          <a:xfrm>
            <a:off x="8156448" y="7205472"/>
            <a:ext cx="6400800" cy="10972"/>
          </a:xfrm>
          <a:prstGeom prst="rect">
            <a:avLst/>
          </a:prstGeom>
          <a:solidFill>
            <a:srgbClr val="000000"/>
          </a:solidFill>
          <a:ln>
            <a:noFill/>
          </a:ln>
          <a:effectLst/>
        </p:spPr>
        <p:txBody>
          <a:bodyPr rtlCol="0" anchor="ctr"/>
          <a:lstStyle/>
          <a:p>
            <a:pPr algn="ctr"/>
          </a:p>
        </p:txBody>
      </p:sp>
      <p:sp>
        <p:nvSpPr>
          <p:cNvPr id="37" name="Rectangle 36"/>
          <p:cNvSpPr/>
          <p:nvPr/>
        </p:nvSpPr>
        <p:spPr>
          <a:xfrm>
            <a:off x="8156448" y="7662671"/>
            <a:ext cx="6400800" cy="10972"/>
          </a:xfrm>
          <a:prstGeom prst="rect">
            <a:avLst/>
          </a:prstGeom>
          <a:solidFill>
            <a:srgbClr val="000000"/>
          </a:solidFill>
          <a:ln>
            <a:noFill/>
          </a:ln>
          <a:effectLst/>
        </p:spPr>
        <p:txBody>
          <a:bodyPr rtlCol="0" anchor="ctr"/>
          <a:lstStyle/>
          <a:p>
            <a:pPr algn="ctr"/>
          </a:p>
        </p:txBody>
      </p:sp>
      <p:sp>
        <p:nvSpPr>
          <p:cNvPr id="38" name="Rectangle 37"/>
          <p:cNvSpPr/>
          <p:nvPr/>
        </p:nvSpPr>
        <p:spPr>
          <a:xfrm>
            <a:off x="8156448" y="8119871"/>
            <a:ext cx="640080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L2 Challenge worksheet: Bacterial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Sizes and a micrograph</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0" name="TextBox 9"/>
          <p:cNvSpPr txBox="1"/>
          <p:nvPr/>
        </p:nvSpPr>
        <p:spPr>
          <a:xfrm>
            <a:off x="4723794" y="128473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2 and 7</a:t>
            </a:r>
          </a:p>
        </p:txBody>
      </p:sp>
      <p:sp>
        <p:nvSpPr>
          <p:cNvPr id="11" name="TextBox 10"/>
          <p:cNvSpPr txBox="1"/>
          <p:nvPr/>
        </p:nvSpPr>
        <p:spPr>
          <a:xfrm>
            <a:off x="685800"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Figure 1 is a drawing made from an electron micrograph of a bacterium, cut lengthways.</a:t>
            </a:r>
          </a:p>
        </p:txBody>
      </p:sp>
      <p:pic>
        <p:nvPicPr>
          <p:cNvPr id="12" name="Picture 11" descr="C. Sizes and a micrograph. (b) A root hair cell is 0.8 mm long. 1 mm = 1000 µm. Calculate how many times longer the root hair cell is than the bacterium. Use your answer to (a). [3]."/>
          <p:cNvPicPr>
            <a:picLocks noChangeAspect="1"/>
          </p:cNvPicPr>
          <p:nvPr/>
        </p:nvPicPr>
        <p:blipFill>
          <a:blip r:embed="rId2"/>
          <a:stretch>
            <a:fillRect/>
          </a:stretch>
        </p:blipFill>
        <p:spPr>
          <a:xfrm>
            <a:off x="685800" y="2128266"/>
            <a:ext cx="4206240" cy="1817096"/>
          </a:xfrm>
          <a:prstGeom prst="rect">
            <a:avLst/>
          </a:prstGeom>
        </p:spPr>
      </p:pic>
      <p:sp>
        <p:nvSpPr>
          <p:cNvPr id="13" name="TextBox 12"/>
          <p:cNvSpPr txBox="1"/>
          <p:nvPr/>
        </p:nvSpPr>
        <p:spPr>
          <a:xfrm>
            <a:off x="685800" y="3963649"/>
            <a:ext cx="420624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Figure 1</a:t>
            </a:r>
          </a:p>
        </p:txBody>
      </p:sp>
      <p:sp>
        <p:nvSpPr>
          <p:cNvPr id="14" name="TextBox 13"/>
          <p:cNvSpPr txBox="1"/>
          <p:nvPr/>
        </p:nvSpPr>
        <p:spPr>
          <a:xfrm>
            <a:off x="5074920" y="2219706"/>
            <a:ext cx="2285999"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Use the scale bar to estimate the length of the bacterium.  [1]</a:t>
            </a:r>
          </a:p>
        </p:txBody>
      </p:sp>
      <p:sp>
        <p:nvSpPr>
          <p:cNvPr id="15" name="Rectangle 14"/>
          <p:cNvSpPr/>
          <p:nvPr/>
        </p:nvSpPr>
        <p:spPr>
          <a:xfrm>
            <a:off x="5074920" y="3409569"/>
            <a:ext cx="1371600" cy="10972"/>
          </a:xfrm>
          <a:prstGeom prst="rect">
            <a:avLst/>
          </a:prstGeom>
          <a:solidFill>
            <a:srgbClr val="000000"/>
          </a:solidFill>
          <a:ln>
            <a:noFill/>
          </a:ln>
          <a:effectLst/>
        </p:spPr>
        <p:txBody>
          <a:bodyPr rtlCol="0" anchor="ctr"/>
          <a:lstStyle/>
          <a:p>
            <a:pPr algn="ctr"/>
          </a:p>
        </p:txBody>
      </p:sp>
      <p:sp>
        <p:nvSpPr>
          <p:cNvPr id="16" name="TextBox 15"/>
          <p:cNvSpPr txBox="1"/>
          <p:nvPr/>
        </p:nvSpPr>
        <p:spPr>
          <a:xfrm>
            <a:off x="6537959" y="3162681"/>
            <a:ext cx="542776"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µm</a:t>
            </a:r>
          </a:p>
        </p:txBody>
      </p:sp>
      <p:sp>
        <p:nvSpPr>
          <p:cNvPr id="17" name="TextBox 16"/>
          <p:cNvSpPr txBox="1"/>
          <p:nvPr/>
        </p:nvSpPr>
        <p:spPr>
          <a:xfrm>
            <a:off x="685800" y="4356841"/>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A root hair cell is 0.8 mm long. 1 mm = 1000 µm. Calculate how many times longer the root hair cell is than the bacterium. Use your answer to (a).  [3]</a:t>
            </a:r>
          </a:p>
        </p:txBody>
      </p:sp>
      <p:sp>
        <p:nvSpPr>
          <p:cNvPr id="18" name="Rectangle 17"/>
          <p:cNvSpPr/>
          <p:nvPr/>
        </p:nvSpPr>
        <p:spPr>
          <a:xfrm>
            <a:off x="960120" y="6275069"/>
            <a:ext cx="2011680" cy="10972"/>
          </a:xfrm>
          <a:prstGeom prst="rect">
            <a:avLst/>
          </a:prstGeom>
          <a:solidFill>
            <a:srgbClr val="000000"/>
          </a:solidFill>
          <a:ln>
            <a:noFill/>
          </a:ln>
          <a:effectLst/>
        </p:spPr>
        <p:txBody>
          <a:bodyPr rtlCol="0" anchor="ctr"/>
          <a:lstStyle/>
          <a:p>
            <a:pPr algn="ctr"/>
          </a:p>
        </p:txBody>
      </p:sp>
      <p:sp>
        <p:nvSpPr>
          <p:cNvPr id="19" name="TextBox 18"/>
          <p:cNvSpPr txBox="1"/>
          <p:nvPr/>
        </p:nvSpPr>
        <p:spPr>
          <a:xfrm>
            <a:off x="3063240" y="6028181"/>
            <a:ext cx="729466"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times</a:t>
            </a:r>
          </a:p>
        </p:txBody>
      </p:sp>
      <p:sp>
        <p:nvSpPr>
          <p:cNvPr id="20" name="TextBox 19"/>
          <p:cNvSpPr txBox="1"/>
          <p:nvPr/>
        </p:nvSpPr>
        <p:spPr>
          <a:xfrm>
            <a:off x="685800" y="6576821"/>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Pictures of bacteria made with an electron microscope are often shown in bright colours. Explain why these are not the real colours of the bacterium.  [2]</a:t>
            </a:r>
          </a:p>
        </p:txBody>
      </p:sp>
      <p:sp>
        <p:nvSpPr>
          <p:cNvPr id="21" name="Rectangle 20"/>
          <p:cNvSpPr/>
          <p:nvPr/>
        </p:nvSpPr>
        <p:spPr>
          <a:xfrm>
            <a:off x="960120" y="7351775"/>
            <a:ext cx="6400800" cy="10972"/>
          </a:xfrm>
          <a:prstGeom prst="rect">
            <a:avLst/>
          </a:prstGeom>
          <a:solidFill>
            <a:srgbClr val="000000"/>
          </a:solidFill>
          <a:ln>
            <a:noFill/>
          </a:ln>
          <a:effectLst/>
        </p:spPr>
        <p:txBody>
          <a:bodyPr rtlCol="0" anchor="ctr"/>
          <a:lstStyle/>
          <a:p>
            <a:pPr algn="ctr"/>
          </a:p>
        </p:txBody>
      </p:sp>
      <p:sp>
        <p:nvSpPr>
          <p:cNvPr id="22" name="Rectangle 21"/>
          <p:cNvSpPr/>
          <p:nvPr/>
        </p:nvSpPr>
        <p:spPr>
          <a:xfrm>
            <a:off x="960120" y="7735823"/>
            <a:ext cx="6400800" cy="10972"/>
          </a:xfrm>
          <a:prstGeom prst="rect">
            <a:avLst/>
          </a:prstGeom>
          <a:solidFill>
            <a:srgbClr val="000000"/>
          </a:solidFill>
          <a:ln>
            <a:noFill/>
          </a:ln>
          <a:effectLst/>
        </p:spPr>
        <p:txBody>
          <a:bodyPr rtlCol="0" anchor="ctr"/>
          <a:lstStyle/>
          <a:p>
            <a:pPr algn="ctr"/>
          </a:p>
        </p:txBody>
      </p:sp>
      <p:sp>
        <p:nvSpPr>
          <p:cNvPr id="23" name="Rectangle 22"/>
          <p:cNvSpPr/>
          <p:nvPr/>
        </p:nvSpPr>
        <p:spPr>
          <a:xfrm>
            <a:off x="960120" y="8119871"/>
            <a:ext cx="6400800" cy="10972"/>
          </a:xfrm>
          <a:prstGeom prst="rect">
            <a:avLst/>
          </a:prstGeom>
          <a:solidFill>
            <a:srgbClr val="000000"/>
          </a:solidFill>
          <a:ln>
            <a:noFill/>
          </a:ln>
          <a:effectLst/>
        </p:spPr>
        <p:txBody>
          <a:bodyPr rtlCol="0" anchor="ctr"/>
          <a:lstStyle/>
          <a:p>
            <a:pPr algn="ctr"/>
          </a:p>
        </p:txBody>
      </p:sp>
      <p:sp>
        <p:nvSpPr>
          <p:cNvPr id="24" name="Rectangle 23"/>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5" name="TextBox 2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26" name="TextBox 2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7" name="TextBox 26"/>
          <p:cNvSpPr txBox="1"/>
          <p:nvPr/>
        </p:nvSpPr>
        <p:spPr>
          <a:xfrm>
            <a:off x="12004800" y="1284732"/>
            <a:ext cx="210788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and 10</a:t>
            </a:r>
          </a:p>
        </p:txBody>
      </p:sp>
      <p:sp>
        <p:nvSpPr>
          <p:cNvPr id="28" name="TextBox 27"/>
          <p:cNvSpPr txBox="1"/>
          <p:nvPr/>
        </p:nvSpPr>
        <p:spPr>
          <a:xfrm>
            <a:off x="7882128"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bacterium is a single-celled organism. It must take in substances, release energy and make proteins, and some bacteria move. Explain how the structures in a bacterial cell help it to stay alive.  [6]</a:t>
            </a:r>
          </a:p>
        </p:txBody>
      </p:sp>
      <p:sp>
        <p:nvSpPr>
          <p:cNvPr id="29" name="TextBox 28"/>
          <p:cNvSpPr txBox="1"/>
          <p:nvPr/>
        </p:nvSpPr>
        <p:spPr>
          <a:xfrm>
            <a:off x="7882128" y="2296287"/>
            <a:ext cx="6675120" cy="208025"/>
          </a:xfrm>
          <a:prstGeom prst="rect">
            <a:avLst/>
          </a:prstGeom>
          <a:noFill/>
        </p:spPr>
        <p:txBody>
          <a:bodyPr wrap="square" lIns="0" rIns="0" tIns="0" bIns="0" anchor="t">
            <a:spAutoFit/>
          </a:bodyPr>
          <a:lstStyle/>
          <a:p>
            <a:pPr algn="l">
              <a:spcAft>
                <a:spcPts val="0"/>
              </a:spcAft>
            </a:pPr>
            <a:r>
              <a:rPr sz="1400" b="0">
                <a:solidFill>
                  <a:srgbClr val="5A5A5A"/>
                </a:solidFill>
                <a:latin typeface="Arial"/>
              </a:rPr>
              <a:t>In your answer, name the structures and say what each one does.</a:t>
            </a:r>
          </a:p>
        </p:txBody>
      </p:sp>
      <p:sp>
        <p:nvSpPr>
          <p:cNvPr id="30" name="Rectangle 29"/>
          <p:cNvSpPr/>
          <p:nvPr/>
        </p:nvSpPr>
        <p:spPr>
          <a:xfrm>
            <a:off x="7882128" y="2915793"/>
            <a:ext cx="6675120" cy="10972"/>
          </a:xfrm>
          <a:prstGeom prst="rect">
            <a:avLst/>
          </a:prstGeom>
          <a:solidFill>
            <a:srgbClr val="000000"/>
          </a:solidFill>
          <a:ln>
            <a:noFill/>
          </a:ln>
          <a:effectLst/>
        </p:spPr>
        <p:txBody>
          <a:bodyPr rtlCol="0" anchor="ctr"/>
          <a:lstStyle/>
          <a:p>
            <a:pPr algn="ctr"/>
          </a:p>
        </p:txBody>
      </p:sp>
      <p:sp>
        <p:nvSpPr>
          <p:cNvPr id="31" name="Rectangle 30"/>
          <p:cNvSpPr/>
          <p:nvPr/>
        </p:nvSpPr>
        <p:spPr>
          <a:xfrm>
            <a:off x="7882128" y="3347180"/>
            <a:ext cx="6675120" cy="10972"/>
          </a:xfrm>
          <a:prstGeom prst="rect">
            <a:avLst/>
          </a:prstGeom>
          <a:solidFill>
            <a:srgbClr val="000000"/>
          </a:solidFill>
          <a:ln>
            <a:noFill/>
          </a:ln>
          <a:effectLst/>
        </p:spPr>
        <p:txBody>
          <a:bodyPr rtlCol="0" anchor="ctr"/>
          <a:lstStyle/>
          <a:p>
            <a:pPr algn="ctr"/>
          </a:p>
        </p:txBody>
      </p:sp>
      <p:sp>
        <p:nvSpPr>
          <p:cNvPr id="32" name="Rectangle 31"/>
          <p:cNvSpPr/>
          <p:nvPr/>
        </p:nvSpPr>
        <p:spPr>
          <a:xfrm>
            <a:off x="7882128" y="3778567"/>
            <a:ext cx="6675120" cy="10972"/>
          </a:xfrm>
          <a:prstGeom prst="rect">
            <a:avLst/>
          </a:prstGeom>
          <a:solidFill>
            <a:srgbClr val="000000"/>
          </a:solidFill>
          <a:ln>
            <a:noFill/>
          </a:ln>
          <a:effectLst/>
        </p:spPr>
        <p:txBody>
          <a:bodyPr rtlCol="0" anchor="ctr"/>
          <a:lstStyle/>
          <a:p>
            <a:pPr algn="ctr"/>
          </a:p>
        </p:txBody>
      </p:sp>
      <p:sp>
        <p:nvSpPr>
          <p:cNvPr id="33" name="Rectangle 32"/>
          <p:cNvSpPr/>
          <p:nvPr/>
        </p:nvSpPr>
        <p:spPr>
          <a:xfrm>
            <a:off x="7882128" y="4209954"/>
            <a:ext cx="6675120" cy="10972"/>
          </a:xfrm>
          <a:prstGeom prst="rect">
            <a:avLst/>
          </a:prstGeom>
          <a:solidFill>
            <a:srgbClr val="000000"/>
          </a:solidFill>
          <a:ln>
            <a:noFill/>
          </a:ln>
          <a:effectLst/>
        </p:spPr>
        <p:txBody>
          <a:bodyPr rtlCol="0" anchor="ctr"/>
          <a:lstStyle/>
          <a:p>
            <a:pPr algn="ctr"/>
          </a:p>
        </p:txBody>
      </p:sp>
      <p:sp>
        <p:nvSpPr>
          <p:cNvPr id="34" name="Rectangle 33"/>
          <p:cNvSpPr/>
          <p:nvPr/>
        </p:nvSpPr>
        <p:spPr>
          <a:xfrm>
            <a:off x="7882128" y="4641342"/>
            <a:ext cx="6675120" cy="10972"/>
          </a:xfrm>
          <a:prstGeom prst="rect">
            <a:avLst/>
          </a:prstGeom>
          <a:solidFill>
            <a:srgbClr val="000000"/>
          </a:solidFill>
          <a:ln>
            <a:noFill/>
          </a:ln>
          <a:effectLst/>
        </p:spPr>
        <p:txBody>
          <a:bodyPr rtlCol="0" anchor="ctr"/>
          <a:lstStyle/>
          <a:p>
            <a:pPr algn="ctr"/>
          </a:p>
        </p:txBody>
      </p:sp>
      <p:sp>
        <p:nvSpPr>
          <p:cNvPr id="35" name="Rectangle 34"/>
          <p:cNvSpPr/>
          <p:nvPr/>
        </p:nvSpPr>
        <p:spPr>
          <a:xfrm>
            <a:off x="7882128" y="5072729"/>
            <a:ext cx="6675120" cy="10972"/>
          </a:xfrm>
          <a:prstGeom prst="rect">
            <a:avLst/>
          </a:prstGeom>
          <a:solidFill>
            <a:srgbClr val="000000"/>
          </a:solidFill>
          <a:ln>
            <a:noFill/>
          </a:ln>
          <a:effectLst/>
        </p:spPr>
        <p:txBody>
          <a:bodyPr rtlCol="0" anchor="ctr"/>
          <a:lstStyle/>
          <a:p>
            <a:pPr algn="ctr"/>
          </a:p>
        </p:txBody>
      </p:sp>
      <p:sp>
        <p:nvSpPr>
          <p:cNvPr id="36" name="Rectangle 35"/>
          <p:cNvSpPr/>
          <p:nvPr/>
        </p:nvSpPr>
        <p:spPr>
          <a:xfrm>
            <a:off x="7882128" y="5504116"/>
            <a:ext cx="6675120" cy="10972"/>
          </a:xfrm>
          <a:prstGeom prst="rect">
            <a:avLst/>
          </a:prstGeom>
          <a:solidFill>
            <a:srgbClr val="000000"/>
          </a:solidFill>
          <a:ln>
            <a:noFill/>
          </a:ln>
          <a:effectLst/>
        </p:spPr>
        <p:txBody>
          <a:bodyPr rtlCol="0" anchor="ctr"/>
          <a:lstStyle/>
          <a:p>
            <a:pPr algn="ctr"/>
          </a:p>
        </p:txBody>
      </p:sp>
      <p:sp>
        <p:nvSpPr>
          <p:cNvPr id="37" name="Rectangle 36"/>
          <p:cNvSpPr/>
          <p:nvPr/>
        </p:nvSpPr>
        <p:spPr>
          <a:xfrm>
            <a:off x="7882128" y="5935503"/>
            <a:ext cx="6675120" cy="10972"/>
          </a:xfrm>
          <a:prstGeom prst="rect">
            <a:avLst/>
          </a:prstGeom>
          <a:solidFill>
            <a:srgbClr val="000000"/>
          </a:solidFill>
          <a:ln>
            <a:noFill/>
          </a:ln>
          <a:effectLst/>
        </p:spPr>
        <p:txBody>
          <a:bodyPr rtlCol="0" anchor="ctr"/>
          <a:lstStyle/>
          <a:p>
            <a:pPr algn="ctr"/>
          </a:p>
        </p:txBody>
      </p:sp>
      <p:sp>
        <p:nvSpPr>
          <p:cNvPr id="38" name="Rectangle 37"/>
          <p:cNvSpPr/>
          <p:nvPr/>
        </p:nvSpPr>
        <p:spPr>
          <a:xfrm>
            <a:off x="7882128" y="6366891"/>
            <a:ext cx="6675120" cy="10972"/>
          </a:xfrm>
          <a:prstGeom prst="rect">
            <a:avLst/>
          </a:prstGeom>
          <a:solidFill>
            <a:srgbClr val="000000"/>
          </a:solidFill>
          <a:ln>
            <a:noFill/>
          </a:ln>
          <a:effectLst/>
        </p:spPr>
        <p:txBody>
          <a:bodyPr rtlCol="0" anchor="ctr"/>
          <a:lstStyle/>
          <a:p>
            <a:pPr algn="ctr"/>
          </a:p>
        </p:txBody>
      </p:sp>
      <p:sp>
        <p:nvSpPr>
          <p:cNvPr id="39" name="Rectangle 38"/>
          <p:cNvSpPr/>
          <p:nvPr/>
        </p:nvSpPr>
        <p:spPr>
          <a:xfrm>
            <a:off x="7882128" y="6798278"/>
            <a:ext cx="6675120" cy="10972"/>
          </a:xfrm>
          <a:prstGeom prst="rect">
            <a:avLst/>
          </a:prstGeom>
          <a:solidFill>
            <a:srgbClr val="000000"/>
          </a:solidFill>
          <a:ln>
            <a:noFill/>
          </a:ln>
          <a:effectLst/>
        </p:spPr>
        <p:txBody>
          <a:bodyPr rtlCol="0" anchor="ctr"/>
          <a:lstStyle/>
          <a:p>
            <a:pPr algn="ctr"/>
          </a:p>
        </p:txBody>
      </p:sp>
      <p:sp>
        <p:nvSpPr>
          <p:cNvPr id="40" name="Rectangle 39"/>
          <p:cNvSpPr/>
          <p:nvPr/>
        </p:nvSpPr>
        <p:spPr>
          <a:xfrm>
            <a:off x="7882128" y="7229665"/>
            <a:ext cx="6675120" cy="10972"/>
          </a:xfrm>
          <a:prstGeom prst="rect">
            <a:avLst/>
          </a:prstGeom>
          <a:solidFill>
            <a:srgbClr val="000000"/>
          </a:solidFill>
          <a:ln>
            <a:noFill/>
          </a:ln>
          <a:effectLst/>
        </p:spPr>
        <p:txBody>
          <a:bodyPr rtlCol="0" anchor="ctr"/>
          <a:lstStyle/>
          <a:p>
            <a:pPr algn="ctr"/>
          </a:p>
        </p:txBody>
      </p:sp>
      <p:sp>
        <p:nvSpPr>
          <p:cNvPr id="41" name="Rectangle 40"/>
          <p:cNvSpPr/>
          <p:nvPr/>
        </p:nvSpPr>
        <p:spPr>
          <a:xfrm>
            <a:off x="7882128" y="7661052"/>
            <a:ext cx="6675120" cy="10972"/>
          </a:xfrm>
          <a:prstGeom prst="rect">
            <a:avLst/>
          </a:prstGeom>
          <a:solidFill>
            <a:srgbClr val="000000"/>
          </a:solidFill>
          <a:ln>
            <a:noFill/>
          </a:ln>
          <a:effectLst/>
        </p:spPr>
        <p:txBody>
          <a:bodyPr rtlCol="0" anchor="ctr"/>
          <a:lstStyle/>
          <a:p>
            <a:pPr algn="ctr"/>
          </a:p>
        </p:txBody>
      </p:sp>
      <p:sp>
        <p:nvSpPr>
          <p:cNvPr id="42" name="Rectangle 41"/>
          <p:cNvSpPr/>
          <p:nvPr/>
        </p:nvSpPr>
        <p:spPr>
          <a:xfrm>
            <a:off x="7882128" y="8092440"/>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L2 Challenge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A new microorganism</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graphicFrame>
        <p:nvGraphicFramePr>
          <p:cNvPr id="9" name="Table 8"/>
          <p:cNvGraphicFramePr>
            <a:graphicFrameLocks noGrp="1"/>
          </p:cNvGraphicFramePr>
          <p:nvPr/>
        </p:nvGraphicFramePr>
        <p:xfrm>
          <a:off x="1188719" y="1572768"/>
          <a:ext cx="5669280" cy="2194560"/>
        </p:xfrm>
        <a:graphic>
          <a:graphicData uri="http://schemas.openxmlformats.org/drawingml/2006/table">
            <a:tbl>
              <a:tblPr firstRow="0" bandRow="0">
                <a:tableStyleId>{5C22544A-7EE6-4342-B048-85BDC9FD1C3A}</a:tableStyleId>
              </a:tblPr>
              <a:tblGrid>
                <a:gridCol w="2377440"/>
                <a:gridCol w="3291840"/>
              </a:tblGrid>
              <a:tr h="274320">
                <a:tc>
                  <a:txBody>
                    <a:bodyPr/>
                    <a:lstStyle/>
                    <a:p>
                      <a:pPr algn="ctr"/>
                      <a:r>
                        <a:rPr sz="1300" b="1">
                          <a:solidFill>
                            <a:srgbClr val="000000"/>
                          </a:solidFill>
                          <a:latin typeface="Arial"/>
                        </a:rPr>
                        <a:t>Feature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What they found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274320">
                <a:tc>
                  <a:txBody>
                    <a:bodyPr/>
                    <a:lstStyle/>
                    <a:p>
                      <a:pPr algn="l"/>
                      <a:r>
                        <a:rPr sz="1300" b="0">
                          <a:solidFill>
                            <a:srgbClr val="000000"/>
                          </a:solidFill>
                          <a:latin typeface="Arial"/>
                        </a:rPr>
                        <a:t>nucleus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0">
                          <a:solidFill>
                            <a:srgbClr val="000000"/>
                          </a:solidFill>
                          <a:latin typeface="Arial"/>
                        </a:rPr>
                        <a:t>none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274320">
                <a:tc>
                  <a:txBody>
                    <a:bodyPr/>
                    <a:lstStyle/>
                    <a:p>
                      <a:pPr algn="l"/>
                      <a:r>
                        <a:rPr sz="1300" b="0">
                          <a:solidFill>
                            <a:srgbClr val="000000"/>
                          </a:solidFill>
                          <a:latin typeface="Arial"/>
                        </a:rPr>
                        <a:t>cell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0">
                          <a:solidFill>
                            <a:srgbClr val="000000"/>
                          </a:solidFill>
                          <a:latin typeface="Arial"/>
                        </a:rPr>
                        <a:t>present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274320">
                <a:tc>
                  <a:txBody>
                    <a:bodyPr/>
                    <a:lstStyle/>
                    <a:p>
                      <a:pPr algn="l"/>
                      <a:r>
                        <a:rPr sz="1300" b="0">
                          <a:solidFill>
                            <a:srgbClr val="000000"/>
                          </a:solidFill>
                          <a:latin typeface="Arial"/>
                        </a:rPr>
                        <a:t>cell wall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0">
                          <a:solidFill>
                            <a:srgbClr val="000000"/>
                          </a:solidFill>
                          <a:latin typeface="Arial"/>
                        </a:rPr>
                        <a:t>present (not made of cellulose)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274320">
                <a:tc>
                  <a:txBody>
                    <a:bodyPr/>
                    <a:lstStyle/>
                    <a:p>
                      <a:pPr algn="l"/>
                      <a:r>
                        <a:rPr sz="1300" b="0">
                          <a:solidFill>
                            <a:srgbClr val="000000"/>
                          </a:solidFill>
                          <a:latin typeface="Arial"/>
                        </a:rPr>
                        <a:t>ribosomes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0">
                          <a:solidFill>
                            <a:srgbClr val="000000"/>
                          </a:solidFill>
                          <a:latin typeface="Arial"/>
                        </a:rPr>
                        <a:t>present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274320">
                <a:tc>
                  <a:txBody>
                    <a:bodyPr/>
                    <a:lstStyle/>
                    <a:p>
                      <a:pPr algn="l"/>
                      <a:r>
                        <a:rPr sz="1300" b="0">
                          <a:solidFill>
                            <a:srgbClr val="000000"/>
                          </a:solidFill>
                          <a:latin typeface="Arial"/>
                        </a:rPr>
                        <a:t>mitochondria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0">
                          <a:solidFill>
                            <a:srgbClr val="000000"/>
                          </a:solidFill>
                          <a:latin typeface="Arial"/>
                        </a:rPr>
                        <a:t>none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274320">
                <a:tc>
                  <a:txBody>
                    <a:bodyPr/>
                    <a:lstStyle/>
                    <a:p>
                      <a:pPr algn="l"/>
                      <a:r>
                        <a:rPr sz="1300" b="0">
                          <a:solidFill>
                            <a:srgbClr val="000000"/>
                          </a:solidFill>
                          <a:latin typeface="Arial"/>
                        </a:rPr>
                        <a:t>small rings of DNA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0">
                          <a:solidFill>
                            <a:srgbClr val="000000"/>
                          </a:solidFill>
                          <a:latin typeface="Arial"/>
                        </a:rPr>
                        <a:t>present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274320">
                <a:tc>
                  <a:txBody>
                    <a:bodyPr/>
                    <a:lstStyle/>
                    <a:p>
                      <a:pPr algn="l"/>
                      <a:r>
                        <a:rPr sz="1300" b="0">
                          <a:solidFill>
                            <a:srgbClr val="000000"/>
                          </a:solidFill>
                          <a:latin typeface="Arial"/>
                        </a:rPr>
                        <a:t>length of the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0">
                          <a:solidFill>
                            <a:srgbClr val="000000"/>
                          </a:solidFill>
                          <a:latin typeface="Arial"/>
                        </a:rPr>
                        <a:t>1.5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0" name="TextBox 9"/>
          <p:cNvSpPr txBox="1"/>
          <p:nvPr/>
        </p:nvSpPr>
        <p:spPr>
          <a:xfrm>
            <a:off x="548640" y="3803904"/>
            <a:ext cx="694944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Table 1</a:t>
            </a:r>
          </a:p>
        </p:txBody>
      </p:sp>
      <p:sp>
        <p:nvSpPr>
          <p:cNvPr id="11" name="TextBox 10"/>
          <p:cNvSpPr txBox="1"/>
          <p:nvPr/>
        </p:nvSpPr>
        <p:spPr>
          <a:xfrm>
            <a:off x="685800" y="4151376"/>
            <a:ext cx="411480" cy="274320"/>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(a)</a:t>
            </a:r>
          </a:p>
        </p:txBody>
      </p:sp>
      <p:sp>
        <p:nvSpPr>
          <p:cNvPr id="12" name="TextBox 11"/>
          <p:cNvSpPr txBox="1"/>
          <p:nvPr/>
        </p:nvSpPr>
        <p:spPr>
          <a:xfrm>
            <a:off x="1097280" y="4151376"/>
            <a:ext cx="6263640" cy="1364869"/>
          </a:xfrm>
          <a:prstGeom prst="rect">
            <a:avLst/>
          </a:prstGeom>
          <a:noFill/>
        </p:spPr>
        <p:txBody>
          <a:bodyPr wrap="square" lIns="0" rIns="0" tIns="0" bIns="0" anchor="t">
            <a:spAutoFit/>
          </a:bodyPr>
          <a:lstStyle/>
          <a:p>
            <a:pPr algn="l">
              <a:spcAft>
                <a:spcPts val="100"/>
              </a:spcAft>
            </a:pPr>
            <a:r>
              <a:rPr sz="1300" b="1">
                <a:solidFill>
                  <a:srgbClr val="009900"/>
                </a:solidFill>
                <a:latin typeface="Arial"/>
              </a:rPr>
              <a:t>prokaryotic (1); there is no nucleus (1); any one more (1): it has small rings of DNA (plasmids) / it is very small (1.5 µm) / it has no mitochondria.</a:t>
            </a:r>
          </a:p>
          <a:p>
            <a:pPr algn="l">
              <a:spcAft>
                <a:spcPts val="100"/>
              </a:spcAft>
            </a:pPr>
            <a:r>
              <a:rPr sz="1300" b="1">
                <a:solidFill>
                  <a:srgbClr val="009900"/>
                </a:solidFill>
                <a:latin typeface="Arial"/>
              </a:rPr>
              <a:t>The evidence marks score only with “prokaryotic”. The second mark needs “no nucleus”: size or no mitochondria on their own do not show that a cell is prokaryotic. Ignore “its cell wall is not made of cellulose” (yeast, a eukaryote, has no cellulose wall either). Do not accept “it is made of one cell”: single-celled does not mean prokaryotic (yeast is single-celled and eukaryotic).</a:t>
            </a:r>
          </a:p>
        </p:txBody>
      </p:sp>
      <p:sp>
        <p:nvSpPr>
          <p:cNvPr id="13" name="TextBox 12"/>
          <p:cNvSpPr txBox="1"/>
          <p:nvPr/>
        </p:nvSpPr>
        <p:spPr>
          <a:xfrm>
            <a:off x="685800" y="5569712"/>
            <a:ext cx="411480" cy="274320"/>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(b)</a:t>
            </a:r>
          </a:p>
        </p:txBody>
      </p:sp>
      <p:sp>
        <p:nvSpPr>
          <p:cNvPr id="14" name="TextBox 13"/>
          <p:cNvSpPr txBox="1"/>
          <p:nvPr/>
        </p:nvSpPr>
        <p:spPr>
          <a:xfrm>
            <a:off x="1097280" y="5569712"/>
            <a:ext cx="6263640" cy="785367"/>
          </a:xfrm>
          <a:prstGeom prst="rect">
            <a:avLst/>
          </a:prstGeom>
          <a:noFill/>
        </p:spPr>
        <p:txBody>
          <a:bodyPr wrap="square" lIns="0" rIns="0" tIns="0" bIns="0" anchor="t">
            <a:spAutoFit/>
          </a:bodyPr>
          <a:lstStyle/>
          <a:p>
            <a:pPr algn="l">
              <a:spcAft>
                <a:spcPts val="100"/>
              </a:spcAft>
            </a:pPr>
            <a:r>
              <a:rPr sz="1300" b="1">
                <a:solidFill>
                  <a:srgbClr val="009900"/>
                </a:solidFill>
                <a:latin typeface="Arial"/>
              </a:rPr>
              <a:t>the cell still respires / respiration still releases energy (1); the reactions happen in the cytoplasm / on the cell membrane (1).</a:t>
            </a:r>
          </a:p>
          <a:p>
            <a:pPr algn="l">
              <a:spcAft>
                <a:spcPts val="100"/>
              </a:spcAft>
            </a:pPr>
            <a:r>
              <a:rPr sz="1300" b="1">
                <a:solidFill>
                  <a:srgbClr val="009900"/>
                </a:solidFill>
                <a:latin typeface="Arial"/>
              </a:rPr>
              <a:t>Allow “bacteria respire without mitochondria” for the first mark. Do not accept “energy is made” or “it gets energy from chloroplasts”.</a:t>
            </a:r>
          </a:p>
        </p:txBody>
      </p:sp>
      <p:sp>
        <p:nvSpPr>
          <p:cNvPr id="15" name="Rectangle 14"/>
          <p:cNvSpPr/>
          <p:nvPr/>
        </p:nvSpPr>
        <p:spPr>
          <a:xfrm>
            <a:off x="685800" y="6464807"/>
            <a:ext cx="6675120" cy="10972"/>
          </a:xfrm>
          <a:prstGeom prst="rect">
            <a:avLst/>
          </a:prstGeom>
          <a:solidFill>
            <a:srgbClr val="D2D2D2"/>
          </a:solidFill>
          <a:ln>
            <a:noFill/>
          </a:ln>
          <a:effectLst/>
        </p:spPr>
        <p:txBody>
          <a:bodyPr rtlCol="0" anchor="ctr"/>
          <a:lstStyle/>
          <a:p>
            <a:pPr algn="ctr"/>
          </a:p>
        </p:txBody>
      </p:sp>
      <p:sp>
        <p:nvSpPr>
          <p:cNvPr id="16" name="TextBox 15"/>
          <p:cNvSpPr txBox="1"/>
          <p:nvPr/>
        </p:nvSpPr>
        <p:spPr>
          <a:xfrm>
            <a:off x="685800" y="6556247"/>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17" name="TextBox 16"/>
          <p:cNvSpPr txBox="1"/>
          <p:nvPr/>
        </p:nvSpPr>
        <p:spPr>
          <a:xfrm>
            <a:off x="685800" y="6894575"/>
            <a:ext cx="6675120" cy="1141729"/>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Prokaryotic. There is no nucleus, and it has small rings of DNA, which are plasmids.</a:t>
            </a:r>
          </a:p>
          <a:p>
            <a:pPr algn="l">
              <a:spcAft>
                <a:spcPts val="800"/>
              </a:spcAft>
            </a:pPr>
            <a:r>
              <a:rPr sz="1400" b="1">
                <a:solidFill>
                  <a:srgbClr val="000000"/>
                </a:solidFill>
                <a:latin typeface="Arial"/>
              </a:rPr>
              <a:t>(b)  </a:t>
            </a:r>
            <a:r>
              <a:rPr sz="1400" b="1">
                <a:solidFill>
                  <a:srgbClr val="009900"/>
                </a:solidFill>
                <a:latin typeface="Arial"/>
              </a:rPr>
              <a:t>The cell can still respire, and respiration releases energy. In a prokaryotic cell the reactions happen in the cytoplasm and on the cell membrane, so it does not need mitochondria.</a:t>
            </a:r>
          </a:p>
        </p:txBody>
      </p:sp>
      <p:sp>
        <p:nvSpPr>
          <p:cNvPr id="18" name="Rectangle 17"/>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9" name="TextBox 18"/>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Plasmids and an antibiotic</a:t>
            </a:r>
          </a:p>
        </p:txBody>
      </p:sp>
      <p:sp>
        <p:nvSpPr>
          <p:cNvPr id="20" name="TextBox 19"/>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21" name="TextBox 20"/>
          <p:cNvSpPr txBox="1"/>
          <p:nvPr/>
        </p:nvSpPr>
        <p:spPr>
          <a:xfrm>
            <a:off x="7882128" y="1572768"/>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a:t>
            </a:r>
          </a:p>
        </p:txBody>
      </p:sp>
      <p:sp>
        <p:nvSpPr>
          <p:cNvPr id="22" name="TextBox 21"/>
          <p:cNvSpPr txBox="1"/>
          <p:nvPr/>
        </p:nvSpPr>
        <p:spPr>
          <a:xfrm>
            <a:off x="8293608" y="1572768"/>
            <a:ext cx="6263640" cy="466851"/>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it helps the bacterium survive the antibiotic (1).</a:t>
            </a:r>
          </a:p>
          <a:p>
            <a:pPr algn="l">
              <a:spcAft>
                <a:spcPts val="400"/>
              </a:spcAft>
            </a:pPr>
            <a:r>
              <a:rPr sz="1300" b="1">
                <a:solidFill>
                  <a:srgbClr val="009900"/>
                </a:solidFill>
                <a:latin typeface="Arial"/>
              </a:rPr>
              <a:t>Allow “it protects the bacterium from the antibiotic”.</a:t>
            </a:r>
          </a:p>
        </p:txBody>
      </p:sp>
      <p:sp>
        <p:nvSpPr>
          <p:cNvPr id="23" name="TextBox 22"/>
          <p:cNvSpPr txBox="1"/>
          <p:nvPr/>
        </p:nvSpPr>
        <p:spPr>
          <a:xfrm>
            <a:off x="7882128" y="2313940"/>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(b)</a:t>
            </a:r>
          </a:p>
        </p:txBody>
      </p:sp>
      <p:sp>
        <p:nvSpPr>
          <p:cNvPr id="24" name="TextBox 23"/>
          <p:cNvSpPr txBox="1"/>
          <p:nvPr/>
        </p:nvSpPr>
        <p:spPr>
          <a:xfrm>
            <a:off x="8293608" y="2313940"/>
            <a:ext cx="6263640" cy="963422"/>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its main / single loop of DNA carries (most of) the genes / genetic instructions (1);</a:t>
            </a:r>
          </a:p>
          <a:p>
            <a:pPr algn="l">
              <a:spcAft>
                <a:spcPts val="400"/>
              </a:spcAft>
            </a:pPr>
            <a:r>
              <a:rPr sz="1500" b="1">
                <a:solidFill>
                  <a:srgbClr val="009900"/>
                </a:solidFill>
                <a:latin typeface="Arial"/>
              </a:rPr>
              <a:t>proteins are made at its ribosomes (1).</a:t>
            </a:r>
          </a:p>
          <a:p>
            <a:pPr algn="l">
              <a:spcAft>
                <a:spcPts val="400"/>
              </a:spcAft>
            </a:pPr>
            <a:r>
              <a:rPr sz="1300" b="1">
                <a:solidFill>
                  <a:srgbClr val="009900"/>
                </a:solidFill>
                <a:latin typeface="Arial"/>
              </a:rPr>
              <a:t>Do not accept “it makes proteins in its nucleus”.</a:t>
            </a:r>
          </a:p>
        </p:txBody>
      </p:sp>
      <p:sp>
        <p:nvSpPr>
          <p:cNvPr id="25" name="TextBox 24"/>
          <p:cNvSpPr txBox="1"/>
          <p:nvPr/>
        </p:nvSpPr>
        <p:spPr>
          <a:xfrm>
            <a:off x="7882128" y="3551681"/>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(c)</a:t>
            </a:r>
          </a:p>
        </p:txBody>
      </p:sp>
      <p:sp>
        <p:nvSpPr>
          <p:cNvPr id="26" name="TextBox 25"/>
          <p:cNvSpPr txBox="1"/>
          <p:nvPr/>
        </p:nvSpPr>
        <p:spPr>
          <a:xfrm>
            <a:off x="8293608" y="3551681"/>
            <a:ext cx="6263640" cy="445769"/>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bacterial cells are prokaryotic / have no nucleus, so the plasmid is free in the cytoplasm (1).</a:t>
            </a:r>
          </a:p>
        </p:txBody>
      </p:sp>
      <p:sp>
        <p:nvSpPr>
          <p:cNvPr id="27" name="Rectangle 26"/>
          <p:cNvSpPr/>
          <p:nvPr/>
        </p:nvSpPr>
        <p:spPr>
          <a:xfrm>
            <a:off x="7882128" y="4271771"/>
            <a:ext cx="6675120" cy="10972"/>
          </a:xfrm>
          <a:prstGeom prst="rect">
            <a:avLst/>
          </a:prstGeom>
          <a:solidFill>
            <a:srgbClr val="D2D2D2"/>
          </a:solidFill>
          <a:ln>
            <a:noFill/>
          </a:ln>
          <a:effectLst/>
        </p:spPr>
        <p:txBody>
          <a:bodyPr rtlCol="0" anchor="ctr"/>
          <a:lstStyle/>
          <a:p>
            <a:pPr algn="ctr"/>
          </a:p>
        </p:txBody>
      </p:sp>
      <p:sp>
        <p:nvSpPr>
          <p:cNvPr id="28" name="TextBox 27"/>
          <p:cNvSpPr txBox="1"/>
          <p:nvPr/>
        </p:nvSpPr>
        <p:spPr>
          <a:xfrm>
            <a:off x="7882128" y="4363211"/>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29" name="TextBox 28"/>
          <p:cNvSpPr txBox="1"/>
          <p:nvPr/>
        </p:nvSpPr>
        <p:spPr>
          <a:xfrm>
            <a:off x="7882128" y="4701539"/>
            <a:ext cx="6675120" cy="1243329"/>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Gene P helps the bacterium survive the antibiotic.</a:t>
            </a:r>
          </a:p>
          <a:p>
            <a:pPr algn="l">
              <a:spcAft>
                <a:spcPts val="800"/>
              </a:spcAft>
            </a:pPr>
            <a:r>
              <a:rPr sz="1400" b="1">
                <a:solidFill>
                  <a:srgbClr val="000000"/>
                </a:solidFill>
                <a:latin typeface="Arial"/>
              </a:rPr>
              <a:t>(b)  </a:t>
            </a:r>
            <a:r>
              <a:rPr sz="1400" b="1">
                <a:solidFill>
                  <a:srgbClr val="009900"/>
                </a:solidFill>
                <a:latin typeface="Arial"/>
              </a:rPr>
              <a:t>Its single loop of DNA carries the genes it needs, and its ribosomes use these instructions to make proteins.</a:t>
            </a:r>
          </a:p>
          <a:p>
            <a:pPr algn="l">
              <a:spcAft>
                <a:spcPts val="800"/>
              </a:spcAft>
            </a:pPr>
            <a:r>
              <a:rPr sz="1400" b="1">
                <a:solidFill>
                  <a:srgbClr val="000000"/>
                </a:solidFill>
                <a:latin typeface="Arial"/>
              </a:rPr>
              <a:t>(c)  </a:t>
            </a:r>
            <a:r>
              <a:rPr sz="1400" b="1">
                <a:solidFill>
                  <a:srgbClr val="009900"/>
                </a:solidFill>
                <a:latin typeface="Arial"/>
              </a:rPr>
              <a:t>Bacteria are prokaryotic: they have no nucleus, so the plasmid is free in the cytoplasm.</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L2 Challenge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Sizes and a micrograph</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pic>
        <p:nvPicPr>
          <p:cNvPr id="9" name="Picture 8" descr="C. Sizes and a micrograph."/>
          <p:cNvPicPr>
            <a:picLocks noChangeAspect="1"/>
          </p:cNvPicPr>
          <p:nvPr/>
        </p:nvPicPr>
        <p:blipFill>
          <a:blip r:embed="rId2"/>
          <a:stretch>
            <a:fillRect/>
          </a:stretch>
        </p:blipFill>
        <p:spPr>
          <a:xfrm>
            <a:off x="685800" y="1572768"/>
            <a:ext cx="4206240" cy="1817096"/>
          </a:xfrm>
          <a:prstGeom prst="rect">
            <a:avLst/>
          </a:prstGeom>
        </p:spPr>
      </p:pic>
      <p:sp>
        <p:nvSpPr>
          <p:cNvPr id="10" name="TextBox 9"/>
          <p:cNvSpPr txBox="1"/>
          <p:nvPr/>
        </p:nvSpPr>
        <p:spPr>
          <a:xfrm>
            <a:off x="685800" y="3408151"/>
            <a:ext cx="420624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Figure 1</a:t>
            </a:r>
          </a:p>
        </p:txBody>
      </p:sp>
      <p:sp>
        <p:nvSpPr>
          <p:cNvPr id="11" name="TextBox 10"/>
          <p:cNvSpPr txBox="1"/>
          <p:nvPr/>
        </p:nvSpPr>
        <p:spPr>
          <a:xfrm>
            <a:off x="5074920" y="1664208"/>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(a)</a:t>
            </a:r>
          </a:p>
        </p:txBody>
      </p:sp>
      <p:sp>
        <p:nvSpPr>
          <p:cNvPr id="12" name="TextBox 11"/>
          <p:cNvSpPr txBox="1"/>
          <p:nvPr/>
        </p:nvSpPr>
        <p:spPr>
          <a:xfrm>
            <a:off x="5486400" y="1664208"/>
            <a:ext cx="1874519" cy="439293"/>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2 µm (1)</a:t>
            </a:r>
          </a:p>
          <a:p>
            <a:pPr algn="l">
              <a:spcAft>
                <a:spcPts val="300"/>
              </a:spcAft>
            </a:pPr>
            <a:r>
              <a:rPr sz="1300" b="1">
                <a:solidFill>
                  <a:srgbClr val="009900"/>
                </a:solidFill>
                <a:latin typeface="Arial"/>
              </a:rPr>
              <a:t>Allow 1.8 to 2.2 µm.</a:t>
            </a:r>
          </a:p>
        </p:txBody>
      </p:sp>
      <p:sp>
        <p:nvSpPr>
          <p:cNvPr id="13" name="TextBox 12"/>
          <p:cNvSpPr txBox="1"/>
          <p:nvPr/>
        </p:nvSpPr>
        <p:spPr>
          <a:xfrm>
            <a:off x="685800" y="3755623"/>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(b)</a:t>
            </a:r>
          </a:p>
        </p:txBody>
      </p:sp>
      <p:sp>
        <p:nvSpPr>
          <p:cNvPr id="14" name="TextBox 13"/>
          <p:cNvSpPr txBox="1"/>
          <p:nvPr/>
        </p:nvSpPr>
        <p:spPr>
          <a:xfrm>
            <a:off x="1097280" y="3755623"/>
            <a:ext cx="6263640" cy="632460"/>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0.8 × 1000 = 800 µm (1);  800 ÷ 2 (1);  = 400 (1)</a:t>
            </a:r>
          </a:p>
          <a:p>
            <a:pPr algn="l">
              <a:spcAft>
                <a:spcPts val="300"/>
              </a:spcAft>
            </a:pPr>
            <a:r>
              <a:rPr sz="1300" b="1">
                <a:solidFill>
                  <a:srgbClr val="009900"/>
                </a:solidFill>
                <a:latin typeface="Arial"/>
              </a:rPr>
              <a:t>Allow their answer to (a) used correctly. Correct answer with no working scores 3. Allow 0.4 for 1 mark only if 0.8 ÷ 2 is shown (units not changed).</a:t>
            </a:r>
          </a:p>
        </p:txBody>
      </p:sp>
      <p:sp>
        <p:nvSpPr>
          <p:cNvPr id="15" name="TextBox 14"/>
          <p:cNvSpPr txBox="1"/>
          <p:nvPr/>
        </p:nvSpPr>
        <p:spPr>
          <a:xfrm>
            <a:off x="685800" y="4497811"/>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(c)</a:t>
            </a:r>
          </a:p>
        </p:txBody>
      </p:sp>
      <p:sp>
        <p:nvSpPr>
          <p:cNvPr id="16" name="TextBox 15"/>
          <p:cNvSpPr txBox="1"/>
          <p:nvPr/>
        </p:nvSpPr>
        <p:spPr>
          <a:xfrm>
            <a:off x="1097280" y="4497811"/>
            <a:ext cx="6263640" cy="1048511"/>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an electron microscope makes black and white pictures / uses a beam of electrons, not light (1); the colours are added (on a computer, to make the parts easier to see) (1).</a:t>
            </a:r>
          </a:p>
          <a:p>
            <a:pPr algn="l">
              <a:spcAft>
                <a:spcPts val="300"/>
              </a:spcAft>
            </a:pPr>
            <a:r>
              <a:rPr sz="1300" b="1">
                <a:solidFill>
                  <a:srgbClr val="009900"/>
                </a:solidFill>
                <a:latin typeface="Arial"/>
              </a:rPr>
              <a:t>Allow “real bacteria are almost colourless” for 1 mark. Do not accept “the bacterium was stained”.</a:t>
            </a:r>
          </a:p>
        </p:txBody>
      </p:sp>
      <p:sp>
        <p:nvSpPr>
          <p:cNvPr id="17" name="Rectangle 16"/>
          <p:cNvSpPr/>
          <p:nvPr/>
        </p:nvSpPr>
        <p:spPr>
          <a:xfrm>
            <a:off x="685800" y="5656051"/>
            <a:ext cx="6675120" cy="10972"/>
          </a:xfrm>
          <a:prstGeom prst="rect">
            <a:avLst/>
          </a:prstGeom>
          <a:solidFill>
            <a:srgbClr val="D2D2D2"/>
          </a:solidFill>
          <a:ln>
            <a:noFill/>
          </a:ln>
          <a:effectLst/>
        </p:spPr>
        <p:txBody>
          <a:bodyPr rtlCol="0" anchor="ctr"/>
          <a:lstStyle/>
          <a:p>
            <a:pPr algn="ctr"/>
          </a:p>
        </p:txBody>
      </p:sp>
      <p:sp>
        <p:nvSpPr>
          <p:cNvPr id="18" name="TextBox 17"/>
          <p:cNvSpPr txBox="1"/>
          <p:nvPr/>
        </p:nvSpPr>
        <p:spPr>
          <a:xfrm>
            <a:off x="685800" y="5747491"/>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19" name="TextBox 18"/>
          <p:cNvSpPr txBox="1"/>
          <p:nvPr/>
        </p:nvSpPr>
        <p:spPr>
          <a:xfrm>
            <a:off x="685800" y="6085819"/>
            <a:ext cx="6675120" cy="1243329"/>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About 2 µm: the bacterium is four scale bars long, and 4 × 0.5 = 2 µm.</a:t>
            </a:r>
          </a:p>
          <a:p>
            <a:pPr algn="l">
              <a:spcAft>
                <a:spcPts val="800"/>
              </a:spcAft>
            </a:pPr>
            <a:r>
              <a:rPr sz="1400" b="1">
                <a:solidFill>
                  <a:srgbClr val="000000"/>
                </a:solidFill>
                <a:latin typeface="Arial"/>
              </a:rPr>
              <a:t>(b)  </a:t>
            </a:r>
            <a:r>
              <a:rPr sz="1400" b="1">
                <a:solidFill>
                  <a:srgbClr val="009900"/>
                </a:solidFill>
                <a:latin typeface="Arial"/>
              </a:rPr>
              <a:t>0.8 mm = 800 µm. 800 ÷ 2 = 400 times.</a:t>
            </a:r>
          </a:p>
          <a:p>
            <a:pPr algn="l">
              <a:spcAft>
                <a:spcPts val="800"/>
              </a:spcAft>
            </a:pPr>
            <a:r>
              <a:rPr sz="1400" b="1">
                <a:solidFill>
                  <a:srgbClr val="000000"/>
                </a:solidFill>
                <a:latin typeface="Arial"/>
              </a:rPr>
              <a:t>(c)  </a:t>
            </a:r>
            <a:r>
              <a:rPr sz="1400" b="1">
                <a:solidFill>
                  <a:srgbClr val="009900"/>
                </a:solidFill>
                <a:latin typeface="Arial"/>
              </a:rPr>
              <a:t>An electron microscope uses a beam of electrons, not light, so the picture is black and white. The colours are added afterwards to make the parts easier to see; real bacteria are almost colourless.</a:t>
            </a:r>
          </a:p>
        </p:txBody>
      </p:sp>
      <p:sp>
        <p:nvSpPr>
          <p:cNvPr id="20" name="Rectangle 19"/>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1" name="TextBox 20"/>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22" name="TextBox 21"/>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3" name="TextBox 22"/>
          <p:cNvSpPr txBox="1"/>
          <p:nvPr/>
        </p:nvSpPr>
        <p:spPr>
          <a:xfrm>
            <a:off x="7882128" y="1572768"/>
            <a:ext cx="6675120" cy="6505575"/>
          </a:xfrm>
          <a:prstGeom prst="rect">
            <a:avLst/>
          </a:prstGeom>
          <a:noFill/>
        </p:spPr>
        <p:txBody>
          <a:bodyPr wrap="square" lIns="0" rIns="0" tIns="0" bIns="0" anchor="t">
            <a:spAutoFit/>
          </a:bodyPr>
          <a:lstStyle/>
          <a:p>
            <a:pPr algn="l">
              <a:spcAft>
                <a:spcPts val="100"/>
              </a:spcAft>
            </a:pPr>
            <a:r>
              <a:rPr sz="1250" b="1">
                <a:solidFill>
                  <a:srgbClr val="000000"/>
                </a:solidFill>
                <a:latin typeface="Arial"/>
              </a:rPr>
              <a:t>Level 3 (5–6 marks): </a:t>
            </a:r>
            <a:r>
              <a:rPr sz="1250" b="1">
                <a:solidFill>
                  <a:srgbClr val="009900"/>
                </a:solidFill>
                <a:latin typeface="Arial"/>
              </a:rPr>
              <a:t>A detailed and coherent explanation. At least five structures are named, each with a correct job, linked to keeping the cell alive, including respiration without mitochondria and protein making at the ribosomes.</a:t>
            </a:r>
          </a:p>
          <a:p>
            <a:pPr algn="l">
              <a:spcAft>
                <a:spcPts val="100"/>
              </a:spcAft>
            </a:pPr>
            <a:r>
              <a:rPr sz="1250" b="1">
                <a:solidFill>
                  <a:srgbClr val="000000"/>
                </a:solidFill>
                <a:latin typeface="Arial"/>
              </a:rPr>
              <a:t>Level 2 (3–4 marks): </a:t>
            </a:r>
            <a:r>
              <a:rPr sz="1250" b="1">
                <a:solidFill>
                  <a:srgbClr val="009900"/>
                </a:solidFill>
                <a:latin typeface="Arial"/>
              </a:rPr>
              <a:t>At least three structures named with a correct job, with some links to staying alive. Some points may be missing or unclear.</a:t>
            </a:r>
          </a:p>
          <a:p>
            <a:pPr algn="l">
              <a:spcAft>
                <a:spcPts val="100"/>
              </a:spcAft>
            </a:pPr>
            <a:r>
              <a:rPr sz="1250" b="1">
                <a:solidFill>
                  <a:srgbClr val="000000"/>
                </a:solidFill>
                <a:latin typeface="Arial"/>
              </a:rPr>
              <a:t>Level 1 (1–2 marks): </a:t>
            </a:r>
            <a:r>
              <a:rPr sz="1250" b="1">
                <a:solidFill>
                  <a:srgbClr val="009900"/>
                </a:solidFill>
                <a:latin typeface="Arial"/>
              </a:rPr>
              <a:t>Simple statements, such as “it has a cell wall” or “the flagellum moves it”, with little or no explanation.</a:t>
            </a:r>
          </a:p>
          <a:p>
            <a:pPr algn="l">
              <a:spcAft>
                <a:spcPts val="100"/>
              </a:spcAft>
            </a:pPr>
            <a:r>
              <a:rPr sz="1250" b="1">
                <a:solidFill>
                  <a:srgbClr val="000000"/>
                </a:solidFill>
                <a:latin typeface="Arial"/>
              </a:rPr>
              <a:t>0 marks: </a:t>
            </a:r>
            <a:r>
              <a:rPr sz="1250" b="1">
                <a:solidFill>
                  <a:srgbClr val="009900"/>
                </a:solidFill>
                <a:latin typeface="Arial"/>
              </a:rPr>
              <a:t>No relevant content.</a:t>
            </a:r>
          </a:p>
          <a:p>
            <a:pPr algn="l">
              <a:spcAft>
                <a:spcPts val="100"/>
              </a:spcAft>
            </a:pPr>
            <a:r>
              <a:rPr sz="1250" b="1">
                <a:solidFill>
                  <a:srgbClr val="000000"/>
                </a:solidFill>
                <a:latin typeface="Arial"/>
              </a:rPr>
              <a:t>Indicative content</a:t>
            </a:r>
          </a:p>
          <a:p>
            <a:pPr algn="l" marL="201168" indent="-201168">
              <a:spcAft>
                <a:spcPts val="100"/>
              </a:spcAft>
              <a:buClr>
                <a:srgbClr val="009900"/>
              </a:buClr>
              <a:buSzPct val="120000"/>
              <a:buFont typeface="Arial"/>
              <a:buChar char="•"/>
            </a:pPr>
            <a:r>
              <a:rPr sz="1250" b="1">
                <a:solidFill>
                  <a:srgbClr val="009900"/>
                </a:solidFill>
                <a:latin typeface="Arial"/>
              </a:rPr>
              <a:t>the cell membrane controls the movement of substances into and out of the cell (glucose and oxygen get in)</a:t>
            </a:r>
          </a:p>
          <a:p>
            <a:pPr algn="l" marL="201168" indent="-201168">
              <a:spcAft>
                <a:spcPts val="100"/>
              </a:spcAft>
              <a:buClr>
                <a:srgbClr val="009900"/>
              </a:buClr>
              <a:buSzPct val="120000"/>
              <a:buFont typeface="Arial"/>
              <a:buChar char="•"/>
            </a:pPr>
            <a:r>
              <a:rPr sz="1250" b="1">
                <a:solidFill>
                  <a:srgbClr val="009900"/>
                </a:solidFill>
                <a:latin typeface="Arial"/>
              </a:rPr>
              <a:t>the cell wall strengthens the cell and helps it keep its shape</a:t>
            </a:r>
          </a:p>
          <a:p>
            <a:pPr algn="l" marL="201168" indent="-201168">
              <a:spcAft>
                <a:spcPts val="100"/>
              </a:spcAft>
              <a:buClr>
                <a:srgbClr val="009900"/>
              </a:buClr>
              <a:buSzPct val="120000"/>
              <a:buFont typeface="Arial"/>
              <a:buChar char="•"/>
            </a:pPr>
            <a:r>
              <a:rPr sz="1250" b="1">
                <a:solidFill>
                  <a:srgbClr val="009900"/>
                </a:solidFill>
                <a:latin typeface="Arial"/>
              </a:rPr>
              <a:t>the cytoplasm is where most of the chemical reactions happen</a:t>
            </a:r>
          </a:p>
          <a:p>
            <a:pPr algn="l" marL="201168" indent="-201168">
              <a:spcAft>
                <a:spcPts val="100"/>
              </a:spcAft>
              <a:buClr>
                <a:srgbClr val="009900"/>
              </a:buClr>
              <a:buSzPct val="120000"/>
              <a:buFont typeface="Arial"/>
              <a:buChar char="•"/>
            </a:pPr>
            <a:r>
              <a:rPr sz="1250" b="1">
                <a:solidFill>
                  <a:srgbClr val="009900"/>
                </a:solidFill>
                <a:latin typeface="Arial"/>
              </a:rPr>
              <a:t>there are no mitochondria, but the cell still respires (in the cytoplasm and on the cell membrane)</a:t>
            </a:r>
          </a:p>
          <a:p>
            <a:pPr algn="l" marL="201168" indent="-201168">
              <a:spcAft>
                <a:spcPts val="100"/>
              </a:spcAft>
              <a:buClr>
                <a:srgbClr val="009900"/>
              </a:buClr>
              <a:buSzPct val="120000"/>
              <a:buFont typeface="Arial"/>
              <a:buChar char="•"/>
            </a:pPr>
            <a:r>
              <a:rPr sz="1250" b="1">
                <a:solidFill>
                  <a:srgbClr val="009900"/>
                </a:solidFill>
                <a:latin typeface="Arial"/>
              </a:rPr>
              <a:t>respiration releases energy for the cell</a:t>
            </a:r>
          </a:p>
          <a:p>
            <a:pPr algn="l" marL="201168" indent="-201168">
              <a:spcAft>
                <a:spcPts val="100"/>
              </a:spcAft>
              <a:buClr>
                <a:srgbClr val="009900"/>
              </a:buClr>
              <a:buSzPct val="120000"/>
              <a:buFont typeface="Arial"/>
              <a:buChar char="•"/>
            </a:pPr>
            <a:r>
              <a:rPr sz="1250" b="1">
                <a:solidFill>
                  <a:srgbClr val="009900"/>
                </a:solidFill>
                <a:latin typeface="Arial"/>
              </a:rPr>
              <a:t>ribosomes make the proteins the cell needs (such as enzymes)</a:t>
            </a:r>
          </a:p>
          <a:p>
            <a:pPr algn="l" marL="201168" indent="-201168">
              <a:spcAft>
                <a:spcPts val="100"/>
              </a:spcAft>
              <a:buClr>
                <a:srgbClr val="009900"/>
              </a:buClr>
              <a:buSzPct val="120000"/>
              <a:buFont typeface="Arial"/>
              <a:buChar char="•"/>
            </a:pPr>
            <a:r>
              <a:rPr sz="1250" b="1">
                <a:solidFill>
                  <a:srgbClr val="009900"/>
                </a:solidFill>
                <a:latin typeface="Arial"/>
              </a:rPr>
              <a:t>the single loop of DNA carries the genetic instructions, including those for making proteins</a:t>
            </a:r>
          </a:p>
          <a:p>
            <a:pPr algn="l" marL="201168" indent="-201168">
              <a:spcAft>
                <a:spcPts val="100"/>
              </a:spcAft>
              <a:buClr>
                <a:srgbClr val="009900"/>
              </a:buClr>
              <a:buSzPct val="120000"/>
              <a:buFont typeface="Arial"/>
              <a:buChar char="•"/>
            </a:pPr>
            <a:r>
              <a:rPr sz="1250" b="1">
                <a:solidFill>
                  <a:srgbClr val="009900"/>
                </a:solidFill>
                <a:latin typeface="Arial"/>
              </a:rPr>
              <a:t>plasmids carry a few extra genes, such as one for surviving an antibiotic</a:t>
            </a:r>
          </a:p>
          <a:p>
            <a:pPr algn="l" marL="201168" indent="-201168">
              <a:spcAft>
                <a:spcPts val="100"/>
              </a:spcAft>
              <a:buClr>
                <a:srgbClr val="009900"/>
              </a:buClr>
              <a:buSzPct val="120000"/>
              <a:buFont typeface="Arial"/>
              <a:buChar char="•"/>
            </a:pPr>
            <a:r>
              <a:rPr sz="1250" b="1">
                <a:solidFill>
                  <a:srgbClr val="009900"/>
                </a:solidFill>
                <a:latin typeface="Arial"/>
              </a:rPr>
              <a:t>the flagellum is a whip-like tail that some bacteria use to move (for example towards food)</a:t>
            </a:r>
          </a:p>
          <a:p>
            <a:pPr algn="l" marL="201168" indent="-201168">
              <a:spcAft>
                <a:spcPts val="100"/>
              </a:spcAft>
              <a:buClr>
                <a:srgbClr val="009900"/>
              </a:buClr>
              <a:buSzPct val="120000"/>
              <a:buFont typeface="Arial"/>
              <a:buChar char="•"/>
            </a:pPr>
            <a:r>
              <a:rPr sz="1250" b="1">
                <a:solidFill>
                  <a:srgbClr val="009900"/>
                </a:solidFill>
                <a:latin typeface="Arial"/>
              </a:rPr>
              <a:t>one cell does every job needed to stay alive</a:t>
            </a:r>
          </a:p>
          <a:p>
            <a:pPr algn="l">
              <a:spcAft>
                <a:spcPts val="100"/>
              </a:spcAft>
            </a:pPr>
            <a:r>
              <a:rPr sz="1250" b="1">
                <a:solidFill>
                  <a:srgbClr val="009900"/>
                </a:solidFill>
                <a:latin typeface="Arial"/>
              </a:rPr>
              <a:t>Do not accept “energy is made / produced” (that point scores nothing).</a:t>
            </a:r>
          </a:p>
          <a:p>
            <a:pPr algn="l">
              <a:spcAft>
                <a:spcPts val="100"/>
              </a:spcAft>
            </a:pPr>
            <a:r>
              <a:rPr sz="1250" b="1">
                <a:solidFill>
                  <a:srgbClr val="000000"/>
                </a:solidFill>
                <a:latin typeface="Arial"/>
              </a:rPr>
              <a:t>Model answer: </a:t>
            </a:r>
            <a:r>
              <a:rPr sz="1250" b="1">
                <a:solidFill>
                  <a:srgbClr val="009900"/>
                </a:solidFill>
                <a:latin typeface="Arial"/>
              </a:rPr>
              <a:t>The cell membrane controls what goes into and out of the cell, so glucose and oxygen can get in. The cell wall strengthens the cell and helps it keep its shape. Most of the chemical reactions happen in the cytoplasm. Bacteria have no mitochondria, but they still respire: the reactions happen in the cytoplasm and on the cell membrane, and they release energy. The ribosomes make the proteins the cell needs. The single loop of DNA carries the genetic instructions, including the instructions for making proteins. Plasmids carry a few extra genes, for example one that helps the bacterium survive an antibiotic. Some bacteria have a flagellum, a whip-like tail that they use to move, for example towards food. So one cell does every job needed to stay alive.</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L2 Alternative worksheet: Bacterial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7" name="Rectangle 6"/>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9" name="TextBox 8"/>
          <p:cNvSpPr txBox="1"/>
          <p:nvPr/>
        </p:nvSpPr>
        <p:spPr>
          <a:xfrm>
            <a:off x="749808" y="1572768"/>
            <a:ext cx="6583679" cy="3354704"/>
          </a:xfrm>
          <a:prstGeom prst="rect">
            <a:avLst/>
          </a:prstGeom>
          <a:noFill/>
        </p:spPr>
        <p:txBody>
          <a:bodyPr wrap="square" lIns="0" rIns="0" tIns="0" bIns="0" anchor="t">
            <a:spAutoFit/>
          </a:bodyPr>
          <a:lstStyle/>
          <a:p>
            <a:pPr algn="l" marL="256032" indent="-256032">
              <a:spcAft>
                <a:spcPts val="400"/>
              </a:spcAft>
              <a:buClr>
                <a:srgbClr val="223A5A"/>
              </a:buClr>
              <a:buSzPct val="120000"/>
              <a:buFont typeface="Arial"/>
              <a:buChar char="•"/>
            </a:pPr>
            <a:r>
              <a:rPr sz="1500" b="0">
                <a:solidFill>
                  <a:srgbClr val="000000"/>
                </a:solidFill>
                <a:latin typeface="Arial"/>
              </a:rPr>
              <a:t>A </a:t>
            </a:r>
            <a:r>
              <a:rPr sz="1500" b="1">
                <a:solidFill>
                  <a:srgbClr val="000000"/>
                </a:solidFill>
                <a:latin typeface="Arial"/>
              </a:rPr>
              <a:t>bacterium</a:t>
            </a:r>
            <a:r>
              <a:rPr sz="1500" b="0">
                <a:solidFill>
                  <a:srgbClr val="000000"/>
                </a:solidFill>
                <a:latin typeface="Arial"/>
              </a:rPr>
              <a:t> is a living thing made of </a:t>
            </a:r>
            <a:r>
              <a:rPr sz="1500" b="1">
                <a:solidFill>
                  <a:srgbClr val="000000"/>
                </a:solidFill>
                <a:latin typeface="Arial"/>
              </a:rPr>
              <a:t>one cell</a:t>
            </a:r>
            <a:r>
              <a:rPr sz="1500" b="0">
                <a:solidFill>
                  <a:srgbClr val="000000"/>
                </a:solidFill>
                <a:latin typeface="Arial"/>
              </a:rPr>
              <a:t>.</a:t>
            </a:r>
          </a:p>
          <a:p>
            <a:pPr algn="l" marL="256032" indent="-256032">
              <a:spcAft>
                <a:spcPts val="400"/>
              </a:spcAft>
              <a:buClr>
                <a:srgbClr val="223A5A"/>
              </a:buClr>
              <a:buSzPct val="120000"/>
              <a:buFont typeface="Arial"/>
              <a:buChar char="•"/>
            </a:pPr>
            <a:r>
              <a:rPr sz="1500" b="0">
                <a:solidFill>
                  <a:srgbClr val="000000"/>
                </a:solidFill>
                <a:latin typeface="Arial"/>
              </a:rPr>
              <a:t>Bacteria are tiny: about </a:t>
            </a:r>
            <a:r>
              <a:rPr sz="1500" b="1">
                <a:solidFill>
                  <a:srgbClr val="000000"/>
                </a:solidFill>
                <a:latin typeface="Arial"/>
              </a:rPr>
              <a:t>2 µm</a:t>
            </a:r>
            <a:r>
              <a:rPr sz="1500" b="0">
                <a:solidFill>
                  <a:srgbClr val="000000"/>
                </a:solidFill>
                <a:latin typeface="Arial"/>
              </a:rPr>
              <a:t> long. An animal cell is about 20 µm, so it is </a:t>
            </a:r>
            <a:r>
              <a:rPr sz="1500" b="1">
                <a:solidFill>
                  <a:srgbClr val="000000"/>
                </a:solidFill>
                <a:latin typeface="Arial"/>
              </a:rPr>
              <a:t>10 times</a:t>
            </a:r>
            <a:r>
              <a:rPr sz="1500" b="0">
                <a:solidFill>
                  <a:srgbClr val="000000"/>
                </a:solidFill>
                <a:latin typeface="Arial"/>
              </a:rPr>
              <a:t> bigger: </a:t>
            </a:r>
            <a:r>
              <a:rPr sz="1500" b="1">
                <a:solidFill>
                  <a:srgbClr val="000000"/>
                </a:solidFill>
                <a:latin typeface="Arial"/>
              </a:rPr>
              <a:t>divide</a:t>
            </a:r>
            <a:r>
              <a:rPr sz="1500" b="0">
                <a:solidFill>
                  <a:srgbClr val="000000"/>
                </a:solidFill>
                <a:latin typeface="Arial"/>
              </a:rPr>
              <a:t>, 20 ÷ 2 = 10. (1 mm = 1000 µm.)</a:t>
            </a:r>
          </a:p>
          <a:p>
            <a:pPr algn="l" marL="256032" indent="-256032">
              <a:spcAft>
                <a:spcPts val="400"/>
              </a:spcAft>
              <a:buClr>
                <a:srgbClr val="223A5A"/>
              </a:buClr>
              <a:buSzPct val="120000"/>
              <a:buFont typeface="Arial"/>
              <a:buChar char="•"/>
            </a:pPr>
            <a:r>
              <a:rPr sz="1500" b="0">
                <a:solidFill>
                  <a:srgbClr val="000000"/>
                </a:solidFill>
                <a:latin typeface="Arial"/>
              </a:rPr>
              <a:t>A bacterial cell has a </a:t>
            </a:r>
            <a:r>
              <a:rPr sz="1500" b="1">
                <a:solidFill>
                  <a:srgbClr val="000000"/>
                </a:solidFill>
                <a:latin typeface="Arial"/>
              </a:rPr>
              <a:t>cell wall</a:t>
            </a:r>
            <a:r>
              <a:rPr sz="1500" b="0">
                <a:solidFill>
                  <a:srgbClr val="000000"/>
                </a:solidFill>
                <a:latin typeface="Arial"/>
              </a:rPr>
              <a:t>, a </a:t>
            </a:r>
            <a:r>
              <a:rPr sz="1500" b="1">
                <a:solidFill>
                  <a:srgbClr val="000000"/>
                </a:solidFill>
                <a:latin typeface="Arial"/>
              </a:rPr>
              <a:t>cell membrane</a:t>
            </a:r>
            <a:r>
              <a:rPr sz="1500" b="0">
                <a:solidFill>
                  <a:srgbClr val="000000"/>
                </a:solidFill>
                <a:latin typeface="Arial"/>
              </a:rPr>
              <a:t>, </a:t>
            </a:r>
            <a:r>
              <a:rPr sz="1500" b="1">
                <a:solidFill>
                  <a:srgbClr val="000000"/>
                </a:solidFill>
                <a:latin typeface="Arial"/>
              </a:rPr>
              <a:t>cytoplasm</a:t>
            </a:r>
            <a:r>
              <a:rPr sz="1500" b="0">
                <a:solidFill>
                  <a:srgbClr val="000000"/>
                </a:solidFill>
                <a:latin typeface="Arial"/>
              </a:rPr>
              <a:t> and </a:t>
            </a:r>
            <a:r>
              <a:rPr sz="1500" b="1">
                <a:solidFill>
                  <a:srgbClr val="000000"/>
                </a:solidFill>
                <a:latin typeface="Arial"/>
              </a:rPr>
              <a:t>ribosomes</a:t>
            </a:r>
            <a:r>
              <a:rPr sz="1500" b="0">
                <a:solidFill>
                  <a:srgbClr val="000000"/>
                </a:solidFill>
                <a:latin typeface="Arial"/>
              </a:rPr>
              <a:t>.</a:t>
            </a:r>
          </a:p>
          <a:p>
            <a:pPr algn="l" marL="256032" indent="-256032">
              <a:spcAft>
                <a:spcPts val="400"/>
              </a:spcAft>
              <a:buClr>
                <a:srgbClr val="223A5A"/>
              </a:buClr>
              <a:buSzPct val="120000"/>
              <a:buFont typeface="Arial"/>
              <a:buChar char="•"/>
            </a:pPr>
            <a:r>
              <a:rPr sz="1500" b="0">
                <a:solidFill>
                  <a:srgbClr val="000000"/>
                </a:solidFill>
                <a:latin typeface="Arial"/>
              </a:rPr>
              <a:t>It has </a:t>
            </a:r>
            <a:r>
              <a:rPr sz="1500" b="1">
                <a:solidFill>
                  <a:srgbClr val="000000"/>
                </a:solidFill>
                <a:latin typeface="Arial"/>
              </a:rPr>
              <a:t>no nucleus</a:t>
            </a:r>
            <a:r>
              <a:rPr sz="1500" b="0">
                <a:solidFill>
                  <a:srgbClr val="000000"/>
                </a:solidFill>
                <a:latin typeface="Arial"/>
              </a:rPr>
              <a:t>. Its DNA is a single </a:t>
            </a:r>
            <a:r>
              <a:rPr sz="1500" b="1">
                <a:solidFill>
                  <a:srgbClr val="000000"/>
                </a:solidFill>
                <a:latin typeface="Arial"/>
              </a:rPr>
              <a:t>loop</a:t>
            </a:r>
            <a:r>
              <a:rPr sz="1500" b="0">
                <a:solidFill>
                  <a:srgbClr val="000000"/>
                </a:solidFill>
                <a:latin typeface="Arial"/>
              </a:rPr>
              <a:t>, free in the cytoplasm.</a:t>
            </a:r>
          </a:p>
          <a:p>
            <a:pPr algn="l" marL="256032" indent="-256032">
              <a:spcAft>
                <a:spcPts val="400"/>
              </a:spcAft>
              <a:buClr>
                <a:srgbClr val="223A5A"/>
              </a:buClr>
              <a:buSzPct val="120000"/>
              <a:buFont typeface="Arial"/>
              <a:buChar char="•"/>
            </a:pPr>
            <a:r>
              <a:rPr sz="1500" b="0">
                <a:solidFill>
                  <a:srgbClr val="000000"/>
                </a:solidFill>
                <a:latin typeface="Arial"/>
              </a:rPr>
              <a:t>Some bacteria have </a:t>
            </a:r>
            <a:r>
              <a:rPr sz="1500" b="1">
                <a:solidFill>
                  <a:srgbClr val="000000"/>
                </a:solidFill>
                <a:latin typeface="Arial"/>
              </a:rPr>
              <a:t>plasmids</a:t>
            </a:r>
            <a:r>
              <a:rPr sz="1500" b="0">
                <a:solidFill>
                  <a:srgbClr val="000000"/>
                </a:solidFill>
                <a:latin typeface="Arial"/>
              </a:rPr>
              <a:t>: small rings of DNA.</a:t>
            </a:r>
          </a:p>
          <a:p>
            <a:pPr algn="l" marL="256032" indent="-256032">
              <a:spcAft>
                <a:spcPts val="400"/>
              </a:spcAft>
              <a:buClr>
                <a:srgbClr val="223A5A"/>
              </a:buClr>
              <a:buSzPct val="120000"/>
              <a:buFont typeface="Arial"/>
              <a:buChar char="•"/>
            </a:pPr>
            <a:r>
              <a:rPr sz="1500" b="0">
                <a:solidFill>
                  <a:srgbClr val="000000"/>
                </a:solidFill>
                <a:latin typeface="Arial"/>
              </a:rPr>
              <a:t>Some bacteria have a </a:t>
            </a:r>
            <a:r>
              <a:rPr sz="1500" b="1">
                <a:solidFill>
                  <a:srgbClr val="000000"/>
                </a:solidFill>
                <a:latin typeface="Arial"/>
              </a:rPr>
              <a:t>flagellum</a:t>
            </a:r>
            <a:r>
              <a:rPr sz="1500" b="0">
                <a:solidFill>
                  <a:srgbClr val="000000"/>
                </a:solidFill>
                <a:latin typeface="Arial"/>
              </a:rPr>
              <a:t>: a tail used to move.</a:t>
            </a:r>
          </a:p>
          <a:p>
            <a:pPr algn="l" marL="256032" indent="-256032">
              <a:spcAft>
                <a:spcPts val="400"/>
              </a:spcAft>
              <a:buClr>
                <a:srgbClr val="223A5A"/>
              </a:buClr>
              <a:buSzPct val="120000"/>
              <a:buFont typeface="Arial"/>
              <a:buChar char="•"/>
            </a:pPr>
            <a:r>
              <a:rPr sz="1500" b="0">
                <a:solidFill>
                  <a:srgbClr val="000000"/>
                </a:solidFill>
                <a:latin typeface="Arial"/>
              </a:rPr>
              <a:t>The cell wall is </a:t>
            </a:r>
            <a:r>
              <a:rPr sz="1500" b="1">
                <a:solidFill>
                  <a:srgbClr val="000000"/>
                </a:solidFill>
                <a:latin typeface="Arial"/>
              </a:rPr>
              <a:t>not made of cellulose</a:t>
            </a:r>
            <a:r>
              <a:rPr sz="1500" b="0">
                <a:solidFill>
                  <a:srgbClr val="000000"/>
                </a:solidFill>
                <a:latin typeface="Arial"/>
              </a:rPr>
              <a:t>.</a:t>
            </a:r>
          </a:p>
          <a:p>
            <a:pPr algn="l" marL="256032" indent="-256032">
              <a:spcAft>
                <a:spcPts val="400"/>
              </a:spcAft>
              <a:buClr>
                <a:srgbClr val="223A5A"/>
              </a:buClr>
              <a:buSzPct val="120000"/>
              <a:buFont typeface="Arial"/>
              <a:buChar char="•"/>
            </a:pPr>
            <a:r>
              <a:rPr sz="1500" b="0">
                <a:solidFill>
                  <a:srgbClr val="000000"/>
                </a:solidFill>
                <a:latin typeface="Arial"/>
              </a:rPr>
              <a:t>No nucleus: </a:t>
            </a:r>
            <a:r>
              <a:rPr sz="1500" b="1">
                <a:solidFill>
                  <a:srgbClr val="000000"/>
                </a:solidFill>
                <a:latin typeface="Arial"/>
              </a:rPr>
              <a:t>prokaryotic</a:t>
            </a:r>
            <a:r>
              <a:rPr sz="1500" b="0">
                <a:solidFill>
                  <a:srgbClr val="000000"/>
                </a:solidFill>
                <a:latin typeface="Arial"/>
              </a:rPr>
              <a:t> (bacteria). A nucleus: </a:t>
            </a:r>
            <a:r>
              <a:rPr sz="1500" b="1">
                <a:solidFill>
                  <a:srgbClr val="000000"/>
                </a:solidFill>
                <a:latin typeface="Arial"/>
              </a:rPr>
              <a:t>eukaryotic</a:t>
            </a:r>
            <a:r>
              <a:rPr sz="1500" b="0">
                <a:solidFill>
                  <a:srgbClr val="000000"/>
                </a:solidFill>
                <a:latin typeface="Arial"/>
              </a:rPr>
              <a:t> (animal and plant cells).</a:t>
            </a:r>
          </a:p>
          <a:p>
            <a:pPr algn="l" marL="256032" indent="-256032">
              <a:spcAft>
                <a:spcPts val="400"/>
              </a:spcAft>
              <a:buClr>
                <a:srgbClr val="223A5A"/>
              </a:buClr>
              <a:buSzPct val="120000"/>
              <a:buFont typeface="Arial"/>
              <a:buChar char="•"/>
            </a:pPr>
            <a:r>
              <a:rPr sz="1500" b="0">
                <a:solidFill>
                  <a:srgbClr val="000000"/>
                </a:solidFill>
                <a:latin typeface="Arial"/>
              </a:rPr>
              <a:t>Most bacteria are </a:t>
            </a:r>
            <a:r>
              <a:rPr sz="1500" b="1">
                <a:solidFill>
                  <a:srgbClr val="000000"/>
                </a:solidFill>
                <a:latin typeface="Arial"/>
              </a:rPr>
              <a:t>harmless</a:t>
            </a:r>
            <a:r>
              <a:rPr sz="1500" b="0">
                <a:solidFill>
                  <a:srgbClr val="000000"/>
                </a:solidFill>
                <a:latin typeface="Arial"/>
              </a:rPr>
              <a:t> or useful. Bacteria are </a:t>
            </a:r>
            <a:r>
              <a:rPr sz="1500" b="1">
                <a:solidFill>
                  <a:srgbClr val="000000"/>
                </a:solidFill>
                <a:latin typeface="Arial"/>
              </a:rPr>
              <a:t>not viruses</a:t>
            </a:r>
            <a:r>
              <a:rPr sz="1500" b="0">
                <a:solidFill>
                  <a:srgbClr val="000000"/>
                </a:solidFill>
                <a:latin typeface="Arial"/>
              </a:rPr>
              <a:t>.</a:t>
            </a:r>
          </a:p>
          <a:p>
            <a:pPr algn="l" marL="256032" indent="-256032">
              <a:spcAft>
                <a:spcPts val="400"/>
              </a:spcAft>
              <a:buClr>
                <a:srgbClr val="223A5A"/>
              </a:buClr>
              <a:buSzPct val="120000"/>
              <a:buFont typeface="Arial"/>
              <a:buChar char="•"/>
            </a:pPr>
            <a:r>
              <a:rPr sz="1500" b="0">
                <a:solidFill>
                  <a:srgbClr val="000000"/>
                </a:solidFill>
                <a:latin typeface="Arial"/>
              </a:rPr>
              <a:t>Electron micrographs are black and white: the colours are added.</a:t>
            </a:r>
          </a:p>
        </p:txBody>
      </p:sp>
      <p:sp>
        <p:nvSpPr>
          <p:cNvPr id="10" name="Rounded Rectangle 9"/>
          <p:cNvSpPr/>
          <p:nvPr/>
        </p:nvSpPr>
        <p:spPr>
          <a:xfrm>
            <a:off x="1509848" y="5037200"/>
            <a:ext cx="5027022" cy="2907792"/>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1" name="Picture 10" descr="Key facts. A bacterial cell (a diagram)."/>
          <p:cNvPicPr>
            <a:picLocks noChangeAspect="1"/>
          </p:cNvPicPr>
          <p:nvPr/>
        </p:nvPicPr>
        <p:blipFill>
          <a:blip r:embed="rId2"/>
          <a:stretch>
            <a:fillRect/>
          </a:stretch>
        </p:blipFill>
        <p:spPr>
          <a:xfrm>
            <a:off x="1647008" y="5128640"/>
            <a:ext cx="4752703" cy="2495169"/>
          </a:xfrm>
          <a:prstGeom prst="rect">
            <a:avLst/>
          </a:prstGeom>
        </p:spPr>
      </p:pic>
      <p:sp>
        <p:nvSpPr>
          <p:cNvPr id="12" name="TextBox 11"/>
          <p:cNvSpPr txBox="1"/>
          <p:nvPr/>
        </p:nvSpPr>
        <p:spPr>
          <a:xfrm>
            <a:off x="685800" y="7678674"/>
            <a:ext cx="6675120" cy="193167"/>
          </a:xfrm>
          <a:prstGeom prst="rect">
            <a:avLst/>
          </a:prstGeom>
          <a:noFill/>
        </p:spPr>
        <p:txBody>
          <a:bodyPr wrap="square" lIns="0" rIns="0" tIns="0" bIns="0" anchor="t">
            <a:spAutoFit/>
          </a:bodyPr>
          <a:lstStyle/>
          <a:p>
            <a:pPr algn="ctr">
              <a:spcAft>
                <a:spcPts val="0"/>
              </a:spcAft>
            </a:pPr>
            <a:r>
              <a:rPr sz="1300" b="0">
                <a:solidFill>
                  <a:srgbClr val="000000"/>
                </a:solidFill>
                <a:latin typeface="Arial"/>
              </a:rPr>
              <a:t>A bacterial cell (a diagram).</a:t>
            </a:r>
          </a:p>
        </p:txBody>
      </p:sp>
      <p:sp>
        <p:nvSpPr>
          <p:cNvPr id="13" name="TextBox 12"/>
          <p:cNvSpPr txBox="1"/>
          <p:nvPr/>
        </p:nvSpPr>
        <p:spPr>
          <a:xfrm>
            <a:off x="685800" y="8018145"/>
            <a:ext cx="6675120" cy="193167"/>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A diagram is simplified. The colours help you tell the parts apart.</a:t>
            </a:r>
          </a:p>
        </p:txBody>
      </p:sp>
      <p:sp>
        <p:nvSpPr>
          <p:cNvPr id="14" name="Rectangle 13"/>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5" name="TextBox 1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bacterial cell</a:t>
            </a:r>
          </a:p>
        </p:txBody>
      </p:sp>
      <p:sp>
        <p:nvSpPr>
          <p:cNvPr id="16" name="TextBox 1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7" name="TextBox 16"/>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and 3</a:t>
            </a:r>
          </a:p>
        </p:txBody>
      </p:sp>
      <p:sp>
        <p:nvSpPr>
          <p:cNvPr id="18" name="TextBox 17"/>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a word from the box in each label box.</a:t>
            </a:r>
          </a:p>
        </p:txBody>
      </p:sp>
      <p:sp>
        <p:nvSpPr>
          <p:cNvPr id="19" name="Rectangle 18"/>
          <p:cNvSpPr/>
          <p:nvPr/>
        </p:nvSpPr>
        <p:spPr>
          <a:xfrm>
            <a:off x="7973568" y="1938528"/>
            <a:ext cx="6492240" cy="731520"/>
          </a:xfrm>
          <a:prstGeom prst="rect">
            <a:avLst/>
          </a:prstGeom>
          <a:solidFill>
            <a:srgbClr val="FFFFFF"/>
          </a:solidFill>
          <a:ln w="15875">
            <a:solidFill>
              <a:srgbClr val="000000"/>
            </a:solidFill>
          </a:ln>
          <a:effectLst/>
        </p:spPr>
        <p:txBody>
          <a:bodyPr rtlCol="0" anchor="ctr"/>
          <a:lstStyle/>
          <a:p>
            <a:pPr algn="ctr"/>
          </a:p>
        </p:txBody>
      </p:sp>
      <p:sp>
        <p:nvSpPr>
          <p:cNvPr id="20" name="TextBox 19"/>
          <p:cNvSpPr txBox="1"/>
          <p:nvPr/>
        </p:nvSpPr>
        <p:spPr>
          <a:xfrm>
            <a:off x="8065008" y="198424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cell membrane</a:t>
            </a:r>
          </a:p>
        </p:txBody>
      </p:sp>
      <p:sp>
        <p:nvSpPr>
          <p:cNvPr id="21" name="TextBox 20"/>
          <p:cNvSpPr txBox="1"/>
          <p:nvPr/>
        </p:nvSpPr>
        <p:spPr>
          <a:xfrm>
            <a:off x="10168128" y="198424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cell wall</a:t>
            </a:r>
          </a:p>
        </p:txBody>
      </p:sp>
      <p:sp>
        <p:nvSpPr>
          <p:cNvPr id="22" name="TextBox 21"/>
          <p:cNvSpPr txBox="1"/>
          <p:nvPr/>
        </p:nvSpPr>
        <p:spPr>
          <a:xfrm>
            <a:off x="12271248" y="198424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cytoplasm</a:t>
            </a:r>
          </a:p>
        </p:txBody>
      </p:sp>
      <p:sp>
        <p:nvSpPr>
          <p:cNvPr id="23" name="TextBox 22"/>
          <p:cNvSpPr txBox="1"/>
          <p:nvPr/>
        </p:nvSpPr>
        <p:spPr>
          <a:xfrm>
            <a:off x="8065008" y="230428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flagellum</a:t>
            </a:r>
          </a:p>
        </p:txBody>
      </p:sp>
      <p:sp>
        <p:nvSpPr>
          <p:cNvPr id="24" name="TextBox 23"/>
          <p:cNvSpPr txBox="1"/>
          <p:nvPr/>
        </p:nvSpPr>
        <p:spPr>
          <a:xfrm>
            <a:off x="10168128" y="230428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loop of DNA</a:t>
            </a:r>
          </a:p>
        </p:txBody>
      </p:sp>
      <p:sp>
        <p:nvSpPr>
          <p:cNvPr id="25" name="TextBox 24"/>
          <p:cNvSpPr txBox="1"/>
          <p:nvPr/>
        </p:nvSpPr>
        <p:spPr>
          <a:xfrm>
            <a:off x="12271248" y="230428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plasmid</a:t>
            </a:r>
          </a:p>
        </p:txBody>
      </p:sp>
      <p:pic>
        <p:nvPicPr>
          <p:cNvPr id="26" name="Picture 25" descr="loop of DNA."/>
          <p:cNvPicPr>
            <a:picLocks noChangeAspect="1"/>
          </p:cNvPicPr>
          <p:nvPr/>
        </p:nvPicPr>
        <p:blipFill>
          <a:blip r:embed="rId3"/>
          <a:stretch>
            <a:fillRect/>
          </a:stretch>
        </p:blipFill>
        <p:spPr>
          <a:xfrm>
            <a:off x="8019288" y="3191713"/>
            <a:ext cx="6400800" cy="4269334"/>
          </a:xfrm>
          <a:prstGeom prst="rect">
            <a:avLst/>
          </a:prstGeom>
        </p:spPr>
      </p:pic>
      <p:sp>
        <p:nvSpPr>
          <p:cNvPr id="27" name="TextBox 26"/>
          <p:cNvSpPr txBox="1"/>
          <p:nvPr/>
        </p:nvSpPr>
        <p:spPr>
          <a:xfrm>
            <a:off x="7882128" y="7936992"/>
            <a:ext cx="6675120" cy="274320"/>
          </a:xfrm>
          <a:prstGeom prst="rect">
            <a:avLst/>
          </a:prstGeom>
          <a:noFill/>
        </p:spPr>
        <p:txBody>
          <a:bodyPr wrap="square" lIns="0" rIns="0" tIns="0" bIns="0" anchor="t">
            <a:spAutoFit/>
          </a:bodyPr>
          <a:lstStyle/>
          <a:p>
            <a:pPr algn="l">
              <a:spcAft>
                <a:spcPts val="600"/>
              </a:spcAft>
            </a:pPr>
            <a:r>
              <a:rPr sz="1300" b="0">
                <a:solidFill>
                  <a:srgbClr val="5A5A5A"/>
                </a:solidFill>
                <a:latin typeface="Arial"/>
              </a:rPr>
              <a:t>Tip: the cell wall is the outside layer. The cell membrane is just inside it.</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L2 Alternative worksheet: Bacterial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7" name="Rectangle 6"/>
          <p:cNvSpPr/>
          <p:nvPr/>
        </p:nvSpPr>
        <p:spPr>
          <a:xfrm>
            <a:off x="548640" y="1143000"/>
            <a:ext cx="6949440" cy="342900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the word to its meaning</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554356" y="1284732"/>
            <a:ext cx="2361997"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3, 6 and 9</a:t>
            </a:r>
          </a:p>
        </p:txBody>
      </p:sp>
      <p:sp>
        <p:nvSpPr>
          <p:cNvPr id="11" name="TextBox 10"/>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Draw a line from each word to its meaning.</a:t>
            </a:r>
          </a:p>
        </p:txBody>
      </p:sp>
      <p:sp>
        <p:nvSpPr>
          <p:cNvPr id="12" name="TextBox 11"/>
          <p:cNvSpPr txBox="1"/>
          <p:nvPr/>
        </p:nvSpPr>
        <p:spPr>
          <a:xfrm>
            <a:off x="685800" y="1965960"/>
            <a:ext cx="1783080"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bacterium</a:t>
            </a:r>
          </a:p>
        </p:txBody>
      </p:sp>
      <p:sp>
        <p:nvSpPr>
          <p:cNvPr id="13" name="Oval 12"/>
          <p:cNvSpPr/>
          <p:nvPr/>
        </p:nvSpPr>
        <p:spPr>
          <a:xfrm>
            <a:off x="2491740" y="2008822"/>
            <a:ext cx="137160" cy="137160"/>
          </a:xfrm>
          <a:prstGeom prst="ellipse">
            <a:avLst/>
          </a:prstGeom>
          <a:solidFill>
            <a:srgbClr val="000000"/>
          </a:solidFill>
          <a:ln>
            <a:noFill/>
          </a:ln>
          <a:effectLst/>
        </p:spPr>
        <p:txBody>
          <a:bodyPr rtlCol="0" anchor="ctr"/>
          <a:lstStyle/>
          <a:p>
            <a:pPr algn="ctr"/>
          </a:p>
        </p:txBody>
      </p:sp>
      <p:sp>
        <p:nvSpPr>
          <p:cNvPr id="14" name="Oval 13"/>
          <p:cNvSpPr/>
          <p:nvPr/>
        </p:nvSpPr>
        <p:spPr>
          <a:xfrm>
            <a:off x="3771900" y="2008822"/>
            <a:ext cx="137160" cy="137160"/>
          </a:xfrm>
          <a:prstGeom prst="ellipse">
            <a:avLst/>
          </a:prstGeom>
          <a:solidFill>
            <a:srgbClr val="000000"/>
          </a:solidFill>
          <a:ln>
            <a:noFill/>
          </a:ln>
          <a:effectLst/>
        </p:spPr>
        <p:txBody>
          <a:bodyPr rtlCol="0" anchor="ctr"/>
          <a:lstStyle/>
          <a:p>
            <a:pPr algn="ctr"/>
          </a:p>
        </p:txBody>
      </p:sp>
      <p:sp>
        <p:nvSpPr>
          <p:cNvPr id="15" name="TextBox 14"/>
          <p:cNvSpPr txBox="1"/>
          <p:nvPr/>
        </p:nvSpPr>
        <p:spPr>
          <a:xfrm>
            <a:off x="4023360" y="1965960"/>
            <a:ext cx="33375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where proteins are made</a:t>
            </a:r>
          </a:p>
        </p:txBody>
      </p:sp>
      <p:sp>
        <p:nvSpPr>
          <p:cNvPr id="16" name="TextBox 15"/>
          <p:cNvSpPr txBox="1"/>
          <p:nvPr/>
        </p:nvSpPr>
        <p:spPr>
          <a:xfrm>
            <a:off x="685800" y="2534316"/>
            <a:ext cx="1783080"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plasmid</a:t>
            </a:r>
          </a:p>
        </p:txBody>
      </p:sp>
      <p:sp>
        <p:nvSpPr>
          <p:cNvPr id="17" name="Oval 16"/>
          <p:cNvSpPr/>
          <p:nvPr/>
        </p:nvSpPr>
        <p:spPr>
          <a:xfrm>
            <a:off x="2491740" y="2577179"/>
            <a:ext cx="137160" cy="137160"/>
          </a:xfrm>
          <a:prstGeom prst="ellipse">
            <a:avLst/>
          </a:prstGeom>
          <a:solidFill>
            <a:srgbClr val="000000"/>
          </a:solidFill>
          <a:ln>
            <a:noFill/>
          </a:ln>
          <a:effectLst/>
        </p:spPr>
        <p:txBody>
          <a:bodyPr rtlCol="0" anchor="ctr"/>
          <a:lstStyle/>
          <a:p>
            <a:pPr algn="ctr"/>
          </a:p>
        </p:txBody>
      </p:sp>
      <p:sp>
        <p:nvSpPr>
          <p:cNvPr id="18" name="Oval 17"/>
          <p:cNvSpPr/>
          <p:nvPr/>
        </p:nvSpPr>
        <p:spPr>
          <a:xfrm>
            <a:off x="3771900" y="2577179"/>
            <a:ext cx="137160" cy="137160"/>
          </a:xfrm>
          <a:prstGeom prst="ellipse">
            <a:avLst/>
          </a:prstGeom>
          <a:solidFill>
            <a:srgbClr val="000000"/>
          </a:solidFill>
          <a:ln>
            <a:noFill/>
          </a:ln>
          <a:effectLst/>
        </p:spPr>
        <p:txBody>
          <a:bodyPr rtlCol="0" anchor="ctr"/>
          <a:lstStyle/>
          <a:p>
            <a:pPr algn="ctr"/>
          </a:p>
        </p:txBody>
      </p:sp>
      <p:sp>
        <p:nvSpPr>
          <p:cNvPr id="19" name="TextBox 18"/>
          <p:cNvSpPr txBox="1"/>
          <p:nvPr/>
        </p:nvSpPr>
        <p:spPr>
          <a:xfrm>
            <a:off x="4023360" y="2534316"/>
            <a:ext cx="33375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a tail used to move</a:t>
            </a:r>
          </a:p>
        </p:txBody>
      </p:sp>
      <p:sp>
        <p:nvSpPr>
          <p:cNvPr id="20" name="TextBox 19"/>
          <p:cNvSpPr txBox="1"/>
          <p:nvPr/>
        </p:nvSpPr>
        <p:spPr>
          <a:xfrm>
            <a:off x="685800" y="3102673"/>
            <a:ext cx="1783080"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flagellum</a:t>
            </a:r>
          </a:p>
        </p:txBody>
      </p:sp>
      <p:sp>
        <p:nvSpPr>
          <p:cNvPr id="21" name="Oval 20"/>
          <p:cNvSpPr/>
          <p:nvPr/>
        </p:nvSpPr>
        <p:spPr>
          <a:xfrm>
            <a:off x="2491740" y="3145536"/>
            <a:ext cx="137160" cy="137160"/>
          </a:xfrm>
          <a:prstGeom prst="ellipse">
            <a:avLst/>
          </a:prstGeom>
          <a:solidFill>
            <a:srgbClr val="000000"/>
          </a:solidFill>
          <a:ln>
            <a:noFill/>
          </a:ln>
          <a:effectLst/>
        </p:spPr>
        <p:txBody>
          <a:bodyPr rtlCol="0" anchor="ctr"/>
          <a:lstStyle/>
          <a:p>
            <a:pPr algn="ctr"/>
          </a:p>
        </p:txBody>
      </p:sp>
      <p:sp>
        <p:nvSpPr>
          <p:cNvPr id="22" name="Oval 21"/>
          <p:cNvSpPr/>
          <p:nvPr/>
        </p:nvSpPr>
        <p:spPr>
          <a:xfrm>
            <a:off x="3771900" y="3145536"/>
            <a:ext cx="137160" cy="137160"/>
          </a:xfrm>
          <a:prstGeom prst="ellipse">
            <a:avLst/>
          </a:prstGeom>
          <a:solidFill>
            <a:srgbClr val="000000"/>
          </a:solidFill>
          <a:ln>
            <a:noFill/>
          </a:ln>
          <a:effectLst/>
        </p:spPr>
        <p:txBody>
          <a:bodyPr rtlCol="0" anchor="ctr"/>
          <a:lstStyle/>
          <a:p>
            <a:pPr algn="ctr"/>
          </a:p>
        </p:txBody>
      </p:sp>
      <p:sp>
        <p:nvSpPr>
          <p:cNvPr id="23" name="TextBox 22"/>
          <p:cNvSpPr txBox="1"/>
          <p:nvPr/>
        </p:nvSpPr>
        <p:spPr>
          <a:xfrm>
            <a:off x="4023360" y="3102673"/>
            <a:ext cx="33375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describes a cell with no nucleus</a:t>
            </a:r>
          </a:p>
        </p:txBody>
      </p:sp>
      <p:sp>
        <p:nvSpPr>
          <p:cNvPr id="24" name="TextBox 23"/>
          <p:cNvSpPr txBox="1"/>
          <p:nvPr/>
        </p:nvSpPr>
        <p:spPr>
          <a:xfrm>
            <a:off x="685800" y="3671030"/>
            <a:ext cx="1783080"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ribosome</a:t>
            </a:r>
          </a:p>
        </p:txBody>
      </p:sp>
      <p:sp>
        <p:nvSpPr>
          <p:cNvPr id="25" name="Oval 24"/>
          <p:cNvSpPr/>
          <p:nvPr/>
        </p:nvSpPr>
        <p:spPr>
          <a:xfrm>
            <a:off x="2491740" y="3713892"/>
            <a:ext cx="137160" cy="137160"/>
          </a:xfrm>
          <a:prstGeom prst="ellipse">
            <a:avLst/>
          </a:prstGeom>
          <a:solidFill>
            <a:srgbClr val="000000"/>
          </a:solidFill>
          <a:ln>
            <a:noFill/>
          </a:ln>
          <a:effectLst/>
        </p:spPr>
        <p:txBody>
          <a:bodyPr rtlCol="0" anchor="ctr"/>
          <a:lstStyle/>
          <a:p>
            <a:pPr algn="ctr"/>
          </a:p>
        </p:txBody>
      </p:sp>
      <p:sp>
        <p:nvSpPr>
          <p:cNvPr id="26" name="Oval 25"/>
          <p:cNvSpPr/>
          <p:nvPr/>
        </p:nvSpPr>
        <p:spPr>
          <a:xfrm>
            <a:off x="3771900" y="3713892"/>
            <a:ext cx="137160" cy="137160"/>
          </a:xfrm>
          <a:prstGeom prst="ellipse">
            <a:avLst/>
          </a:prstGeom>
          <a:solidFill>
            <a:srgbClr val="000000"/>
          </a:solidFill>
          <a:ln>
            <a:noFill/>
          </a:ln>
          <a:effectLst/>
        </p:spPr>
        <p:txBody>
          <a:bodyPr rtlCol="0" anchor="ctr"/>
          <a:lstStyle/>
          <a:p>
            <a:pPr algn="ctr"/>
          </a:p>
        </p:txBody>
      </p:sp>
      <p:sp>
        <p:nvSpPr>
          <p:cNvPr id="27" name="TextBox 26"/>
          <p:cNvSpPr txBox="1"/>
          <p:nvPr/>
        </p:nvSpPr>
        <p:spPr>
          <a:xfrm>
            <a:off x="4023360" y="3671030"/>
            <a:ext cx="33375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a living thing made of one cell</a:t>
            </a:r>
          </a:p>
        </p:txBody>
      </p:sp>
      <p:sp>
        <p:nvSpPr>
          <p:cNvPr id="28" name="TextBox 27"/>
          <p:cNvSpPr txBox="1"/>
          <p:nvPr/>
        </p:nvSpPr>
        <p:spPr>
          <a:xfrm>
            <a:off x="685800" y="4239387"/>
            <a:ext cx="1783080"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prokaryotic</a:t>
            </a:r>
          </a:p>
        </p:txBody>
      </p:sp>
      <p:sp>
        <p:nvSpPr>
          <p:cNvPr id="29" name="Oval 28"/>
          <p:cNvSpPr/>
          <p:nvPr/>
        </p:nvSpPr>
        <p:spPr>
          <a:xfrm>
            <a:off x="2491740" y="4282249"/>
            <a:ext cx="137160" cy="137160"/>
          </a:xfrm>
          <a:prstGeom prst="ellipse">
            <a:avLst/>
          </a:prstGeom>
          <a:solidFill>
            <a:srgbClr val="000000"/>
          </a:solidFill>
          <a:ln>
            <a:noFill/>
          </a:ln>
          <a:effectLst/>
        </p:spPr>
        <p:txBody>
          <a:bodyPr rtlCol="0" anchor="ctr"/>
          <a:lstStyle/>
          <a:p>
            <a:pPr algn="ctr"/>
          </a:p>
        </p:txBody>
      </p:sp>
      <p:sp>
        <p:nvSpPr>
          <p:cNvPr id="30" name="Oval 29"/>
          <p:cNvSpPr/>
          <p:nvPr/>
        </p:nvSpPr>
        <p:spPr>
          <a:xfrm>
            <a:off x="3771900" y="4282249"/>
            <a:ext cx="137160" cy="137160"/>
          </a:xfrm>
          <a:prstGeom prst="ellipse">
            <a:avLst/>
          </a:prstGeom>
          <a:solidFill>
            <a:srgbClr val="000000"/>
          </a:solidFill>
          <a:ln>
            <a:noFill/>
          </a:ln>
          <a:effectLst/>
        </p:spPr>
        <p:txBody>
          <a:bodyPr rtlCol="0" anchor="ctr"/>
          <a:lstStyle/>
          <a:p>
            <a:pPr algn="ctr"/>
          </a:p>
        </p:txBody>
      </p:sp>
      <p:sp>
        <p:nvSpPr>
          <p:cNvPr id="31" name="TextBox 30"/>
          <p:cNvSpPr txBox="1"/>
          <p:nvPr/>
        </p:nvSpPr>
        <p:spPr>
          <a:xfrm>
            <a:off x="4023360" y="4239387"/>
            <a:ext cx="33375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a small ring of DNA</a:t>
            </a:r>
          </a:p>
        </p:txBody>
      </p:sp>
      <p:sp>
        <p:nvSpPr>
          <p:cNvPr id="32" name="Rectangle 31"/>
          <p:cNvSpPr/>
          <p:nvPr/>
        </p:nvSpPr>
        <p:spPr>
          <a:xfrm>
            <a:off x="7744968" y="1143000"/>
            <a:ext cx="6949440" cy="3611880"/>
          </a:xfrm>
          <a:prstGeom prst="rect">
            <a:avLst/>
          </a:prstGeom>
          <a:solidFill>
            <a:srgbClr val="FFFFFF"/>
          </a:solidFill>
          <a:ln w="9525">
            <a:solidFill>
              <a:srgbClr val="000000"/>
            </a:solidFill>
          </a:ln>
          <a:effectLst/>
        </p:spPr>
        <p:txBody>
          <a:bodyPr rtlCol="0" anchor="ctr"/>
          <a:lstStyle/>
          <a:p>
            <a:pPr algn="ctr"/>
          </a:p>
        </p:txBody>
      </p:sp>
      <p:sp>
        <p:nvSpPr>
          <p:cNvPr id="33" name="TextBox 3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the gaps</a:t>
            </a:r>
          </a:p>
        </p:txBody>
      </p:sp>
      <p:sp>
        <p:nvSpPr>
          <p:cNvPr id="34" name="TextBox 3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5" name="TextBox 34"/>
          <p:cNvSpPr txBox="1"/>
          <p:nvPr/>
        </p:nvSpPr>
        <p:spPr>
          <a:xfrm>
            <a:off x="11750684" y="1284732"/>
            <a:ext cx="2361997"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4, 6 and 7</a:t>
            </a:r>
          </a:p>
        </p:txBody>
      </p:sp>
      <p:sp>
        <p:nvSpPr>
          <p:cNvPr id="36" name="TextBox 35"/>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the words in the box. Use each word once.</a:t>
            </a:r>
          </a:p>
        </p:txBody>
      </p:sp>
      <p:sp>
        <p:nvSpPr>
          <p:cNvPr id="37" name="Rectangle 36"/>
          <p:cNvSpPr/>
          <p:nvPr/>
        </p:nvSpPr>
        <p:spPr>
          <a:xfrm>
            <a:off x="7973568" y="1920240"/>
            <a:ext cx="6492240" cy="411480"/>
          </a:xfrm>
          <a:prstGeom prst="rect">
            <a:avLst/>
          </a:prstGeom>
          <a:solidFill>
            <a:srgbClr val="FFFFFF"/>
          </a:solidFill>
          <a:ln w="15875">
            <a:solidFill>
              <a:srgbClr val="000000"/>
            </a:solidFill>
          </a:ln>
          <a:effectLst/>
        </p:spPr>
        <p:txBody>
          <a:bodyPr rtlCol="0" anchor="ctr"/>
          <a:lstStyle/>
          <a:p>
            <a:pPr algn="ctr"/>
          </a:p>
        </p:txBody>
      </p:sp>
      <p:sp>
        <p:nvSpPr>
          <p:cNvPr id="38" name="TextBox 37"/>
          <p:cNvSpPr txBox="1"/>
          <p:nvPr/>
        </p:nvSpPr>
        <p:spPr>
          <a:xfrm>
            <a:off x="8065008" y="1965960"/>
            <a:ext cx="1051560"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cellulose</a:t>
            </a:r>
          </a:p>
        </p:txBody>
      </p:sp>
      <p:sp>
        <p:nvSpPr>
          <p:cNvPr id="39" name="TextBox 38"/>
          <p:cNvSpPr txBox="1"/>
          <p:nvPr/>
        </p:nvSpPr>
        <p:spPr>
          <a:xfrm>
            <a:off x="9116568" y="1965960"/>
            <a:ext cx="1051560"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loop</a:t>
            </a:r>
          </a:p>
        </p:txBody>
      </p:sp>
      <p:sp>
        <p:nvSpPr>
          <p:cNvPr id="40" name="TextBox 39"/>
          <p:cNvSpPr txBox="1"/>
          <p:nvPr/>
        </p:nvSpPr>
        <p:spPr>
          <a:xfrm>
            <a:off x="10168128" y="1965960"/>
            <a:ext cx="1051560"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nucleus</a:t>
            </a:r>
          </a:p>
        </p:txBody>
      </p:sp>
      <p:sp>
        <p:nvSpPr>
          <p:cNvPr id="41" name="TextBox 40"/>
          <p:cNvSpPr txBox="1"/>
          <p:nvPr/>
        </p:nvSpPr>
        <p:spPr>
          <a:xfrm>
            <a:off x="11219688" y="1965960"/>
            <a:ext cx="1051560"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plasmids</a:t>
            </a:r>
          </a:p>
        </p:txBody>
      </p:sp>
      <p:sp>
        <p:nvSpPr>
          <p:cNvPr id="42" name="TextBox 41"/>
          <p:cNvSpPr txBox="1"/>
          <p:nvPr/>
        </p:nvSpPr>
        <p:spPr>
          <a:xfrm>
            <a:off x="12271248" y="1965960"/>
            <a:ext cx="1051560"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ribosomes</a:t>
            </a:r>
          </a:p>
        </p:txBody>
      </p:sp>
      <p:sp>
        <p:nvSpPr>
          <p:cNvPr id="43" name="TextBox 42"/>
          <p:cNvSpPr txBox="1"/>
          <p:nvPr/>
        </p:nvSpPr>
        <p:spPr>
          <a:xfrm>
            <a:off x="13322808" y="1965960"/>
            <a:ext cx="1051560"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smaller</a:t>
            </a:r>
          </a:p>
        </p:txBody>
      </p:sp>
      <p:sp>
        <p:nvSpPr>
          <p:cNvPr id="44" name="TextBox 43"/>
          <p:cNvSpPr txBox="1"/>
          <p:nvPr/>
        </p:nvSpPr>
        <p:spPr>
          <a:xfrm>
            <a:off x="7973568" y="2468880"/>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A bacterial cell has no ________.</a:t>
            </a:r>
          </a:p>
        </p:txBody>
      </p:sp>
      <p:sp>
        <p:nvSpPr>
          <p:cNvPr id="45" name="TextBox 44"/>
          <p:cNvSpPr txBox="1"/>
          <p:nvPr/>
        </p:nvSpPr>
        <p:spPr>
          <a:xfrm>
            <a:off x="7973568" y="2859557"/>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Its DNA is a single ________.</a:t>
            </a:r>
          </a:p>
        </p:txBody>
      </p:sp>
      <p:sp>
        <p:nvSpPr>
          <p:cNvPr id="46" name="TextBox 45"/>
          <p:cNvSpPr txBox="1"/>
          <p:nvPr/>
        </p:nvSpPr>
        <p:spPr>
          <a:xfrm>
            <a:off x="7973568" y="3250234"/>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Some bacteria have small rings of DNA called ________.</a:t>
            </a:r>
          </a:p>
        </p:txBody>
      </p:sp>
      <p:sp>
        <p:nvSpPr>
          <p:cNvPr id="47" name="TextBox 46"/>
          <p:cNvSpPr txBox="1"/>
          <p:nvPr/>
        </p:nvSpPr>
        <p:spPr>
          <a:xfrm>
            <a:off x="7973568" y="3640912"/>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Proteins are made at the ________.</a:t>
            </a:r>
          </a:p>
        </p:txBody>
      </p:sp>
      <p:sp>
        <p:nvSpPr>
          <p:cNvPr id="48" name="TextBox 47"/>
          <p:cNvSpPr txBox="1"/>
          <p:nvPr/>
        </p:nvSpPr>
        <p:spPr>
          <a:xfrm>
            <a:off x="7973568" y="4031589"/>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The cell wall of a bacterium is not made of ________.</a:t>
            </a:r>
          </a:p>
        </p:txBody>
      </p:sp>
      <p:sp>
        <p:nvSpPr>
          <p:cNvPr id="49" name="TextBox 48"/>
          <p:cNvSpPr txBox="1"/>
          <p:nvPr/>
        </p:nvSpPr>
        <p:spPr>
          <a:xfrm>
            <a:off x="7973568" y="4422267"/>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A bacterium is much ________ than an animal cell.</a:t>
            </a:r>
          </a:p>
        </p:txBody>
      </p:sp>
      <p:sp>
        <p:nvSpPr>
          <p:cNvPr id="50" name="Rectangle 49"/>
          <p:cNvSpPr/>
          <p:nvPr/>
        </p:nvSpPr>
        <p:spPr>
          <a:xfrm>
            <a:off x="548640" y="4709160"/>
            <a:ext cx="6949440" cy="3611879"/>
          </a:xfrm>
          <a:prstGeom prst="rect">
            <a:avLst/>
          </a:prstGeom>
          <a:solidFill>
            <a:srgbClr val="FFFFFF"/>
          </a:solidFill>
          <a:ln w="9525">
            <a:solidFill>
              <a:srgbClr val="000000"/>
            </a:solidFill>
          </a:ln>
          <a:effectLst/>
        </p:spPr>
        <p:txBody>
          <a:bodyPr rtlCol="0" anchor="ctr"/>
          <a:lstStyle/>
          <a:p>
            <a:pPr algn="ctr"/>
          </a:p>
        </p:txBody>
      </p:sp>
      <p:sp>
        <p:nvSpPr>
          <p:cNvPr id="51" name="TextBox 50"/>
          <p:cNvSpPr txBox="1"/>
          <p:nvPr/>
        </p:nvSpPr>
        <p:spPr>
          <a:xfrm>
            <a:off x="658368" y="478231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Yes or no? Then work it out</a:t>
            </a:r>
          </a:p>
        </p:txBody>
      </p:sp>
      <p:sp>
        <p:nvSpPr>
          <p:cNvPr id="52" name="TextBox 51"/>
          <p:cNvSpPr txBox="1"/>
          <p:nvPr/>
        </p:nvSpPr>
        <p:spPr>
          <a:xfrm>
            <a:off x="6400799" y="48006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3" name="TextBox 52"/>
          <p:cNvSpPr txBox="1"/>
          <p:nvPr/>
        </p:nvSpPr>
        <p:spPr>
          <a:xfrm>
            <a:off x="4723794" y="485089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6 and 7</a:t>
            </a:r>
          </a:p>
        </p:txBody>
      </p:sp>
      <p:sp>
        <p:nvSpPr>
          <p:cNvPr id="54" name="TextBox 53"/>
          <p:cNvSpPr txBox="1"/>
          <p:nvPr/>
        </p:nvSpPr>
        <p:spPr>
          <a:xfrm>
            <a:off x="685800" y="513892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Does a bacterial cell have it? Tick (✓) Yes or No for each part.</a:t>
            </a:r>
          </a:p>
        </p:txBody>
      </p:sp>
      <p:graphicFrame>
        <p:nvGraphicFramePr>
          <p:cNvPr id="55" name="Table 54"/>
          <p:cNvGraphicFramePr>
            <a:graphicFrameLocks noGrp="1"/>
          </p:cNvGraphicFramePr>
          <p:nvPr/>
        </p:nvGraphicFramePr>
        <p:xfrm>
          <a:off x="685800" y="5532120"/>
          <a:ext cx="3657600" cy="2633472"/>
        </p:xfrm>
        <a:graphic>
          <a:graphicData uri="http://schemas.openxmlformats.org/drawingml/2006/table">
            <a:tbl>
              <a:tblPr firstRow="0" bandRow="0">
                <a:tableStyleId>{5C22544A-7EE6-4342-B048-85BDC9FD1C3A}</a:tableStyleId>
              </a:tblPr>
              <a:tblGrid>
                <a:gridCol w="2103120"/>
                <a:gridCol w="777240"/>
                <a:gridCol w="777240"/>
              </a:tblGrid>
              <a:tr h="438912">
                <a:tc>
                  <a:txBody>
                    <a:bodyPr/>
                    <a:lstStyle/>
                    <a:p>
                      <a:pPr algn="ctr"/>
                      <a:r>
                        <a:rPr sz="1400" b="1">
                          <a:solidFill>
                            <a:srgbClr val="000000"/>
                          </a:solidFill>
                          <a:latin typeface="Arial"/>
                        </a:rPr>
                        <a:t>Part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Yes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No</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438912">
                <a:tc>
                  <a:txBody>
                    <a:bodyPr/>
                    <a:lstStyle/>
                    <a:p>
                      <a:pPr algn="l"/>
                      <a:r>
                        <a:rPr sz="1400" b="0">
                          <a:solidFill>
                            <a:srgbClr val="000000"/>
                          </a:solidFill>
                          <a:latin typeface="Arial"/>
                        </a:rPr>
                        <a:t>1. nucleus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38912">
                <a:tc>
                  <a:txBody>
                    <a:bodyPr/>
                    <a:lstStyle/>
                    <a:p>
                      <a:pPr algn="l"/>
                      <a:r>
                        <a:rPr sz="1400" b="0">
                          <a:solidFill>
                            <a:srgbClr val="000000"/>
                          </a:solidFill>
                          <a:latin typeface="Arial"/>
                        </a:rPr>
                        <a:t>2. cell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38912">
                <a:tc>
                  <a:txBody>
                    <a:bodyPr/>
                    <a:lstStyle/>
                    <a:p>
                      <a:pPr algn="l"/>
                      <a:r>
                        <a:rPr sz="1400" b="0">
                          <a:solidFill>
                            <a:srgbClr val="000000"/>
                          </a:solidFill>
                          <a:latin typeface="Arial"/>
                        </a:rPr>
                        <a:t>3. ribosomes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38912">
                <a:tc>
                  <a:txBody>
                    <a:bodyPr/>
                    <a:lstStyle/>
                    <a:p>
                      <a:pPr algn="l"/>
                      <a:r>
                        <a:rPr sz="1400" b="0">
                          <a:solidFill>
                            <a:srgbClr val="000000"/>
                          </a:solidFill>
                          <a:latin typeface="Arial"/>
                        </a:rPr>
                        <a:t>4. mitochondria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38912">
                <a:tc>
                  <a:txBody>
                    <a:bodyPr/>
                    <a:lstStyle/>
                    <a:p>
                      <a:pPr algn="l"/>
                      <a:r>
                        <a:rPr sz="1400" b="0">
                          <a:solidFill>
                            <a:srgbClr val="000000"/>
                          </a:solidFill>
                          <a:latin typeface="Arial"/>
                        </a:rPr>
                        <a:t>5. cell wall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56" name="TextBox 55"/>
          <p:cNvSpPr txBox="1"/>
          <p:nvPr/>
        </p:nvSpPr>
        <p:spPr>
          <a:xfrm>
            <a:off x="4617720" y="5532120"/>
            <a:ext cx="2743199" cy="89153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An animal cell is 12 µm across. A bacterium is 3 µm long. How many times bigger is the animal cell?</a:t>
            </a:r>
          </a:p>
        </p:txBody>
      </p:sp>
      <p:sp>
        <p:nvSpPr>
          <p:cNvPr id="57" name="TextBox 56"/>
          <p:cNvSpPr txBox="1"/>
          <p:nvPr/>
        </p:nvSpPr>
        <p:spPr>
          <a:xfrm>
            <a:off x="4617720" y="6697980"/>
            <a:ext cx="818498"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12 ÷ 3 = </a:t>
            </a:r>
          </a:p>
        </p:txBody>
      </p:sp>
      <p:sp>
        <p:nvSpPr>
          <p:cNvPr id="58" name="Rectangle 57"/>
          <p:cNvSpPr/>
          <p:nvPr/>
        </p:nvSpPr>
        <p:spPr>
          <a:xfrm>
            <a:off x="5436218" y="6944868"/>
            <a:ext cx="822960" cy="10972"/>
          </a:xfrm>
          <a:prstGeom prst="rect">
            <a:avLst/>
          </a:prstGeom>
          <a:solidFill>
            <a:srgbClr val="000000"/>
          </a:solidFill>
          <a:ln>
            <a:noFill/>
          </a:ln>
          <a:effectLst/>
        </p:spPr>
        <p:txBody>
          <a:bodyPr rtlCol="0" anchor="ctr"/>
          <a:lstStyle/>
          <a:p>
            <a:pPr algn="ctr"/>
          </a:p>
        </p:txBody>
      </p:sp>
      <p:sp>
        <p:nvSpPr>
          <p:cNvPr id="59" name="TextBox 58"/>
          <p:cNvSpPr txBox="1"/>
          <p:nvPr/>
        </p:nvSpPr>
        <p:spPr>
          <a:xfrm>
            <a:off x="6304898" y="6697980"/>
            <a:ext cx="11887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times  [1]</a:t>
            </a:r>
          </a:p>
        </p:txBody>
      </p:sp>
      <p:sp>
        <p:nvSpPr>
          <p:cNvPr id="60" name="Rectangle 59"/>
          <p:cNvSpPr/>
          <p:nvPr/>
        </p:nvSpPr>
        <p:spPr>
          <a:xfrm>
            <a:off x="7744968" y="4892040"/>
            <a:ext cx="6949440" cy="3428999"/>
          </a:xfrm>
          <a:prstGeom prst="rect">
            <a:avLst/>
          </a:prstGeom>
          <a:solidFill>
            <a:srgbClr val="FFFFFF"/>
          </a:solidFill>
          <a:ln w="9525">
            <a:solidFill>
              <a:srgbClr val="000000"/>
            </a:solidFill>
          </a:ln>
          <a:effectLst/>
        </p:spPr>
        <p:txBody>
          <a:bodyPr rtlCol="0" anchor="ctr"/>
          <a:lstStyle/>
          <a:p>
            <a:pPr algn="ctr"/>
          </a:p>
        </p:txBody>
      </p:sp>
      <p:sp>
        <p:nvSpPr>
          <p:cNvPr id="61" name="TextBox 60"/>
          <p:cNvSpPr txBox="1"/>
          <p:nvPr/>
        </p:nvSpPr>
        <p:spPr>
          <a:xfrm>
            <a:off x="7854696" y="49651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True or false?</a:t>
            </a:r>
          </a:p>
        </p:txBody>
      </p:sp>
      <p:sp>
        <p:nvSpPr>
          <p:cNvPr id="62" name="TextBox 61"/>
          <p:cNvSpPr txBox="1"/>
          <p:nvPr/>
        </p:nvSpPr>
        <p:spPr>
          <a:xfrm>
            <a:off x="13597128" y="498348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63" name="TextBox 62"/>
          <p:cNvSpPr txBox="1"/>
          <p:nvPr/>
        </p:nvSpPr>
        <p:spPr>
          <a:xfrm>
            <a:off x="11496486" y="5033772"/>
            <a:ext cx="2616196"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2, 4, 7, 9 and 10</a:t>
            </a:r>
          </a:p>
        </p:txBody>
      </p:sp>
      <p:sp>
        <p:nvSpPr>
          <p:cNvPr id="64" name="TextBox 63"/>
          <p:cNvSpPr txBox="1"/>
          <p:nvPr/>
        </p:nvSpPr>
        <p:spPr>
          <a:xfrm>
            <a:off x="7882128" y="532180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Tick (✓) True or False for each sentence.</a:t>
            </a:r>
          </a:p>
        </p:txBody>
      </p:sp>
      <p:graphicFrame>
        <p:nvGraphicFramePr>
          <p:cNvPr id="65" name="Table 64"/>
          <p:cNvGraphicFramePr>
            <a:graphicFrameLocks noGrp="1"/>
          </p:cNvGraphicFramePr>
          <p:nvPr/>
        </p:nvGraphicFramePr>
        <p:xfrm>
          <a:off x="7882128" y="5669280"/>
          <a:ext cx="6675120" cy="2432304"/>
        </p:xfrm>
        <a:graphic>
          <a:graphicData uri="http://schemas.openxmlformats.org/drawingml/2006/table">
            <a:tbl>
              <a:tblPr firstRow="0" bandRow="0">
                <a:tableStyleId>{5C22544A-7EE6-4342-B048-85BDC9FD1C3A}</a:tableStyleId>
              </a:tblPr>
              <a:tblGrid>
                <a:gridCol w="5029200"/>
                <a:gridCol w="822960"/>
                <a:gridCol w="822960"/>
              </a:tblGrid>
              <a:tr h="347472">
                <a:tc>
                  <a:txBody>
                    <a:bodyPr/>
                    <a:lstStyle/>
                    <a:p>
                      <a:pPr algn="ctr"/>
                      <a:r>
                        <a:rPr sz="1400" b="1">
                          <a:solidFill>
                            <a:srgbClr val="000000"/>
                          </a:solidFill>
                          <a:latin typeface="Arial"/>
                        </a:rPr>
                        <a:t>Sentence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True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False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47472">
                <a:tc>
                  <a:txBody>
                    <a:bodyPr/>
                    <a:lstStyle/>
                    <a:p>
                      <a:pPr algn="l"/>
                      <a:r>
                        <a:rPr sz="1400" b="0">
                          <a:solidFill>
                            <a:srgbClr val="000000"/>
                          </a:solidFill>
                          <a:latin typeface="Arial"/>
                        </a:rPr>
                        <a:t>1. Bacteria have DNA.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400" b="0">
                          <a:solidFill>
                            <a:srgbClr val="000000"/>
                          </a:solidFill>
                          <a:latin typeface="Arial"/>
                        </a:rPr>
                        <a:t>2. All bacteria have plasmids.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400" b="0">
                          <a:solidFill>
                            <a:srgbClr val="000000"/>
                          </a:solidFill>
                          <a:latin typeface="Arial"/>
                        </a:rPr>
                        <a:t>3. A bacterium is smaller than an animal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400" b="0">
                          <a:solidFill>
                            <a:srgbClr val="000000"/>
                          </a:solidFill>
                          <a:latin typeface="Arial"/>
                        </a:rPr>
                        <a:t>4. Bacteria are viruses.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400" b="0">
                          <a:solidFill>
                            <a:srgbClr val="000000"/>
                          </a:solidFill>
                          <a:latin typeface="Arial"/>
                        </a:rPr>
                        <a:t>5. The colours in a coloured electron micrograph are real.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400" b="0">
                          <a:solidFill>
                            <a:srgbClr val="000000"/>
                          </a:solidFill>
                          <a:latin typeface="Arial"/>
                        </a:rPr>
                        <a:t>6. Most bacteria are harmful.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L2 Alternative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6" name="Rectangle 5"/>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8" name="TextBox 7"/>
          <p:cNvSpPr txBox="1"/>
          <p:nvPr/>
        </p:nvSpPr>
        <p:spPr>
          <a:xfrm>
            <a:off x="749808" y="1572768"/>
            <a:ext cx="6583679" cy="3354704"/>
          </a:xfrm>
          <a:prstGeom prst="rect">
            <a:avLst/>
          </a:prstGeom>
          <a:noFill/>
        </p:spPr>
        <p:txBody>
          <a:bodyPr wrap="square" lIns="0" rIns="0" tIns="0" bIns="0" anchor="t">
            <a:spAutoFit/>
          </a:bodyPr>
          <a:lstStyle/>
          <a:p>
            <a:pPr algn="l" marL="256032" indent="-256032">
              <a:spcAft>
                <a:spcPts val="400"/>
              </a:spcAft>
              <a:buClr>
                <a:srgbClr val="223A5A"/>
              </a:buClr>
              <a:buSzPct val="120000"/>
              <a:buFont typeface="Arial"/>
              <a:buChar char="•"/>
            </a:pPr>
            <a:r>
              <a:rPr sz="1500" b="0">
                <a:solidFill>
                  <a:srgbClr val="000000"/>
                </a:solidFill>
                <a:latin typeface="Arial"/>
              </a:rPr>
              <a:t>A </a:t>
            </a:r>
            <a:r>
              <a:rPr sz="1500" b="1">
                <a:solidFill>
                  <a:srgbClr val="000000"/>
                </a:solidFill>
                <a:latin typeface="Arial"/>
              </a:rPr>
              <a:t>bacterium</a:t>
            </a:r>
            <a:r>
              <a:rPr sz="1500" b="0">
                <a:solidFill>
                  <a:srgbClr val="000000"/>
                </a:solidFill>
                <a:latin typeface="Arial"/>
              </a:rPr>
              <a:t> is a living thing made of </a:t>
            </a:r>
            <a:r>
              <a:rPr sz="1500" b="1">
                <a:solidFill>
                  <a:srgbClr val="000000"/>
                </a:solidFill>
                <a:latin typeface="Arial"/>
              </a:rPr>
              <a:t>one cell</a:t>
            </a:r>
            <a:r>
              <a:rPr sz="1500" b="0">
                <a:solidFill>
                  <a:srgbClr val="000000"/>
                </a:solidFill>
                <a:latin typeface="Arial"/>
              </a:rPr>
              <a:t>.</a:t>
            </a:r>
          </a:p>
          <a:p>
            <a:pPr algn="l" marL="256032" indent="-256032">
              <a:spcAft>
                <a:spcPts val="400"/>
              </a:spcAft>
              <a:buClr>
                <a:srgbClr val="223A5A"/>
              </a:buClr>
              <a:buSzPct val="120000"/>
              <a:buFont typeface="Arial"/>
              <a:buChar char="•"/>
            </a:pPr>
            <a:r>
              <a:rPr sz="1500" b="0">
                <a:solidFill>
                  <a:srgbClr val="000000"/>
                </a:solidFill>
                <a:latin typeface="Arial"/>
              </a:rPr>
              <a:t>Bacteria are tiny: about </a:t>
            </a:r>
            <a:r>
              <a:rPr sz="1500" b="1">
                <a:solidFill>
                  <a:srgbClr val="000000"/>
                </a:solidFill>
                <a:latin typeface="Arial"/>
              </a:rPr>
              <a:t>2 µm</a:t>
            </a:r>
            <a:r>
              <a:rPr sz="1500" b="0">
                <a:solidFill>
                  <a:srgbClr val="000000"/>
                </a:solidFill>
                <a:latin typeface="Arial"/>
              </a:rPr>
              <a:t> long. An animal cell is about 20 µm, so it is </a:t>
            </a:r>
            <a:r>
              <a:rPr sz="1500" b="1">
                <a:solidFill>
                  <a:srgbClr val="000000"/>
                </a:solidFill>
                <a:latin typeface="Arial"/>
              </a:rPr>
              <a:t>10 times</a:t>
            </a:r>
            <a:r>
              <a:rPr sz="1500" b="0">
                <a:solidFill>
                  <a:srgbClr val="000000"/>
                </a:solidFill>
                <a:latin typeface="Arial"/>
              </a:rPr>
              <a:t> bigger: </a:t>
            </a:r>
            <a:r>
              <a:rPr sz="1500" b="1">
                <a:solidFill>
                  <a:srgbClr val="000000"/>
                </a:solidFill>
                <a:latin typeface="Arial"/>
              </a:rPr>
              <a:t>divide</a:t>
            </a:r>
            <a:r>
              <a:rPr sz="1500" b="0">
                <a:solidFill>
                  <a:srgbClr val="000000"/>
                </a:solidFill>
                <a:latin typeface="Arial"/>
              </a:rPr>
              <a:t>, 20 ÷ 2 = 10. (1 mm = 1000 µm.)</a:t>
            </a:r>
          </a:p>
          <a:p>
            <a:pPr algn="l" marL="256032" indent="-256032">
              <a:spcAft>
                <a:spcPts val="400"/>
              </a:spcAft>
              <a:buClr>
                <a:srgbClr val="223A5A"/>
              </a:buClr>
              <a:buSzPct val="120000"/>
              <a:buFont typeface="Arial"/>
              <a:buChar char="•"/>
            </a:pPr>
            <a:r>
              <a:rPr sz="1500" b="0">
                <a:solidFill>
                  <a:srgbClr val="000000"/>
                </a:solidFill>
                <a:latin typeface="Arial"/>
              </a:rPr>
              <a:t>A bacterial cell has a </a:t>
            </a:r>
            <a:r>
              <a:rPr sz="1500" b="1">
                <a:solidFill>
                  <a:srgbClr val="000000"/>
                </a:solidFill>
                <a:latin typeface="Arial"/>
              </a:rPr>
              <a:t>cell wall</a:t>
            </a:r>
            <a:r>
              <a:rPr sz="1500" b="0">
                <a:solidFill>
                  <a:srgbClr val="000000"/>
                </a:solidFill>
                <a:latin typeface="Arial"/>
              </a:rPr>
              <a:t>, a </a:t>
            </a:r>
            <a:r>
              <a:rPr sz="1500" b="1">
                <a:solidFill>
                  <a:srgbClr val="000000"/>
                </a:solidFill>
                <a:latin typeface="Arial"/>
              </a:rPr>
              <a:t>cell membrane</a:t>
            </a:r>
            <a:r>
              <a:rPr sz="1500" b="0">
                <a:solidFill>
                  <a:srgbClr val="000000"/>
                </a:solidFill>
                <a:latin typeface="Arial"/>
              </a:rPr>
              <a:t>, </a:t>
            </a:r>
            <a:r>
              <a:rPr sz="1500" b="1">
                <a:solidFill>
                  <a:srgbClr val="000000"/>
                </a:solidFill>
                <a:latin typeface="Arial"/>
              </a:rPr>
              <a:t>cytoplasm</a:t>
            </a:r>
            <a:r>
              <a:rPr sz="1500" b="0">
                <a:solidFill>
                  <a:srgbClr val="000000"/>
                </a:solidFill>
                <a:latin typeface="Arial"/>
              </a:rPr>
              <a:t> and </a:t>
            </a:r>
            <a:r>
              <a:rPr sz="1500" b="1">
                <a:solidFill>
                  <a:srgbClr val="000000"/>
                </a:solidFill>
                <a:latin typeface="Arial"/>
              </a:rPr>
              <a:t>ribosomes</a:t>
            </a:r>
            <a:r>
              <a:rPr sz="1500" b="0">
                <a:solidFill>
                  <a:srgbClr val="000000"/>
                </a:solidFill>
                <a:latin typeface="Arial"/>
              </a:rPr>
              <a:t>.</a:t>
            </a:r>
          </a:p>
          <a:p>
            <a:pPr algn="l" marL="256032" indent="-256032">
              <a:spcAft>
                <a:spcPts val="400"/>
              </a:spcAft>
              <a:buClr>
                <a:srgbClr val="223A5A"/>
              </a:buClr>
              <a:buSzPct val="120000"/>
              <a:buFont typeface="Arial"/>
              <a:buChar char="•"/>
            </a:pPr>
            <a:r>
              <a:rPr sz="1500" b="0">
                <a:solidFill>
                  <a:srgbClr val="000000"/>
                </a:solidFill>
                <a:latin typeface="Arial"/>
              </a:rPr>
              <a:t>It has </a:t>
            </a:r>
            <a:r>
              <a:rPr sz="1500" b="1">
                <a:solidFill>
                  <a:srgbClr val="000000"/>
                </a:solidFill>
                <a:latin typeface="Arial"/>
              </a:rPr>
              <a:t>no nucleus</a:t>
            </a:r>
            <a:r>
              <a:rPr sz="1500" b="0">
                <a:solidFill>
                  <a:srgbClr val="000000"/>
                </a:solidFill>
                <a:latin typeface="Arial"/>
              </a:rPr>
              <a:t>. Its DNA is a single </a:t>
            </a:r>
            <a:r>
              <a:rPr sz="1500" b="1">
                <a:solidFill>
                  <a:srgbClr val="000000"/>
                </a:solidFill>
                <a:latin typeface="Arial"/>
              </a:rPr>
              <a:t>loop</a:t>
            </a:r>
            <a:r>
              <a:rPr sz="1500" b="0">
                <a:solidFill>
                  <a:srgbClr val="000000"/>
                </a:solidFill>
                <a:latin typeface="Arial"/>
              </a:rPr>
              <a:t>, free in the cytoplasm.</a:t>
            </a:r>
          </a:p>
          <a:p>
            <a:pPr algn="l" marL="256032" indent="-256032">
              <a:spcAft>
                <a:spcPts val="400"/>
              </a:spcAft>
              <a:buClr>
                <a:srgbClr val="223A5A"/>
              </a:buClr>
              <a:buSzPct val="120000"/>
              <a:buFont typeface="Arial"/>
              <a:buChar char="•"/>
            </a:pPr>
            <a:r>
              <a:rPr sz="1500" b="0">
                <a:solidFill>
                  <a:srgbClr val="000000"/>
                </a:solidFill>
                <a:latin typeface="Arial"/>
              </a:rPr>
              <a:t>Some bacteria have </a:t>
            </a:r>
            <a:r>
              <a:rPr sz="1500" b="1">
                <a:solidFill>
                  <a:srgbClr val="000000"/>
                </a:solidFill>
                <a:latin typeface="Arial"/>
              </a:rPr>
              <a:t>plasmids</a:t>
            </a:r>
            <a:r>
              <a:rPr sz="1500" b="0">
                <a:solidFill>
                  <a:srgbClr val="000000"/>
                </a:solidFill>
                <a:latin typeface="Arial"/>
              </a:rPr>
              <a:t>: small rings of DNA.</a:t>
            </a:r>
          </a:p>
          <a:p>
            <a:pPr algn="l" marL="256032" indent="-256032">
              <a:spcAft>
                <a:spcPts val="400"/>
              </a:spcAft>
              <a:buClr>
                <a:srgbClr val="223A5A"/>
              </a:buClr>
              <a:buSzPct val="120000"/>
              <a:buFont typeface="Arial"/>
              <a:buChar char="•"/>
            </a:pPr>
            <a:r>
              <a:rPr sz="1500" b="0">
                <a:solidFill>
                  <a:srgbClr val="000000"/>
                </a:solidFill>
                <a:latin typeface="Arial"/>
              </a:rPr>
              <a:t>Some bacteria have a </a:t>
            </a:r>
            <a:r>
              <a:rPr sz="1500" b="1">
                <a:solidFill>
                  <a:srgbClr val="000000"/>
                </a:solidFill>
                <a:latin typeface="Arial"/>
              </a:rPr>
              <a:t>flagellum</a:t>
            </a:r>
            <a:r>
              <a:rPr sz="1500" b="0">
                <a:solidFill>
                  <a:srgbClr val="000000"/>
                </a:solidFill>
                <a:latin typeface="Arial"/>
              </a:rPr>
              <a:t>: a tail used to move.</a:t>
            </a:r>
          </a:p>
          <a:p>
            <a:pPr algn="l" marL="256032" indent="-256032">
              <a:spcAft>
                <a:spcPts val="400"/>
              </a:spcAft>
              <a:buClr>
                <a:srgbClr val="223A5A"/>
              </a:buClr>
              <a:buSzPct val="120000"/>
              <a:buFont typeface="Arial"/>
              <a:buChar char="•"/>
            </a:pPr>
            <a:r>
              <a:rPr sz="1500" b="0">
                <a:solidFill>
                  <a:srgbClr val="000000"/>
                </a:solidFill>
                <a:latin typeface="Arial"/>
              </a:rPr>
              <a:t>The cell wall is </a:t>
            </a:r>
            <a:r>
              <a:rPr sz="1500" b="1">
                <a:solidFill>
                  <a:srgbClr val="000000"/>
                </a:solidFill>
                <a:latin typeface="Arial"/>
              </a:rPr>
              <a:t>not made of cellulose</a:t>
            </a:r>
            <a:r>
              <a:rPr sz="1500" b="0">
                <a:solidFill>
                  <a:srgbClr val="000000"/>
                </a:solidFill>
                <a:latin typeface="Arial"/>
              </a:rPr>
              <a:t>.</a:t>
            </a:r>
          </a:p>
          <a:p>
            <a:pPr algn="l" marL="256032" indent="-256032">
              <a:spcAft>
                <a:spcPts val="400"/>
              </a:spcAft>
              <a:buClr>
                <a:srgbClr val="223A5A"/>
              </a:buClr>
              <a:buSzPct val="120000"/>
              <a:buFont typeface="Arial"/>
              <a:buChar char="•"/>
            </a:pPr>
            <a:r>
              <a:rPr sz="1500" b="0">
                <a:solidFill>
                  <a:srgbClr val="000000"/>
                </a:solidFill>
                <a:latin typeface="Arial"/>
              </a:rPr>
              <a:t>No nucleus: </a:t>
            </a:r>
            <a:r>
              <a:rPr sz="1500" b="1">
                <a:solidFill>
                  <a:srgbClr val="000000"/>
                </a:solidFill>
                <a:latin typeface="Arial"/>
              </a:rPr>
              <a:t>prokaryotic</a:t>
            </a:r>
            <a:r>
              <a:rPr sz="1500" b="0">
                <a:solidFill>
                  <a:srgbClr val="000000"/>
                </a:solidFill>
                <a:latin typeface="Arial"/>
              </a:rPr>
              <a:t> (bacteria). A nucleus: </a:t>
            </a:r>
            <a:r>
              <a:rPr sz="1500" b="1">
                <a:solidFill>
                  <a:srgbClr val="000000"/>
                </a:solidFill>
                <a:latin typeface="Arial"/>
              </a:rPr>
              <a:t>eukaryotic</a:t>
            </a:r>
            <a:r>
              <a:rPr sz="1500" b="0">
                <a:solidFill>
                  <a:srgbClr val="000000"/>
                </a:solidFill>
                <a:latin typeface="Arial"/>
              </a:rPr>
              <a:t> (animal and plant cells).</a:t>
            </a:r>
          </a:p>
          <a:p>
            <a:pPr algn="l" marL="256032" indent="-256032">
              <a:spcAft>
                <a:spcPts val="400"/>
              </a:spcAft>
              <a:buClr>
                <a:srgbClr val="223A5A"/>
              </a:buClr>
              <a:buSzPct val="120000"/>
              <a:buFont typeface="Arial"/>
              <a:buChar char="•"/>
            </a:pPr>
            <a:r>
              <a:rPr sz="1500" b="0">
                <a:solidFill>
                  <a:srgbClr val="000000"/>
                </a:solidFill>
                <a:latin typeface="Arial"/>
              </a:rPr>
              <a:t>Most bacteria are </a:t>
            </a:r>
            <a:r>
              <a:rPr sz="1500" b="1">
                <a:solidFill>
                  <a:srgbClr val="000000"/>
                </a:solidFill>
                <a:latin typeface="Arial"/>
              </a:rPr>
              <a:t>harmless</a:t>
            </a:r>
            <a:r>
              <a:rPr sz="1500" b="0">
                <a:solidFill>
                  <a:srgbClr val="000000"/>
                </a:solidFill>
                <a:latin typeface="Arial"/>
              </a:rPr>
              <a:t> or useful. Bacteria are </a:t>
            </a:r>
            <a:r>
              <a:rPr sz="1500" b="1">
                <a:solidFill>
                  <a:srgbClr val="000000"/>
                </a:solidFill>
                <a:latin typeface="Arial"/>
              </a:rPr>
              <a:t>not viruses</a:t>
            </a:r>
            <a:r>
              <a:rPr sz="1500" b="0">
                <a:solidFill>
                  <a:srgbClr val="000000"/>
                </a:solidFill>
                <a:latin typeface="Arial"/>
              </a:rPr>
              <a:t>.</a:t>
            </a:r>
          </a:p>
          <a:p>
            <a:pPr algn="l" marL="256032" indent="-256032">
              <a:spcAft>
                <a:spcPts val="400"/>
              </a:spcAft>
              <a:buClr>
                <a:srgbClr val="223A5A"/>
              </a:buClr>
              <a:buSzPct val="120000"/>
              <a:buFont typeface="Arial"/>
              <a:buChar char="•"/>
            </a:pPr>
            <a:r>
              <a:rPr sz="1500" b="0">
                <a:solidFill>
                  <a:srgbClr val="000000"/>
                </a:solidFill>
                <a:latin typeface="Arial"/>
              </a:rPr>
              <a:t>Electron micrographs are black and white: the colours are added.</a:t>
            </a:r>
          </a:p>
        </p:txBody>
      </p:sp>
      <p:sp>
        <p:nvSpPr>
          <p:cNvPr id="9" name="Rounded Rectangle 8"/>
          <p:cNvSpPr/>
          <p:nvPr/>
        </p:nvSpPr>
        <p:spPr>
          <a:xfrm>
            <a:off x="1509848" y="5037200"/>
            <a:ext cx="5027022" cy="2907792"/>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0" name="Picture 9" descr="Key facts. A bacterial cell (a diagram)."/>
          <p:cNvPicPr>
            <a:picLocks noChangeAspect="1"/>
          </p:cNvPicPr>
          <p:nvPr/>
        </p:nvPicPr>
        <p:blipFill>
          <a:blip r:embed="rId2"/>
          <a:stretch>
            <a:fillRect/>
          </a:stretch>
        </p:blipFill>
        <p:spPr>
          <a:xfrm>
            <a:off x="1647008" y="5128640"/>
            <a:ext cx="4752703" cy="2495169"/>
          </a:xfrm>
          <a:prstGeom prst="rect">
            <a:avLst/>
          </a:prstGeom>
        </p:spPr>
      </p:pic>
      <p:sp>
        <p:nvSpPr>
          <p:cNvPr id="11" name="TextBox 10"/>
          <p:cNvSpPr txBox="1"/>
          <p:nvPr/>
        </p:nvSpPr>
        <p:spPr>
          <a:xfrm>
            <a:off x="685800" y="7678674"/>
            <a:ext cx="6675120" cy="193167"/>
          </a:xfrm>
          <a:prstGeom prst="rect">
            <a:avLst/>
          </a:prstGeom>
          <a:noFill/>
        </p:spPr>
        <p:txBody>
          <a:bodyPr wrap="square" lIns="0" rIns="0" tIns="0" bIns="0" anchor="t">
            <a:spAutoFit/>
          </a:bodyPr>
          <a:lstStyle/>
          <a:p>
            <a:pPr algn="ctr">
              <a:spcAft>
                <a:spcPts val="0"/>
              </a:spcAft>
            </a:pPr>
            <a:r>
              <a:rPr sz="1300" b="0">
                <a:solidFill>
                  <a:srgbClr val="000000"/>
                </a:solidFill>
                <a:latin typeface="Arial"/>
              </a:rPr>
              <a:t>A bacterial cell (a diagram).</a:t>
            </a:r>
          </a:p>
        </p:txBody>
      </p:sp>
      <p:sp>
        <p:nvSpPr>
          <p:cNvPr id="12" name="TextBox 11"/>
          <p:cNvSpPr txBox="1"/>
          <p:nvPr/>
        </p:nvSpPr>
        <p:spPr>
          <a:xfrm>
            <a:off x="685800" y="8018145"/>
            <a:ext cx="6675120" cy="193167"/>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A diagram is simplified. The colours help you tell the parts apart.</a:t>
            </a:r>
          </a:p>
        </p:txBody>
      </p:sp>
      <p:sp>
        <p:nvSpPr>
          <p:cNvPr id="13" name="Rectangle 12"/>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4" name="TextBox 13"/>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bacterial cell</a:t>
            </a:r>
          </a:p>
        </p:txBody>
      </p:sp>
      <p:sp>
        <p:nvSpPr>
          <p:cNvPr id="15" name="TextBox 14"/>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6" name="TextBox 15"/>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a word from the box in each label box.</a:t>
            </a:r>
          </a:p>
        </p:txBody>
      </p:sp>
      <p:sp>
        <p:nvSpPr>
          <p:cNvPr id="17" name="Rectangle 16"/>
          <p:cNvSpPr/>
          <p:nvPr/>
        </p:nvSpPr>
        <p:spPr>
          <a:xfrm>
            <a:off x="7973568" y="1938528"/>
            <a:ext cx="6492240" cy="731520"/>
          </a:xfrm>
          <a:prstGeom prst="rect">
            <a:avLst/>
          </a:prstGeom>
          <a:solidFill>
            <a:srgbClr val="FFFFFF"/>
          </a:solidFill>
          <a:ln w="15875">
            <a:solidFill>
              <a:srgbClr val="000000"/>
            </a:solidFill>
          </a:ln>
          <a:effectLst/>
        </p:spPr>
        <p:txBody>
          <a:bodyPr rtlCol="0" anchor="ctr"/>
          <a:lstStyle/>
          <a:p>
            <a:pPr algn="ctr"/>
          </a:p>
        </p:txBody>
      </p:sp>
      <p:sp>
        <p:nvSpPr>
          <p:cNvPr id="18" name="TextBox 17"/>
          <p:cNvSpPr txBox="1"/>
          <p:nvPr/>
        </p:nvSpPr>
        <p:spPr>
          <a:xfrm>
            <a:off x="8065008" y="198424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cell membrane</a:t>
            </a:r>
          </a:p>
        </p:txBody>
      </p:sp>
      <p:sp>
        <p:nvSpPr>
          <p:cNvPr id="19" name="TextBox 18"/>
          <p:cNvSpPr txBox="1"/>
          <p:nvPr/>
        </p:nvSpPr>
        <p:spPr>
          <a:xfrm>
            <a:off x="10168128" y="198424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cell wall</a:t>
            </a:r>
          </a:p>
        </p:txBody>
      </p:sp>
      <p:sp>
        <p:nvSpPr>
          <p:cNvPr id="20" name="TextBox 19"/>
          <p:cNvSpPr txBox="1"/>
          <p:nvPr/>
        </p:nvSpPr>
        <p:spPr>
          <a:xfrm>
            <a:off x="12271248" y="198424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cytoplasm</a:t>
            </a:r>
          </a:p>
        </p:txBody>
      </p:sp>
      <p:sp>
        <p:nvSpPr>
          <p:cNvPr id="21" name="TextBox 20"/>
          <p:cNvSpPr txBox="1"/>
          <p:nvPr/>
        </p:nvSpPr>
        <p:spPr>
          <a:xfrm>
            <a:off x="8065008" y="230428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flagellum</a:t>
            </a:r>
          </a:p>
        </p:txBody>
      </p:sp>
      <p:sp>
        <p:nvSpPr>
          <p:cNvPr id="22" name="TextBox 21"/>
          <p:cNvSpPr txBox="1"/>
          <p:nvPr/>
        </p:nvSpPr>
        <p:spPr>
          <a:xfrm>
            <a:off x="10168128" y="230428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loop of DNA</a:t>
            </a:r>
          </a:p>
        </p:txBody>
      </p:sp>
      <p:sp>
        <p:nvSpPr>
          <p:cNvPr id="23" name="TextBox 22"/>
          <p:cNvSpPr txBox="1"/>
          <p:nvPr/>
        </p:nvSpPr>
        <p:spPr>
          <a:xfrm>
            <a:off x="12271248" y="230428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plasmid</a:t>
            </a:r>
          </a:p>
        </p:txBody>
      </p:sp>
      <p:pic>
        <p:nvPicPr>
          <p:cNvPr id="24" name="Picture 23" descr="loop of DNA."/>
          <p:cNvPicPr>
            <a:picLocks noChangeAspect="1"/>
          </p:cNvPicPr>
          <p:nvPr/>
        </p:nvPicPr>
        <p:blipFill>
          <a:blip r:embed="rId3"/>
          <a:stretch>
            <a:fillRect/>
          </a:stretch>
        </p:blipFill>
        <p:spPr>
          <a:xfrm>
            <a:off x="8019288" y="2940253"/>
            <a:ext cx="6400800" cy="4269334"/>
          </a:xfrm>
          <a:prstGeom prst="rect">
            <a:avLst/>
          </a:prstGeom>
        </p:spPr>
      </p:pic>
      <p:sp>
        <p:nvSpPr>
          <p:cNvPr id="25" name="TextBox 24"/>
          <p:cNvSpPr txBox="1"/>
          <p:nvPr/>
        </p:nvSpPr>
        <p:spPr>
          <a:xfrm>
            <a:off x="7882128" y="7424927"/>
            <a:ext cx="6675120" cy="822960"/>
          </a:xfrm>
          <a:prstGeom prst="rect">
            <a:avLst/>
          </a:prstGeom>
          <a:noFill/>
        </p:spPr>
        <p:txBody>
          <a:bodyPr wrap="square" lIns="0" rIns="0" tIns="0" bIns="0" anchor="t">
            <a:spAutoFit/>
          </a:bodyPr>
          <a:lstStyle/>
          <a:p>
            <a:pPr algn="l">
              <a:spcAft>
                <a:spcPts val="400"/>
              </a:spcAft>
            </a:pPr>
            <a:r>
              <a:rPr sz="1400" b="1">
                <a:solidFill>
                  <a:srgbClr val="009900"/>
                </a:solidFill>
                <a:latin typeface="Arial"/>
              </a:rPr>
              <a:t>1 mark for each correct label box: cell wall (top left) (1); loop of DNA (1); cell membrane (1); flagellum (1); plasmid (1); cytoplasm (1).</a:t>
            </a:r>
          </a:p>
          <a:p>
            <a:pPr algn="l">
              <a:spcAft>
                <a:spcPts val="400"/>
              </a:spcAft>
            </a:pPr>
            <a:r>
              <a:rPr sz="1300" b="1">
                <a:solidFill>
                  <a:srgbClr val="009900"/>
                </a:solidFill>
                <a:latin typeface="Arial"/>
              </a:rPr>
              <a:t>Allow small spelling errors if the word is clear. Allow “DNA” for the loop of DNA.</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L2 Alternative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6" name="Rectangle 5"/>
          <p:cNvSpPr/>
          <p:nvPr/>
        </p:nvSpPr>
        <p:spPr>
          <a:xfrm>
            <a:off x="548640" y="1143000"/>
            <a:ext cx="6949440" cy="342900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the word to its meaning</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Draw a line from each word to its meaning.</a:t>
            </a:r>
          </a:p>
        </p:txBody>
      </p:sp>
      <p:sp>
        <p:nvSpPr>
          <p:cNvPr id="10" name="TextBox 9"/>
          <p:cNvSpPr txBox="1"/>
          <p:nvPr/>
        </p:nvSpPr>
        <p:spPr>
          <a:xfrm>
            <a:off x="685800" y="1965960"/>
            <a:ext cx="1783080"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bacterium</a:t>
            </a:r>
          </a:p>
        </p:txBody>
      </p:sp>
      <p:sp>
        <p:nvSpPr>
          <p:cNvPr id="11" name="Oval 10"/>
          <p:cNvSpPr/>
          <p:nvPr/>
        </p:nvSpPr>
        <p:spPr>
          <a:xfrm>
            <a:off x="2491740" y="2008822"/>
            <a:ext cx="137160" cy="137160"/>
          </a:xfrm>
          <a:prstGeom prst="ellipse">
            <a:avLst/>
          </a:prstGeom>
          <a:solidFill>
            <a:srgbClr val="000000"/>
          </a:solidFill>
          <a:ln>
            <a:noFill/>
          </a:ln>
          <a:effectLst/>
        </p:spPr>
        <p:txBody>
          <a:bodyPr rtlCol="0" anchor="ctr"/>
          <a:lstStyle/>
          <a:p>
            <a:pPr algn="ctr"/>
          </a:p>
        </p:txBody>
      </p:sp>
      <p:sp>
        <p:nvSpPr>
          <p:cNvPr id="12" name="Oval 11"/>
          <p:cNvSpPr/>
          <p:nvPr/>
        </p:nvSpPr>
        <p:spPr>
          <a:xfrm>
            <a:off x="3771900" y="2008822"/>
            <a:ext cx="137160" cy="137160"/>
          </a:xfrm>
          <a:prstGeom prst="ellipse">
            <a:avLst/>
          </a:prstGeom>
          <a:solidFill>
            <a:srgbClr val="000000"/>
          </a:solidFill>
          <a:ln>
            <a:noFill/>
          </a:ln>
          <a:effectLst/>
        </p:spPr>
        <p:txBody>
          <a:bodyPr rtlCol="0" anchor="ctr"/>
          <a:lstStyle/>
          <a:p>
            <a:pPr algn="ctr"/>
          </a:p>
        </p:txBody>
      </p:sp>
      <p:sp>
        <p:nvSpPr>
          <p:cNvPr id="13" name="TextBox 12"/>
          <p:cNvSpPr txBox="1"/>
          <p:nvPr/>
        </p:nvSpPr>
        <p:spPr>
          <a:xfrm>
            <a:off x="4023360" y="1965960"/>
            <a:ext cx="33375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where proteins are made</a:t>
            </a:r>
          </a:p>
        </p:txBody>
      </p:sp>
      <p:sp>
        <p:nvSpPr>
          <p:cNvPr id="14" name="TextBox 13"/>
          <p:cNvSpPr txBox="1"/>
          <p:nvPr/>
        </p:nvSpPr>
        <p:spPr>
          <a:xfrm>
            <a:off x="685800" y="2534316"/>
            <a:ext cx="1783080"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plasmid</a:t>
            </a:r>
          </a:p>
        </p:txBody>
      </p:sp>
      <p:sp>
        <p:nvSpPr>
          <p:cNvPr id="15" name="Oval 14"/>
          <p:cNvSpPr/>
          <p:nvPr/>
        </p:nvSpPr>
        <p:spPr>
          <a:xfrm>
            <a:off x="2491740" y="2577179"/>
            <a:ext cx="137160" cy="137160"/>
          </a:xfrm>
          <a:prstGeom prst="ellipse">
            <a:avLst/>
          </a:prstGeom>
          <a:solidFill>
            <a:srgbClr val="000000"/>
          </a:solidFill>
          <a:ln>
            <a:noFill/>
          </a:ln>
          <a:effectLst/>
        </p:spPr>
        <p:txBody>
          <a:bodyPr rtlCol="0" anchor="ctr"/>
          <a:lstStyle/>
          <a:p>
            <a:pPr algn="ctr"/>
          </a:p>
        </p:txBody>
      </p:sp>
      <p:sp>
        <p:nvSpPr>
          <p:cNvPr id="16" name="Oval 15"/>
          <p:cNvSpPr/>
          <p:nvPr/>
        </p:nvSpPr>
        <p:spPr>
          <a:xfrm>
            <a:off x="3771900" y="2577179"/>
            <a:ext cx="137160" cy="137160"/>
          </a:xfrm>
          <a:prstGeom prst="ellipse">
            <a:avLst/>
          </a:prstGeom>
          <a:solidFill>
            <a:srgbClr val="000000"/>
          </a:solidFill>
          <a:ln>
            <a:noFill/>
          </a:ln>
          <a:effectLst/>
        </p:spPr>
        <p:txBody>
          <a:bodyPr rtlCol="0" anchor="ctr"/>
          <a:lstStyle/>
          <a:p>
            <a:pPr algn="ctr"/>
          </a:p>
        </p:txBody>
      </p:sp>
      <p:sp>
        <p:nvSpPr>
          <p:cNvPr id="17" name="TextBox 16"/>
          <p:cNvSpPr txBox="1"/>
          <p:nvPr/>
        </p:nvSpPr>
        <p:spPr>
          <a:xfrm>
            <a:off x="4023360" y="2534316"/>
            <a:ext cx="33375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a tail used to move</a:t>
            </a:r>
          </a:p>
        </p:txBody>
      </p:sp>
      <p:sp>
        <p:nvSpPr>
          <p:cNvPr id="18" name="TextBox 17"/>
          <p:cNvSpPr txBox="1"/>
          <p:nvPr/>
        </p:nvSpPr>
        <p:spPr>
          <a:xfrm>
            <a:off x="685800" y="3102673"/>
            <a:ext cx="1783080"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flagellum</a:t>
            </a:r>
          </a:p>
        </p:txBody>
      </p:sp>
      <p:sp>
        <p:nvSpPr>
          <p:cNvPr id="19" name="Oval 18"/>
          <p:cNvSpPr/>
          <p:nvPr/>
        </p:nvSpPr>
        <p:spPr>
          <a:xfrm>
            <a:off x="2491740" y="3145536"/>
            <a:ext cx="137160" cy="137160"/>
          </a:xfrm>
          <a:prstGeom prst="ellipse">
            <a:avLst/>
          </a:prstGeom>
          <a:solidFill>
            <a:srgbClr val="000000"/>
          </a:solidFill>
          <a:ln>
            <a:noFill/>
          </a:ln>
          <a:effectLst/>
        </p:spPr>
        <p:txBody>
          <a:bodyPr rtlCol="0" anchor="ctr"/>
          <a:lstStyle/>
          <a:p>
            <a:pPr algn="ctr"/>
          </a:p>
        </p:txBody>
      </p:sp>
      <p:sp>
        <p:nvSpPr>
          <p:cNvPr id="20" name="Oval 19"/>
          <p:cNvSpPr/>
          <p:nvPr/>
        </p:nvSpPr>
        <p:spPr>
          <a:xfrm>
            <a:off x="3771900" y="3145536"/>
            <a:ext cx="137160" cy="137160"/>
          </a:xfrm>
          <a:prstGeom prst="ellipse">
            <a:avLst/>
          </a:prstGeom>
          <a:solidFill>
            <a:srgbClr val="000000"/>
          </a:solidFill>
          <a:ln>
            <a:noFill/>
          </a:ln>
          <a:effectLst/>
        </p:spPr>
        <p:txBody>
          <a:bodyPr rtlCol="0" anchor="ctr"/>
          <a:lstStyle/>
          <a:p>
            <a:pPr algn="ctr"/>
          </a:p>
        </p:txBody>
      </p:sp>
      <p:sp>
        <p:nvSpPr>
          <p:cNvPr id="21" name="TextBox 20"/>
          <p:cNvSpPr txBox="1"/>
          <p:nvPr/>
        </p:nvSpPr>
        <p:spPr>
          <a:xfrm>
            <a:off x="4023360" y="3102673"/>
            <a:ext cx="33375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describes a cell with no nucleus</a:t>
            </a:r>
          </a:p>
        </p:txBody>
      </p:sp>
      <p:sp>
        <p:nvSpPr>
          <p:cNvPr id="22" name="TextBox 21"/>
          <p:cNvSpPr txBox="1"/>
          <p:nvPr/>
        </p:nvSpPr>
        <p:spPr>
          <a:xfrm>
            <a:off x="685800" y="3671030"/>
            <a:ext cx="1783080"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ribosome</a:t>
            </a:r>
          </a:p>
        </p:txBody>
      </p:sp>
      <p:sp>
        <p:nvSpPr>
          <p:cNvPr id="23" name="Oval 22"/>
          <p:cNvSpPr/>
          <p:nvPr/>
        </p:nvSpPr>
        <p:spPr>
          <a:xfrm>
            <a:off x="2491740" y="3713892"/>
            <a:ext cx="137160" cy="137160"/>
          </a:xfrm>
          <a:prstGeom prst="ellipse">
            <a:avLst/>
          </a:prstGeom>
          <a:solidFill>
            <a:srgbClr val="000000"/>
          </a:solidFill>
          <a:ln>
            <a:noFill/>
          </a:ln>
          <a:effectLst/>
        </p:spPr>
        <p:txBody>
          <a:bodyPr rtlCol="0" anchor="ctr"/>
          <a:lstStyle/>
          <a:p>
            <a:pPr algn="ctr"/>
          </a:p>
        </p:txBody>
      </p:sp>
      <p:sp>
        <p:nvSpPr>
          <p:cNvPr id="24" name="Oval 23"/>
          <p:cNvSpPr/>
          <p:nvPr/>
        </p:nvSpPr>
        <p:spPr>
          <a:xfrm>
            <a:off x="3771900" y="3713892"/>
            <a:ext cx="137160" cy="137160"/>
          </a:xfrm>
          <a:prstGeom prst="ellipse">
            <a:avLst/>
          </a:prstGeom>
          <a:solidFill>
            <a:srgbClr val="000000"/>
          </a:solidFill>
          <a:ln>
            <a:noFill/>
          </a:ln>
          <a:effectLst/>
        </p:spPr>
        <p:txBody>
          <a:bodyPr rtlCol="0" anchor="ctr"/>
          <a:lstStyle/>
          <a:p>
            <a:pPr algn="ctr"/>
          </a:p>
        </p:txBody>
      </p:sp>
      <p:sp>
        <p:nvSpPr>
          <p:cNvPr id="25" name="TextBox 24"/>
          <p:cNvSpPr txBox="1"/>
          <p:nvPr/>
        </p:nvSpPr>
        <p:spPr>
          <a:xfrm>
            <a:off x="4023360" y="3671030"/>
            <a:ext cx="33375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a living thing made of one cell</a:t>
            </a:r>
          </a:p>
        </p:txBody>
      </p:sp>
      <p:sp>
        <p:nvSpPr>
          <p:cNvPr id="26" name="TextBox 25"/>
          <p:cNvSpPr txBox="1"/>
          <p:nvPr/>
        </p:nvSpPr>
        <p:spPr>
          <a:xfrm>
            <a:off x="685800" y="4239387"/>
            <a:ext cx="1783080"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prokaryotic</a:t>
            </a:r>
          </a:p>
        </p:txBody>
      </p:sp>
      <p:sp>
        <p:nvSpPr>
          <p:cNvPr id="27" name="Oval 26"/>
          <p:cNvSpPr/>
          <p:nvPr/>
        </p:nvSpPr>
        <p:spPr>
          <a:xfrm>
            <a:off x="2491740" y="4282249"/>
            <a:ext cx="137160" cy="137160"/>
          </a:xfrm>
          <a:prstGeom prst="ellipse">
            <a:avLst/>
          </a:prstGeom>
          <a:solidFill>
            <a:srgbClr val="000000"/>
          </a:solidFill>
          <a:ln>
            <a:noFill/>
          </a:ln>
          <a:effectLst/>
        </p:spPr>
        <p:txBody>
          <a:bodyPr rtlCol="0" anchor="ctr"/>
          <a:lstStyle/>
          <a:p>
            <a:pPr algn="ctr"/>
          </a:p>
        </p:txBody>
      </p:sp>
      <p:sp>
        <p:nvSpPr>
          <p:cNvPr id="28" name="Oval 27"/>
          <p:cNvSpPr/>
          <p:nvPr/>
        </p:nvSpPr>
        <p:spPr>
          <a:xfrm>
            <a:off x="3771900" y="4282249"/>
            <a:ext cx="137160" cy="137160"/>
          </a:xfrm>
          <a:prstGeom prst="ellipse">
            <a:avLst/>
          </a:prstGeom>
          <a:solidFill>
            <a:srgbClr val="000000"/>
          </a:solidFill>
          <a:ln>
            <a:noFill/>
          </a:ln>
          <a:effectLst/>
        </p:spPr>
        <p:txBody>
          <a:bodyPr rtlCol="0" anchor="ctr"/>
          <a:lstStyle/>
          <a:p>
            <a:pPr algn="ctr"/>
          </a:p>
        </p:txBody>
      </p:sp>
      <p:sp>
        <p:nvSpPr>
          <p:cNvPr id="29" name="TextBox 28"/>
          <p:cNvSpPr txBox="1"/>
          <p:nvPr/>
        </p:nvSpPr>
        <p:spPr>
          <a:xfrm>
            <a:off x="4023360" y="4239387"/>
            <a:ext cx="33375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a small ring of DNA</a:t>
            </a:r>
          </a:p>
        </p:txBody>
      </p:sp>
      <p:cxnSp>
        <p:nvCxnSpPr>
          <p:cNvPr id="30" name="Connector 29"/>
          <p:cNvCxnSpPr/>
          <p:nvPr/>
        </p:nvCxnSpPr>
        <p:spPr>
          <a:xfrm>
            <a:off x="2560320" y="2077402"/>
            <a:ext cx="1280160" cy="1705070"/>
          </a:xfrm>
          <a:prstGeom prst="line">
            <a:avLst/>
          </a:prstGeom>
          <a:ln w="31750">
            <a:solidFill>
              <a:srgbClr val="009900"/>
            </a:solidFill>
          </a:ln>
        </p:spPr>
      </p:cxnSp>
      <p:cxnSp>
        <p:nvCxnSpPr>
          <p:cNvPr id="31" name="Connector 30"/>
          <p:cNvCxnSpPr/>
          <p:nvPr/>
        </p:nvCxnSpPr>
        <p:spPr>
          <a:xfrm>
            <a:off x="2560320" y="2645759"/>
            <a:ext cx="1280160" cy="1705070"/>
          </a:xfrm>
          <a:prstGeom prst="line">
            <a:avLst/>
          </a:prstGeom>
          <a:ln w="31750">
            <a:solidFill>
              <a:srgbClr val="009900"/>
            </a:solidFill>
          </a:ln>
        </p:spPr>
      </p:cxnSp>
      <p:cxnSp>
        <p:nvCxnSpPr>
          <p:cNvPr id="32" name="Connector 31"/>
          <p:cNvCxnSpPr/>
          <p:nvPr/>
        </p:nvCxnSpPr>
        <p:spPr>
          <a:xfrm flipV="1">
            <a:off x="2560320" y="2645759"/>
            <a:ext cx="1280160" cy="568357"/>
          </a:xfrm>
          <a:prstGeom prst="line">
            <a:avLst/>
          </a:prstGeom>
          <a:ln w="31750">
            <a:solidFill>
              <a:srgbClr val="009900"/>
            </a:solidFill>
          </a:ln>
        </p:spPr>
      </p:cxnSp>
      <p:cxnSp>
        <p:nvCxnSpPr>
          <p:cNvPr id="33" name="Connector 32"/>
          <p:cNvCxnSpPr/>
          <p:nvPr/>
        </p:nvCxnSpPr>
        <p:spPr>
          <a:xfrm flipV="1">
            <a:off x="2560320" y="2077402"/>
            <a:ext cx="1280160" cy="1705070"/>
          </a:xfrm>
          <a:prstGeom prst="line">
            <a:avLst/>
          </a:prstGeom>
          <a:ln w="31750">
            <a:solidFill>
              <a:srgbClr val="009900"/>
            </a:solidFill>
          </a:ln>
        </p:spPr>
      </p:cxnSp>
      <p:cxnSp>
        <p:nvCxnSpPr>
          <p:cNvPr id="34" name="Connector 33"/>
          <p:cNvCxnSpPr/>
          <p:nvPr/>
        </p:nvCxnSpPr>
        <p:spPr>
          <a:xfrm flipV="1">
            <a:off x="2560320" y="3214116"/>
            <a:ext cx="1280160" cy="1136713"/>
          </a:xfrm>
          <a:prstGeom prst="line">
            <a:avLst/>
          </a:prstGeom>
          <a:ln w="31750">
            <a:solidFill>
              <a:srgbClr val="009900"/>
            </a:solidFill>
          </a:ln>
        </p:spPr>
      </p:cxnSp>
      <p:sp>
        <p:nvSpPr>
          <p:cNvPr id="35" name="TextBox 34"/>
          <p:cNvSpPr txBox="1"/>
          <p:nvPr/>
        </p:nvSpPr>
        <p:spPr>
          <a:xfrm>
            <a:off x="685800" y="1591056"/>
            <a:ext cx="6675120" cy="228600"/>
          </a:xfrm>
          <a:prstGeom prst="rect">
            <a:avLst/>
          </a:prstGeom>
          <a:noFill/>
        </p:spPr>
        <p:txBody>
          <a:bodyPr wrap="square" lIns="0" rIns="0" tIns="0" bIns="0" anchor="t">
            <a:spAutoFit/>
          </a:bodyPr>
          <a:lstStyle/>
          <a:p>
            <a:pPr algn="r">
              <a:spcAft>
                <a:spcPts val="0"/>
              </a:spcAft>
            </a:pPr>
            <a:r>
              <a:rPr sz="1400" b="1">
                <a:solidFill>
                  <a:srgbClr val="009900"/>
                </a:solidFill>
                <a:latin typeface="Arial"/>
              </a:rPr>
              <a:t>1 mark for each correct line.</a:t>
            </a:r>
          </a:p>
        </p:txBody>
      </p:sp>
      <p:sp>
        <p:nvSpPr>
          <p:cNvPr id="36" name="Rectangle 35"/>
          <p:cNvSpPr/>
          <p:nvPr/>
        </p:nvSpPr>
        <p:spPr>
          <a:xfrm>
            <a:off x="7744968" y="1143000"/>
            <a:ext cx="6949440" cy="3611880"/>
          </a:xfrm>
          <a:prstGeom prst="rect">
            <a:avLst/>
          </a:prstGeom>
          <a:solidFill>
            <a:srgbClr val="FFFFFF"/>
          </a:solidFill>
          <a:ln w="9525">
            <a:solidFill>
              <a:srgbClr val="000000"/>
            </a:solidFill>
          </a:ln>
          <a:effectLst/>
        </p:spPr>
        <p:txBody>
          <a:bodyPr rtlCol="0" anchor="ctr"/>
          <a:lstStyle/>
          <a:p>
            <a:pPr algn="ctr"/>
          </a:p>
        </p:txBody>
      </p:sp>
      <p:sp>
        <p:nvSpPr>
          <p:cNvPr id="37" name="TextBox 36"/>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the gaps</a:t>
            </a:r>
          </a:p>
        </p:txBody>
      </p:sp>
      <p:sp>
        <p:nvSpPr>
          <p:cNvPr id="38" name="TextBox 3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9" name="TextBox 38"/>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the words in the box. Use each word once.</a:t>
            </a:r>
          </a:p>
        </p:txBody>
      </p:sp>
      <p:sp>
        <p:nvSpPr>
          <p:cNvPr id="40" name="Rectangle 39"/>
          <p:cNvSpPr/>
          <p:nvPr/>
        </p:nvSpPr>
        <p:spPr>
          <a:xfrm>
            <a:off x="7973568" y="1920240"/>
            <a:ext cx="6492240" cy="411480"/>
          </a:xfrm>
          <a:prstGeom prst="rect">
            <a:avLst/>
          </a:prstGeom>
          <a:solidFill>
            <a:srgbClr val="FFFFFF"/>
          </a:solidFill>
          <a:ln w="15875">
            <a:solidFill>
              <a:srgbClr val="000000"/>
            </a:solidFill>
          </a:ln>
          <a:effectLst/>
        </p:spPr>
        <p:txBody>
          <a:bodyPr rtlCol="0" anchor="ctr"/>
          <a:lstStyle/>
          <a:p>
            <a:pPr algn="ctr"/>
          </a:p>
        </p:txBody>
      </p:sp>
      <p:sp>
        <p:nvSpPr>
          <p:cNvPr id="41" name="TextBox 40"/>
          <p:cNvSpPr txBox="1"/>
          <p:nvPr/>
        </p:nvSpPr>
        <p:spPr>
          <a:xfrm>
            <a:off x="8065008" y="1965960"/>
            <a:ext cx="1051560"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cellulose</a:t>
            </a:r>
          </a:p>
        </p:txBody>
      </p:sp>
      <p:sp>
        <p:nvSpPr>
          <p:cNvPr id="42" name="TextBox 41"/>
          <p:cNvSpPr txBox="1"/>
          <p:nvPr/>
        </p:nvSpPr>
        <p:spPr>
          <a:xfrm>
            <a:off x="9116568" y="1965960"/>
            <a:ext cx="1051560"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loop</a:t>
            </a:r>
          </a:p>
        </p:txBody>
      </p:sp>
      <p:sp>
        <p:nvSpPr>
          <p:cNvPr id="43" name="TextBox 42"/>
          <p:cNvSpPr txBox="1"/>
          <p:nvPr/>
        </p:nvSpPr>
        <p:spPr>
          <a:xfrm>
            <a:off x="10168128" y="1965960"/>
            <a:ext cx="1051560"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nucleus</a:t>
            </a:r>
          </a:p>
        </p:txBody>
      </p:sp>
      <p:sp>
        <p:nvSpPr>
          <p:cNvPr id="44" name="TextBox 43"/>
          <p:cNvSpPr txBox="1"/>
          <p:nvPr/>
        </p:nvSpPr>
        <p:spPr>
          <a:xfrm>
            <a:off x="11219688" y="1965960"/>
            <a:ext cx="1051560"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plasmids</a:t>
            </a:r>
          </a:p>
        </p:txBody>
      </p:sp>
      <p:sp>
        <p:nvSpPr>
          <p:cNvPr id="45" name="TextBox 44"/>
          <p:cNvSpPr txBox="1"/>
          <p:nvPr/>
        </p:nvSpPr>
        <p:spPr>
          <a:xfrm>
            <a:off x="12271248" y="1965960"/>
            <a:ext cx="1051560"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ribosomes</a:t>
            </a:r>
          </a:p>
        </p:txBody>
      </p:sp>
      <p:sp>
        <p:nvSpPr>
          <p:cNvPr id="46" name="TextBox 45"/>
          <p:cNvSpPr txBox="1"/>
          <p:nvPr/>
        </p:nvSpPr>
        <p:spPr>
          <a:xfrm>
            <a:off x="13322808" y="1965960"/>
            <a:ext cx="1051560"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smaller</a:t>
            </a:r>
          </a:p>
        </p:txBody>
      </p:sp>
      <p:sp>
        <p:nvSpPr>
          <p:cNvPr id="47" name="TextBox 46"/>
          <p:cNvSpPr txBox="1"/>
          <p:nvPr/>
        </p:nvSpPr>
        <p:spPr>
          <a:xfrm>
            <a:off x="7973568" y="2468880"/>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A bacterial cell has no </a:t>
            </a:r>
            <a:r>
              <a:rPr sz="1500" b="1">
                <a:solidFill>
                  <a:srgbClr val="009900"/>
                </a:solidFill>
                <a:latin typeface="Arial"/>
              </a:rPr>
              <a:t>nucleus</a:t>
            </a:r>
            <a:r>
              <a:rPr sz="1500" b="0">
                <a:solidFill>
                  <a:srgbClr val="000000"/>
                </a:solidFill>
                <a:latin typeface="Arial"/>
              </a:rPr>
              <a:t>. </a:t>
            </a:r>
            <a:r>
              <a:rPr sz="1500" b="1">
                <a:solidFill>
                  <a:srgbClr val="009900"/>
                </a:solidFill>
                <a:latin typeface="Arial"/>
              </a:rPr>
              <a:t>(1)</a:t>
            </a:r>
          </a:p>
        </p:txBody>
      </p:sp>
      <p:sp>
        <p:nvSpPr>
          <p:cNvPr id="48" name="TextBox 47"/>
          <p:cNvSpPr txBox="1"/>
          <p:nvPr/>
        </p:nvSpPr>
        <p:spPr>
          <a:xfrm>
            <a:off x="7973568" y="2859557"/>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Its DNA is a single </a:t>
            </a:r>
            <a:r>
              <a:rPr sz="1500" b="1">
                <a:solidFill>
                  <a:srgbClr val="009900"/>
                </a:solidFill>
                <a:latin typeface="Arial"/>
              </a:rPr>
              <a:t>loop</a:t>
            </a:r>
            <a:r>
              <a:rPr sz="1500" b="0">
                <a:solidFill>
                  <a:srgbClr val="000000"/>
                </a:solidFill>
                <a:latin typeface="Arial"/>
              </a:rPr>
              <a:t>. </a:t>
            </a:r>
            <a:r>
              <a:rPr sz="1500" b="1">
                <a:solidFill>
                  <a:srgbClr val="009900"/>
                </a:solidFill>
                <a:latin typeface="Arial"/>
              </a:rPr>
              <a:t>(1)</a:t>
            </a:r>
          </a:p>
        </p:txBody>
      </p:sp>
      <p:sp>
        <p:nvSpPr>
          <p:cNvPr id="49" name="TextBox 48"/>
          <p:cNvSpPr txBox="1"/>
          <p:nvPr/>
        </p:nvSpPr>
        <p:spPr>
          <a:xfrm>
            <a:off x="7973568" y="3250234"/>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Some bacteria have small rings of DNA called </a:t>
            </a:r>
            <a:r>
              <a:rPr sz="1500" b="1">
                <a:solidFill>
                  <a:srgbClr val="009900"/>
                </a:solidFill>
                <a:latin typeface="Arial"/>
              </a:rPr>
              <a:t>plasmids</a:t>
            </a:r>
            <a:r>
              <a:rPr sz="1500" b="0">
                <a:solidFill>
                  <a:srgbClr val="000000"/>
                </a:solidFill>
                <a:latin typeface="Arial"/>
              </a:rPr>
              <a:t>. </a:t>
            </a:r>
            <a:r>
              <a:rPr sz="1500" b="1">
                <a:solidFill>
                  <a:srgbClr val="009900"/>
                </a:solidFill>
                <a:latin typeface="Arial"/>
              </a:rPr>
              <a:t>(1)</a:t>
            </a:r>
          </a:p>
        </p:txBody>
      </p:sp>
      <p:sp>
        <p:nvSpPr>
          <p:cNvPr id="50" name="TextBox 49"/>
          <p:cNvSpPr txBox="1"/>
          <p:nvPr/>
        </p:nvSpPr>
        <p:spPr>
          <a:xfrm>
            <a:off x="7973568" y="3640912"/>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Proteins are made at the </a:t>
            </a:r>
            <a:r>
              <a:rPr sz="1500" b="1">
                <a:solidFill>
                  <a:srgbClr val="009900"/>
                </a:solidFill>
                <a:latin typeface="Arial"/>
              </a:rPr>
              <a:t>ribosomes</a:t>
            </a:r>
            <a:r>
              <a:rPr sz="1500" b="0">
                <a:solidFill>
                  <a:srgbClr val="000000"/>
                </a:solidFill>
                <a:latin typeface="Arial"/>
              </a:rPr>
              <a:t>. </a:t>
            </a:r>
            <a:r>
              <a:rPr sz="1500" b="1">
                <a:solidFill>
                  <a:srgbClr val="009900"/>
                </a:solidFill>
                <a:latin typeface="Arial"/>
              </a:rPr>
              <a:t>(1)</a:t>
            </a:r>
          </a:p>
        </p:txBody>
      </p:sp>
      <p:sp>
        <p:nvSpPr>
          <p:cNvPr id="51" name="TextBox 50"/>
          <p:cNvSpPr txBox="1"/>
          <p:nvPr/>
        </p:nvSpPr>
        <p:spPr>
          <a:xfrm>
            <a:off x="7973568" y="4031589"/>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The cell wall of a bacterium is not made of </a:t>
            </a:r>
            <a:r>
              <a:rPr sz="1500" b="1">
                <a:solidFill>
                  <a:srgbClr val="009900"/>
                </a:solidFill>
                <a:latin typeface="Arial"/>
              </a:rPr>
              <a:t>cellulose</a:t>
            </a:r>
            <a:r>
              <a:rPr sz="1500" b="0">
                <a:solidFill>
                  <a:srgbClr val="000000"/>
                </a:solidFill>
                <a:latin typeface="Arial"/>
              </a:rPr>
              <a:t>. </a:t>
            </a:r>
            <a:r>
              <a:rPr sz="1500" b="1">
                <a:solidFill>
                  <a:srgbClr val="009900"/>
                </a:solidFill>
                <a:latin typeface="Arial"/>
              </a:rPr>
              <a:t>(1)</a:t>
            </a:r>
          </a:p>
        </p:txBody>
      </p:sp>
      <p:sp>
        <p:nvSpPr>
          <p:cNvPr id="52" name="TextBox 51"/>
          <p:cNvSpPr txBox="1"/>
          <p:nvPr/>
        </p:nvSpPr>
        <p:spPr>
          <a:xfrm>
            <a:off x="7973568" y="4422267"/>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A bacterium is much </a:t>
            </a:r>
            <a:r>
              <a:rPr sz="1500" b="1">
                <a:solidFill>
                  <a:srgbClr val="009900"/>
                </a:solidFill>
                <a:latin typeface="Arial"/>
              </a:rPr>
              <a:t>smaller</a:t>
            </a:r>
            <a:r>
              <a:rPr sz="1500" b="0">
                <a:solidFill>
                  <a:srgbClr val="000000"/>
                </a:solidFill>
                <a:latin typeface="Arial"/>
              </a:rPr>
              <a:t> than an animal cell. </a:t>
            </a:r>
            <a:r>
              <a:rPr sz="1500" b="1">
                <a:solidFill>
                  <a:srgbClr val="009900"/>
                </a:solidFill>
                <a:latin typeface="Arial"/>
              </a:rPr>
              <a:t>(1)</a:t>
            </a:r>
          </a:p>
        </p:txBody>
      </p:sp>
      <p:sp>
        <p:nvSpPr>
          <p:cNvPr id="53" name="Rectangle 52"/>
          <p:cNvSpPr/>
          <p:nvPr/>
        </p:nvSpPr>
        <p:spPr>
          <a:xfrm>
            <a:off x="548640" y="4709160"/>
            <a:ext cx="6949440" cy="3611879"/>
          </a:xfrm>
          <a:prstGeom prst="rect">
            <a:avLst/>
          </a:prstGeom>
          <a:solidFill>
            <a:srgbClr val="FFFFFF"/>
          </a:solidFill>
          <a:ln w="9525">
            <a:solidFill>
              <a:srgbClr val="000000"/>
            </a:solidFill>
          </a:ln>
          <a:effectLst/>
        </p:spPr>
        <p:txBody>
          <a:bodyPr rtlCol="0" anchor="ctr"/>
          <a:lstStyle/>
          <a:p>
            <a:pPr algn="ctr"/>
          </a:p>
        </p:txBody>
      </p:sp>
      <p:sp>
        <p:nvSpPr>
          <p:cNvPr id="54" name="TextBox 53"/>
          <p:cNvSpPr txBox="1"/>
          <p:nvPr/>
        </p:nvSpPr>
        <p:spPr>
          <a:xfrm>
            <a:off x="658368" y="478231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Yes or no? Then work it out</a:t>
            </a:r>
          </a:p>
        </p:txBody>
      </p:sp>
      <p:sp>
        <p:nvSpPr>
          <p:cNvPr id="55" name="TextBox 54"/>
          <p:cNvSpPr txBox="1"/>
          <p:nvPr/>
        </p:nvSpPr>
        <p:spPr>
          <a:xfrm>
            <a:off x="6400799" y="48006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6" name="TextBox 55"/>
          <p:cNvSpPr txBox="1"/>
          <p:nvPr/>
        </p:nvSpPr>
        <p:spPr>
          <a:xfrm>
            <a:off x="685800" y="513892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Does a bacterial cell have it? Tick (✓) Yes or No for each part.</a:t>
            </a:r>
          </a:p>
        </p:txBody>
      </p:sp>
      <p:graphicFrame>
        <p:nvGraphicFramePr>
          <p:cNvPr id="57" name="Table 56"/>
          <p:cNvGraphicFramePr>
            <a:graphicFrameLocks noGrp="1"/>
          </p:cNvGraphicFramePr>
          <p:nvPr/>
        </p:nvGraphicFramePr>
        <p:xfrm>
          <a:off x="685800" y="5532120"/>
          <a:ext cx="3657600" cy="2633472"/>
        </p:xfrm>
        <a:graphic>
          <a:graphicData uri="http://schemas.openxmlformats.org/drawingml/2006/table">
            <a:tbl>
              <a:tblPr firstRow="0" bandRow="0">
                <a:tableStyleId>{5C22544A-7EE6-4342-B048-85BDC9FD1C3A}</a:tableStyleId>
              </a:tblPr>
              <a:tblGrid>
                <a:gridCol w="2103120"/>
                <a:gridCol w="777240"/>
                <a:gridCol w="777240"/>
              </a:tblGrid>
              <a:tr h="438912">
                <a:tc>
                  <a:txBody>
                    <a:bodyPr/>
                    <a:lstStyle/>
                    <a:p>
                      <a:pPr algn="ctr"/>
                      <a:r>
                        <a:rPr sz="1400" b="1">
                          <a:solidFill>
                            <a:srgbClr val="000000"/>
                          </a:solidFill>
                          <a:latin typeface="Arial"/>
                        </a:rPr>
                        <a:t>Part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Yes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No</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438912">
                <a:tc>
                  <a:txBody>
                    <a:bodyPr/>
                    <a:lstStyle/>
                    <a:p>
                      <a:pPr algn="l"/>
                      <a:r>
                        <a:rPr sz="1400" b="0">
                          <a:solidFill>
                            <a:srgbClr val="000000"/>
                          </a:solidFill>
                          <a:latin typeface="Arial"/>
                        </a:rPr>
                        <a:t>1. nucleus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38912">
                <a:tc>
                  <a:txBody>
                    <a:bodyPr/>
                    <a:lstStyle/>
                    <a:p>
                      <a:pPr algn="l"/>
                      <a:r>
                        <a:rPr sz="1400" b="0">
                          <a:solidFill>
                            <a:srgbClr val="000000"/>
                          </a:solidFill>
                          <a:latin typeface="Arial"/>
                        </a:rPr>
                        <a:t>2. cell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38912">
                <a:tc>
                  <a:txBody>
                    <a:bodyPr/>
                    <a:lstStyle/>
                    <a:p>
                      <a:pPr algn="l"/>
                      <a:r>
                        <a:rPr sz="1400" b="0">
                          <a:solidFill>
                            <a:srgbClr val="000000"/>
                          </a:solidFill>
                          <a:latin typeface="Arial"/>
                        </a:rPr>
                        <a:t>3. ribosomes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38912">
                <a:tc>
                  <a:txBody>
                    <a:bodyPr/>
                    <a:lstStyle/>
                    <a:p>
                      <a:pPr algn="l"/>
                      <a:r>
                        <a:rPr sz="1400" b="0">
                          <a:solidFill>
                            <a:srgbClr val="000000"/>
                          </a:solidFill>
                          <a:latin typeface="Arial"/>
                        </a:rPr>
                        <a:t>4. mitochondria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38912">
                <a:tc>
                  <a:txBody>
                    <a:bodyPr/>
                    <a:lstStyle/>
                    <a:p>
                      <a:pPr algn="l"/>
                      <a:r>
                        <a:rPr sz="1400" b="0">
                          <a:solidFill>
                            <a:srgbClr val="000000"/>
                          </a:solidFill>
                          <a:latin typeface="Arial"/>
                        </a:rPr>
                        <a:t>5. cell wall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58" name="TextBox 57"/>
          <p:cNvSpPr txBox="1"/>
          <p:nvPr/>
        </p:nvSpPr>
        <p:spPr>
          <a:xfrm>
            <a:off x="4617720" y="5532120"/>
            <a:ext cx="2743199" cy="89153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An animal cell is 12 µm across. A bacterium is 3 µm long. How many times bigger is the animal cell?</a:t>
            </a:r>
          </a:p>
        </p:txBody>
      </p:sp>
      <p:sp>
        <p:nvSpPr>
          <p:cNvPr id="59" name="TextBox 58"/>
          <p:cNvSpPr txBox="1"/>
          <p:nvPr/>
        </p:nvSpPr>
        <p:spPr>
          <a:xfrm>
            <a:off x="4617720" y="6697980"/>
            <a:ext cx="818498"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12 ÷ 3 = </a:t>
            </a:r>
          </a:p>
        </p:txBody>
      </p:sp>
      <p:sp>
        <p:nvSpPr>
          <p:cNvPr id="60" name="TextBox 59"/>
          <p:cNvSpPr txBox="1"/>
          <p:nvPr/>
        </p:nvSpPr>
        <p:spPr>
          <a:xfrm>
            <a:off x="5436218" y="6697980"/>
            <a:ext cx="20116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4 times (1)</a:t>
            </a:r>
          </a:p>
        </p:txBody>
      </p:sp>
      <p:sp>
        <p:nvSpPr>
          <p:cNvPr id="61" name="TextBox 60"/>
          <p:cNvSpPr txBox="1"/>
          <p:nvPr/>
        </p:nvSpPr>
        <p:spPr>
          <a:xfrm>
            <a:off x="4617720" y="7082028"/>
            <a:ext cx="2743199" cy="274320"/>
          </a:xfrm>
          <a:prstGeom prst="rect">
            <a:avLst/>
          </a:prstGeom>
          <a:noFill/>
        </p:spPr>
        <p:txBody>
          <a:bodyPr wrap="square" lIns="0" rIns="0" tIns="0" bIns="0" anchor="t">
            <a:spAutoFit/>
          </a:bodyPr>
          <a:lstStyle/>
          <a:p>
            <a:pPr algn="l">
              <a:spcAft>
                <a:spcPts val="0"/>
              </a:spcAft>
            </a:pPr>
            <a:r>
              <a:rPr sz="1300" b="0">
                <a:solidFill>
                  <a:srgbClr val="5A5A5A"/>
                </a:solidFill>
                <a:latin typeface="Arial"/>
              </a:rPr>
              <a:t>Check: 4 × 3 = 12.</a:t>
            </a:r>
          </a:p>
        </p:txBody>
      </p:sp>
      <p:sp>
        <p:nvSpPr>
          <p:cNvPr id="62" name="TextBox 61"/>
          <p:cNvSpPr txBox="1"/>
          <p:nvPr/>
        </p:nvSpPr>
        <p:spPr>
          <a:xfrm>
            <a:off x="4617720" y="7475220"/>
            <a:ext cx="2743199" cy="457200"/>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Rows 1 to 5: 1 mark for each correct row.</a:t>
            </a:r>
          </a:p>
        </p:txBody>
      </p:sp>
      <p:sp>
        <p:nvSpPr>
          <p:cNvPr id="63" name="Rectangle 62"/>
          <p:cNvSpPr/>
          <p:nvPr/>
        </p:nvSpPr>
        <p:spPr>
          <a:xfrm>
            <a:off x="7744968" y="4892040"/>
            <a:ext cx="6949440" cy="3428999"/>
          </a:xfrm>
          <a:prstGeom prst="rect">
            <a:avLst/>
          </a:prstGeom>
          <a:solidFill>
            <a:srgbClr val="FFFFFF"/>
          </a:solidFill>
          <a:ln w="9525">
            <a:solidFill>
              <a:srgbClr val="000000"/>
            </a:solidFill>
          </a:ln>
          <a:effectLst/>
        </p:spPr>
        <p:txBody>
          <a:bodyPr rtlCol="0" anchor="ctr"/>
          <a:lstStyle/>
          <a:p>
            <a:pPr algn="ctr"/>
          </a:p>
        </p:txBody>
      </p:sp>
      <p:sp>
        <p:nvSpPr>
          <p:cNvPr id="64" name="TextBox 63"/>
          <p:cNvSpPr txBox="1"/>
          <p:nvPr/>
        </p:nvSpPr>
        <p:spPr>
          <a:xfrm>
            <a:off x="7854696" y="49651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True or false?</a:t>
            </a:r>
          </a:p>
        </p:txBody>
      </p:sp>
      <p:sp>
        <p:nvSpPr>
          <p:cNvPr id="65" name="TextBox 64"/>
          <p:cNvSpPr txBox="1"/>
          <p:nvPr/>
        </p:nvSpPr>
        <p:spPr>
          <a:xfrm>
            <a:off x="13597128" y="498348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66" name="TextBox 65"/>
          <p:cNvSpPr txBox="1"/>
          <p:nvPr/>
        </p:nvSpPr>
        <p:spPr>
          <a:xfrm>
            <a:off x="7882128" y="5321808"/>
            <a:ext cx="6675120" cy="2068194"/>
          </a:xfrm>
          <a:prstGeom prst="rect">
            <a:avLst/>
          </a:prstGeom>
          <a:noFill/>
        </p:spPr>
        <p:txBody>
          <a:bodyPr wrap="square" lIns="0" rIns="0" tIns="0" bIns="0" anchor="t">
            <a:spAutoFit/>
          </a:bodyPr>
          <a:lstStyle/>
          <a:p>
            <a:pPr algn="l">
              <a:spcAft>
                <a:spcPts val="800"/>
              </a:spcAft>
            </a:pPr>
            <a:r>
              <a:rPr sz="1400" b="0">
                <a:solidFill>
                  <a:srgbClr val="000000"/>
                </a:solidFill>
                <a:latin typeface="Arial"/>
              </a:rPr>
              <a:t>1. Bacteria have DNA.   </a:t>
            </a:r>
            <a:r>
              <a:rPr sz="1500" b="1">
                <a:solidFill>
                  <a:srgbClr val="009900"/>
                </a:solidFill>
                <a:latin typeface="Arial"/>
              </a:rPr>
              <a:t>True. The DNA is a loop, free in the cytoplasm. (1)</a:t>
            </a:r>
          </a:p>
          <a:p>
            <a:pPr algn="l">
              <a:spcAft>
                <a:spcPts val="800"/>
              </a:spcAft>
            </a:pPr>
            <a:r>
              <a:rPr sz="1400" b="0">
                <a:solidFill>
                  <a:srgbClr val="000000"/>
                </a:solidFill>
                <a:latin typeface="Arial"/>
              </a:rPr>
              <a:t>2. All bacteria have plasmids.   </a:t>
            </a:r>
            <a:r>
              <a:rPr sz="1500" b="1">
                <a:solidFill>
                  <a:srgbClr val="009900"/>
                </a:solidFill>
                <a:latin typeface="Arial"/>
              </a:rPr>
              <a:t>False. Only some bacteria have plasmids. (1)</a:t>
            </a:r>
          </a:p>
          <a:p>
            <a:pPr algn="l">
              <a:spcAft>
                <a:spcPts val="800"/>
              </a:spcAft>
            </a:pPr>
            <a:r>
              <a:rPr sz="1400" b="0">
                <a:solidFill>
                  <a:srgbClr val="000000"/>
                </a:solidFill>
                <a:latin typeface="Arial"/>
              </a:rPr>
              <a:t>3. A bacterium is smaller than an animal cell.   </a:t>
            </a:r>
            <a:r>
              <a:rPr sz="1500" b="1">
                <a:solidFill>
                  <a:srgbClr val="009900"/>
                </a:solidFill>
                <a:latin typeface="Arial"/>
              </a:rPr>
              <a:t>True. (1)</a:t>
            </a:r>
          </a:p>
          <a:p>
            <a:pPr algn="l">
              <a:spcAft>
                <a:spcPts val="800"/>
              </a:spcAft>
            </a:pPr>
            <a:r>
              <a:rPr sz="1400" b="0">
                <a:solidFill>
                  <a:srgbClr val="000000"/>
                </a:solidFill>
                <a:latin typeface="Arial"/>
              </a:rPr>
              <a:t>4. Bacteria are viruses.   </a:t>
            </a:r>
            <a:r>
              <a:rPr sz="1500" b="1">
                <a:solidFill>
                  <a:srgbClr val="009900"/>
                </a:solidFill>
                <a:latin typeface="Arial"/>
              </a:rPr>
              <a:t>False. Bacteria are cells. Viruses are not cells. (1)</a:t>
            </a:r>
          </a:p>
          <a:p>
            <a:pPr algn="l">
              <a:spcAft>
                <a:spcPts val="800"/>
              </a:spcAft>
            </a:pPr>
            <a:r>
              <a:rPr sz="1400" b="0">
                <a:solidFill>
                  <a:srgbClr val="000000"/>
                </a:solidFill>
                <a:latin typeface="Arial"/>
              </a:rPr>
              <a:t>5. The colours in a coloured electron micrograph are real.   </a:t>
            </a:r>
            <a:r>
              <a:rPr sz="1500" b="1">
                <a:solidFill>
                  <a:srgbClr val="009900"/>
                </a:solidFill>
                <a:latin typeface="Arial"/>
              </a:rPr>
              <a:t>False. The colours are added. (1)</a:t>
            </a:r>
          </a:p>
          <a:p>
            <a:pPr algn="l">
              <a:spcAft>
                <a:spcPts val="800"/>
              </a:spcAft>
            </a:pPr>
            <a:r>
              <a:rPr sz="1400" b="0">
                <a:solidFill>
                  <a:srgbClr val="000000"/>
                </a:solidFill>
                <a:latin typeface="Arial"/>
              </a:rPr>
              <a:t>6. Most bacteria are harmful.   </a:t>
            </a:r>
            <a:r>
              <a:rPr sz="1500" b="1">
                <a:solidFill>
                  <a:srgbClr val="009900"/>
                </a:solidFill>
                <a:latin typeface="Arial"/>
              </a:rPr>
              <a:t>False. Most bacteria are harmless or useful. (1)</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L2 Exam questions worksheet mark scheme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6" name="Rectangle 5"/>
          <p:cNvSpPr/>
          <p:nvPr/>
        </p:nvSpPr>
        <p:spPr>
          <a:xfrm>
            <a:off x="548640" y="11430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01 A bacterial cell</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pic>
        <p:nvPicPr>
          <p:cNvPr id="9" name="Picture 8" descr="01 A bacterial cell."/>
          <p:cNvPicPr>
            <a:picLocks noChangeAspect="1"/>
          </p:cNvPicPr>
          <p:nvPr/>
        </p:nvPicPr>
        <p:blipFill>
          <a:blip r:embed="rId2"/>
          <a:stretch>
            <a:fillRect/>
          </a:stretch>
        </p:blipFill>
        <p:spPr>
          <a:xfrm>
            <a:off x="640080" y="1572768"/>
            <a:ext cx="4023360" cy="1967423"/>
          </a:xfrm>
          <a:prstGeom prst="rect">
            <a:avLst/>
          </a:prstGeom>
        </p:spPr>
      </p:pic>
      <p:sp>
        <p:nvSpPr>
          <p:cNvPr id="10" name="TextBox 9"/>
          <p:cNvSpPr txBox="1"/>
          <p:nvPr/>
        </p:nvSpPr>
        <p:spPr>
          <a:xfrm>
            <a:off x="4864608" y="1572768"/>
            <a:ext cx="2423159" cy="237744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01.1  </a:t>
            </a:r>
            <a:r>
              <a:rPr sz="1250" b="0">
                <a:solidFill>
                  <a:srgbClr val="000000"/>
                </a:solidFill>
                <a:latin typeface="Arial"/>
              </a:rPr>
              <a:t>Complete Figure 1. Use words from the box.  </a:t>
            </a:r>
            <a:r>
              <a:rPr sz="1250" b="0">
                <a:solidFill>
                  <a:srgbClr val="5A5A5A"/>
                </a:solidFill>
                <a:latin typeface="Arial"/>
              </a:rPr>
              <a:t>[3]</a:t>
            </a:r>
          </a:p>
          <a:p>
            <a:pPr algn="l">
              <a:spcBef>
                <a:spcPts val="200"/>
              </a:spcBef>
              <a:spcAft>
                <a:spcPts val="0"/>
              </a:spcAft>
            </a:pPr>
            <a:r>
              <a:rPr sz="1200" b="1">
                <a:solidFill>
                  <a:srgbClr val="009900"/>
                </a:solidFill>
                <a:latin typeface="Arial"/>
              </a:rPr>
              <a:t>1 plasmid (1)</a:t>
            </a:r>
          </a:p>
          <a:p>
            <a:pPr algn="l">
              <a:spcBef>
                <a:spcPts val="200"/>
              </a:spcBef>
              <a:spcAft>
                <a:spcPts val="0"/>
              </a:spcAft>
            </a:pPr>
            <a:r>
              <a:rPr sz="1200" b="1">
                <a:solidFill>
                  <a:srgbClr val="009900"/>
                </a:solidFill>
                <a:latin typeface="Arial"/>
              </a:rPr>
              <a:t>2 single loop of DNA (1)</a:t>
            </a:r>
          </a:p>
          <a:p>
            <a:pPr algn="l">
              <a:spcBef>
                <a:spcPts val="200"/>
              </a:spcBef>
              <a:spcAft>
                <a:spcPts val="0"/>
              </a:spcAft>
            </a:pPr>
            <a:r>
              <a:rPr sz="1200" b="1">
                <a:solidFill>
                  <a:srgbClr val="009900"/>
                </a:solidFill>
                <a:latin typeface="Arial"/>
              </a:rPr>
              <a:t>3 cell membrane (1)</a:t>
            </a:r>
          </a:p>
          <a:p>
            <a:pPr algn="l">
              <a:spcBef>
                <a:spcPts val="200"/>
              </a:spcBef>
              <a:spcAft>
                <a:spcPts val="0"/>
              </a:spcAft>
            </a:pPr>
            <a:r>
              <a:rPr sz="1200" b="1">
                <a:solidFill>
                  <a:srgbClr val="009900"/>
                </a:solidFill>
                <a:latin typeface="Arial"/>
              </a:rPr>
              <a:t>allow</a:t>
            </a:r>
            <a:r>
              <a:rPr sz="1200" b="0">
                <a:solidFill>
                  <a:srgbClr val="009900"/>
                </a:solidFill>
                <a:latin typeface="Arial"/>
              </a:rPr>
              <a:t> DNA / loop of DNA for 2. </a:t>
            </a:r>
            <a:r>
              <a:rPr sz="1200" b="1">
                <a:solidFill>
                  <a:srgbClr val="009900"/>
                </a:solidFill>
                <a:latin typeface="Arial"/>
              </a:rPr>
              <a:t>do not accept</a:t>
            </a:r>
            <a:r>
              <a:rPr sz="1200" b="0">
                <a:solidFill>
                  <a:srgbClr val="009900"/>
                </a:solidFill>
                <a:latin typeface="Arial"/>
              </a:rPr>
              <a:t> nucleus</a:t>
            </a:r>
          </a:p>
          <a:p>
            <a:pPr algn="l">
              <a:spcBef>
                <a:spcPts val="900"/>
              </a:spcBef>
              <a:spcAft>
                <a:spcPts val="0"/>
              </a:spcAft>
            </a:pPr>
            <a:r>
              <a:rPr sz="1250" b="1">
                <a:solidFill>
                  <a:srgbClr val="000000"/>
                </a:solidFill>
                <a:latin typeface="Arial"/>
              </a:rPr>
              <a:t>01.2  </a:t>
            </a:r>
            <a:r>
              <a:rPr sz="1250" b="0">
                <a:solidFill>
                  <a:srgbClr val="000000"/>
                </a:solidFill>
                <a:latin typeface="Arial"/>
              </a:rPr>
              <a:t>What is the function of the flagellum?  </a:t>
            </a:r>
            <a:r>
              <a:rPr sz="1250" b="0">
                <a:solidFill>
                  <a:srgbClr val="5A5A5A"/>
                </a:solidFill>
                <a:latin typeface="Arial"/>
              </a:rPr>
              <a:t>[1]</a:t>
            </a:r>
          </a:p>
          <a:p>
            <a:pPr algn="l">
              <a:spcBef>
                <a:spcPts val="200"/>
              </a:spcBef>
              <a:spcAft>
                <a:spcPts val="0"/>
              </a:spcAft>
            </a:pPr>
            <a:r>
              <a:rPr sz="1200" b="1">
                <a:solidFill>
                  <a:srgbClr val="009900"/>
                </a:solidFill>
                <a:latin typeface="Arial"/>
              </a:rPr>
              <a:t>To move the bacterium (1)</a:t>
            </a:r>
          </a:p>
        </p:txBody>
      </p:sp>
      <p:sp>
        <p:nvSpPr>
          <p:cNvPr id="11" name="TextBox 10"/>
          <p:cNvSpPr txBox="1"/>
          <p:nvPr/>
        </p:nvSpPr>
        <p:spPr>
          <a:xfrm>
            <a:off x="685800" y="3718305"/>
            <a:ext cx="6675120" cy="871982"/>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01.3  </a:t>
            </a:r>
            <a:r>
              <a:rPr sz="1250" b="0">
                <a:solidFill>
                  <a:srgbClr val="000000"/>
                </a:solidFill>
                <a:latin typeface="Arial"/>
              </a:rPr>
              <a:t>Name one structure in Figure 1 also found in an animal cell.  </a:t>
            </a:r>
            <a:r>
              <a:rPr sz="1250" b="0">
                <a:solidFill>
                  <a:srgbClr val="5A5A5A"/>
                </a:solidFill>
                <a:latin typeface="Arial"/>
              </a:rPr>
              <a:t>[1]</a:t>
            </a:r>
          </a:p>
          <a:p>
            <a:pPr algn="l">
              <a:spcBef>
                <a:spcPts val="200"/>
              </a:spcBef>
              <a:spcAft>
                <a:spcPts val="0"/>
              </a:spcAft>
            </a:pPr>
            <a:r>
              <a:rPr sz="1200" b="1">
                <a:solidFill>
                  <a:srgbClr val="009900"/>
                </a:solidFill>
                <a:latin typeface="Arial"/>
              </a:rPr>
              <a:t>cell membrane / cytoplasm / ribosomes (1)</a:t>
            </a:r>
          </a:p>
          <a:p>
            <a:pPr algn="l">
              <a:spcBef>
                <a:spcPts val="200"/>
              </a:spcBef>
              <a:spcAft>
                <a:spcPts val="0"/>
              </a:spcAft>
            </a:pPr>
            <a:r>
              <a:rPr sz="1200" b="1">
                <a:solidFill>
                  <a:srgbClr val="009900"/>
                </a:solidFill>
                <a:latin typeface="Arial"/>
              </a:rPr>
              <a:t>allow</a:t>
            </a:r>
            <a:r>
              <a:rPr sz="1200" b="0">
                <a:solidFill>
                  <a:srgbClr val="009900"/>
                </a:solidFill>
                <a:latin typeface="Arial"/>
              </a:rPr>
              <a:t> DNA. </a:t>
            </a:r>
            <a:r>
              <a:rPr sz="1200" b="1">
                <a:solidFill>
                  <a:srgbClr val="009900"/>
                </a:solidFill>
                <a:latin typeface="Arial"/>
              </a:rPr>
              <a:t>do not accept</a:t>
            </a:r>
            <a:r>
              <a:rPr sz="1200" b="0">
                <a:solidFill>
                  <a:srgbClr val="009900"/>
                </a:solidFill>
                <a:latin typeface="Arial"/>
              </a:rPr>
              <a:t> cell wall, plasmid, flagellum</a:t>
            </a:r>
          </a:p>
        </p:txBody>
      </p:sp>
      <p:sp>
        <p:nvSpPr>
          <p:cNvPr id="12" name="Rectangle 11"/>
          <p:cNvSpPr/>
          <p:nvPr/>
        </p:nvSpPr>
        <p:spPr>
          <a:xfrm>
            <a:off x="548640" y="48006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8368"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02 Two cells</a:t>
            </a:r>
          </a:p>
        </p:txBody>
      </p:sp>
      <p:sp>
        <p:nvSpPr>
          <p:cNvPr id="14" name="TextBox 13"/>
          <p:cNvSpPr txBox="1"/>
          <p:nvPr/>
        </p:nvSpPr>
        <p:spPr>
          <a:xfrm>
            <a:off x="6400799"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5" name="TextBox 14"/>
          <p:cNvSpPr txBox="1"/>
          <p:nvPr/>
        </p:nvSpPr>
        <p:spPr>
          <a:xfrm>
            <a:off x="685800" y="52303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02.1  </a:t>
            </a:r>
            <a:r>
              <a:rPr sz="1250" b="0">
                <a:solidFill>
                  <a:srgbClr val="000000"/>
                </a:solidFill>
                <a:latin typeface="Arial"/>
              </a:rPr>
              <a:t>Which cell in Table 1 is prokaryotic? Give one reason from Table 1.  </a:t>
            </a:r>
            <a:r>
              <a:rPr sz="1250" b="0">
                <a:solidFill>
                  <a:srgbClr val="5A5A5A"/>
                </a:solidFill>
                <a:latin typeface="Arial"/>
              </a:rPr>
              <a:t>[1]</a:t>
            </a:r>
          </a:p>
          <a:p>
            <a:pPr algn="l">
              <a:spcBef>
                <a:spcPts val="200"/>
              </a:spcBef>
              <a:spcAft>
                <a:spcPts val="0"/>
              </a:spcAft>
            </a:pPr>
            <a:r>
              <a:rPr sz="1200" b="1">
                <a:solidFill>
                  <a:srgbClr val="009900"/>
                </a:solidFill>
                <a:latin typeface="Arial"/>
              </a:rPr>
              <a:t>the bacterium, because it has no nucleus (1)</a:t>
            </a:r>
          </a:p>
          <a:p>
            <a:pPr algn="l">
              <a:spcBef>
                <a:spcPts val="200"/>
              </a:spcBef>
              <a:spcAft>
                <a:spcPts val="0"/>
              </a:spcAft>
            </a:pPr>
            <a:r>
              <a:rPr sz="1200" b="0">
                <a:solidFill>
                  <a:srgbClr val="009900"/>
                </a:solidFill>
                <a:latin typeface="Arial"/>
              </a:rPr>
              <a:t>both the cell and the reason are needed. </a:t>
            </a:r>
            <a:r>
              <a:rPr sz="1200" b="1">
                <a:solidFill>
                  <a:srgbClr val="009900"/>
                </a:solidFill>
                <a:latin typeface="Arial"/>
              </a:rPr>
              <a:t>do not accept</a:t>
            </a:r>
            <a:r>
              <a:rPr sz="1200" b="0">
                <a:solidFill>
                  <a:srgbClr val="009900"/>
                </a:solidFill>
                <a:latin typeface="Arial"/>
              </a:rPr>
              <a:t> size on its own ("it is smaller")</a:t>
            </a:r>
          </a:p>
          <a:p>
            <a:pPr algn="l">
              <a:spcBef>
                <a:spcPts val="900"/>
              </a:spcBef>
              <a:spcAft>
                <a:spcPts val="0"/>
              </a:spcAft>
            </a:pPr>
            <a:r>
              <a:rPr sz="1250" b="1">
                <a:solidFill>
                  <a:srgbClr val="000000"/>
                </a:solidFill>
                <a:latin typeface="Arial"/>
              </a:rPr>
              <a:t>02.2  </a:t>
            </a:r>
            <a:r>
              <a:rPr sz="1250" b="0">
                <a:solidFill>
                  <a:srgbClr val="000000"/>
                </a:solidFill>
                <a:latin typeface="Arial"/>
              </a:rPr>
              <a:t>Calculate the length of the onion epidermis cell in µm.  </a:t>
            </a:r>
            <a:r>
              <a:rPr sz="1250" b="0">
                <a:solidFill>
                  <a:srgbClr val="5A5A5A"/>
                </a:solidFill>
                <a:latin typeface="Arial"/>
              </a:rPr>
              <a:t>[1]</a:t>
            </a:r>
          </a:p>
          <a:p>
            <a:pPr algn="l">
              <a:spcBef>
                <a:spcPts val="200"/>
              </a:spcBef>
              <a:spcAft>
                <a:spcPts val="0"/>
              </a:spcAft>
            </a:pPr>
            <a:r>
              <a:rPr sz="1200" b="1">
                <a:solidFill>
                  <a:srgbClr val="009900"/>
                </a:solidFill>
                <a:latin typeface="Arial"/>
              </a:rPr>
              <a:t>200 (µm) (1)</a:t>
            </a:r>
          </a:p>
          <a:p>
            <a:pPr algn="l">
              <a:spcBef>
                <a:spcPts val="900"/>
              </a:spcBef>
              <a:spcAft>
                <a:spcPts val="0"/>
              </a:spcAft>
            </a:pPr>
            <a:r>
              <a:rPr sz="1250" b="1">
                <a:solidFill>
                  <a:srgbClr val="000000"/>
                </a:solidFill>
                <a:latin typeface="Arial"/>
              </a:rPr>
              <a:t>02.3  </a:t>
            </a:r>
            <a:r>
              <a:rPr sz="1250" b="0">
                <a:solidFill>
                  <a:srgbClr val="000000"/>
                </a:solidFill>
                <a:latin typeface="Arial"/>
              </a:rPr>
              <a:t>How many times longer is the onion epidermis cell than the bacterium?  </a:t>
            </a:r>
            <a:r>
              <a:rPr sz="1250" b="0">
                <a:solidFill>
                  <a:srgbClr val="5A5A5A"/>
                </a:solidFill>
                <a:latin typeface="Arial"/>
              </a:rPr>
              <a:t>[2]</a:t>
            </a:r>
          </a:p>
          <a:p>
            <a:pPr algn="l">
              <a:spcBef>
                <a:spcPts val="200"/>
              </a:spcBef>
              <a:spcAft>
                <a:spcPts val="0"/>
              </a:spcAft>
            </a:pPr>
            <a:r>
              <a:rPr sz="1200" b="1">
                <a:solidFill>
                  <a:srgbClr val="009900"/>
                </a:solidFill>
                <a:latin typeface="Arial"/>
              </a:rPr>
              <a:t>200 ÷ 2 (1) = 100 (1)</a:t>
            </a:r>
          </a:p>
          <a:p>
            <a:pPr algn="l">
              <a:spcBef>
                <a:spcPts val="200"/>
              </a:spcBef>
              <a:spcAft>
                <a:spcPts val="0"/>
              </a:spcAft>
            </a:pPr>
            <a:r>
              <a:rPr sz="1200" b="1">
                <a:solidFill>
                  <a:srgbClr val="009900"/>
                </a:solidFill>
                <a:latin typeface="Arial"/>
              </a:rPr>
              <a:t>allow</a:t>
            </a:r>
            <a:r>
              <a:rPr sz="1200" b="0">
                <a:solidFill>
                  <a:srgbClr val="009900"/>
                </a:solidFill>
                <a:latin typeface="Arial"/>
              </a:rPr>
              <a:t> their 02.2 ÷ 2. Correct answer with no working = 2 marks. </a:t>
            </a:r>
            <a:r>
              <a:rPr sz="1200" b="1">
                <a:solidFill>
                  <a:srgbClr val="009900"/>
                </a:solidFill>
                <a:latin typeface="Arial"/>
              </a:rPr>
              <a:t>ignore</a:t>
            </a:r>
            <a:r>
              <a:rPr sz="1200" b="0">
                <a:solidFill>
                  <a:srgbClr val="009900"/>
                </a:solidFill>
                <a:latin typeface="Arial"/>
              </a:rPr>
              <a:t> units. </a:t>
            </a:r>
            <a:r>
              <a:rPr sz="1200" b="1">
                <a:solidFill>
                  <a:srgbClr val="009900"/>
                </a:solidFill>
                <a:latin typeface="Arial"/>
              </a:rPr>
              <a:t>do not accept</a:t>
            </a:r>
            <a:r>
              <a:rPr sz="1200" b="0">
                <a:solidFill>
                  <a:srgbClr val="009900"/>
                </a:solidFill>
                <a:latin typeface="Arial"/>
              </a:rPr>
              <a:t> 198 (subtracted)</a:t>
            </a:r>
          </a:p>
        </p:txBody>
      </p:sp>
      <p:sp>
        <p:nvSpPr>
          <p:cNvPr id="16" name="Rectangle 15"/>
          <p:cNvSpPr/>
          <p:nvPr/>
        </p:nvSpPr>
        <p:spPr>
          <a:xfrm>
            <a:off x="7744968" y="11430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03 Plasmids</a:t>
            </a:r>
          </a:p>
        </p:txBody>
      </p:sp>
      <p:sp>
        <p:nvSpPr>
          <p:cNvPr id="18" name="TextBox 1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[2]</a:t>
            </a:r>
          </a:p>
        </p:txBody>
      </p:sp>
      <p:sp>
        <p:nvSpPr>
          <p:cNvPr id="19" name="TextBox 18"/>
          <p:cNvSpPr txBox="1"/>
          <p:nvPr/>
        </p:nvSpPr>
        <p:spPr>
          <a:xfrm>
            <a:off x="7882128" y="15727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03  </a:t>
            </a:r>
            <a:r>
              <a:rPr sz="1250" b="0">
                <a:solidFill>
                  <a:srgbClr val="000000"/>
                </a:solidFill>
                <a:latin typeface="Arial"/>
              </a:rPr>
              <a:t>Describe two ways plasmids are different from the single loop of DNA.  </a:t>
            </a:r>
            <a:r>
              <a:rPr sz="1250" b="0">
                <a:solidFill>
                  <a:srgbClr val="5A5A5A"/>
                </a:solidFill>
                <a:latin typeface="Arial"/>
              </a:rPr>
              <a:t>[2]</a:t>
            </a:r>
          </a:p>
          <a:p>
            <a:pPr algn="l">
              <a:spcBef>
                <a:spcPts val="200"/>
              </a:spcBef>
              <a:spcAft>
                <a:spcPts val="0"/>
              </a:spcAft>
            </a:pPr>
            <a:r>
              <a:rPr sz="1200" b="1">
                <a:solidFill>
                  <a:srgbClr val="009900"/>
                </a:solidFill>
                <a:latin typeface="Arial"/>
              </a:rPr>
              <a:t>any two: plasmids are (much) smaller / small rings (1)</a:t>
            </a:r>
          </a:p>
          <a:p>
            <a:pPr algn="l">
              <a:spcBef>
                <a:spcPts val="200"/>
              </a:spcBef>
              <a:spcAft>
                <a:spcPts val="0"/>
              </a:spcAft>
            </a:pPr>
            <a:r>
              <a:rPr sz="1200" b="1">
                <a:solidFill>
                  <a:srgbClr val="009900"/>
                </a:solidFill>
                <a:latin typeface="Arial"/>
              </a:rPr>
              <a:t>a cell may have several plasmids but only one main loop (1)</a:t>
            </a:r>
          </a:p>
          <a:p>
            <a:pPr algn="l">
              <a:spcBef>
                <a:spcPts val="200"/>
              </a:spcBef>
              <a:spcAft>
                <a:spcPts val="0"/>
              </a:spcAft>
            </a:pPr>
            <a:r>
              <a:rPr sz="1200" b="1">
                <a:solidFill>
                  <a:srgbClr val="009900"/>
                </a:solidFill>
                <a:latin typeface="Arial"/>
              </a:rPr>
              <a:t>plasmids carry only a few (extra) genes / the main loop carries most of the genes (1)</a:t>
            </a:r>
          </a:p>
          <a:p>
            <a:pPr algn="l">
              <a:spcBef>
                <a:spcPts val="200"/>
              </a:spcBef>
              <a:spcAft>
                <a:spcPts val="0"/>
              </a:spcAft>
            </a:pPr>
            <a:r>
              <a:rPr sz="1200" b="1">
                <a:solidFill>
                  <a:srgbClr val="009900"/>
                </a:solidFill>
                <a:latin typeface="Arial"/>
              </a:rPr>
              <a:t>not all bacteria have plasmids, but every bacterium has the main loop (1)</a:t>
            </a:r>
          </a:p>
          <a:p>
            <a:pPr algn="l">
              <a:spcBef>
                <a:spcPts val="200"/>
              </a:spcBef>
              <a:spcAft>
                <a:spcPts val="0"/>
              </a:spcAft>
            </a:pPr>
            <a:r>
              <a:rPr sz="1200" b="1">
                <a:solidFill>
                  <a:srgbClr val="009900"/>
                </a:solidFill>
                <a:latin typeface="Arial"/>
              </a:rPr>
              <a:t>plasmids carry genes such as one that helps the bacterium survive an antibiotic (1)</a:t>
            </a:r>
          </a:p>
          <a:p>
            <a:pPr algn="l">
              <a:spcBef>
                <a:spcPts val="200"/>
              </a:spcBef>
              <a:spcAft>
                <a:spcPts val="0"/>
              </a:spcAft>
            </a:pPr>
            <a:r>
              <a:rPr sz="1200" b="1">
                <a:solidFill>
                  <a:srgbClr val="009900"/>
                </a:solidFill>
                <a:latin typeface="Arial"/>
              </a:rPr>
              <a:t>max 2</a:t>
            </a:r>
            <a:r>
              <a:rPr sz="1200" b="0">
                <a:solidFill>
                  <a:srgbClr val="009900"/>
                </a:solidFill>
                <a:latin typeface="Arial"/>
              </a:rPr>
              <a:t>. </a:t>
            </a:r>
            <a:r>
              <a:rPr sz="1200" b="1">
                <a:solidFill>
                  <a:srgbClr val="009900"/>
                </a:solidFill>
                <a:latin typeface="Arial"/>
              </a:rPr>
              <a:t>do not accept</a:t>
            </a:r>
            <a:r>
              <a:rPr sz="1200" b="0">
                <a:solidFill>
                  <a:srgbClr val="009900"/>
                </a:solidFill>
                <a:latin typeface="Arial"/>
              </a:rPr>
              <a:t> "plasmids are not made of DNA" or "plasmids are in a nucleus"</a:t>
            </a:r>
          </a:p>
        </p:txBody>
      </p:sp>
      <p:sp>
        <p:nvSpPr>
          <p:cNvPr id="20" name="Rectangle 19"/>
          <p:cNvSpPr/>
          <p:nvPr/>
        </p:nvSpPr>
        <p:spPr>
          <a:xfrm>
            <a:off x="7744968" y="48006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854696"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04 No nucleus, no DNA?</a:t>
            </a:r>
          </a:p>
        </p:txBody>
      </p:sp>
      <p:sp>
        <p:nvSpPr>
          <p:cNvPr id="22" name="TextBox 21"/>
          <p:cNvSpPr txBox="1"/>
          <p:nvPr/>
        </p:nvSpPr>
        <p:spPr>
          <a:xfrm>
            <a:off x="13597128"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23" name="TextBox 22"/>
          <p:cNvSpPr txBox="1"/>
          <p:nvPr/>
        </p:nvSpPr>
        <p:spPr>
          <a:xfrm>
            <a:off x="7882128" y="52303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04  </a:t>
            </a:r>
            <a:r>
              <a:rPr sz="1250" b="0">
                <a:solidFill>
                  <a:srgbClr val="000000"/>
                </a:solidFill>
                <a:latin typeface="Arial"/>
              </a:rPr>
              <a:t>Explain why the student is wrong. Use the area labelled A in Figure 2.  </a:t>
            </a:r>
            <a:r>
              <a:rPr sz="1250" b="0">
                <a:solidFill>
                  <a:srgbClr val="5A5A5A"/>
                </a:solidFill>
                <a:latin typeface="Arial"/>
              </a:rPr>
              <a:t>[3]</a:t>
            </a:r>
          </a:p>
          <a:p>
            <a:pPr algn="l">
              <a:spcBef>
                <a:spcPts val="200"/>
              </a:spcBef>
              <a:spcAft>
                <a:spcPts val="0"/>
              </a:spcAft>
            </a:pPr>
            <a:r>
              <a:rPr sz="1200" b="1">
                <a:solidFill>
                  <a:srgbClr val="009900"/>
                </a:solidFill>
                <a:latin typeface="Arial"/>
              </a:rPr>
              <a:t>bacteria / bacterial cells do have DNA (1)</a:t>
            </a:r>
          </a:p>
          <a:p>
            <a:pPr algn="l">
              <a:spcBef>
                <a:spcPts val="200"/>
              </a:spcBef>
              <a:spcAft>
                <a:spcPts val="0"/>
              </a:spcAft>
            </a:pPr>
            <a:r>
              <a:rPr sz="1200" b="1">
                <a:solidFill>
                  <a:srgbClr val="009900"/>
                </a:solidFill>
                <a:latin typeface="Arial"/>
              </a:rPr>
              <a:t>the DNA is (the pale tangled area at) A / in the middle of the cell (1)</a:t>
            </a:r>
          </a:p>
          <a:p>
            <a:pPr algn="l">
              <a:spcBef>
                <a:spcPts val="200"/>
              </a:spcBef>
              <a:spcAft>
                <a:spcPts val="0"/>
              </a:spcAft>
            </a:pPr>
            <a:r>
              <a:rPr sz="1200" b="1">
                <a:solidFill>
                  <a:srgbClr val="009900"/>
                </a:solidFill>
                <a:latin typeface="Arial"/>
              </a:rPr>
              <a:t>the DNA is not enclosed in a nucleus / is free in the cytoplasm / is a single loop (1)</a:t>
            </a:r>
          </a:p>
          <a:p>
            <a:pPr algn="l">
              <a:spcBef>
                <a:spcPts val="200"/>
              </a:spcBef>
              <a:spcAft>
                <a:spcPts val="0"/>
              </a:spcAft>
            </a:pPr>
            <a:r>
              <a:rPr sz="1200" b="1">
                <a:solidFill>
                  <a:srgbClr val="009900"/>
                </a:solidFill>
                <a:latin typeface="Arial"/>
              </a:rPr>
              <a:t>max 3</a:t>
            </a:r>
            <a:r>
              <a:rPr sz="1200" b="0">
                <a:solidFill>
                  <a:srgbClr val="009900"/>
                </a:solidFill>
                <a:latin typeface="Arial"/>
              </a:rPr>
              <a:t>. </a:t>
            </a:r>
            <a:r>
              <a:rPr sz="1200" b="1">
                <a:solidFill>
                  <a:srgbClr val="009900"/>
                </a:solidFill>
                <a:latin typeface="Arial"/>
              </a:rPr>
              <a:t>allow</a:t>
            </a:r>
            <a:r>
              <a:rPr sz="1200" b="0">
                <a:solidFill>
                  <a:srgbClr val="009900"/>
                </a:solidFill>
                <a:latin typeface="Arial"/>
              </a:rPr>
              <a:t> "bacteria may also have DNA in plasmids" for 1 mark. </a:t>
            </a:r>
            <a:r>
              <a:rPr sz="1200" b="1">
                <a:solidFill>
                  <a:srgbClr val="009900"/>
                </a:solidFill>
                <a:latin typeface="Arial"/>
              </a:rPr>
              <a:t>do not accept</a:t>
            </a:r>
            <a:r>
              <a:rPr sz="1200" b="0">
                <a:solidFill>
                  <a:srgbClr val="009900"/>
                </a:solidFill>
                <a:latin typeface="Arial"/>
              </a:rPr>
              <a:t> "A is the nucleus"</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L2 Exam questions worksheet mark scheme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L2 · Bacterial cells · sciencegcse.co.uk  ·  free GCSE science resources</a:t>
            </a:r>
          </a:p>
        </p:txBody>
      </p:sp>
      <p:sp>
        <p:nvSpPr>
          <p:cNvPr id="6" name="Rectangle 5"/>
          <p:cNvSpPr/>
          <p:nvPr/>
        </p:nvSpPr>
        <p:spPr>
          <a:xfrm>
            <a:off x="548640" y="1143000"/>
            <a:ext cx="14145768" cy="71780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13926312"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05 Extended response</a:t>
            </a:r>
          </a:p>
        </p:txBody>
      </p:sp>
      <p:sp>
        <p:nvSpPr>
          <p:cNvPr id="8" name="TextBox 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cxnSp>
        <p:nvCxnSpPr>
          <p:cNvPr id="9" name="Connector 8"/>
          <p:cNvCxnSpPr/>
          <p:nvPr/>
        </p:nvCxnSpPr>
        <p:spPr>
          <a:xfrm>
            <a:off x="7621524" y="1600200"/>
            <a:ext cx="0" cy="6583679"/>
          </a:xfrm>
          <a:prstGeom prst="line">
            <a:avLst/>
          </a:prstGeom>
          <a:ln w="12700">
            <a:solidFill>
              <a:srgbClr val="D2D2D2"/>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85800"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05  </a:t>
            </a:r>
            <a:r>
              <a:rPr sz="1600" b="0">
                <a:solidFill>
                  <a:srgbClr val="000000"/>
                </a:solidFill>
                <a:latin typeface="Arial"/>
              </a:rPr>
              <a:t>Bacterial cells and plant cells both have a cell wall. Compare the structure of a bacterial cell with the structure of a plant cell.  </a:t>
            </a:r>
            <a:r>
              <a:rPr sz="1600" b="0">
                <a:solidFill>
                  <a:srgbClr val="5A5A5A"/>
                </a:solidFill>
                <a:latin typeface="Arial"/>
              </a:rPr>
              <a:t>[6]</a:t>
            </a:r>
          </a:p>
          <a:p>
            <a:pPr algn="l">
              <a:spcBef>
                <a:spcPts val="900"/>
              </a:spcBef>
              <a:spcAft>
                <a:spcPts val="0"/>
              </a:spcAft>
            </a:pPr>
            <a:r>
              <a:rPr sz="1600" b="1">
                <a:solidFill>
                  <a:srgbClr val="000000"/>
                </a:solidFill>
                <a:latin typeface="Arial"/>
              </a:rPr>
              <a:t>Level descriptors</a:t>
            </a:r>
          </a:p>
          <a:p>
            <a:pPr algn="l">
              <a:spcBef>
                <a:spcPts val="200"/>
              </a:spcBef>
              <a:spcAft>
                <a:spcPts val="0"/>
              </a:spcAft>
            </a:pPr>
            <a:r>
              <a:rPr sz="1500" b="1">
                <a:solidFill>
                  <a:srgbClr val="009900"/>
                </a:solidFill>
                <a:latin typeface="Arial"/>
              </a:rPr>
              <a:t>Level 3 (5-6 marks): </a:t>
            </a:r>
            <a:r>
              <a:rPr sz="1500" b="0">
                <a:solidFill>
                  <a:srgbClr val="009900"/>
                </a:solidFill>
                <a:latin typeface="Arial"/>
              </a:rPr>
              <a:t>A detailed and coherent comparison. At least two similarities and at least three differences are given, each difference saying clearly which cell has which feature (both cells named in each point), including the nucleus or the DNA.</a:t>
            </a:r>
          </a:p>
          <a:p>
            <a:pPr algn="l">
              <a:spcBef>
                <a:spcPts val="200"/>
              </a:spcBef>
              <a:spcAft>
                <a:spcPts val="0"/>
              </a:spcAft>
            </a:pPr>
            <a:r>
              <a:rPr sz="1500" b="1">
                <a:solidFill>
                  <a:srgbClr val="009900"/>
                </a:solidFill>
                <a:latin typeface="Arial"/>
              </a:rPr>
              <a:t>Level 2 (3-4 marks): </a:t>
            </a:r>
            <a:r>
              <a:rPr sz="1500" b="0">
                <a:solidFill>
                  <a:srgbClr val="009900"/>
                </a:solidFill>
                <a:latin typeface="Arial"/>
              </a:rPr>
              <a:t>At least one similarity and at least two differences, with some comparison, but some points describe only one cell.</a:t>
            </a:r>
          </a:p>
          <a:p>
            <a:pPr algn="l">
              <a:spcBef>
                <a:spcPts val="200"/>
              </a:spcBef>
              <a:spcAft>
                <a:spcPts val="0"/>
              </a:spcAft>
            </a:pPr>
            <a:r>
              <a:rPr sz="1500" b="1">
                <a:solidFill>
                  <a:srgbClr val="009900"/>
                </a:solidFill>
                <a:latin typeface="Arial"/>
              </a:rPr>
              <a:t>Level 1 (1-2 marks): </a:t>
            </a:r>
            <a:r>
              <a:rPr sz="1500" b="0">
                <a:solidFill>
                  <a:srgbClr val="009900"/>
                </a:solidFill>
                <a:latin typeface="Arial"/>
              </a:rPr>
              <a:t>Simple statements about one or both cells, such as "bacteria have no nucleus", with little or no comparison.</a:t>
            </a:r>
          </a:p>
          <a:p>
            <a:pPr algn="l">
              <a:spcBef>
                <a:spcPts val="200"/>
              </a:spcBef>
              <a:spcAft>
                <a:spcPts val="0"/>
              </a:spcAft>
            </a:pPr>
            <a:r>
              <a:rPr sz="1500" b="1">
                <a:solidFill>
                  <a:srgbClr val="009900"/>
                </a:solidFill>
                <a:latin typeface="Arial"/>
              </a:rPr>
              <a:t>0 marks: </a:t>
            </a:r>
            <a:r>
              <a:rPr sz="1500" b="0">
                <a:solidFill>
                  <a:srgbClr val="009900"/>
                </a:solidFill>
                <a:latin typeface="Arial"/>
              </a:rPr>
              <a:t>No relevant content.</a:t>
            </a:r>
          </a:p>
          <a:p>
            <a:pPr algn="l">
              <a:spcBef>
                <a:spcPts val="900"/>
              </a:spcBef>
              <a:spcAft>
                <a:spcPts val="0"/>
              </a:spcAft>
            </a:pPr>
            <a:r>
              <a:rPr sz="1600" b="1">
                <a:solidFill>
                  <a:srgbClr val="000000"/>
                </a:solidFill>
                <a:latin typeface="Arial"/>
              </a:rPr>
              <a:t>Model answer (Level 3)</a:t>
            </a:r>
          </a:p>
          <a:p>
            <a:pPr algn="l">
              <a:spcBef>
                <a:spcPts val="200"/>
              </a:spcBef>
              <a:spcAft>
                <a:spcPts val="0"/>
              </a:spcAft>
            </a:pPr>
            <a:r>
              <a:rPr sz="1500" b="1">
                <a:solidFill>
                  <a:srgbClr val="009900"/>
                </a:solidFill>
                <a:latin typeface="Arial"/>
              </a:rPr>
              <a:t>Both cells have a cell membrane, cytoplasm and ribosomes, and both have DNA. Both also have a cell wall, but the plant cell wall is made of cellulose, whereas the bacterial cell wall is not. The plant cell's DNA is enclosed in a nucleus, so it is eukaryotic, but the bacterial cell has no nucleus: its DNA is a single loop, free in the cytoplasm, so it is prokaryotic. A bacterial cell may also have plasmids, small rings of DNA, which a plant cell does not have. A plant cell has mitochondria, a permanent vacuole and, in some cells, chloroplasts, but a bacterial cell has none of these. A bacterial cell is also much smaller: about 2 µm long, compared with up to about 100 µm.</a:t>
            </a:r>
          </a:p>
        </p:txBody>
      </p:sp>
      <p:sp>
        <p:nvSpPr>
          <p:cNvPr id="11" name="TextBox 10"/>
          <p:cNvSpPr txBox="1"/>
          <p:nvPr/>
        </p:nvSpPr>
        <p:spPr>
          <a:xfrm>
            <a:off x="7804404"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Indicative content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Similarities: both have a cell membrane; both have cytoplasm; both have ribosomes; both have DNA; both have a cell wall</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the plant cell wall is made of cellulose, but the bacterial cell wall is not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a plant cell has a nucleus, but a bacterial cell does not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the bacterial DNA is a single loop, free in the cytoplasm; the plant cell's DNA is enclosed in a nucleus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a plant cell is eukaryotic; a bacterial cell is prokaryotic</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a bacterial cell may have plasmids (small rings of DNA); a plant cell does not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a plant cell has mitochondria; a bacterial cell does not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some plant cells have chloroplasts; a bacterial cell does not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a plant cell has a permanent vacuole; a bacterial cell does not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some bacteria have a flagellum; a plant cell does not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a bacterial cell is much smaller (about 1 to 5 µm, against up to about 100 µm for a plant cell)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Custom</PresentationFormat>
  <Paragraphs>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B1 L2 Bacterial cells</dc:title>
  <dc:subject>AQA GCSE Biology B1 Cell biology</dc:subject>
  <dc:creator>sciencegcse.co.uk</dc:creator>
  <cp:keywords/>
  <dc:description/>
  <cp:lastModifiedBy>sciencegcse.co.uk</cp:lastModifiedBy>
  <cp:revision>1</cp:revision>
  <dcterms:created xsi:type="dcterms:W3CDTF">2026-10-20T02:22:39Z</dcterms:created>
  <dcterms:modified xsi:type="dcterms:W3CDTF">2026-10-20T02:22:39Z</dcterms:modified>
  <cp:category/>
</cp:coreProperties>
</file>