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L2 (Q1, Q2) and B1 L1 (Q3). The picture is a painting of a school light microscope, not a photograph. A slide of onion cells, stained yellow-brown with iodine solution, is clipped on the stage, and the lamp is on. Ask: which parts can you already name? What do you think the three lenses at the bottom are for? Link: bacteria (Q1, Q2) are so small that you need an electron microscope to see inside them; chloroplasts (Q3) are big enough to see with a light microscope. Today is Required practical 1 (Combined Science and Biology). Suggested 60 min with the practical: slides 1-3 (6 min); slides 4-9 (12 min); slides 10-12 as the method, then the practical in pairs: make an onion slide, focus on low and high power, and draw what you see (25 min); slides 13-19 (12 min); exit ticket slides 23-24 (5 min). Without the practical (or with the virtual lab): slides 1-3 (6 min); slides 4-9 (12 min); slides 10-14 (12 min); slides 15-19 (12 min); Mandatory worksheet started in class (12 min), finished for homework; exit ticket slides 23-24 (6 min). Use slides 20-22 if time allows. Homework: online lesson quiz and the B1 L3 Exam questions worksheet. Technician list (per pair): a light microscope with a lamp; a quarter of an onion on a white tile; forceps; microscope slides and coverslips; a mounted needle; a dropping pipette and a small beaker of water; iodine solution in a dropper bottle; paper towels; eye protection. Optional: methylene blue, clean cotton buds and a pot of disinfectant, or prepared slides of cheek cells.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Then share the lesson focus. The online lesson (sciencegcse.co.uk, B1 L3) follows the same 13 screens as this PowerPoint, so students can go over it at home. There are three checkpoints along the way. Answer 1: a prokaryotic cell has no nucleus; its DNA is a single loop (B1 L2). Answer 3: chloroplasts absorb light to make food by photosynthesis (B1 L1).</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how could a single fibre on a jumper link someone to a crime scene? (Under a microscope its colour, thickness and pattern can be matched.) The middle picture is a round magnified view of a hair and two crossing fibres, one blue and one red. Hooke's 'cells' in cork were the empty cell walls of dead plant cells. Ask: what is the smallest thing you think a microscope could show? We find out on screen 12.</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lesson is Required practical 1 (Combined Science and Biology). The picture is a painting of a school microscope, not a photograph. Ask: which parts can you already name? (Most students met the eyepiece and the stage in Year 7.) Ask: why must the specimen be thin? (Light comes from below and must pass through it. A thick piece blocks the light, so you see a dark shadow.) Point out the three objective lenses on the turning nosepiece: screen 4 uses them. The onion cells on the slide are plant cells: their parts and jobs were B1 L1 Animal and plant cells. One fact a click; the green line is the reason the specimen must be thin.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right panel. Ask: what is different between the painting and the diagram? Take ideas, then reveal the four differences: each click shows one difference and puts its number on both pictures; the last click shows what is the same in both. Key message: an exam diagram leaves out detail, but the parts are always in the same places, so you can name them on any microscope. On most school microscopes the fine knob sits inside the coarse knob, and there is a pair on each side so you can use either hand. Some older microscopes have a mirror instead of a lamp: it reflects light up through the slide (never point it at the Sun). Carry a microscope with one hand on the arm and the other under the base.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animated GIF lights each part in turn, then follows the light from the lamp to the eye, as the chips do on screen 3 of the online lesson (print and PDF show its first frame, the labelled diagram). One part a click. Ask: which two parts magnify? (The eyepiece lens and the objective lens.) Which knob makes the image sharp? (The fine focusing knob.) Use the exam names: 'eyepiece lens', not 'eye lens'; 'stage', not 'table'. The light must pass through the specimen, so it has to be thin. On some microscopes the knobs move the stage and on others they move the lens; either way they change the gap between the lens and the slide.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Total magnification is the eyepiece lens magnification multiplied by the objective lens magnification. Model both examples: the equation in words, the numbers in, the answer with the × sign. Magnification has no unit. Check: the total must be bigger than either lens. A common error is adding: 10 + 40 = 50 is wrong. The animated GIF turns the nosepiece through × 4, × 10 and × 40, as the chips do on screen 4 of the online lesson (print and PDF show the × 400 view). The table is the result of the virtual lab: the same onion slide at three magnifications. Ask: why do you see fewer cells at × 400? (Each cell looks bigger, so fewer fit in the circle.) Working out the size of one cell from the field of view, and the equation magnification = size of image ÷ size of real object, are next lesson, B1 L4 Magnification and cell size.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Hinge check. Everyone shows A, B or C at the same time. Q1 tests why the specimen is thin; Q2 the job of the fine knob; Q3 the most common error, adding instead of multiplying. If several get Q1 wrong, go back to slide 4; Q2, slide 6; Q3, slide 7. Wrong options to listen for: Q1 C (thin does not change the magnification: only the lenses do); Q2 A (the coarse knob moves the lens a long way); Q3 B (× 50 adds 10 + 40) and Q3 C (× 4 divides 40 by 10).</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Follow-up: what would the total magnification be with the × 4 objective lens? (10 × 4 = 40, so × 40.)</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method for Required practical 1 (Combined Science and Biology). The animated GIF shows the five steps, as Next step does on screen 6 of the online lesson (print and PDF show the finished slide on the stage). One step a click, then the safety lines. How to run it in class: pairs, eye protection on before the iodine solution is opened; each pair makes one onion slide. What goes wrong: the layer is too thick or folded (dark, overlapping cells); too much iodine solution (everything dark brown); the coverslip is dropped flat (air bubbles); liquid on top of the coverslip (blot it). Ask: why stain the cells? (To make the cells, and parts such as the nucleus, easier to see. Onion cells are almost colourless, and a stain does not make them bigger.) Animal cells: some classes look at their own cheek cells: wipe the inside of your own cheek gently with a clean cotton bud, smear it on a slide, add methylene blue and a coverslip; used cotton buds go straight into disinfectant. Many schools use a prepared slide of cheek cells instead, which works just as well. The virtual lab (link under the animation) runs the whole practical online.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animated GIF shows the side view beside what you see, as the five steps on screen 7 of the online lesson does (print and PDF show the sharp × 40 view). One step a click, then the green rule. Why start on low power? It has the widest field of view, so the cells are easy to find, and the lowest-power objective lens is the shortest, so it is furthest from the slide. Why watch from the side? So you can stop before the lens touches the slide. Then you only ever move the lens and the slide apart while you look through the eyepiece, so they cannot crash. Focusing changes how sharp the image is, not how big it is: only the lenses change the size. At high power the lens is very close to the slide, so the coarse knob could push it into the slide and crack it: use the fine knob only. If you see only a bright circle: check the specimen is over the hole, and refocus on low power. Next lesson, B1 L4 Magnification and cell size, asks: which objective lens should you start with?</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results of the practical. Onion cells: about 0.2 mm long, brick-shaped, in rows. You can see the cell wall, the cytoplasm and a nucleus. The cell membrane is pressed against the wall, so you cannot see it on its own. An onion bulb grows underground, so its cells have no chloroplasts. Cheek cells: about 50 µm across, flat and uneven, with a dark blue nucleus and no cell wall: they are animal cells. Ask: a student sees a round shape with a thick black edge. Is it a cell? (No: an air bubble.) You cannot see mitochondria clearly with a school light microscope, and ribosomes are far too small to see at all. This practical has no independent or dependent variable, because it is a technique, but the variables panel shows how to use the words if you compare magnifications. One row a click, then the two variables lines. The parts of the cells and their jobs were B1 L1 Animal and plant cells. Screen 8 of the online lesson has a switch between the two views and the virtual-lab link.</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Mini whiteboards: A, B or C. Listen for 'coarse' in Q2: at high power it must be the fine knob, because the lens is very close to the slide and the coarse knob could crack it. Q1 C is the 'bigger' misconception: only the lenses magnify. Q3 B: there are no cheek cells on an onion slide. If several get Q1 wrong, go back to slide 10; Q2, slide 11; Q3, slide 12.</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A, 2 B, 3 C. Each click shows one answer and why. Follow-up: which stain shows up the nucleus of a cheek cell? (Methylene blue.)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animated GIF draws the good drawing again rule by rule, and each numbered mistake on the poor drawing pulses as its rule is drawn, as 'Fix the drawing' does on screen 10 of the online lesson (print and PDF show both drawings). One rule a click. AQA asks for a drawing 'with a magnification scale': write the magnification under the title (the eyepiece lens × the objective lens you used), or draw a scale bar; scale bars are next lesson, B1 L4 Magnification and cell size. Draw two or three cells large, at least half the box, not the whole field of view. Draw what you see, not a textbook cell: if you cannot see mitochondria, do not label them. Put labels to one side, in a column, with ruled lines. Ask: what is wrong with shading? (It hides detail and can look like a structure.)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Magnification and resolution are different. The animated GIF magnifies two close points × 1, × 2 and × 4 at low and at high resolution, as the chips and the switch do on screen 11 of the online lesson (print and PDF show both squares at × 4). A light microscope can resolve two points about 200 nm (0.2 µm) apart. Two points closer than that blur into one, however much you magnify. That is why ribosomes, about 25 nm across, cannot be seen with a light microscope. Analogy: zoom right in on a small photo on a phone; it gets bigger, but blurry or blocky, and no new detail appears. Ask: what would you need to see the two points as two? (A higher resolution: an electron microscope, screen 12.)</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electron microscope uses a beam of electrons instead of light. It has a much higher magnification and a much higher resolution, so biologists can study cells in much finer detail. This let them see and understand many more sub-cellular structures: ribosomes were first seen with one in the 1950s, and the folded inside of a mitochondrion. For stretch: electrons behave like waves with a much shorter wavelength than light, which is why they can resolve smaller details. Electron micrographs are black and white; coloured ones have had colour added (B1 L2 Bacterial cells shows a coloured one). School labs use light microscopes: they are cheap, small and easy to use, and show real colours and stains. One table row a click, then the timeline. Screen 12 of the online lesson switches between the two views of the same cell.</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Mini whiteboards: A, B or C. Q1 A and C are the two drawing traps: shading, and labelling what you cannot see. Q2 C is the 'bigger is clearer' misconception. Q3 A: electron micrographs are black and white, so colour is not the reason. If several get Q1 wrong, go back to slide 15; Q2, slide 16; Q3, slide 17.</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A, 3 C. Each click shows one answer and why. Next: practise naming the parts and working out the magnification.</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4 minutes. Use the exam names. For question 5, write the equation, the numbers, then the answer with the × sign. The diagram is the exam-style microscope with five numbered parts and no words.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Common errors: mixing up the coarse and fine knobs (the coarse knob is the bigger one); adding in question 5 (5 + 40 = 45 is wrong). Remind students: carry a microscope with one hand on the arm and one under the base.</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Each click shows one model answer. In a 'compare' question, say what each microscope does: 'an electron microscope has a higher resolution than a light microscope', not just 'it is better'. For more, the B1 L3 Exam questions worksheet (PDF) has five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Look for multiplying in question 2 and 'fine' in question 3.</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Next lesson, B1 L4 Magnification and cell size, uses the microscope to work out how big cells really are: magnification = size of image ÷ size of real object. After this slide: the B1 L3 revision notes (4 printable pages), then the worksheets with answers in green: the Mandatory worksheet (everyone), the Challenge worksheet (stretch) and the Alternative worksheet (easier: key notes and very simple tasks). The B1 L3 Exam questions worksheet (exam style, black and white, 20 marks) is a separate PDF for homework; its mark scheme is the last two slides.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(or use B1_L3_Revision_notes.pdf). These pages are the textbook for B1 L3: students read them before the lesson, use them to catch up, or revise from them. Page 1: what a light microscope does, its parts and their jobs, a real microscope beside an exam diagram, and total magnification.</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Required practical 1 (Combined Science and Biology): the method for onion and cheek cells, focusing step by step, and safety. The traps: start on low power, never use the coarse knob at high power, and a stain does not make cells bigger.</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what you see, the difference between magnification and resolution, how to draw what you see, and what goes wrong in the practical. Light and electron microscopes, with how microscopy developed, are on page 4 under the answers. B1 L4 Magnification and cell size builds on this.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the key words for B1 L3 in alphabetical order, exam tips, and 8 check-yourself questions with short answers. Students cover the answers box, answer the questions, then check and correct in a different colour. Under the answers, section 14: light and electron microscopes, and how microscopy developed (1665, 1930s, 1950s). B1 L4 Magnification and cell size builds on this.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using-a-microscope.html#screen-1"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using-a-microscope.html#screen-2" TargetMode="External"/><Relationship Id="rId4" Type="http://schemas.openxmlformats.org/officeDocument/2006/relationships/image" Target="../media/image1.png"/><Relationship Id="rId5"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using-a-microscope.html#screen-3" TargetMode="External"/><Relationship Id="rId4" Type="http://schemas.openxmlformats.org/officeDocument/2006/relationships/image" Target="../media/image5.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using-a-microscope.html#screen-4" TargetMode="External"/><Relationship Id="rId4" Type="http://schemas.openxmlformats.org/officeDocument/2006/relationships/image" Target="../media/image6.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using-a-microscope.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using-a-microscope.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using-a-microscope.html#screen-6" TargetMode="External"/><Relationship Id="rId4" Type="http://schemas.openxmlformats.org/officeDocument/2006/relationships/image" Target="../media/image7.gif"/><Relationship Id="rId5" Type="http://schemas.openxmlformats.org/officeDocument/2006/relationships/hyperlink" Target="https://sciencegcse.co.uk/required-practicals/biology/rp01-microscopy.html?course=combined"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using-a-microscope.html#screen-7" TargetMode="External"/><Relationship Id="rId4" Type="http://schemas.openxmlformats.org/officeDocument/2006/relationships/image" Target="../media/image8.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using-a-microscope.html#screen-8" TargetMode="Externa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using-a-microscope.html#screen-9"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using-a-microscope.html#screen-9"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using-a-microscope.html#screen-10" TargetMode="External"/><Relationship Id="rId4" Type="http://schemas.openxmlformats.org/officeDocument/2006/relationships/image" Target="../media/image10.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using-a-microscope.html#screen-11" TargetMode="External"/><Relationship Id="rId4" Type="http://schemas.openxmlformats.org/officeDocument/2006/relationships/image" Target="../media/image11.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using-a-microscope.html#screen-12" TargetMode="Externa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using-a-microscope.html#screen-13"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hyperlink" Target="https://sciencegcse.co.uk/using-a-microscope.html#screen-13"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1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hyperlink" Target="https://sciencegcse.co.uk/using-a-microscope.html#quiz" TargetMode="External"/><Relationship Id="rId4" Type="http://schemas.openxmlformats.org/officeDocument/2006/relationships/hyperlink" Target="https://sciencegcse.co.uk/using-a-microscope.html#exa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4.png"/><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6.png"/><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L3: Using a microscope</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5152"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6512" cy="3840479"/>
          </a:xfrm>
          <a:prstGeom prst="rect">
            <a:avLst/>
          </a:prstGeom>
          <a:noFill/>
        </p:spPr>
        <p:txBody>
          <a:bodyPr wrap="square" lIns="0" rIns="0" tIns="0" bIns="0" anchor="t">
            <a:noAutofit/>
          </a:bodyPr>
          <a:lstStyle/>
          <a:p>
            <a:pPr algn="l">
              <a:spcAft>
                <a:spcPts val="1889"/>
              </a:spcAft>
            </a:pPr>
            <a:r>
              <a:rPr sz="3000" b="0">
                <a:solidFill>
                  <a:srgbClr val="000000"/>
                </a:solidFill>
                <a:latin typeface="Arial"/>
              </a:rPr>
              <a:t>1. Is a bacterial cell prokaryotic or eukaryotic?</a:t>
            </a:r>
          </a:p>
          <a:p>
            <a:pPr algn="l">
              <a:spcAft>
                <a:spcPts val="1889"/>
              </a:spcAft>
            </a:pPr>
            <a:r>
              <a:rPr sz="3000" b="0">
                <a:solidFill>
                  <a:srgbClr val="000000"/>
                </a:solidFill>
                <a:latin typeface="Arial"/>
              </a:rPr>
              <a:t>2. What are plasmids?</a:t>
            </a:r>
          </a:p>
          <a:p>
            <a:pPr algn="l">
              <a:spcAft>
                <a:spcPts val="1889"/>
              </a:spcAft>
            </a:pPr>
            <a:r>
              <a:rPr sz="3000" b="0">
                <a:solidFill>
                  <a:srgbClr val="000000"/>
                </a:solidFill>
                <a:latin typeface="Arial"/>
              </a:rPr>
              <a:t>3. Which part of a plant cell absorbs light for photosynthesis?</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Light microscope</a:t>
            </a:r>
          </a:p>
          <a:p>
            <a:pPr algn="l">
              <a:spcAft>
                <a:spcPts val="1400"/>
              </a:spcAft>
            </a:pPr>
            <a:r>
              <a:rPr sz="2200" b="0">
                <a:solidFill>
                  <a:srgbClr val="FFFFFF"/>
                </a:solidFill>
                <a:latin typeface="Arial"/>
              </a:rPr>
              <a:t>Magnification</a:t>
            </a:r>
          </a:p>
          <a:p>
            <a:pPr algn="l">
              <a:spcAft>
                <a:spcPts val="1400"/>
              </a:spcAft>
            </a:pPr>
            <a:r>
              <a:rPr sz="2200" b="0">
                <a:solidFill>
                  <a:srgbClr val="FFFFFF"/>
                </a:solidFill>
                <a:latin typeface="Arial"/>
              </a:rPr>
              <a:t>Resolution</a:t>
            </a:r>
          </a:p>
          <a:p>
            <a:pPr algn="l">
              <a:spcAft>
                <a:spcPts val="1400"/>
              </a:spcAft>
            </a:pPr>
            <a:r>
              <a:rPr sz="2200" b="0">
                <a:solidFill>
                  <a:srgbClr val="FFFFFF"/>
                </a:solidFill>
                <a:latin typeface="Arial"/>
              </a:rPr>
              <a:t>Stain</a:t>
            </a:r>
          </a:p>
          <a:p>
            <a:pPr algn="l">
              <a:spcAft>
                <a:spcPts val="1400"/>
              </a:spcAft>
            </a:pPr>
            <a:r>
              <a:rPr sz="2200" b="0">
                <a:solidFill>
                  <a:srgbClr val="FFFFFF"/>
                </a:solidFill>
                <a:latin typeface="Arial"/>
              </a:rPr>
              <a:t>Electron microscope</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2120" y="3063240"/>
            <a:ext cx="4645152"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a school light microscope on a lab bench, with its lamp on and a slide of stained onion cells clipped on the stage."/>
          <p:cNvPicPr>
            <a:picLocks noChangeAspect="1"/>
          </p:cNvPicPr>
          <p:nvPr/>
        </p:nvPicPr>
        <p:blipFill>
          <a:blip r:embed="rId2"/>
          <a:stretch>
            <a:fillRect/>
          </a:stretch>
        </p:blipFill>
        <p:spPr>
          <a:xfrm>
            <a:off x="5641848" y="3172968"/>
            <a:ext cx="4425696" cy="4425696"/>
          </a:xfrm>
          <a:prstGeom prst="rect">
            <a:avLst/>
          </a:prstGeom>
        </p:spPr>
      </p:pic>
      <p:sp>
        <p:nvSpPr>
          <p:cNvPr id="20" name="SG title caption"/>
          <p:cNvSpPr txBox="1"/>
          <p:nvPr/>
        </p:nvSpPr>
        <p:spPr>
          <a:xfrm>
            <a:off x="5605272" y="7635240"/>
            <a:ext cx="4498848" cy="310896"/>
          </a:xfrm>
          <a:prstGeom prst="rect">
            <a:avLst/>
          </a:prstGeom>
          <a:noFill/>
        </p:spPr>
        <p:txBody>
          <a:bodyPr wrap="square" lIns="0" rIns="0" tIns="0" bIns="0" anchor="ctr">
            <a:spAutoFit/>
          </a:bodyPr>
          <a:lstStyle/>
          <a:p>
            <a:pPr algn="ctr">
              <a:spcAft>
                <a:spcPts val="0"/>
              </a:spcAft>
            </a:pPr>
            <a:r>
              <a:rPr sz="1400" b="0">
                <a:solidFill>
                  <a:srgbClr val="5A5A5A"/>
                </a:solidFill>
                <a:latin typeface="Arial"/>
              </a:rPr>
              <a:t>A painting of a school light microscope.</a:t>
            </a:r>
          </a:p>
        </p:txBody>
      </p:sp>
      <p:sp>
        <p:nvSpPr>
          <p:cNvPr id="21" name="SG required practical"/>
          <p:cNvSpPr/>
          <p:nvPr/>
        </p:nvSpPr>
        <p:spPr>
          <a:xfrm>
            <a:off x="566928" y="1737360"/>
            <a:ext cx="6035040" cy="384048"/>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500" b="1">
                <a:solidFill>
                  <a:srgbClr val="FFFFFF"/>
                </a:solidFill>
                <a:latin typeface="Arial"/>
              </a:rPr>
              <a:t>Required practical 1 (Combined Science and Biology)</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Prokaryotic.</a:t>
            </a:r>
          </a:p>
          <a:p>
            <a:pPr algn="l">
              <a:spcAft>
                <a:spcPts val="3000"/>
              </a:spcAft>
            </a:pPr>
            <a:r>
              <a:rPr sz="2800" b="1">
                <a:solidFill>
                  <a:srgbClr val="009900"/>
                </a:solidFill>
                <a:latin typeface="Arial"/>
              </a:rPr>
              <a:t>2. Small rings of DNA.</a:t>
            </a:r>
          </a:p>
          <a:p>
            <a:pPr algn="l">
              <a:spcAft>
                <a:spcPts val="3000"/>
              </a:spcAft>
            </a:pPr>
            <a:r>
              <a:rPr sz="2800" b="1">
                <a:solidFill>
                  <a:srgbClr val="009900"/>
                </a:solidFill>
                <a:latin typeface="Arial"/>
              </a:rPr>
              <a:t>3. The chloroplasts.</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200" b="0">
                <a:solidFill>
                  <a:srgbClr val="000000"/>
                </a:solidFill>
                <a:latin typeface="Arial"/>
              </a:rPr>
              <a:t>• Name the parts of a light microscope and their jobs.</a:t>
            </a:r>
          </a:p>
          <a:p>
            <a:pPr algn="l">
              <a:spcAft>
                <a:spcPts val="800"/>
              </a:spcAft>
            </a:pPr>
            <a:r>
              <a:rPr sz="2200" b="0">
                <a:solidFill>
                  <a:srgbClr val="000000"/>
                </a:solidFill>
                <a:latin typeface="Arial"/>
              </a:rPr>
              <a:t>• Work out the total magnification.</a:t>
            </a:r>
          </a:p>
          <a:p>
            <a:pPr algn="l">
              <a:spcAft>
                <a:spcPts val="800"/>
              </a:spcAft>
            </a:pPr>
            <a:r>
              <a:rPr sz="2200" b="0">
                <a:solidFill>
                  <a:srgbClr val="000000"/>
                </a:solidFill>
                <a:latin typeface="Arial"/>
              </a:rPr>
              <a:t>• Prepare a slide and focus on the cells.</a:t>
            </a:r>
          </a:p>
          <a:p>
            <a:pPr algn="l">
              <a:spcAft>
                <a:spcPts val="800"/>
              </a:spcAft>
            </a:pPr>
            <a:r>
              <a:rPr sz="2200" b="0">
                <a:solidFill>
                  <a:srgbClr val="000000"/>
                </a:solidFill>
                <a:latin typeface="Arial"/>
              </a:rPr>
              <a:t>• Draw and label what you see.</a:t>
            </a:r>
          </a:p>
          <a:p>
            <a:pPr algn="l">
              <a:spcAft>
                <a:spcPts val="800"/>
              </a:spcAft>
            </a:pPr>
            <a:r>
              <a:rPr sz="2200" b="0">
                <a:solidFill>
                  <a:srgbClr val="000000"/>
                </a:solidFill>
                <a:latin typeface="Arial"/>
              </a:rPr>
              <a:t>• Compare light and electron microscopes.</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Two lenses magnify: multiply their magnifications to get the total magnification.</a:t>
            </a:r>
          </a:p>
          <a:p>
            <a:pPr algn="l">
              <a:spcAft>
                <a:spcPts val="1000"/>
              </a:spcAft>
            </a:pPr>
            <a:r>
              <a:rPr sz="2600" b="1">
                <a:solidFill>
                  <a:srgbClr val="223A5A"/>
                </a:solidFill>
                <a:latin typeface="Arial"/>
              </a:rPr>
              <a:t>Start on low power. Coarse focusing knob first, then the fine focusing knob.</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Microscopes let us see a world that is too small for our eyes.</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Discovering cells</a:t>
            </a:r>
          </a:p>
        </p:txBody>
      </p:sp>
      <p:sp>
        <p:nvSpPr>
          <p:cNvPr id="13" name="Rectangle 12"/>
          <p:cNvSpPr/>
          <p:nvPr/>
        </p:nvSpPr>
        <p:spPr>
          <a:xfrm>
            <a:off x="822959"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59" y="3429000"/>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1665</a:t>
            </a:r>
          </a:p>
        </p:txBody>
      </p:sp>
      <p:sp>
        <p:nvSpPr>
          <p:cNvPr id="15" name="TextBox 14"/>
          <p:cNvSpPr txBox="1"/>
          <p:nvPr/>
        </p:nvSpPr>
        <p:spPr>
          <a:xfrm>
            <a:off x="822959" y="4069080"/>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the year cells were named</a:t>
            </a:r>
          </a:p>
        </p:txBody>
      </p:sp>
      <p:sp>
        <p:nvSpPr>
          <p:cNvPr id="16" name="TextBox 15"/>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Robert Hooke looked at a thin slice of cork. The tiny boxes reminded him of small rooms, so he called them cells.</a:t>
            </a:r>
          </a:p>
        </p:txBody>
      </p:sp>
      <p:sp>
        <p:nvSpPr>
          <p:cNvPr id="17" name="Rectangle 16"/>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History of science</a:t>
            </a:r>
          </a:p>
        </p:txBody>
      </p:sp>
      <p:sp>
        <p:nvSpPr>
          <p:cNvPr id="19" name="Rectangle 18"/>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Solving crimes</a:t>
            </a:r>
          </a:p>
        </p:txBody>
      </p:sp>
      <p:sp>
        <p:nvSpPr>
          <p:cNvPr id="22" name="Rectangle 21"/>
          <p:cNvSpPr/>
          <p:nvPr/>
        </p:nvSpPr>
        <p:spPr>
          <a:xfrm>
            <a:off x="557784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Picture 22" descr="A round magnified view of a scaly hair and two crossing fibres, one blue and one red."/>
          <p:cNvPicPr>
            <a:picLocks noChangeAspect="1"/>
          </p:cNvPicPr>
          <p:nvPr/>
        </p:nvPicPr>
        <p:blipFill>
          <a:blip r:embed="rId3"/>
          <a:stretch>
            <a:fillRect/>
          </a:stretch>
        </p:blipFill>
        <p:spPr>
          <a:xfrm>
            <a:off x="6387083" y="2843784"/>
            <a:ext cx="2267712" cy="2267712"/>
          </a:xfrm>
          <a:prstGeom prst="rect">
            <a:avLst/>
          </a:prstGeom>
        </p:spPr>
      </p:pic>
      <p:sp>
        <p:nvSpPr>
          <p:cNvPr id="24" name="TextBox 23"/>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Forensic scientists compare hairs and fibres from a crime scene under a microscope.</a:t>
            </a:r>
          </a:p>
        </p:txBody>
      </p:sp>
      <p:sp>
        <p:nvSpPr>
          <p:cNvPr id="25" name="Rectangle 24"/>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Forensic science</a:t>
            </a:r>
          </a:p>
        </p:txBody>
      </p:sp>
      <p:sp>
        <p:nvSpPr>
          <p:cNvPr id="27" name="Rectangle 26"/>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Seeing more</a:t>
            </a:r>
          </a:p>
        </p:txBody>
      </p:sp>
      <p:sp>
        <p:nvSpPr>
          <p:cNvPr id="30" name="Rectangle 29"/>
          <p:cNvSpPr/>
          <p:nvPr/>
        </p:nvSpPr>
        <p:spPr>
          <a:xfrm>
            <a:off x="1033272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332720" y="3429000"/>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 2 000 000</a:t>
            </a:r>
          </a:p>
        </p:txBody>
      </p:sp>
      <p:sp>
        <p:nvSpPr>
          <p:cNvPr id="32" name="TextBox 31"/>
          <p:cNvSpPr txBox="1"/>
          <p:nvPr/>
        </p:nvSpPr>
        <p:spPr>
          <a:xfrm>
            <a:off x="10332720" y="4069080"/>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an electron microscope</a:t>
            </a:r>
          </a:p>
        </p:txBody>
      </p:sp>
      <p:sp>
        <p:nvSpPr>
          <p:cNvPr id="33" name="TextBox 32"/>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Electron microscopes magnify up to about 2 million times. They show parts of cells that a light microscope cannot.</a:t>
            </a:r>
          </a:p>
        </p:txBody>
      </p:sp>
      <p:sp>
        <p:nvSpPr>
          <p:cNvPr id="34" name="Rectangle 33"/>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Modern science</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The light microscope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13</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school light microscope</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A painting of a school light microscope on a lab bench, with labels: the eyepiece lens at the top; three objective lenses on a turning nosepiece; the stage, with two clips holding a slide of onion cells stained yellow-brown; the lamp in the base, switched on; the coarse and fine focusing knobs on the side of the arm; the arm and the base."/>
          <p:cNvPicPr>
            <a:picLocks noChangeAspect="1"/>
          </p:cNvPicPr>
          <p:nvPr/>
        </p:nvPicPr>
        <p:blipFill>
          <a:blip r:embed="rId4"/>
          <a:stretch>
            <a:fillRect/>
          </a:stretch>
        </p:blipFill>
        <p:spPr>
          <a:xfrm>
            <a:off x="1014984" y="2103120"/>
            <a:ext cx="4919472" cy="4919472"/>
          </a:xfrm>
          <a:prstGeom prst="rect">
            <a:avLst/>
          </a:prstGeom>
        </p:spPr>
      </p:pic>
      <p:sp>
        <p:nvSpPr>
          <p:cNvPr id="17" name="TextBox 16"/>
          <p:cNvSpPr txBox="1"/>
          <p:nvPr/>
        </p:nvSpPr>
        <p:spPr>
          <a:xfrm>
            <a:off x="731520" y="7086600"/>
            <a:ext cx="5486400" cy="566928"/>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A painting of a school light microscope. The slide holds onion cells stained with iodine solution.</a:t>
            </a:r>
          </a:p>
        </p:txBody>
      </p:sp>
      <p:sp>
        <p:nvSpPr>
          <p:cNvPr id="18" name="TextBox 17"/>
          <p:cNvSpPr txBox="1"/>
          <p:nvPr/>
        </p:nvSpPr>
        <p:spPr>
          <a:xfrm>
            <a:off x="6858000" y="2240279"/>
            <a:ext cx="7635240" cy="5394960"/>
          </a:xfrm>
          <a:prstGeom prst="rect">
            <a:avLst/>
          </a:prstGeom>
          <a:noFill/>
        </p:spPr>
        <p:txBody>
          <a:bodyPr wrap="square" lIns="0" rIns="0" tIns="0" bIns="0" anchor="t">
            <a:spAutoFit/>
          </a:bodyPr>
          <a:lstStyle/>
          <a:p>
            <a:pPr algn="l">
              <a:spcAft>
                <a:spcPts val="2200"/>
              </a:spcAft>
            </a:pPr>
            <a:r>
              <a:rPr sz="2200" b="0">
                <a:solidFill>
                  <a:srgbClr val="000000"/>
                </a:solidFill>
                <a:latin typeface="Arial"/>
              </a:rPr>
              <a:t>A </a:t>
            </a:r>
            <a:r>
              <a:rPr sz="2200" b="1">
                <a:solidFill>
                  <a:srgbClr val="000000"/>
                </a:solidFill>
                <a:latin typeface="Arial"/>
              </a:rPr>
              <a:t>light microscope</a:t>
            </a:r>
            <a:r>
              <a:rPr sz="2200" b="0">
                <a:solidFill>
                  <a:srgbClr val="000000"/>
                </a:solidFill>
                <a:latin typeface="Arial"/>
              </a:rPr>
              <a:t> uses light and lenses to make a magnified image.</a:t>
            </a:r>
          </a:p>
          <a:p>
            <a:pPr algn="l">
              <a:spcAft>
                <a:spcPts val="2200"/>
              </a:spcAft>
            </a:pPr>
            <a:r>
              <a:rPr sz="2200" b="0">
                <a:solidFill>
                  <a:srgbClr val="000000"/>
                </a:solidFill>
                <a:latin typeface="Arial"/>
              </a:rPr>
              <a:t>The </a:t>
            </a:r>
            <a:r>
              <a:rPr sz="2200" b="1">
                <a:solidFill>
                  <a:srgbClr val="000000"/>
                </a:solidFill>
                <a:latin typeface="Arial"/>
              </a:rPr>
              <a:t>lamp</a:t>
            </a:r>
            <a:r>
              <a:rPr sz="2200" b="0">
                <a:solidFill>
                  <a:srgbClr val="000000"/>
                </a:solidFill>
                <a:latin typeface="Arial"/>
              </a:rPr>
              <a:t> shines light up through the </a:t>
            </a:r>
            <a:r>
              <a:rPr sz="2200" b="1">
                <a:solidFill>
                  <a:srgbClr val="000000"/>
                </a:solidFill>
                <a:latin typeface="Arial"/>
              </a:rPr>
              <a:t>specimen</a:t>
            </a:r>
            <a:r>
              <a:rPr sz="2200" b="0">
                <a:solidFill>
                  <a:srgbClr val="000000"/>
                </a:solidFill>
                <a:latin typeface="Arial"/>
              </a:rPr>
              <a:t> on the </a:t>
            </a:r>
            <a:r>
              <a:rPr sz="2200" b="1">
                <a:solidFill>
                  <a:srgbClr val="000000"/>
                </a:solidFill>
                <a:latin typeface="Arial"/>
              </a:rPr>
              <a:t>stage</a:t>
            </a:r>
            <a:r>
              <a:rPr sz="2200" b="0">
                <a:solidFill>
                  <a:srgbClr val="000000"/>
                </a:solidFill>
                <a:latin typeface="Arial"/>
              </a:rPr>
              <a:t>.</a:t>
            </a:r>
          </a:p>
          <a:p>
            <a:pPr algn="l">
              <a:spcAft>
                <a:spcPts val="2200"/>
              </a:spcAft>
            </a:pPr>
            <a:r>
              <a:rPr sz="2200" b="0">
                <a:solidFill>
                  <a:srgbClr val="000000"/>
                </a:solidFill>
                <a:latin typeface="Arial"/>
              </a:rPr>
              <a:t>The </a:t>
            </a:r>
            <a:r>
              <a:rPr sz="2200" b="1">
                <a:solidFill>
                  <a:srgbClr val="000000"/>
                </a:solidFill>
                <a:latin typeface="Arial"/>
              </a:rPr>
              <a:t>objective lens</a:t>
            </a:r>
            <a:r>
              <a:rPr sz="2200" b="0">
                <a:solidFill>
                  <a:srgbClr val="000000"/>
                </a:solidFill>
                <a:latin typeface="Arial"/>
              </a:rPr>
              <a:t> and the </a:t>
            </a:r>
            <a:r>
              <a:rPr sz="2200" b="1">
                <a:solidFill>
                  <a:srgbClr val="000000"/>
                </a:solidFill>
                <a:latin typeface="Arial"/>
              </a:rPr>
              <a:t>eyepiece lens</a:t>
            </a:r>
            <a:r>
              <a:rPr sz="2200" b="0">
                <a:solidFill>
                  <a:srgbClr val="000000"/>
                </a:solidFill>
                <a:latin typeface="Arial"/>
              </a:rPr>
              <a:t> both magnify the image.</a:t>
            </a:r>
          </a:p>
          <a:p>
            <a:pPr algn="l">
              <a:spcAft>
                <a:spcPts val="2200"/>
              </a:spcAft>
            </a:pPr>
            <a:r>
              <a:rPr sz="2200" b="0">
                <a:solidFill>
                  <a:srgbClr val="000000"/>
                </a:solidFill>
                <a:latin typeface="Arial"/>
              </a:rPr>
              <a:t>You look through the </a:t>
            </a:r>
            <a:r>
              <a:rPr sz="2200" b="1">
                <a:solidFill>
                  <a:srgbClr val="000000"/>
                </a:solidFill>
                <a:latin typeface="Arial"/>
              </a:rPr>
              <a:t>eyepiece lens</a:t>
            </a:r>
            <a:r>
              <a:rPr sz="2200" b="0">
                <a:solidFill>
                  <a:srgbClr val="000000"/>
                </a:solidFill>
                <a:latin typeface="Arial"/>
              </a:rPr>
              <a:t> at the top.</a:t>
            </a:r>
          </a:p>
          <a:p>
            <a:pPr algn="l">
              <a:spcAft>
                <a:spcPts val="2200"/>
              </a:spcAft>
            </a:pPr>
            <a:r>
              <a:rPr sz="2200" b="1">
                <a:solidFill>
                  <a:srgbClr val="009900"/>
                </a:solidFill>
                <a:latin typeface="Arial"/>
              </a:rPr>
              <a:t>The specimen must be thin, so light can pass through it.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real microscope and a diagram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13</a:t>
            </a:r>
          </a:p>
        </p:txBody>
      </p:sp>
      <p:sp>
        <p:nvSpPr>
          <p:cNvPr id="10" name="Rectangle 9"/>
          <p:cNvSpPr/>
          <p:nvPr/>
        </p:nvSpPr>
        <p:spPr>
          <a:xfrm>
            <a:off x="548640" y="1508760"/>
            <a:ext cx="85953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5953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3210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A painting of a school light microscope with a slide of stained onion cells clipped on the stage."/>
          <p:cNvPicPr>
            <a:picLocks noChangeAspect="1"/>
          </p:cNvPicPr>
          <p:nvPr/>
        </p:nvPicPr>
        <p:blipFill>
          <a:blip r:embed="rId4"/>
          <a:stretch>
            <a:fillRect/>
          </a:stretch>
        </p:blipFill>
        <p:spPr>
          <a:xfrm>
            <a:off x="777240" y="2190892"/>
            <a:ext cx="4131278" cy="4131278"/>
          </a:xfrm>
          <a:prstGeom prst="rect">
            <a:avLst/>
          </a:prstGeom>
        </p:spPr>
      </p:pic>
      <p:pic>
        <p:nvPicPr>
          <p:cNvPr id="14" name="SG cmp diagram" descr="An exam diagram of a light microscope: a side view drawn in black outline, with no labels."/>
          <p:cNvPicPr>
            <a:picLocks noChangeAspect="1"/>
          </p:cNvPicPr>
          <p:nvPr/>
        </p:nvPicPr>
        <p:blipFill>
          <a:blip r:embed="rId5"/>
          <a:stretch>
            <a:fillRect/>
          </a:stretch>
        </p:blipFill>
        <p:spPr>
          <a:xfrm>
            <a:off x="5182838" y="2190892"/>
            <a:ext cx="3732561" cy="4131278"/>
          </a:xfrm>
          <a:prstGeom prst="rect">
            <a:avLst/>
          </a:prstGeom>
        </p:spPr>
      </p:pic>
      <p:sp>
        <p:nvSpPr>
          <p:cNvPr id="15" name="TextBox 14"/>
          <p:cNvSpPr txBox="1"/>
          <p:nvPr/>
        </p:nvSpPr>
        <p:spPr>
          <a:xfrm>
            <a:off x="777240" y="6395323"/>
            <a:ext cx="4131278"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real microscope</a:t>
            </a:r>
          </a:p>
        </p:txBody>
      </p:sp>
      <p:sp>
        <p:nvSpPr>
          <p:cNvPr id="16" name="TextBox 15"/>
          <p:cNvSpPr txBox="1"/>
          <p:nvPr/>
        </p:nvSpPr>
        <p:spPr>
          <a:xfrm>
            <a:off x="5182838" y="6395323"/>
            <a:ext cx="3732561"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An exam diagram</a:t>
            </a:r>
          </a:p>
        </p:txBody>
      </p:sp>
      <p:sp>
        <p:nvSpPr>
          <p:cNvPr id="17" name="TextBox 16"/>
          <p:cNvSpPr txBox="1"/>
          <p:nvPr/>
        </p:nvSpPr>
        <p:spPr>
          <a:xfrm>
            <a:off x="731520" y="6903720"/>
            <a:ext cx="8229600"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A diagram is simplified: it shows only the parts you need to name.</a:t>
            </a:r>
          </a:p>
        </p:txBody>
      </p:sp>
      <p:sp>
        <p:nvSpPr>
          <p:cNvPr id="18" name="Rectangle 17"/>
          <p:cNvSpPr/>
          <p:nvPr/>
        </p:nvSpPr>
        <p:spPr>
          <a:xfrm>
            <a:off x="9326880" y="1508760"/>
            <a:ext cx="53492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9326880" y="1508760"/>
            <a:ext cx="53492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464040" y="1508760"/>
            <a:ext cx="50749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1" name="Oval 20"/>
          <p:cNvSpPr/>
          <p:nvPr/>
        </p:nvSpPr>
        <p:spPr>
          <a:xfrm>
            <a:off x="9518904" y="211683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2" name="SG cmp diff 1"/>
          <p:cNvSpPr txBox="1"/>
          <p:nvPr/>
        </p:nvSpPr>
        <p:spPr>
          <a:xfrm>
            <a:off x="9966959" y="2176272"/>
            <a:ext cx="4571999" cy="848106"/>
          </a:xfrm>
          <a:prstGeom prst="rect">
            <a:avLst/>
          </a:prstGeom>
          <a:noFill/>
        </p:spPr>
        <p:txBody>
          <a:bodyPr wrap="square" lIns="0" rIns="0" tIns="0" bIns="0" anchor="t">
            <a:spAutoFit/>
          </a:bodyPr>
          <a:lstStyle/>
          <a:p>
            <a:pPr algn="l">
              <a:spcAft>
                <a:spcPts val="0"/>
              </a:spcAft>
            </a:pPr>
            <a:r>
              <a:rPr sz="1800" b="1">
                <a:solidFill>
                  <a:srgbClr val="000000"/>
                </a:solidFill>
                <a:latin typeface="Arial"/>
              </a:rPr>
              <a:t>Objective lenses: </a:t>
            </a:r>
            <a:r>
              <a:rPr sz="1800" b="0">
                <a:solidFill>
                  <a:srgbClr val="000000"/>
                </a:solidFill>
                <a:latin typeface="Arial"/>
              </a:rPr>
              <a:t>The real microscope has three objective lenses on a turning nosepiece. The diagram shows only one.</a:t>
            </a:r>
          </a:p>
        </p:txBody>
      </p:sp>
      <p:sp>
        <p:nvSpPr>
          <p:cNvPr id="23" name="Oval 22"/>
          <p:cNvSpPr/>
          <p:nvPr/>
        </p:nvSpPr>
        <p:spPr>
          <a:xfrm>
            <a:off x="2022850" y="395053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4" name="Oval 23"/>
          <p:cNvSpPr/>
          <p:nvPr/>
        </p:nvSpPr>
        <p:spPr>
          <a:xfrm>
            <a:off x="6259372" y="419738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5" name="Oval 24"/>
          <p:cNvSpPr/>
          <p:nvPr/>
        </p:nvSpPr>
        <p:spPr>
          <a:xfrm>
            <a:off x="9518904" y="3074670"/>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6" name="SG cmp diff 2"/>
          <p:cNvSpPr txBox="1"/>
          <p:nvPr/>
        </p:nvSpPr>
        <p:spPr>
          <a:xfrm>
            <a:off x="9966959" y="3134106"/>
            <a:ext cx="4571999" cy="1115568"/>
          </a:xfrm>
          <a:prstGeom prst="rect">
            <a:avLst/>
          </a:prstGeom>
          <a:noFill/>
        </p:spPr>
        <p:txBody>
          <a:bodyPr wrap="square" lIns="0" rIns="0" tIns="0" bIns="0" anchor="t">
            <a:spAutoFit/>
          </a:bodyPr>
          <a:lstStyle/>
          <a:p>
            <a:pPr algn="l">
              <a:spcAft>
                <a:spcPts val="0"/>
              </a:spcAft>
            </a:pPr>
            <a:r>
              <a:rPr sz="1800" b="1">
                <a:solidFill>
                  <a:srgbClr val="000000"/>
                </a:solidFill>
                <a:latin typeface="Arial"/>
              </a:rPr>
              <a:t>Focusing knobs: </a:t>
            </a:r>
            <a:r>
              <a:rPr sz="1800" b="0">
                <a:solidFill>
                  <a:srgbClr val="000000"/>
                </a:solidFill>
                <a:latin typeface="Arial"/>
              </a:rPr>
              <a:t>On the real microscope, the small fine knob sits inside the big coarse knob, on both sides. The diagram draws two separate knobs.</a:t>
            </a:r>
          </a:p>
        </p:txBody>
      </p:sp>
      <p:sp>
        <p:nvSpPr>
          <p:cNvPr id="27" name="Oval 26"/>
          <p:cNvSpPr/>
          <p:nvPr/>
        </p:nvSpPr>
        <p:spPr>
          <a:xfrm>
            <a:off x="3656553" y="4690243"/>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8" name="Oval 27"/>
          <p:cNvSpPr/>
          <p:nvPr/>
        </p:nvSpPr>
        <p:spPr>
          <a:xfrm>
            <a:off x="8300372" y="439728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9" name="Oval 28"/>
          <p:cNvSpPr/>
          <p:nvPr/>
        </p:nvSpPr>
        <p:spPr>
          <a:xfrm>
            <a:off x="9518904" y="429996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0" name="SG cmp diff 3"/>
          <p:cNvSpPr txBox="1"/>
          <p:nvPr/>
        </p:nvSpPr>
        <p:spPr>
          <a:xfrm>
            <a:off x="9966959" y="4359402"/>
            <a:ext cx="4571999" cy="1115568"/>
          </a:xfrm>
          <a:prstGeom prst="rect">
            <a:avLst/>
          </a:prstGeom>
          <a:noFill/>
        </p:spPr>
        <p:txBody>
          <a:bodyPr wrap="square" lIns="0" rIns="0" tIns="0" bIns="0" anchor="t">
            <a:spAutoFit/>
          </a:bodyPr>
          <a:lstStyle/>
          <a:p>
            <a:pPr algn="l">
              <a:spcAft>
                <a:spcPts val="0"/>
              </a:spcAft>
            </a:pPr>
            <a:r>
              <a:rPr sz="1800" b="1">
                <a:solidFill>
                  <a:srgbClr val="000000"/>
                </a:solidFill>
                <a:latin typeface="Arial"/>
              </a:rPr>
              <a:t>Slide: </a:t>
            </a:r>
            <a:r>
              <a:rPr sz="1800" b="0">
                <a:solidFill>
                  <a:srgbClr val="000000"/>
                </a:solidFill>
                <a:latin typeface="Arial"/>
              </a:rPr>
              <a:t>On the real microscope, two clips hold a glass slide of stained onion cells on the stage. The diagram shows the clips on an empty stage.</a:t>
            </a:r>
          </a:p>
        </p:txBody>
      </p:sp>
      <p:sp>
        <p:nvSpPr>
          <p:cNvPr id="31" name="Oval 30"/>
          <p:cNvSpPr/>
          <p:nvPr/>
        </p:nvSpPr>
        <p:spPr>
          <a:xfrm>
            <a:off x="1631291" y="463683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2" name="Oval 31"/>
          <p:cNvSpPr/>
          <p:nvPr/>
        </p:nvSpPr>
        <p:spPr>
          <a:xfrm>
            <a:off x="6262017" y="496975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3" name="Oval 32"/>
          <p:cNvSpPr/>
          <p:nvPr/>
        </p:nvSpPr>
        <p:spPr>
          <a:xfrm>
            <a:off x="9518904" y="5525262"/>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4" name="SG cmp diff 4"/>
          <p:cNvSpPr txBox="1"/>
          <p:nvPr/>
        </p:nvSpPr>
        <p:spPr>
          <a:xfrm>
            <a:off x="9966959" y="5584698"/>
            <a:ext cx="4571999" cy="1115568"/>
          </a:xfrm>
          <a:prstGeom prst="rect">
            <a:avLst/>
          </a:prstGeom>
          <a:noFill/>
        </p:spPr>
        <p:txBody>
          <a:bodyPr wrap="square" lIns="0" rIns="0" tIns="0" bIns="0" anchor="t">
            <a:spAutoFit/>
          </a:bodyPr>
          <a:lstStyle/>
          <a:p>
            <a:pPr algn="l">
              <a:spcAft>
                <a:spcPts val="0"/>
              </a:spcAft>
            </a:pPr>
            <a:r>
              <a:rPr sz="1800" b="1">
                <a:solidFill>
                  <a:srgbClr val="000000"/>
                </a:solidFill>
                <a:latin typeface="Arial"/>
              </a:rPr>
              <a:t>Arm and base: </a:t>
            </a:r>
            <a:r>
              <a:rPr sz="1800" b="0">
                <a:solidFill>
                  <a:srgbClr val="000000"/>
                </a:solidFill>
                <a:latin typeface="Arial"/>
              </a:rPr>
              <a:t>The real arm and base are heavy metal, so the microscope stays steady. The diagram draws them as thin outlines.</a:t>
            </a:r>
          </a:p>
        </p:txBody>
      </p:sp>
      <p:sp>
        <p:nvSpPr>
          <p:cNvPr id="35" name="Oval 34"/>
          <p:cNvSpPr/>
          <p:nvPr/>
        </p:nvSpPr>
        <p:spPr>
          <a:xfrm>
            <a:off x="3223029" y="568828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6" name="Oval 35"/>
          <p:cNvSpPr/>
          <p:nvPr/>
        </p:nvSpPr>
        <p:spPr>
          <a:xfrm>
            <a:off x="7776519" y="558336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7" name="SG cmp same"/>
          <p:cNvSpPr txBox="1"/>
          <p:nvPr/>
        </p:nvSpPr>
        <p:spPr>
          <a:xfrm>
            <a:off x="9555480" y="6828281"/>
            <a:ext cx="4965191" cy="848106"/>
          </a:xfrm>
          <a:prstGeom prst="rect">
            <a:avLst/>
          </a:prstGeom>
          <a:noFill/>
        </p:spPr>
        <p:txBody>
          <a:bodyPr wrap="square" lIns="0" rIns="0" tIns="0" bIns="0" anchor="t">
            <a:spAutoFit/>
          </a:bodyPr>
          <a:lstStyle/>
          <a:p>
            <a:pPr algn="l">
              <a:spcAft>
                <a:spcPts val="600"/>
              </a:spcAft>
            </a:pPr>
            <a:r>
              <a:rPr sz="1800" b="1">
                <a:solidFill>
                  <a:srgbClr val="009900"/>
                </a:solidFill>
                <a:latin typeface="Arial"/>
              </a:rPr>
              <a:t>Both have an eyepiece lens at the top, an objective lens above the stage, a lamp below the stage, and focusing knobs on the arm.</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3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3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3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3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3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3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3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Parts and their jobs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13</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Parts of a light microscope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Parts and jobs</a:t>
            </a:r>
          </a:p>
        </p:txBody>
      </p:sp>
      <p:pic>
        <p:nvPicPr>
          <p:cNvPr id="16" name="Picture 15" descr="A side view of a light microscope with labels: eyepiece lens, objective lens, stage, clip and lamp on the left; arm, coarse focusing knob, fine focusing knob and base on the right. A beam of light goes up from the lamp through the stage and both lenses to an eye at the top. Each part lights up in turn."/>
          <p:cNvPicPr>
            <a:picLocks noChangeAspect="1"/>
          </p:cNvPicPr>
          <p:nvPr/>
        </p:nvPicPr>
        <p:blipFill>
          <a:blip r:embed="rId4"/>
          <a:stretch>
            <a:fillRect/>
          </a:stretch>
        </p:blipFill>
        <p:spPr>
          <a:xfrm>
            <a:off x="1828279" y="2103120"/>
            <a:ext cx="5853200" cy="4572000"/>
          </a:xfrm>
          <a:prstGeom prst="rect">
            <a:avLst/>
          </a:prstGeom>
        </p:spPr>
      </p:pic>
      <p:sp>
        <p:nvSpPr>
          <p:cNvPr id="17" name="TextBox 16"/>
          <p:cNvSpPr txBox="1"/>
          <p:nvPr/>
        </p:nvSpPr>
        <p:spPr>
          <a:xfrm>
            <a:off x="731520" y="6702552"/>
            <a:ext cx="8046720" cy="32004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The yellow beam shows the path of the light. A diagram is simplified.</a:t>
            </a:r>
          </a:p>
        </p:txBody>
      </p:sp>
      <p:sp>
        <p:nvSpPr>
          <p:cNvPr id="18" name="Rectangle 17"/>
          <p:cNvSpPr/>
          <p:nvPr/>
        </p:nvSpPr>
        <p:spPr>
          <a:xfrm>
            <a:off x="685800" y="7086600"/>
            <a:ext cx="8138160" cy="54864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7086600"/>
            <a:ext cx="7863840" cy="54864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3: tap a part</a:t>
            </a:r>
          </a:p>
        </p:txBody>
      </p:sp>
      <p:sp>
        <p:nvSpPr>
          <p:cNvPr id="20" name="TextBox 19"/>
          <p:cNvSpPr txBox="1"/>
          <p:nvPr/>
        </p:nvSpPr>
        <p:spPr>
          <a:xfrm>
            <a:off x="9418319" y="2194559"/>
            <a:ext cx="5074920" cy="5440680"/>
          </a:xfrm>
          <a:prstGeom prst="rect">
            <a:avLst/>
          </a:prstGeom>
          <a:noFill/>
        </p:spPr>
        <p:txBody>
          <a:bodyPr wrap="square" lIns="0" rIns="0" tIns="0" bIns="0" anchor="t">
            <a:spAutoFit/>
          </a:bodyPr>
          <a:lstStyle/>
          <a:p>
            <a:pPr algn="l">
              <a:spcAft>
                <a:spcPts val="1200"/>
              </a:spcAft>
            </a:pPr>
            <a:r>
              <a:rPr sz="2200" b="1">
                <a:solidFill>
                  <a:srgbClr val="000000"/>
                </a:solidFill>
                <a:latin typeface="Arial"/>
              </a:rPr>
              <a:t>Eyepiece lens: </a:t>
            </a:r>
            <a:r>
              <a:rPr sz="2200" b="0">
                <a:solidFill>
                  <a:srgbClr val="000000"/>
                </a:solidFill>
                <a:latin typeface="Arial"/>
              </a:rPr>
              <a:t>you look through it. It magnifies.</a:t>
            </a:r>
          </a:p>
          <a:p>
            <a:pPr algn="l">
              <a:spcAft>
                <a:spcPts val="1200"/>
              </a:spcAft>
            </a:pPr>
            <a:r>
              <a:rPr sz="2200" b="1">
                <a:solidFill>
                  <a:srgbClr val="000000"/>
                </a:solidFill>
                <a:latin typeface="Arial"/>
              </a:rPr>
              <a:t>Objective lens: </a:t>
            </a:r>
            <a:r>
              <a:rPr sz="2200" b="0">
                <a:solidFill>
                  <a:srgbClr val="000000"/>
                </a:solidFill>
                <a:latin typeface="Arial"/>
              </a:rPr>
              <a:t>magnifies. There are usually three to choose from.</a:t>
            </a:r>
          </a:p>
          <a:p>
            <a:pPr algn="l">
              <a:spcAft>
                <a:spcPts val="1200"/>
              </a:spcAft>
            </a:pPr>
            <a:r>
              <a:rPr sz="2200" b="1">
                <a:solidFill>
                  <a:srgbClr val="000000"/>
                </a:solidFill>
                <a:latin typeface="Arial"/>
              </a:rPr>
              <a:t>Stage and clips: </a:t>
            </a:r>
            <a:r>
              <a:rPr sz="2200" b="0">
                <a:solidFill>
                  <a:srgbClr val="000000"/>
                </a:solidFill>
                <a:latin typeface="Arial"/>
              </a:rPr>
              <a:t>hold the slide still.</a:t>
            </a:r>
          </a:p>
          <a:p>
            <a:pPr algn="l">
              <a:spcAft>
                <a:spcPts val="1200"/>
              </a:spcAft>
            </a:pPr>
            <a:r>
              <a:rPr sz="2200" b="1">
                <a:solidFill>
                  <a:srgbClr val="000000"/>
                </a:solidFill>
                <a:latin typeface="Arial"/>
              </a:rPr>
              <a:t>Lamp: </a:t>
            </a:r>
            <a:r>
              <a:rPr sz="2200" b="0">
                <a:solidFill>
                  <a:srgbClr val="000000"/>
                </a:solidFill>
                <a:latin typeface="Arial"/>
              </a:rPr>
              <a:t>shines light up through the specimen.</a:t>
            </a:r>
          </a:p>
          <a:p>
            <a:pPr algn="l">
              <a:spcAft>
                <a:spcPts val="1200"/>
              </a:spcAft>
            </a:pPr>
            <a:r>
              <a:rPr sz="2200" b="1">
                <a:solidFill>
                  <a:srgbClr val="000000"/>
                </a:solidFill>
                <a:latin typeface="Arial"/>
              </a:rPr>
              <a:t>Coarse focusing knob: </a:t>
            </a:r>
            <a:r>
              <a:rPr sz="2200" b="0">
                <a:solidFill>
                  <a:srgbClr val="000000"/>
                </a:solidFill>
                <a:latin typeface="Arial"/>
              </a:rPr>
              <a:t>moves the lens a long way, to find the image.</a:t>
            </a:r>
          </a:p>
          <a:p>
            <a:pPr algn="l">
              <a:spcAft>
                <a:spcPts val="1200"/>
              </a:spcAft>
            </a:pPr>
            <a:r>
              <a:rPr sz="2200" b="1">
                <a:solidFill>
                  <a:srgbClr val="000000"/>
                </a:solidFill>
                <a:latin typeface="Arial"/>
              </a:rPr>
              <a:t>Fine focusing knob: </a:t>
            </a:r>
            <a:r>
              <a:rPr sz="2200" b="0">
                <a:solidFill>
                  <a:srgbClr val="000000"/>
                </a:solidFill>
                <a:latin typeface="Arial"/>
              </a:rPr>
              <a:t>moves it a tiny distance, to make the image sharp.</a:t>
            </a:r>
          </a:p>
          <a:p>
            <a:pPr algn="l">
              <a:spcAft>
                <a:spcPts val="1200"/>
              </a:spcAft>
            </a:pPr>
            <a:r>
              <a:rPr sz="2200" b="1">
                <a:solidFill>
                  <a:srgbClr val="000000"/>
                </a:solidFill>
                <a:latin typeface="Arial"/>
              </a:rPr>
              <a:t>Arm and base: </a:t>
            </a:r>
            <a:r>
              <a:rPr sz="2200" b="0">
                <a:solidFill>
                  <a:srgbClr val="000000"/>
                </a:solidFill>
                <a:latin typeface="Arial"/>
              </a:rPr>
              <a:t>hold the microscope steady.</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3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fade">
                                      <p:cBhvr>
                                        <p:cTn id="32" dur="300"/>
                                        <p:tgtEl>
                                          <p:spTgt spid="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Effect transition="in" filter="fade">
                                      <p:cBhvr>
                                        <p:cTn id="37" dur="3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Total magnification</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13</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Turn the nosepiece</a:t>
            </a:r>
          </a:p>
        </p:txBody>
      </p:sp>
      <p:pic>
        <p:nvPicPr>
          <p:cNvPr id="13" name="Picture 12" descr="A turning nosepiece with three objective lenses, × 4, × 10 and × 40, under a × 10 eyepiece lens. As the objective lens changes, the onion cells in the view look bigger: about 20 cells across at × 40, 8 at × 100 and 2 at × 400."/>
          <p:cNvPicPr>
            <a:picLocks noChangeAspect="1"/>
          </p:cNvPicPr>
          <p:nvPr/>
        </p:nvPicPr>
        <p:blipFill>
          <a:blip r:embed="rId4"/>
          <a:stretch>
            <a:fillRect/>
          </a:stretch>
        </p:blipFill>
        <p:spPr>
          <a:xfrm>
            <a:off x="685800" y="2224963"/>
            <a:ext cx="5577840" cy="4099712"/>
          </a:xfrm>
          <a:prstGeom prst="rect">
            <a:avLst/>
          </a:prstGeom>
        </p:spPr>
      </p:pic>
      <p:sp>
        <p:nvSpPr>
          <p:cNvPr id="14" name="TextBox 13"/>
          <p:cNvSpPr txBox="1"/>
          <p:nvPr/>
        </p:nvSpPr>
        <p:spPr>
          <a:xfrm>
            <a:off x="685800" y="6397828"/>
            <a:ext cx="5577840" cy="50292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Onion cells stained with iodine solution: yellow-brown.</a:t>
            </a:r>
          </a:p>
        </p:txBody>
      </p:sp>
      <p:sp>
        <p:nvSpPr>
          <p:cNvPr id="15" name="Rectangle 14"/>
          <p:cNvSpPr/>
          <p:nvPr/>
        </p:nvSpPr>
        <p:spPr>
          <a:xfrm>
            <a:off x="685800" y="7086600"/>
            <a:ext cx="5577840" cy="54864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7086600"/>
            <a:ext cx="5303520" cy="54864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4: change the lens</a:t>
            </a:r>
          </a:p>
        </p:txBody>
      </p:sp>
      <p:sp>
        <p:nvSpPr>
          <p:cNvPr id="17" name="Rectangle 16"/>
          <p:cNvSpPr/>
          <p:nvPr/>
        </p:nvSpPr>
        <p:spPr>
          <a:xfrm>
            <a:off x="6675120" y="1508760"/>
            <a:ext cx="8001000" cy="30175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Work it out</a:t>
            </a:r>
          </a:p>
        </p:txBody>
      </p:sp>
      <p:sp>
        <p:nvSpPr>
          <p:cNvPr id="20" name="TextBox 19"/>
          <p:cNvSpPr txBox="1"/>
          <p:nvPr/>
        </p:nvSpPr>
        <p:spPr>
          <a:xfrm>
            <a:off x="6858000" y="2103120"/>
            <a:ext cx="7635240" cy="2377440"/>
          </a:xfrm>
          <a:prstGeom prst="rect">
            <a:avLst/>
          </a:prstGeom>
          <a:noFill/>
        </p:spPr>
        <p:txBody>
          <a:bodyPr wrap="square" lIns="0" rIns="0" tIns="0" bIns="0" anchor="t">
            <a:spAutoFit/>
          </a:bodyPr>
          <a:lstStyle/>
          <a:p>
            <a:pPr algn="l">
              <a:spcAft>
                <a:spcPts val="700"/>
              </a:spcAft>
            </a:pPr>
            <a:r>
              <a:rPr sz="1900" b="1">
                <a:solidFill>
                  <a:srgbClr val="000000"/>
                </a:solidFill>
                <a:latin typeface="Arial"/>
              </a:rPr>
              <a:t>total magnification = eyepiece lens magnification × objective lens magnification</a:t>
            </a:r>
          </a:p>
          <a:p>
            <a:pPr algn="l">
              <a:spcAft>
                <a:spcPts val="700"/>
              </a:spcAft>
            </a:pPr>
            <a:r>
              <a:rPr sz="1900" b="1">
                <a:solidFill>
                  <a:srgbClr val="000000"/>
                </a:solidFill>
                <a:latin typeface="Arial"/>
              </a:rPr>
              <a:t>Example 1:</a:t>
            </a:r>
            <a:r>
              <a:rPr sz="1900" b="0">
                <a:solidFill>
                  <a:srgbClr val="000000"/>
                </a:solidFill>
                <a:latin typeface="Arial"/>
              </a:rPr>
              <a:t> eyepiece × 10, objective × 40. 10 × 40 = 400, so </a:t>
            </a:r>
            <a:r>
              <a:rPr sz="1900" b="1">
                <a:solidFill>
                  <a:srgbClr val="000000"/>
                </a:solidFill>
                <a:latin typeface="Arial"/>
              </a:rPr>
              <a:t>× 400</a:t>
            </a:r>
            <a:r>
              <a:rPr sz="1900" b="0">
                <a:solidFill>
                  <a:srgbClr val="000000"/>
                </a:solidFill>
                <a:latin typeface="Arial"/>
              </a:rPr>
              <a:t>.</a:t>
            </a:r>
          </a:p>
          <a:p>
            <a:pPr algn="l">
              <a:spcAft>
                <a:spcPts val="700"/>
              </a:spcAft>
            </a:pPr>
            <a:r>
              <a:rPr sz="1900" b="1">
                <a:solidFill>
                  <a:srgbClr val="000000"/>
                </a:solidFill>
                <a:latin typeface="Arial"/>
              </a:rPr>
              <a:t>Example 2:</a:t>
            </a:r>
            <a:r>
              <a:rPr sz="1900" b="0">
                <a:solidFill>
                  <a:srgbClr val="000000"/>
                </a:solidFill>
                <a:latin typeface="Arial"/>
              </a:rPr>
              <a:t> eyepiece × 15, objective × 4. 15 × 4 = 60, so </a:t>
            </a:r>
            <a:r>
              <a:rPr sz="1900" b="1">
                <a:solidFill>
                  <a:srgbClr val="000000"/>
                </a:solidFill>
                <a:latin typeface="Arial"/>
              </a:rPr>
              <a:t>× 60</a:t>
            </a:r>
            <a:r>
              <a:rPr sz="1900" b="0">
                <a:solidFill>
                  <a:srgbClr val="000000"/>
                </a:solidFill>
                <a:latin typeface="Arial"/>
              </a:rPr>
              <a:t>.</a:t>
            </a:r>
          </a:p>
          <a:p>
            <a:pPr algn="l">
              <a:spcAft>
                <a:spcPts val="700"/>
              </a:spcAft>
            </a:pPr>
            <a:r>
              <a:rPr sz="1900" b="1">
                <a:solidFill>
                  <a:srgbClr val="009900"/>
                </a:solidFill>
                <a:latin typeface="Arial"/>
              </a:rPr>
              <a:t>Check: the total is bigger than either lens on its own. Multiply, never add.</a:t>
            </a:r>
          </a:p>
        </p:txBody>
      </p:sp>
      <p:sp>
        <p:nvSpPr>
          <p:cNvPr id="21" name="Rectangle 20"/>
          <p:cNvSpPr/>
          <p:nvPr/>
        </p:nvSpPr>
        <p:spPr>
          <a:xfrm>
            <a:off x="6675120" y="4663440"/>
            <a:ext cx="8001000" cy="31089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675120" y="466344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812280" y="466344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Field of view</a:t>
            </a:r>
          </a:p>
        </p:txBody>
      </p:sp>
      <p:sp>
        <p:nvSpPr>
          <p:cNvPr id="24" name="Rectangle 23"/>
          <p:cNvSpPr/>
          <p:nvPr/>
        </p:nvSpPr>
        <p:spPr>
          <a:xfrm>
            <a:off x="6858000" y="5285232"/>
            <a:ext cx="1920240" cy="420624"/>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Objective lens</a:t>
            </a:r>
          </a:p>
        </p:txBody>
      </p:sp>
      <p:sp>
        <p:nvSpPr>
          <p:cNvPr id="25" name="Rectangle 24"/>
          <p:cNvSpPr/>
          <p:nvPr/>
        </p:nvSpPr>
        <p:spPr>
          <a:xfrm>
            <a:off x="8778240" y="5285232"/>
            <a:ext cx="2514600" cy="420624"/>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Total magnification</a:t>
            </a:r>
          </a:p>
        </p:txBody>
      </p:sp>
      <p:sp>
        <p:nvSpPr>
          <p:cNvPr id="26" name="Rectangle 25"/>
          <p:cNvSpPr/>
          <p:nvPr/>
        </p:nvSpPr>
        <p:spPr>
          <a:xfrm>
            <a:off x="11292840" y="5285232"/>
            <a:ext cx="3200400" cy="420624"/>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Field of view (onion cells across)</a:t>
            </a:r>
          </a:p>
        </p:txBody>
      </p:sp>
      <p:sp>
        <p:nvSpPr>
          <p:cNvPr id="27" name="Rectangle 26"/>
          <p:cNvSpPr/>
          <p:nvPr/>
        </p:nvSpPr>
        <p:spPr>
          <a:xfrm>
            <a:off x="6858000" y="5705856"/>
            <a:ext cx="192024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 4</a:t>
            </a:r>
          </a:p>
        </p:txBody>
      </p:sp>
      <p:sp>
        <p:nvSpPr>
          <p:cNvPr id="28" name="Rectangle 27"/>
          <p:cNvSpPr/>
          <p:nvPr/>
        </p:nvSpPr>
        <p:spPr>
          <a:xfrm>
            <a:off x="8778240" y="5705856"/>
            <a:ext cx="251460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 40</a:t>
            </a:r>
          </a:p>
        </p:txBody>
      </p:sp>
      <p:sp>
        <p:nvSpPr>
          <p:cNvPr id="29" name="Rectangle 28"/>
          <p:cNvSpPr/>
          <p:nvPr/>
        </p:nvSpPr>
        <p:spPr>
          <a:xfrm>
            <a:off x="11292840" y="5705856"/>
            <a:ext cx="320040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about 4.0 mm (about 20 cells)</a:t>
            </a:r>
          </a:p>
        </p:txBody>
      </p:sp>
      <p:sp>
        <p:nvSpPr>
          <p:cNvPr id="30" name="Rectangle 29"/>
          <p:cNvSpPr/>
          <p:nvPr/>
        </p:nvSpPr>
        <p:spPr>
          <a:xfrm>
            <a:off x="6858000" y="6126480"/>
            <a:ext cx="192024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 10</a:t>
            </a:r>
          </a:p>
        </p:txBody>
      </p:sp>
      <p:sp>
        <p:nvSpPr>
          <p:cNvPr id="31" name="Rectangle 30"/>
          <p:cNvSpPr/>
          <p:nvPr/>
        </p:nvSpPr>
        <p:spPr>
          <a:xfrm>
            <a:off x="8778240" y="6126480"/>
            <a:ext cx="251460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 100</a:t>
            </a:r>
          </a:p>
        </p:txBody>
      </p:sp>
      <p:sp>
        <p:nvSpPr>
          <p:cNvPr id="32" name="Rectangle 31"/>
          <p:cNvSpPr/>
          <p:nvPr/>
        </p:nvSpPr>
        <p:spPr>
          <a:xfrm>
            <a:off x="11292840" y="6126480"/>
            <a:ext cx="320040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about 1.6 mm (about 8 cells)</a:t>
            </a:r>
          </a:p>
        </p:txBody>
      </p:sp>
      <p:sp>
        <p:nvSpPr>
          <p:cNvPr id="33" name="Rectangle 32"/>
          <p:cNvSpPr/>
          <p:nvPr/>
        </p:nvSpPr>
        <p:spPr>
          <a:xfrm>
            <a:off x="6858000" y="6547104"/>
            <a:ext cx="192024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 40</a:t>
            </a:r>
          </a:p>
        </p:txBody>
      </p:sp>
      <p:sp>
        <p:nvSpPr>
          <p:cNvPr id="34" name="Rectangle 33"/>
          <p:cNvSpPr/>
          <p:nvPr/>
        </p:nvSpPr>
        <p:spPr>
          <a:xfrm>
            <a:off x="8778240" y="6547104"/>
            <a:ext cx="251460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 400</a:t>
            </a:r>
          </a:p>
        </p:txBody>
      </p:sp>
      <p:sp>
        <p:nvSpPr>
          <p:cNvPr id="35" name="Rectangle 34"/>
          <p:cNvSpPr/>
          <p:nvPr/>
        </p:nvSpPr>
        <p:spPr>
          <a:xfrm>
            <a:off x="11292840" y="6547104"/>
            <a:ext cx="3200400" cy="42062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about 0.4 mm (about 2 cells)</a:t>
            </a:r>
          </a:p>
        </p:txBody>
      </p:sp>
      <p:sp>
        <p:nvSpPr>
          <p:cNvPr id="36" name="TextBox 35"/>
          <p:cNvSpPr txBox="1"/>
          <p:nvPr/>
        </p:nvSpPr>
        <p:spPr>
          <a:xfrm>
            <a:off x="6858000" y="7059168"/>
            <a:ext cx="7635240" cy="365760"/>
          </a:xfrm>
          <a:prstGeom prst="rect">
            <a:avLst/>
          </a:prstGeom>
          <a:noFill/>
        </p:spPr>
        <p:txBody>
          <a:bodyPr wrap="square" lIns="0" rIns="0" tIns="0" bIns="0" anchor="t">
            <a:spAutoFit/>
          </a:bodyPr>
          <a:lstStyle/>
          <a:p>
            <a:pPr algn="l">
              <a:spcAft>
                <a:spcPts val="600"/>
              </a:spcAft>
            </a:pPr>
            <a:r>
              <a:rPr sz="1600" b="1">
                <a:solidFill>
                  <a:srgbClr val="009900"/>
                </a:solidFill>
                <a:latin typeface="Arial"/>
              </a:rPr>
              <a:t>The higher the magnification, the smaller the field of view.</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3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3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3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3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3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300"/>
                                        <p:tgtEl>
                                          <p:spTgt spid="3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3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13</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must the specimen on a microscope slide be thin?</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So that it fits under the clips.</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So that light can pass through it.</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So that it is magnified more.</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part moves the lens and the slide a tiny distance, to make the image sharp?</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coarse focusing knob</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 stage</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fine focusing knob</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eyepiece lens is × 10 and the objective lens is × 40. What is the total magnification?</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 400</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 50</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 4</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13</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must the specimen on a microscope slide be thin?</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So that it fits under the clips.</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So that light can pass through it.</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So that it is magnified more.</a:t>
            </a:r>
          </a:p>
        </p:txBody>
      </p:sp>
      <p:sp>
        <p:nvSpPr>
          <p:cNvPr id="21" name="SG cp1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So that light can pass through it.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Light from the lamp must pass up through the specimen. A thick piece blocks the light.</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part moves the lens and the slide a tiny distance, to make the image sharp?</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coarse focusing knob</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 stage</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fine focusing knob</a:t>
            </a:r>
          </a:p>
        </p:txBody>
      </p:sp>
      <p:sp>
        <p:nvSpPr>
          <p:cNvPr id="30" name="SG cp1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The fine focusing knob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fine focusing knob makes tiny movements, to make the image sharp.</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The eyepiece lens is × 10 and the objective lens is × 40. What is the total magnification?</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 400</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 50</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 4</a:t>
            </a:r>
          </a:p>
        </p:txBody>
      </p:sp>
      <p:sp>
        <p:nvSpPr>
          <p:cNvPr id="39" name="SG cp1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 400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Total magnification = eyepiece × objective = 10 × 40 = 400.</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4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Preparing a slide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13</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Making the slide</a:t>
            </a:r>
          </a:p>
        </p:txBody>
      </p:sp>
      <p:pic>
        <p:nvPicPr>
          <p:cNvPr id="13" name="Picture 12" descr="Five steps to prepare a slide: peel a thin layer of onion epidermis with forceps, lay it flat in a drop of water on a slide, add a drop of iodine solution, lower a coverslip at an angle with a mounted needle, then blot the slide and clip it onto the stage."/>
          <p:cNvPicPr>
            <a:picLocks noChangeAspect="1"/>
          </p:cNvPicPr>
          <p:nvPr/>
        </p:nvPicPr>
        <p:blipFill>
          <a:blip r:embed="rId4"/>
          <a:stretch>
            <a:fillRect/>
          </a:stretch>
        </p:blipFill>
        <p:spPr>
          <a:xfrm>
            <a:off x="685800" y="2245106"/>
            <a:ext cx="5577840" cy="4059428"/>
          </a:xfrm>
          <a:prstGeom prst="rect">
            <a:avLst/>
          </a:prstGeom>
        </p:spPr>
      </p:pic>
      <p:sp>
        <p:nvSpPr>
          <p:cNvPr id="14" name="TextBox 13"/>
          <p:cNvSpPr txBox="1"/>
          <p:nvPr/>
        </p:nvSpPr>
        <p:spPr>
          <a:xfrm>
            <a:off x="685800" y="6377686"/>
            <a:ext cx="5577840" cy="50292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Iodine solution stains the onion cells yellow-brown.</a:t>
            </a:r>
          </a:p>
        </p:txBody>
      </p:sp>
      <p:sp>
        <p:nvSpPr>
          <p:cNvPr id="15" name="Rectangle 14"/>
          <p:cNvSpPr/>
          <p:nvPr/>
        </p:nvSpPr>
        <p:spPr>
          <a:xfrm>
            <a:off x="685800" y="7059168"/>
            <a:ext cx="5577840" cy="566928"/>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7059168"/>
            <a:ext cx="5303520" cy="566928"/>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5"/>
              </a:rPr>
              <a:t>▶ Virtual lab: try the practical online</a:t>
            </a:r>
          </a:p>
        </p:txBody>
      </p:sp>
      <p:sp>
        <p:nvSpPr>
          <p:cNvPr id="17" name="Rectangle 16"/>
          <p:cNvSpPr/>
          <p:nvPr/>
        </p:nvSpPr>
        <p:spPr>
          <a:xfrm>
            <a:off x="6675120" y="1508760"/>
            <a:ext cx="8001000" cy="41605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Method</a:t>
            </a:r>
          </a:p>
        </p:txBody>
      </p:sp>
      <p:sp>
        <p:nvSpPr>
          <p:cNvPr id="20" name="Oval 19"/>
          <p:cNvSpPr/>
          <p:nvPr/>
        </p:nvSpPr>
        <p:spPr>
          <a:xfrm>
            <a:off x="6903720" y="213309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21" name="TextBox 20"/>
          <p:cNvSpPr txBox="1"/>
          <p:nvPr/>
        </p:nvSpPr>
        <p:spPr>
          <a:xfrm>
            <a:off x="7452360" y="2176272"/>
            <a:ext cx="6995160" cy="372618"/>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Peel:</a:t>
            </a:r>
            <a:r>
              <a:rPr sz="2200" b="0">
                <a:solidFill>
                  <a:srgbClr val="000000"/>
                </a:solidFill>
                <a:latin typeface="Arial"/>
              </a:rPr>
              <a:t> Peel a thin layer of onion epidermis with forceps.</a:t>
            </a:r>
          </a:p>
        </p:txBody>
      </p:sp>
      <p:sp>
        <p:nvSpPr>
          <p:cNvPr id="22" name="Oval 21"/>
          <p:cNvSpPr/>
          <p:nvPr/>
        </p:nvSpPr>
        <p:spPr>
          <a:xfrm>
            <a:off x="6903720" y="268173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3" name="TextBox 22"/>
          <p:cNvSpPr txBox="1"/>
          <p:nvPr/>
        </p:nvSpPr>
        <p:spPr>
          <a:xfrm>
            <a:off x="7452360" y="2724912"/>
            <a:ext cx="6995160" cy="372618"/>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Lay flat:</a:t>
            </a:r>
            <a:r>
              <a:rPr sz="2200" b="0">
                <a:solidFill>
                  <a:srgbClr val="000000"/>
                </a:solidFill>
                <a:latin typeface="Arial"/>
              </a:rPr>
              <a:t> Lay it flat in a drop of water on a clean slide.</a:t>
            </a:r>
          </a:p>
        </p:txBody>
      </p:sp>
      <p:sp>
        <p:nvSpPr>
          <p:cNvPr id="24" name="Oval 23"/>
          <p:cNvSpPr/>
          <p:nvPr/>
        </p:nvSpPr>
        <p:spPr>
          <a:xfrm>
            <a:off x="6903720" y="3230372"/>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5" name="TextBox 24"/>
          <p:cNvSpPr txBox="1"/>
          <p:nvPr/>
        </p:nvSpPr>
        <p:spPr>
          <a:xfrm>
            <a:off x="7452360" y="3273552"/>
            <a:ext cx="6995160" cy="372618"/>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Stain:</a:t>
            </a:r>
            <a:r>
              <a:rPr sz="2200" b="0">
                <a:solidFill>
                  <a:srgbClr val="000000"/>
                </a:solidFill>
                <a:latin typeface="Arial"/>
              </a:rPr>
              <a:t> Add a drop of iodine solution.</a:t>
            </a:r>
          </a:p>
        </p:txBody>
      </p:sp>
      <p:sp>
        <p:nvSpPr>
          <p:cNvPr id="26" name="Oval 25"/>
          <p:cNvSpPr/>
          <p:nvPr/>
        </p:nvSpPr>
        <p:spPr>
          <a:xfrm>
            <a:off x="6903720" y="377901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7" name="TextBox 26"/>
          <p:cNvSpPr txBox="1"/>
          <p:nvPr/>
        </p:nvSpPr>
        <p:spPr>
          <a:xfrm>
            <a:off x="7452360" y="3822191"/>
            <a:ext cx="6995160" cy="699516"/>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Coverslip:</a:t>
            </a:r>
            <a:r>
              <a:rPr sz="2200" b="0">
                <a:solidFill>
                  <a:srgbClr val="000000"/>
                </a:solidFill>
                <a:latin typeface="Arial"/>
              </a:rPr>
              <a:t> Lower a coverslip at an angle with a mounted needle.</a:t>
            </a:r>
          </a:p>
        </p:txBody>
      </p:sp>
      <p:sp>
        <p:nvSpPr>
          <p:cNvPr id="28" name="Oval 27"/>
          <p:cNvSpPr/>
          <p:nvPr/>
        </p:nvSpPr>
        <p:spPr>
          <a:xfrm>
            <a:off x="6903720" y="454253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5</a:t>
            </a:r>
          </a:p>
        </p:txBody>
      </p:sp>
      <p:sp>
        <p:nvSpPr>
          <p:cNvPr id="29" name="TextBox 28"/>
          <p:cNvSpPr txBox="1"/>
          <p:nvPr/>
        </p:nvSpPr>
        <p:spPr>
          <a:xfrm>
            <a:off x="7452360" y="4585716"/>
            <a:ext cx="6995160" cy="372618"/>
          </a:xfrm>
          <a:prstGeom prst="rect">
            <a:avLst/>
          </a:prstGeom>
          <a:noFill/>
        </p:spPr>
        <p:txBody>
          <a:bodyPr wrap="square" lIns="0" rIns="0" tIns="0" bIns="0" anchor="t">
            <a:spAutoFit/>
          </a:bodyPr>
          <a:lstStyle/>
          <a:p>
            <a:pPr algn="l">
              <a:spcAft>
                <a:spcPts val="0"/>
              </a:spcAft>
            </a:pPr>
            <a:r>
              <a:rPr sz="2200" b="1">
                <a:solidFill>
                  <a:srgbClr val="223A5A"/>
                </a:solidFill>
                <a:latin typeface="Arial"/>
              </a:rPr>
              <a:t>Clip:</a:t>
            </a:r>
            <a:r>
              <a:rPr sz="2200" b="0">
                <a:solidFill>
                  <a:srgbClr val="000000"/>
                </a:solidFill>
                <a:latin typeface="Arial"/>
              </a:rPr>
              <a:t> Blot off extra liquid. Clip the slide onto the stage.</a:t>
            </a:r>
          </a:p>
        </p:txBody>
      </p:sp>
      <p:sp>
        <p:nvSpPr>
          <p:cNvPr id="30" name="Rectangle 29"/>
          <p:cNvSpPr/>
          <p:nvPr/>
        </p:nvSpPr>
        <p:spPr>
          <a:xfrm>
            <a:off x="6675120" y="5806440"/>
            <a:ext cx="8001000" cy="19659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675120" y="580644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812280" y="580644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Safety</a:t>
            </a:r>
          </a:p>
        </p:txBody>
      </p:sp>
      <p:sp>
        <p:nvSpPr>
          <p:cNvPr id="33" name="TextBox 32"/>
          <p:cNvSpPr txBox="1"/>
          <p:nvPr/>
        </p:nvSpPr>
        <p:spPr>
          <a:xfrm>
            <a:off x="6858000" y="6419088"/>
            <a:ext cx="7635240" cy="1280160"/>
          </a:xfrm>
          <a:prstGeom prst="rect">
            <a:avLst/>
          </a:prstGeom>
          <a:noFill/>
        </p:spPr>
        <p:txBody>
          <a:bodyPr wrap="square" lIns="0" rIns="0" tIns="0" bIns="0" anchor="t">
            <a:spAutoFit/>
          </a:bodyPr>
          <a:lstStyle/>
          <a:p>
            <a:pPr algn="l">
              <a:spcAft>
                <a:spcPts val="800"/>
              </a:spcAft>
            </a:pPr>
            <a:r>
              <a:rPr sz="1800" b="0">
                <a:solidFill>
                  <a:srgbClr val="000000"/>
                </a:solidFill>
                <a:latin typeface="Arial"/>
              </a:rPr>
              <a:t>Wear eye protection: iodine solution is an irritant and stains skin.</a:t>
            </a:r>
          </a:p>
          <a:p>
            <a:pPr algn="l">
              <a:spcAft>
                <a:spcPts val="800"/>
              </a:spcAft>
            </a:pPr>
            <a:r>
              <a:rPr sz="1800" b="1">
                <a:solidFill>
                  <a:srgbClr val="009900"/>
                </a:solidFill>
                <a:latin typeface="Arial"/>
              </a:rPr>
              <a:t>Mounted needles and glass are sharp. Tell your teacher about any broken glass.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3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3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3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3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3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3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300"/>
                                        <p:tgtEl>
                                          <p:spTgt spid="2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3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3">
                                            <p:txEl>
                                              <p:pRg st="0" end="0"/>
                                            </p:txEl>
                                          </p:spTgt>
                                        </p:tgtEl>
                                        <p:attrNameLst>
                                          <p:attrName>style.visibility</p:attrName>
                                        </p:attrNameLst>
                                      </p:cBhvr>
                                      <p:to>
                                        <p:strVal val="visible"/>
                                      </p:to>
                                    </p:set>
                                    <p:animEffect transition="in" filter="fade">
                                      <p:cBhvr>
                                        <p:cTn id="47" dur="300"/>
                                        <p:tgtEl>
                                          <p:spTgt spid="3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3">
                                            <p:txEl>
                                              <p:pRg st="1" end="1"/>
                                            </p:txEl>
                                          </p:spTgt>
                                        </p:tgtEl>
                                        <p:attrNameLst>
                                          <p:attrName>style.visibility</p:attrName>
                                        </p:attrNameLst>
                                      </p:cBhvr>
                                      <p:to>
                                        <p:strVal val="visible"/>
                                      </p:to>
                                    </p:set>
                                    <p:animEffect transition="in" filter="fade">
                                      <p:cBhvr>
                                        <p:cTn id="52" dur="300"/>
                                        <p:tgtEl>
                                          <p:spTgt spid="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3"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Focusing step by step</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13</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Side view and what you see</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pic>
        <p:nvPicPr>
          <p:cNvPr id="16" name="Picture 15" descr="A side view of a microscope beside the view through the eyepiece. Watching from the side, the lens is lowered close to the slide; then, looking through the eyepiece, the coarse knob moves it up until blurry cells appear, and the fine knob makes them sharp. At higher power, only the fine knob is used."/>
          <p:cNvPicPr>
            <a:picLocks noChangeAspect="1"/>
          </p:cNvPicPr>
          <p:nvPr/>
        </p:nvPicPr>
        <p:blipFill>
          <a:blip r:embed="rId4"/>
          <a:stretch>
            <a:fillRect/>
          </a:stretch>
        </p:blipFill>
        <p:spPr>
          <a:xfrm>
            <a:off x="731520" y="2220528"/>
            <a:ext cx="8046720" cy="4337182"/>
          </a:xfrm>
          <a:prstGeom prst="rect">
            <a:avLst/>
          </a:prstGeom>
        </p:spPr>
      </p:pic>
      <p:sp>
        <p:nvSpPr>
          <p:cNvPr id="17" name="TextBox 16"/>
          <p:cNvSpPr txBox="1"/>
          <p:nvPr/>
        </p:nvSpPr>
        <p:spPr>
          <a:xfrm>
            <a:off x="731520" y="6702552"/>
            <a:ext cx="8046720" cy="32004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Drawn as seen down a light microscope. Iodine solution stains the cells yellow-brown.</a:t>
            </a:r>
          </a:p>
        </p:txBody>
      </p:sp>
      <p:sp>
        <p:nvSpPr>
          <p:cNvPr id="18" name="Rectangle 17"/>
          <p:cNvSpPr/>
          <p:nvPr/>
        </p:nvSpPr>
        <p:spPr>
          <a:xfrm>
            <a:off x="685800" y="7086600"/>
            <a:ext cx="8138160" cy="54864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7086600"/>
            <a:ext cx="7863840" cy="54864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7: step through focusing</a:t>
            </a:r>
          </a:p>
        </p:txBody>
      </p:sp>
      <p:sp>
        <p:nvSpPr>
          <p:cNvPr id="20" name="Oval 19"/>
          <p:cNvSpPr/>
          <p:nvPr/>
        </p:nvSpPr>
        <p:spPr>
          <a:xfrm>
            <a:off x="9464040" y="212039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21" name="TextBox 20"/>
          <p:cNvSpPr txBox="1"/>
          <p:nvPr/>
        </p:nvSpPr>
        <p:spPr>
          <a:xfrm>
            <a:off x="10012680" y="2176272"/>
            <a:ext cx="4480560" cy="640080"/>
          </a:xfrm>
          <a:prstGeom prst="rect">
            <a:avLst/>
          </a:prstGeom>
          <a:noFill/>
        </p:spPr>
        <p:txBody>
          <a:bodyPr wrap="square" lIns="0" rIns="0" tIns="0" bIns="0" anchor="t">
            <a:spAutoFit/>
          </a:bodyPr>
          <a:lstStyle/>
          <a:p>
            <a:pPr algn="l">
              <a:spcAft>
                <a:spcPts val="0"/>
              </a:spcAft>
            </a:pPr>
            <a:r>
              <a:rPr sz="2000" b="1">
                <a:solidFill>
                  <a:srgbClr val="223A5A"/>
                </a:solidFill>
                <a:latin typeface="Arial"/>
              </a:rPr>
              <a:t>Low power:</a:t>
            </a:r>
            <a:r>
              <a:rPr sz="2000" b="0">
                <a:solidFill>
                  <a:srgbClr val="000000"/>
                </a:solidFill>
                <a:latin typeface="Arial"/>
              </a:rPr>
              <a:t> Start with the lowest-power objective lens.</a:t>
            </a:r>
          </a:p>
        </p:txBody>
      </p:sp>
      <p:sp>
        <p:nvSpPr>
          <p:cNvPr id="22" name="Oval 21"/>
          <p:cNvSpPr/>
          <p:nvPr/>
        </p:nvSpPr>
        <p:spPr>
          <a:xfrm>
            <a:off x="9464040" y="2824479"/>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3" name="TextBox 22"/>
          <p:cNvSpPr txBox="1"/>
          <p:nvPr/>
        </p:nvSpPr>
        <p:spPr>
          <a:xfrm>
            <a:off x="10012680" y="2880360"/>
            <a:ext cx="4480560" cy="937259"/>
          </a:xfrm>
          <a:prstGeom prst="rect">
            <a:avLst/>
          </a:prstGeom>
          <a:noFill/>
        </p:spPr>
        <p:txBody>
          <a:bodyPr wrap="square" lIns="0" rIns="0" tIns="0" bIns="0" anchor="t">
            <a:spAutoFit/>
          </a:bodyPr>
          <a:lstStyle/>
          <a:p>
            <a:pPr algn="l">
              <a:spcAft>
                <a:spcPts val="0"/>
              </a:spcAft>
            </a:pPr>
            <a:r>
              <a:rPr sz="2000" b="1">
                <a:solidFill>
                  <a:srgbClr val="223A5A"/>
                </a:solidFill>
                <a:latin typeface="Arial"/>
              </a:rPr>
              <a:t>From the side:</a:t>
            </a:r>
            <a:r>
              <a:rPr sz="2000" b="0">
                <a:solidFill>
                  <a:srgbClr val="000000"/>
                </a:solidFill>
                <a:latin typeface="Arial"/>
              </a:rPr>
              <a:t> Turn the coarse focusing knob to bring the lens close to the slide, without touching it.</a:t>
            </a:r>
          </a:p>
        </p:txBody>
      </p:sp>
      <p:sp>
        <p:nvSpPr>
          <p:cNvPr id="24" name="Oval 23"/>
          <p:cNvSpPr/>
          <p:nvPr/>
        </p:nvSpPr>
        <p:spPr>
          <a:xfrm>
            <a:off x="9464040" y="382574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5" name="TextBox 24"/>
          <p:cNvSpPr txBox="1"/>
          <p:nvPr/>
        </p:nvSpPr>
        <p:spPr>
          <a:xfrm>
            <a:off x="10012680" y="3881627"/>
            <a:ext cx="4480560" cy="937259"/>
          </a:xfrm>
          <a:prstGeom prst="rect">
            <a:avLst/>
          </a:prstGeom>
          <a:noFill/>
        </p:spPr>
        <p:txBody>
          <a:bodyPr wrap="square" lIns="0" rIns="0" tIns="0" bIns="0" anchor="t">
            <a:spAutoFit/>
          </a:bodyPr>
          <a:lstStyle/>
          <a:p>
            <a:pPr algn="l">
              <a:spcAft>
                <a:spcPts val="0"/>
              </a:spcAft>
            </a:pPr>
            <a:r>
              <a:rPr sz="2000" b="1">
                <a:solidFill>
                  <a:srgbClr val="223A5A"/>
                </a:solidFill>
                <a:latin typeface="Arial"/>
              </a:rPr>
              <a:t>Coarse:</a:t>
            </a:r>
            <a:r>
              <a:rPr sz="2000" b="0">
                <a:solidFill>
                  <a:srgbClr val="000000"/>
                </a:solidFill>
                <a:latin typeface="Arial"/>
              </a:rPr>
              <a:t> Look through the eyepiece. Move the lens and the slide apart until the cells appear.</a:t>
            </a:r>
          </a:p>
        </p:txBody>
      </p:sp>
      <p:sp>
        <p:nvSpPr>
          <p:cNvPr id="26" name="Oval 25"/>
          <p:cNvSpPr/>
          <p:nvPr/>
        </p:nvSpPr>
        <p:spPr>
          <a:xfrm>
            <a:off x="9464040" y="482701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7" name="TextBox 26"/>
          <p:cNvSpPr txBox="1"/>
          <p:nvPr/>
        </p:nvSpPr>
        <p:spPr>
          <a:xfrm>
            <a:off x="10012680" y="4882895"/>
            <a:ext cx="4480560" cy="937259"/>
          </a:xfrm>
          <a:prstGeom prst="rect">
            <a:avLst/>
          </a:prstGeom>
          <a:noFill/>
        </p:spPr>
        <p:txBody>
          <a:bodyPr wrap="square" lIns="0" rIns="0" tIns="0" bIns="0" anchor="t">
            <a:spAutoFit/>
          </a:bodyPr>
          <a:lstStyle/>
          <a:p>
            <a:pPr algn="l">
              <a:spcAft>
                <a:spcPts val="0"/>
              </a:spcAft>
            </a:pPr>
            <a:r>
              <a:rPr sz="2000" b="1">
                <a:solidFill>
                  <a:srgbClr val="223A5A"/>
                </a:solidFill>
                <a:latin typeface="Arial"/>
              </a:rPr>
              <a:t>Fine:</a:t>
            </a:r>
            <a:r>
              <a:rPr sz="2000" b="0">
                <a:solidFill>
                  <a:srgbClr val="000000"/>
                </a:solidFill>
                <a:latin typeface="Arial"/>
              </a:rPr>
              <a:t> Make the image sharp with the fine knob. Focusing changes the sharpness, not the size.</a:t>
            </a:r>
          </a:p>
        </p:txBody>
      </p:sp>
      <p:sp>
        <p:nvSpPr>
          <p:cNvPr id="28" name="Oval 27"/>
          <p:cNvSpPr/>
          <p:nvPr/>
        </p:nvSpPr>
        <p:spPr>
          <a:xfrm>
            <a:off x="9464040" y="5828283"/>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5</a:t>
            </a:r>
          </a:p>
        </p:txBody>
      </p:sp>
      <p:sp>
        <p:nvSpPr>
          <p:cNvPr id="29" name="TextBox 28"/>
          <p:cNvSpPr txBox="1"/>
          <p:nvPr/>
        </p:nvSpPr>
        <p:spPr>
          <a:xfrm>
            <a:off x="10012680" y="5884163"/>
            <a:ext cx="4480560" cy="640080"/>
          </a:xfrm>
          <a:prstGeom prst="rect">
            <a:avLst/>
          </a:prstGeom>
          <a:noFill/>
        </p:spPr>
        <p:txBody>
          <a:bodyPr wrap="square" lIns="0" rIns="0" tIns="0" bIns="0" anchor="t">
            <a:spAutoFit/>
          </a:bodyPr>
          <a:lstStyle/>
          <a:p>
            <a:pPr algn="l">
              <a:spcAft>
                <a:spcPts val="0"/>
              </a:spcAft>
            </a:pPr>
            <a:r>
              <a:rPr sz="2000" b="1">
                <a:solidFill>
                  <a:srgbClr val="223A5A"/>
                </a:solidFill>
                <a:latin typeface="Arial"/>
              </a:rPr>
              <a:t>Higher power:</a:t>
            </a:r>
            <a:r>
              <a:rPr sz="2000" b="0">
                <a:solidFill>
                  <a:srgbClr val="000000"/>
                </a:solidFill>
                <a:latin typeface="Arial"/>
              </a:rPr>
              <a:t> Turn the nosepiece. Fine knob only.</a:t>
            </a:r>
          </a:p>
        </p:txBody>
      </p:sp>
      <p:sp>
        <p:nvSpPr>
          <p:cNvPr id="30" name="TextBox 29"/>
          <p:cNvSpPr txBox="1"/>
          <p:nvPr/>
        </p:nvSpPr>
        <p:spPr>
          <a:xfrm>
            <a:off x="10012680" y="6588251"/>
            <a:ext cx="4480560" cy="937259"/>
          </a:xfrm>
          <a:prstGeom prst="rect">
            <a:avLst/>
          </a:prstGeom>
          <a:noFill/>
        </p:spPr>
        <p:txBody>
          <a:bodyPr wrap="square" lIns="0" rIns="0" tIns="0" bIns="0" anchor="t">
            <a:spAutoFit/>
          </a:bodyPr>
          <a:lstStyle/>
          <a:p>
            <a:pPr algn="l">
              <a:spcAft>
                <a:spcPts val="600"/>
              </a:spcAft>
            </a:pPr>
            <a:r>
              <a:rPr sz="2000" b="1">
                <a:solidFill>
                  <a:srgbClr val="009900"/>
                </a:solidFill>
                <a:latin typeface="Arial"/>
              </a:rPr>
              <a:t>Never use the coarse knob at high power: the lens could crack the slide.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3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3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3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3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3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3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300"/>
                                        <p:tgtEl>
                                          <p:spTgt spid="2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3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3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Onion and cheek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13</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Under the microscope</a:t>
            </a:r>
          </a:p>
        </p:txBody>
      </p:sp>
      <p:pic>
        <p:nvPicPr>
          <p:cNvPr id="13" name="Picture 12" descr="Two views down a light microscope. Onion epidermis cells at × 100, stained yellow-brown with iodine solution: brick-shaped cells in rows, labelled cell wall, nucleus, cytoplasm, and an air bubble. Cheek cells at × 400, stained blue with methylene blue: flat, uneven cells labelled cell membrane, nucleus and cytoplasm, with no cell wall."/>
          <p:cNvPicPr>
            <a:picLocks noChangeAspect="1"/>
          </p:cNvPicPr>
          <p:nvPr/>
        </p:nvPicPr>
        <p:blipFill>
          <a:blip r:embed="rId4"/>
          <a:stretch>
            <a:fillRect/>
          </a:stretch>
        </p:blipFill>
        <p:spPr>
          <a:xfrm>
            <a:off x="1523486" y="2075688"/>
            <a:ext cx="3902467" cy="5285231"/>
          </a:xfrm>
          <a:prstGeom prst="rect">
            <a:avLst/>
          </a:prstGeom>
        </p:spPr>
      </p:pic>
      <p:sp>
        <p:nvSpPr>
          <p:cNvPr id="14" name="TextBox 13"/>
          <p:cNvSpPr txBox="1"/>
          <p:nvPr/>
        </p:nvSpPr>
        <p:spPr>
          <a:xfrm>
            <a:off x="685800" y="7360920"/>
            <a:ext cx="5577840" cy="36576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Drawn as seen down a light microscope. Stains colour the cells.</a:t>
            </a:r>
          </a:p>
        </p:txBody>
      </p:sp>
      <p:sp>
        <p:nvSpPr>
          <p:cNvPr id="15" name="Rectangle 14"/>
          <p:cNvSpPr/>
          <p:nvPr/>
        </p:nvSpPr>
        <p:spPr>
          <a:xfrm>
            <a:off x="6675120" y="1508760"/>
            <a:ext cx="8001000" cy="3794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Results</a:t>
            </a:r>
          </a:p>
        </p:txBody>
      </p:sp>
      <p:sp>
        <p:nvSpPr>
          <p:cNvPr id="18" name="Rectangle 17"/>
          <p:cNvSpPr/>
          <p:nvPr/>
        </p:nvSpPr>
        <p:spPr>
          <a:xfrm>
            <a:off x="6858000" y="2157984"/>
            <a:ext cx="178308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Cells</a:t>
            </a:r>
          </a:p>
        </p:txBody>
      </p:sp>
      <p:sp>
        <p:nvSpPr>
          <p:cNvPr id="19" name="Rectangle 18"/>
          <p:cNvSpPr/>
          <p:nvPr/>
        </p:nvSpPr>
        <p:spPr>
          <a:xfrm>
            <a:off x="8641080" y="2157984"/>
            <a:ext cx="205740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Stain</a:t>
            </a:r>
          </a:p>
        </p:txBody>
      </p:sp>
      <p:sp>
        <p:nvSpPr>
          <p:cNvPr id="20" name="Rectangle 19"/>
          <p:cNvSpPr/>
          <p:nvPr/>
        </p:nvSpPr>
        <p:spPr>
          <a:xfrm>
            <a:off x="10698480" y="2157984"/>
            <a:ext cx="3794760" cy="50292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What you can see</a:t>
            </a:r>
          </a:p>
        </p:txBody>
      </p:sp>
      <p:sp>
        <p:nvSpPr>
          <p:cNvPr id="21" name="Rectangle 20"/>
          <p:cNvSpPr/>
          <p:nvPr/>
        </p:nvSpPr>
        <p:spPr>
          <a:xfrm>
            <a:off x="6858000" y="2660904"/>
            <a:ext cx="178308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Onion epidermis</a:t>
            </a:r>
          </a:p>
        </p:txBody>
      </p:sp>
      <p:sp>
        <p:nvSpPr>
          <p:cNvPr id="22" name="Rectangle 21"/>
          <p:cNvSpPr/>
          <p:nvPr/>
        </p:nvSpPr>
        <p:spPr>
          <a:xfrm>
            <a:off x="8641080" y="2660904"/>
            <a:ext cx="205740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iodine solution (yellow-brown)</a:t>
            </a:r>
          </a:p>
        </p:txBody>
      </p:sp>
      <p:sp>
        <p:nvSpPr>
          <p:cNvPr id="23" name="Rectangle 22"/>
          <p:cNvSpPr/>
          <p:nvPr/>
        </p:nvSpPr>
        <p:spPr>
          <a:xfrm>
            <a:off x="10698480" y="2660904"/>
            <a:ext cx="379476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cell wall, cytoplasm, nucleus; no chloroplasts</a:t>
            </a:r>
          </a:p>
        </p:txBody>
      </p:sp>
      <p:sp>
        <p:nvSpPr>
          <p:cNvPr id="24" name="Rectangle 23"/>
          <p:cNvSpPr/>
          <p:nvPr/>
        </p:nvSpPr>
        <p:spPr>
          <a:xfrm>
            <a:off x="6858000" y="3374136"/>
            <a:ext cx="178308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Cheek cells</a:t>
            </a:r>
          </a:p>
        </p:txBody>
      </p:sp>
      <p:sp>
        <p:nvSpPr>
          <p:cNvPr id="25" name="Rectangle 24"/>
          <p:cNvSpPr/>
          <p:nvPr/>
        </p:nvSpPr>
        <p:spPr>
          <a:xfrm>
            <a:off x="8641080" y="3374136"/>
            <a:ext cx="205740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methylene blue (blue)</a:t>
            </a:r>
          </a:p>
        </p:txBody>
      </p:sp>
      <p:sp>
        <p:nvSpPr>
          <p:cNvPr id="26" name="Rectangle 25"/>
          <p:cNvSpPr/>
          <p:nvPr/>
        </p:nvSpPr>
        <p:spPr>
          <a:xfrm>
            <a:off x="10698480" y="3374136"/>
            <a:ext cx="379476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cell membrane, cytoplasm, dark blue nucleus; no cell wall</a:t>
            </a:r>
          </a:p>
        </p:txBody>
      </p:sp>
      <p:sp>
        <p:nvSpPr>
          <p:cNvPr id="27" name="Rectangle 26"/>
          <p:cNvSpPr/>
          <p:nvPr/>
        </p:nvSpPr>
        <p:spPr>
          <a:xfrm>
            <a:off x="6858000" y="4087368"/>
            <a:ext cx="178308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Both</a:t>
            </a:r>
          </a:p>
        </p:txBody>
      </p:sp>
      <p:sp>
        <p:nvSpPr>
          <p:cNvPr id="28" name="Rectangle 27"/>
          <p:cNvSpPr/>
          <p:nvPr/>
        </p:nvSpPr>
        <p:spPr>
          <a:xfrm>
            <a:off x="8641080" y="4087368"/>
            <a:ext cx="205740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698480" y="4087368"/>
            <a:ext cx="3794760" cy="713232"/>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mitochondria: too small to see clearly; ribosomes: too small to see at all</a:t>
            </a:r>
          </a:p>
        </p:txBody>
      </p:sp>
      <p:sp>
        <p:nvSpPr>
          <p:cNvPr id="30" name="Rectangle 29"/>
          <p:cNvSpPr/>
          <p:nvPr/>
        </p:nvSpPr>
        <p:spPr>
          <a:xfrm>
            <a:off x="6675120" y="5486400"/>
            <a:ext cx="8001000" cy="2286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6675120" y="548640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812280" y="548640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Variables</a:t>
            </a:r>
          </a:p>
        </p:txBody>
      </p:sp>
      <p:sp>
        <p:nvSpPr>
          <p:cNvPr id="33" name="TextBox 32"/>
          <p:cNvSpPr txBox="1"/>
          <p:nvPr/>
        </p:nvSpPr>
        <p:spPr>
          <a:xfrm>
            <a:off x="6858000" y="6108192"/>
            <a:ext cx="7635240" cy="1600200"/>
          </a:xfrm>
          <a:prstGeom prst="rect">
            <a:avLst/>
          </a:prstGeom>
          <a:noFill/>
        </p:spPr>
        <p:txBody>
          <a:bodyPr wrap="square" lIns="0" rIns="0" tIns="0" bIns="0" anchor="t">
            <a:spAutoFit/>
          </a:bodyPr>
          <a:lstStyle/>
          <a:p>
            <a:pPr algn="l">
              <a:spcAft>
                <a:spcPts val="800"/>
              </a:spcAft>
            </a:pPr>
            <a:r>
              <a:rPr sz="1700" b="0">
                <a:solidFill>
                  <a:srgbClr val="000000"/>
                </a:solidFill>
                <a:latin typeface="Arial"/>
              </a:rPr>
              <a:t>This practical is a skill: there is no independent or dependent variable.</a:t>
            </a:r>
          </a:p>
          <a:p>
            <a:pPr algn="l">
              <a:spcAft>
                <a:spcPts val="800"/>
              </a:spcAft>
            </a:pPr>
            <a:r>
              <a:rPr sz="1700" b="0">
                <a:solidFill>
                  <a:srgbClr val="000000"/>
                </a:solidFill>
                <a:latin typeface="Arial"/>
              </a:rPr>
              <a:t>To compare magnifications: change the </a:t>
            </a:r>
            <a:r>
              <a:rPr sz="1700" b="1">
                <a:solidFill>
                  <a:srgbClr val="000000"/>
                </a:solidFill>
                <a:latin typeface="Arial"/>
              </a:rPr>
              <a:t>objective lens</a:t>
            </a:r>
            <a:r>
              <a:rPr sz="1700" b="0">
                <a:solidFill>
                  <a:srgbClr val="000000"/>
                </a:solidFill>
                <a:latin typeface="Arial"/>
              </a:rPr>
              <a:t> (independent variable); measure the diameter of the </a:t>
            </a:r>
            <a:r>
              <a:rPr sz="1700" b="1">
                <a:solidFill>
                  <a:srgbClr val="000000"/>
                </a:solidFill>
                <a:latin typeface="Arial"/>
              </a:rPr>
              <a:t>field of view</a:t>
            </a:r>
            <a:r>
              <a:rPr sz="1700" b="0">
                <a:solidFill>
                  <a:srgbClr val="000000"/>
                </a:solidFill>
                <a:latin typeface="Arial"/>
              </a:rPr>
              <a:t> (dependent variable); keep the </a:t>
            </a:r>
            <a:r>
              <a:rPr sz="1700" b="1">
                <a:solidFill>
                  <a:srgbClr val="000000"/>
                </a:solidFill>
                <a:latin typeface="Arial"/>
              </a:rPr>
              <a:t>same slide</a:t>
            </a:r>
            <a:r>
              <a:rPr sz="1700" b="0">
                <a:solidFill>
                  <a:srgbClr val="000000"/>
                </a:solidFill>
                <a:latin typeface="Arial"/>
              </a:rPr>
              <a:t> (control variable).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3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3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3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3">
                                            <p:txEl>
                                              <p:pRg st="0" end="0"/>
                                            </p:txEl>
                                          </p:spTgt>
                                        </p:tgtEl>
                                        <p:attrNameLst>
                                          <p:attrName>style.visibility</p:attrName>
                                        </p:attrNameLst>
                                      </p:cBhvr>
                                      <p:to>
                                        <p:strVal val="visible"/>
                                      </p:to>
                                    </p:set>
                                    <p:animEffect transition="in" filter="fade">
                                      <p:cBhvr>
                                        <p:cTn id="40" dur="300"/>
                                        <p:tgtEl>
                                          <p:spTgt spid="33">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3">
                                            <p:txEl>
                                              <p:pRg st="1" end="1"/>
                                            </p:txEl>
                                          </p:spTgt>
                                        </p:tgtEl>
                                        <p:attrNameLst>
                                          <p:attrName>style.visibility</p:attrName>
                                        </p:attrNameLst>
                                      </p:cBhvr>
                                      <p:to>
                                        <p:strVal val="visible"/>
                                      </p:to>
                                    </p:set>
                                    <p:animEffect transition="in" filter="fade">
                                      <p:cBhvr>
                                        <p:cTn id="45" dur="300"/>
                                        <p:tgtEl>
                                          <p:spTgt spid="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3" grpId="0" build="p"/>
    </p:bldLst>
  </p:timing>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13</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to 12 (online screens 6 to 8).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is the coverslip lowered at an angle?</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To stop air bubbles being trapped.</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To push the stain into the nucleus.</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To make the cells look bigger.</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11430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student has found the cells with the × 10 objective lens. She turns to the × 40 objective lens. Which knob should she use now?</a:t>
            </a:r>
          </a:p>
        </p:txBody>
      </p:sp>
      <p:sp>
        <p:nvSpPr>
          <p:cNvPr id="25" name="SG cp2 q2 opt A"/>
          <p:cNvSpPr/>
          <p:nvPr/>
        </p:nvSpPr>
        <p:spPr>
          <a:xfrm>
            <a:off x="5486400" y="3968496"/>
            <a:ext cx="4069080" cy="859536"/>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 coarse focusing knob</a:t>
            </a:r>
          </a:p>
        </p:txBody>
      </p:sp>
      <p:sp>
        <p:nvSpPr>
          <p:cNvPr id="26" name="SG cp2 q2 opt B"/>
          <p:cNvSpPr/>
          <p:nvPr/>
        </p:nvSpPr>
        <p:spPr>
          <a:xfrm>
            <a:off x="5486400" y="4928616"/>
            <a:ext cx="4069080" cy="859536"/>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 fine focusing knob</a:t>
            </a:r>
          </a:p>
        </p:txBody>
      </p:sp>
      <p:sp>
        <p:nvSpPr>
          <p:cNvPr id="27" name="SG cp2 q2 opt C"/>
          <p:cNvSpPr/>
          <p:nvPr/>
        </p:nvSpPr>
        <p:spPr>
          <a:xfrm>
            <a:off x="5486400" y="5888736"/>
            <a:ext cx="4069080" cy="859536"/>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Either knob</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Among the onion cells, a student sees a round shape with a thick, dark edge. What is it?</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large nucleus</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cheek cell</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An air bubble</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13</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to 12 (online screens 6 to 8).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is the coverslip lowered at an angle?</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To stop air bubbles being trapped.</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To push the stain into the nucleus.</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To make the cells look bigger.</a:t>
            </a:r>
          </a:p>
        </p:txBody>
      </p:sp>
      <p:sp>
        <p:nvSpPr>
          <p:cNvPr id="21" name="SG cp2 q1 answer A"/>
          <p:cNvSpPr/>
          <p:nvPr/>
        </p:nvSpPr>
        <p:spPr>
          <a:xfrm>
            <a:off x="73152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To stop air bubbles being trapped.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Lowering it slowly at an angle pushes the air out to the side.</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11430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student has found the cells with the × 10 objective lens. She turns to the × 40 objective lens. Which knob should she use now?</a:t>
            </a:r>
          </a:p>
        </p:txBody>
      </p:sp>
      <p:sp>
        <p:nvSpPr>
          <p:cNvPr id="27" name="SG cp2 q2 opt A"/>
          <p:cNvSpPr/>
          <p:nvPr/>
        </p:nvSpPr>
        <p:spPr>
          <a:xfrm>
            <a:off x="5486400" y="3968496"/>
            <a:ext cx="4069080" cy="859536"/>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 coarse focusing knob</a:t>
            </a:r>
          </a:p>
        </p:txBody>
      </p:sp>
      <p:sp>
        <p:nvSpPr>
          <p:cNvPr id="28" name="SG cp2 q2 opt B"/>
          <p:cNvSpPr/>
          <p:nvPr/>
        </p:nvSpPr>
        <p:spPr>
          <a:xfrm>
            <a:off x="5486400" y="4928616"/>
            <a:ext cx="4069080" cy="859536"/>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 fine focusing knob</a:t>
            </a:r>
          </a:p>
        </p:txBody>
      </p:sp>
      <p:sp>
        <p:nvSpPr>
          <p:cNvPr id="29" name="SG cp2 q2 opt C"/>
          <p:cNvSpPr/>
          <p:nvPr/>
        </p:nvSpPr>
        <p:spPr>
          <a:xfrm>
            <a:off x="5486400" y="5888736"/>
            <a:ext cx="4069080" cy="859536"/>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Either knob</a:t>
            </a:r>
          </a:p>
        </p:txBody>
      </p:sp>
      <p:sp>
        <p:nvSpPr>
          <p:cNvPr id="30" name="SG cp2 q2 answer B"/>
          <p:cNvSpPr/>
          <p:nvPr/>
        </p:nvSpPr>
        <p:spPr>
          <a:xfrm>
            <a:off x="5486400" y="4928616"/>
            <a:ext cx="4069080" cy="859536"/>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The fine focusing knob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At high power, use only the fine focusing knob. It moves the lens a tiny distance.</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Among the onion cells, a student sees a round shape with a thick, dark edge. What is it?</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large nucleus</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cheek cell</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An air bubble</a:t>
            </a:r>
          </a:p>
        </p:txBody>
      </p:sp>
      <p:sp>
        <p:nvSpPr>
          <p:cNvPr id="39" name="SG cp2 q3 answer C"/>
          <p:cNvSpPr/>
          <p:nvPr/>
        </p:nvSpPr>
        <p:spPr>
          <a:xfrm>
            <a:off x="1024128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An air bubble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Air bubbles are round, with thick dark edges. They are not cells.</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10  ·  Q2 slide 11  ·  Q3 slide 12</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Drawing what you see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13</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Fix the drawing</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Drawing rules</a:t>
            </a:r>
          </a:p>
        </p:txBody>
      </p:sp>
      <p:pic>
        <p:nvPicPr>
          <p:cNvPr id="16" name="Picture 15" descr="A poor drawing of three onion cells with five numbered mistakes (sketchy lines, shading, crossed label lines, a label for mitochondria that cannot be seen, no title) beside a good drawing with single lines, ruled labels (cell wall, cytoplasm, nucleus) and the title Onion epidermis cells (× 100)."/>
          <p:cNvPicPr>
            <a:picLocks noChangeAspect="1"/>
          </p:cNvPicPr>
          <p:nvPr/>
        </p:nvPicPr>
        <p:blipFill>
          <a:blip r:embed="rId4"/>
          <a:stretch>
            <a:fillRect/>
          </a:stretch>
        </p:blipFill>
        <p:spPr>
          <a:xfrm>
            <a:off x="731520" y="2382316"/>
            <a:ext cx="8046720" cy="3647846"/>
          </a:xfrm>
          <a:prstGeom prst="rect">
            <a:avLst/>
          </a:prstGeom>
        </p:spPr>
      </p:pic>
      <p:sp>
        <p:nvSpPr>
          <p:cNvPr id="17" name="TextBox 16"/>
          <p:cNvSpPr txBox="1"/>
          <p:nvPr/>
        </p:nvSpPr>
        <p:spPr>
          <a:xfrm>
            <a:off x="731520" y="6213043"/>
            <a:ext cx="8046720" cy="365760"/>
          </a:xfrm>
          <a:prstGeom prst="rect">
            <a:avLst/>
          </a:prstGeom>
          <a:noFill/>
        </p:spPr>
        <p:txBody>
          <a:bodyPr wrap="square" lIns="0" rIns="0" tIns="0" bIns="0" anchor="t">
            <a:spAutoFit/>
          </a:bodyPr>
          <a:lstStyle/>
          <a:p>
            <a:pPr algn="ctr">
              <a:spcAft>
                <a:spcPts val="600"/>
              </a:spcAft>
            </a:pPr>
            <a:r>
              <a:rPr sz="1600" b="0">
                <a:solidFill>
                  <a:srgbClr val="5A5A5A"/>
                </a:solidFill>
                <a:latin typeface="Arial"/>
              </a:rPr>
              <a:t>Draw what you see, not what a textbook shows.</a:t>
            </a:r>
          </a:p>
        </p:txBody>
      </p:sp>
      <p:sp>
        <p:nvSpPr>
          <p:cNvPr id="18" name="Rectangle 17"/>
          <p:cNvSpPr/>
          <p:nvPr/>
        </p:nvSpPr>
        <p:spPr>
          <a:xfrm>
            <a:off x="685800" y="7086600"/>
            <a:ext cx="8138160" cy="54864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7086600"/>
            <a:ext cx="7863840" cy="54864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10: fix the drawing</a:t>
            </a:r>
          </a:p>
        </p:txBody>
      </p:sp>
      <p:sp>
        <p:nvSpPr>
          <p:cNvPr id="20" name="TextBox 19"/>
          <p:cNvSpPr txBox="1"/>
          <p:nvPr/>
        </p:nvSpPr>
        <p:spPr>
          <a:xfrm>
            <a:off x="9418319" y="2194559"/>
            <a:ext cx="5074920" cy="5440680"/>
          </a:xfrm>
          <a:prstGeom prst="rect">
            <a:avLst/>
          </a:prstGeom>
          <a:noFill/>
        </p:spPr>
        <p:txBody>
          <a:bodyPr wrap="square" lIns="0" rIns="0" tIns="0" bIns="0" anchor="t">
            <a:spAutoFit/>
          </a:bodyPr>
          <a:lstStyle/>
          <a:p>
            <a:pPr algn="l">
              <a:spcAft>
                <a:spcPts val="1600"/>
              </a:spcAft>
            </a:pPr>
            <a:r>
              <a:rPr sz="2200" b="0">
                <a:solidFill>
                  <a:srgbClr val="000000"/>
                </a:solidFill>
                <a:latin typeface="Arial"/>
              </a:rPr>
              <a:t>Use a sharp pencil and clear, single lines.</a:t>
            </a:r>
          </a:p>
          <a:p>
            <a:pPr algn="l">
              <a:spcAft>
                <a:spcPts val="1600"/>
              </a:spcAft>
            </a:pPr>
            <a:r>
              <a:rPr sz="2200" b="0">
                <a:solidFill>
                  <a:srgbClr val="000000"/>
                </a:solidFill>
                <a:latin typeface="Arial"/>
              </a:rPr>
              <a:t>No shading.</a:t>
            </a:r>
          </a:p>
          <a:p>
            <a:pPr algn="l">
              <a:spcAft>
                <a:spcPts val="1600"/>
              </a:spcAft>
            </a:pPr>
            <a:r>
              <a:rPr sz="2200" b="0">
                <a:solidFill>
                  <a:srgbClr val="000000"/>
                </a:solidFill>
                <a:latin typeface="Arial"/>
              </a:rPr>
              <a:t>Draw large, and keep the sizes of the parts in proportion.</a:t>
            </a:r>
          </a:p>
          <a:p>
            <a:pPr algn="l">
              <a:spcAft>
                <a:spcPts val="1600"/>
              </a:spcAft>
            </a:pPr>
            <a:r>
              <a:rPr sz="2200" b="0">
                <a:solidFill>
                  <a:srgbClr val="000000"/>
                </a:solidFill>
                <a:latin typeface="Arial"/>
              </a:rPr>
              <a:t>Draw label lines with a ruler. They touch the part and never cross.</a:t>
            </a:r>
          </a:p>
          <a:p>
            <a:pPr algn="l">
              <a:spcAft>
                <a:spcPts val="1600"/>
              </a:spcAft>
            </a:pPr>
            <a:r>
              <a:rPr sz="2200" b="0">
                <a:solidFill>
                  <a:srgbClr val="000000"/>
                </a:solidFill>
                <a:latin typeface="Arial"/>
              </a:rPr>
              <a:t>Label only what you can see.</a:t>
            </a:r>
          </a:p>
          <a:p>
            <a:pPr algn="l">
              <a:spcAft>
                <a:spcPts val="1600"/>
              </a:spcAft>
            </a:pPr>
            <a:r>
              <a:rPr sz="2200" b="1">
                <a:solidFill>
                  <a:srgbClr val="009900"/>
                </a:solidFill>
                <a:latin typeface="Arial"/>
              </a:rPr>
              <a:t>Add a title and the magnification, such as "× 100", or a scale bar.</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3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fade">
                                      <p:cBhvr>
                                        <p:cTn id="32" dur="3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Magnification and resolution</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13</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Bigger is not clearer</a:t>
            </a:r>
          </a:p>
        </p:txBody>
      </p:sp>
      <p:pic>
        <p:nvPicPr>
          <p:cNvPr id="13" name="Picture 12" descr="Two points close together. At low resolution they blur into one, and magnifying only makes a bigger blur. At high resolution they show as two separate points."/>
          <p:cNvPicPr>
            <a:picLocks noChangeAspect="1"/>
          </p:cNvPicPr>
          <p:nvPr/>
        </p:nvPicPr>
        <p:blipFill>
          <a:blip r:embed="rId4"/>
          <a:stretch>
            <a:fillRect/>
          </a:stretch>
        </p:blipFill>
        <p:spPr>
          <a:xfrm>
            <a:off x="685800" y="2139746"/>
            <a:ext cx="5577840" cy="4270146"/>
          </a:xfrm>
          <a:prstGeom prst="rect">
            <a:avLst/>
          </a:prstGeom>
        </p:spPr>
      </p:pic>
      <p:sp>
        <p:nvSpPr>
          <p:cNvPr id="14" name="TextBox 13"/>
          <p:cNvSpPr txBox="1"/>
          <p:nvPr/>
        </p:nvSpPr>
        <p:spPr>
          <a:xfrm>
            <a:off x="685800" y="6483045"/>
            <a:ext cx="5577840" cy="50292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Two points that are close together, seen at low and high resolution.</a:t>
            </a:r>
          </a:p>
        </p:txBody>
      </p:sp>
      <p:sp>
        <p:nvSpPr>
          <p:cNvPr id="15" name="Rectangle 14"/>
          <p:cNvSpPr/>
          <p:nvPr/>
        </p:nvSpPr>
        <p:spPr>
          <a:xfrm>
            <a:off x="685800" y="7086600"/>
            <a:ext cx="5577840" cy="54864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7086600"/>
            <a:ext cx="5303520" cy="548640"/>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11: magnify the blur</a:t>
            </a:r>
          </a:p>
        </p:txBody>
      </p:sp>
      <p:sp>
        <p:nvSpPr>
          <p:cNvPr id="17" name="Rectangle 16"/>
          <p:cNvSpPr/>
          <p:nvPr/>
        </p:nvSpPr>
        <p:spPr>
          <a:xfrm>
            <a:off x="6675120" y="1508760"/>
            <a:ext cx="8001000" cy="36118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Two different ideas</a:t>
            </a:r>
          </a:p>
        </p:txBody>
      </p:sp>
      <p:sp>
        <p:nvSpPr>
          <p:cNvPr id="20" name="TextBox 19"/>
          <p:cNvSpPr txBox="1"/>
          <p:nvPr/>
        </p:nvSpPr>
        <p:spPr>
          <a:xfrm>
            <a:off x="6858000" y="2148840"/>
            <a:ext cx="7635240" cy="2834640"/>
          </a:xfrm>
          <a:prstGeom prst="rect">
            <a:avLst/>
          </a:prstGeom>
          <a:noFill/>
        </p:spPr>
        <p:txBody>
          <a:bodyPr wrap="square" lIns="0" rIns="0" tIns="0" bIns="0" anchor="t">
            <a:spAutoFit/>
          </a:bodyPr>
          <a:lstStyle/>
          <a:p>
            <a:pPr algn="l">
              <a:spcAft>
                <a:spcPts val="1800"/>
              </a:spcAft>
            </a:pPr>
            <a:r>
              <a:rPr sz="2200" b="1">
                <a:solidFill>
                  <a:srgbClr val="000000"/>
                </a:solidFill>
                <a:latin typeface="Arial"/>
              </a:rPr>
              <a:t>Magnification</a:t>
            </a:r>
            <a:r>
              <a:rPr sz="2200" b="0">
                <a:solidFill>
                  <a:srgbClr val="000000"/>
                </a:solidFill>
                <a:latin typeface="Arial"/>
              </a:rPr>
              <a:t>: how many times bigger the image is than the real object.</a:t>
            </a:r>
          </a:p>
          <a:p>
            <a:pPr algn="l">
              <a:spcAft>
                <a:spcPts val="1800"/>
              </a:spcAft>
            </a:pPr>
            <a:r>
              <a:rPr sz="2200" b="1">
                <a:solidFill>
                  <a:srgbClr val="000000"/>
                </a:solidFill>
                <a:latin typeface="Arial"/>
              </a:rPr>
              <a:t>Resolution</a:t>
            </a:r>
            <a:r>
              <a:rPr sz="2200" b="0">
                <a:solidFill>
                  <a:srgbClr val="000000"/>
                </a:solidFill>
                <a:latin typeface="Arial"/>
              </a:rPr>
              <a:t> (resolving power): the ability to see two points that are close together as two separate points.</a:t>
            </a:r>
          </a:p>
          <a:p>
            <a:pPr algn="l">
              <a:spcAft>
                <a:spcPts val="1800"/>
              </a:spcAft>
            </a:pPr>
            <a:r>
              <a:rPr sz="2200" b="1">
                <a:solidFill>
                  <a:srgbClr val="009900"/>
                </a:solidFill>
                <a:latin typeface="Arial"/>
              </a:rPr>
              <a:t>Higher resolution = more detail.</a:t>
            </a:r>
          </a:p>
        </p:txBody>
      </p:sp>
      <p:sp>
        <p:nvSpPr>
          <p:cNvPr id="21" name="Rectangle 20"/>
          <p:cNvSpPr/>
          <p:nvPr/>
        </p:nvSpPr>
        <p:spPr>
          <a:xfrm>
            <a:off x="6675120" y="5303520"/>
            <a:ext cx="8001000" cy="24688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675120" y="530352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812280" y="530352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sp>
        <p:nvSpPr>
          <p:cNvPr id="24" name="TextBox 23"/>
          <p:cNvSpPr txBox="1"/>
          <p:nvPr/>
        </p:nvSpPr>
        <p:spPr>
          <a:xfrm>
            <a:off x="6858000" y="5943600"/>
            <a:ext cx="7635240" cy="1691640"/>
          </a:xfrm>
          <a:prstGeom prst="rect">
            <a:avLst/>
          </a:prstGeom>
          <a:noFill/>
        </p:spPr>
        <p:txBody>
          <a:bodyPr wrap="square" lIns="0" rIns="0" tIns="0" bIns="0" anchor="t">
            <a:spAutoFit/>
          </a:bodyPr>
          <a:lstStyle/>
          <a:p>
            <a:pPr algn="l">
              <a:spcAft>
                <a:spcPts val="1400"/>
              </a:spcAft>
            </a:pPr>
            <a:r>
              <a:rPr sz="2000" b="0">
                <a:solidFill>
                  <a:srgbClr val="000000"/>
                </a:solidFill>
                <a:latin typeface="Arial"/>
              </a:rPr>
              <a:t>Magnifying a blurry image only gives a bigger blur.</a:t>
            </a:r>
          </a:p>
          <a:p>
            <a:pPr algn="l">
              <a:spcAft>
                <a:spcPts val="1400"/>
              </a:spcAft>
            </a:pPr>
            <a:r>
              <a:rPr sz="2000" b="1">
                <a:solidFill>
                  <a:srgbClr val="009900"/>
                </a:solidFill>
                <a:latin typeface="Arial"/>
              </a:rPr>
              <a:t>To see more detail, you need a higher resolution.</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xEl>
                                              <p:pRg st="0" end="0"/>
                                            </p:txEl>
                                          </p:spTgt>
                                        </p:tgtEl>
                                        <p:attrNameLst>
                                          <p:attrName>style.visibility</p:attrName>
                                        </p:attrNameLst>
                                      </p:cBhvr>
                                      <p:to>
                                        <p:strVal val="visible"/>
                                      </p:to>
                                    </p:set>
                                    <p:animEffect transition="in" filter="fade">
                                      <p:cBhvr>
                                        <p:cTn id="22" dur="300"/>
                                        <p:tgtEl>
                                          <p:spTgt spid="2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xEl>
                                              <p:pRg st="1" end="1"/>
                                            </p:txEl>
                                          </p:spTgt>
                                        </p:tgtEl>
                                        <p:attrNameLst>
                                          <p:attrName>style.visibility</p:attrName>
                                        </p:attrNameLst>
                                      </p:cBhvr>
                                      <p:to>
                                        <p:strVal val="visible"/>
                                      </p:to>
                                    </p:set>
                                    <p:animEffect transition="in" filter="fade">
                                      <p:cBhvr>
                                        <p:cTn id="27" dur="3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4"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Light and electron microscopes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13</a:t>
            </a:r>
          </a:p>
        </p:txBody>
      </p:sp>
      <p:sp>
        <p:nvSpPr>
          <p:cNvPr id="10" name="Rectangle 9"/>
          <p:cNvSpPr/>
          <p:nvPr/>
        </p:nvSpPr>
        <p:spPr>
          <a:xfrm>
            <a:off x="548640" y="1508760"/>
            <a:ext cx="8641080" cy="42062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6410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3667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cell, two microscopes</a:t>
            </a:r>
          </a:p>
        </p:txBody>
      </p:sp>
      <p:pic>
        <p:nvPicPr>
          <p:cNvPr id="13" name="Picture 12" descr="The same part of an animal cell seen two ways, side by side. With a light microscope, stained with methylene blue: a blue nucleus and pale cytoplasm, with no ribosomes visible. With an electron microscope, in grey: the nucleus, mitochondria with folded insides, and many tiny ribosomes."/>
          <p:cNvPicPr>
            <a:picLocks noChangeAspect="1"/>
          </p:cNvPicPr>
          <p:nvPr/>
        </p:nvPicPr>
        <p:blipFill>
          <a:blip r:embed="rId4"/>
          <a:stretch>
            <a:fillRect/>
          </a:stretch>
        </p:blipFill>
        <p:spPr>
          <a:xfrm>
            <a:off x="685800" y="2168316"/>
            <a:ext cx="8366759" cy="2978566"/>
          </a:xfrm>
          <a:prstGeom prst="rect">
            <a:avLst/>
          </a:prstGeom>
        </p:spPr>
      </p:pic>
      <p:sp>
        <p:nvSpPr>
          <p:cNvPr id="14" name="TextBox 13"/>
          <p:cNvSpPr txBox="1"/>
          <p:nvPr/>
        </p:nvSpPr>
        <p:spPr>
          <a:xfrm>
            <a:off x="685800" y="5183459"/>
            <a:ext cx="8366759" cy="365760"/>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Electron micrographs are black and white. Any colour is added.</a:t>
            </a:r>
          </a:p>
        </p:txBody>
      </p:sp>
      <p:sp>
        <p:nvSpPr>
          <p:cNvPr id="15" name="Rectangle 14"/>
          <p:cNvSpPr/>
          <p:nvPr/>
        </p:nvSpPr>
        <p:spPr>
          <a:xfrm>
            <a:off x="9372599" y="1508760"/>
            <a:ext cx="5303520" cy="42062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72599" y="1508760"/>
            <a:ext cx="53035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509759" y="1508760"/>
            <a:ext cx="50292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Light and electron microscopes</a:t>
            </a:r>
          </a:p>
        </p:txBody>
      </p:sp>
      <p:sp>
        <p:nvSpPr>
          <p:cNvPr id="18" name="Rectangle 17"/>
          <p:cNvSpPr/>
          <p:nvPr/>
        </p:nvSpPr>
        <p:spPr>
          <a:xfrm>
            <a:off x="9537191" y="2157984"/>
            <a:ext cx="1572768" cy="585216"/>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109959" y="2157984"/>
            <a:ext cx="1517904" cy="585216"/>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Light microscope</a:t>
            </a:r>
          </a:p>
        </p:txBody>
      </p:sp>
      <p:sp>
        <p:nvSpPr>
          <p:cNvPr id="20" name="Rectangle 19"/>
          <p:cNvSpPr/>
          <p:nvPr/>
        </p:nvSpPr>
        <p:spPr>
          <a:xfrm>
            <a:off x="12627863" y="2157984"/>
            <a:ext cx="1883664" cy="585216"/>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Electron microscope</a:t>
            </a:r>
          </a:p>
        </p:txBody>
      </p:sp>
      <p:sp>
        <p:nvSpPr>
          <p:cNvPr id="21" name="Rectangle 20"/>
          <p:cNvSpPr/>
          <p:nvPr/>
        </p:nvSpPr>
        <p:spPr>
          <a:xfrm>
            <a:off x="9537191" y="2743200"/>
            <a:ext cx="1572768"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Uses</a:t>
            </a:r>
          </a:p>
        </p:txBody>
      </p:sp>
      <p:sp>
        <p:nvSpPr>
          <p:cNvPr id="22" name="Rectangle 21"/>
          <p:cNvSpPr/>
          <p:nvPr/>
        </p:nvSpPr>
        <p:spPr>
          <a:xfrm>
            <a:off x="11109959" y="2743200"/>
            <a:ext cx="1517904"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light</a:t>
            </a:r>
          </a:p>
        </p:txBody>
      </p:sp>
      <p:sp>
        <p:nvSpPr>
          <p:cNvPr id="23" name="Rectangle 22"/>
          <p:cNvSpPr/>
          <p:nvPr/>
        </p:nvSpPr>
        <p:spPr>
          <a:xfrm>
            <a:off x="12627863" y="2743200"/>
            <a:ext cx="1883664"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 beam of electrons</a:t>
            </a:r>
          </a:p>
        </p:txBody>
      </p:sp>
      <p:sp>
        <p:nvSpPr>
          <p:cNvPr id="24" name="Rectangle 23"/>
          <p:cNvSpPr/>
          <p:nvPr/>
        </p:nvSpPr>
        <p:spPr>
          <a:xfrm>
            <a:off x="9537191" y="3383280"/>
            <a:ext cx="1572768"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Magnification</a:t>
            </a:r>
          </a:p>
        </p:txBody>
      </p:sp>
      <p:sp>
        <p:nvSpPr>
          <p:cNvPr id="25" name="Rectangle 24"/>
          <p:cNvSpPr/>
          <p:nvPr/>
        </p:nvSpPr>
        <p:spPr>
          <a:xfrm>
            <a:off x="11109959" y="3383280"/>
            <a:ext cx="1517904"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up to about × 1500</a:t>
            </a:r>
          </a:p>
        </p:txBody>
      </p:sp>
      <p:sp>
        <p:nvSpPr>
          <p:cNvPr id="26" name="Rectangle 25"/>
          <p:cNvSpPr/>
          <p:nvPr/>
        </p:nvSpPr>
        <p:spPr>
          <a:xfrm>
            <a:off x="12627863" y="3383280"/>
            <a:ext cx="1883664"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up to about × 2 000 000</a:t>
            </a:r>
          </a:p>
        </p:txBody>
      </p:sp>
      <p:sp>
        <p:nvSpPr>
          <p:cNvPr id="27" name="Rectangle 26"/>
          <p:cNvSpPr/>
          <p:nvPr/>
        </p:nvSpPr>
        <p:spPr>
          <a:xfrm>
            <a:off x="9537191" y="4023360"/>
            <a:ext cx="1572768"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Resolution</a:t>
            </a:r>
          </a:p>
        </p:txBody>
      </p:sp>
      <p:sp>
        <p:nvSpPr>
          <p:cNvPr id="28" name="Rectangle 27"/>
          <p:cNvSpPr/>
          <p:nvPr/>
        </p:nvSpPr>
        <p:spPr>
          <a:xfrm>
            <a:off x="11109959" y="4023360"/>
            <a:ext cx="1517904"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about 200 nm</a:t>
            </a:r>
          </a:p>
        </p:txBody>
      </p:sp>
      <p:sp>
        <p:nvSpPr>
          <p:cNvPr id="29" name="Rectangle 28"/>
          <p:cNvSpPr/>
          <p:nvPr/>
        </p:nvSpPr>
        <p:spPr>
          <a:xfrm>
            <a:off x="12627863" y="4023360"/>
            <a:ext cx="1883664" cy="64008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about 0.2 nm</a:t>
            </a:r>
          </a:p>
        </p:txBody>
      </p:sp>
      <p:sp>
        <p:nvSpPr>
          <p:cNvPr id="30" name="Rectangle 29"/>
          <p:cNvSpPr/>
          <p:nvPr/>
        </p:nvSpPr>
        <p:spPr>
          <a:xfrm>
            <a:off x="9537191" y="4663440"/>
            <a:ext cx="1572768"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Shows</a:t>
            </a:r>
          </a:p>
        </p:txBody>
      </p:sp>
      <p:sp>
        <p:nvSpPr>
          <p:cNvPr id="31" name="Rectangle 30"/>
          <p:cNvSpPr/>
          <p:nvPr/>
        </p:nvSpPr>
        <p:spPr>
          <a:xfrm>
            <a:off x="11109959" y="4663440"/>
            <a:ext cx="1517904"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cells, nuclei, chloroplasts</a:t>
            </a:r>
          </a:p>
        </p:txBody>
      </p:sp>
      <p:sp>
        <p:nvSpPr>
          <p:cNvPr id="32" name="Rectangle 31"/>
          <p:cNvSpPr/>
          <p:nvPr/>
        </p:nvSpPr>
        <p:spPr>
          <a:xfrm>
            <a:off x="12627863" y="4663440"/>
            <a:ext cx="1883664"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ribosomes, the inside of mitochondria</a:t>
            </a:r>
          </a:p>
        </p:txBody>
      </p:sp>
      <p:sp>
        <p:nvSpPr>
          <p:cNvPr id="33" name="Rectangle 32"/>
          <p:cNvSpPr/>
          <p:nvPr/>
        </p:nvSpPr>
        <p:spPr>
          <a:xfrm>
            <a:off x="548640" y="5852160"/>
            <a:ext cx="14127480" cy="19202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548640" y="5852160"/>
            <a:ext cx="141274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85800" y="58521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microscopes developed</a:t>
            </a:r>
          </a:p>
        </p:txBody>
      </p:sp>
      <p:sp>
        <p:nvSpPr>
          <p:cNvPr id="36" name="TextBox 35"/>
          <p:cNvSpPr txBox="1"/>
          <p:nvPr/>
        </p:nvSpPr>
        <p:spPr>
          <a:xfrm>
            <a:off x="731520" y="6492240"/>
            <a:ext cx="4434840" cy="603504"/>
          </a:xfrm>
          <a:prstGeom prst="rect">
            <a:avLst/>
          </a:prstGeom>
          <a:noFill/>
        </p:spPr>
        <p:txBody>
          <a:bodyPr wrap="square" lIns="0" rIns="0" tIns="0" bIns="0" anchor="t">
            <a:spAutoFit/>
          </a:bodyPr>
          <a:lstStyle/>
          <a:p>
            <a:pPr algn="l">
              <a:spcAft>
                <a:spcPts val="0"/>
              </a:spcAft>
            </a:pPr>
            <a:r>
              <a:rPr sz="1900" b="1">
                <a:solidFill>
                  <a:srgbClr val="000000"/>
                </a:solidFill>
                <a:latin typeface="Arial"/>
              </a:rPr>
              <a:t>1665</a:t>
            </a:r>
            <a:r>
              <a:rPr sz="1900" b="0">
                <a:solidFill>
                  <a:srgbClr val="000000"/>
                </a:solidFill>
                <a:latin typeface="Arial"/>
              </a:rPr>
              <a:t>: Robert Hooke looks at cork and names cells.</a:t>
            </a:r>
          </a:p>
        </p:txBody>
      </p:sp>
      <p:sp>
        <p:nvSpPr>
          <p:cNvPr id="37" name="TextBox 36"/>
          <p:cNvSpPr txBox="1"/>
          <p:nvPr/>
        </p:nvSpPr>
        <p:spPr>
          <a:xfrm>
            <a:off x="5394959" y="6492240"/>
            <a:ext cx="4434840" cy="603504"/>
          </a:xfrm>
          <a:prstGeom prst="rect">
            <a:avLst/>
          </a:prstGeom>
          <a:noFill/>
        </p:spPr>
        <p:txBody>
          <a:bodyPr wrap="square" lIns="0" rIns="0" tIns="0" bIns="0" anchor="t">
            <a:spAutoFit/>
          </a:bodyPr>
          <a:lstStyle/>
          <a:p>
            <a:pPr algn="l">
              <a:spcAft>
                <a:spcPts val="0"/>
              </a:spcAft>
            </a:pPr>
            <a:r>
              <a:rPr sz="1900" b="1">
                <a:solidFill>
                  <a:srgbClr val="000000"/>
                </a:solidFill>
                <a:latin typeface="Arial"/>
              </a:rPr>
              <a:t>1930s</a:t>
            </a:r>
            <a:r>
              <a:rPr sz="1900" b="0">
                <a:solidFill>
                  <a:srgbClr val="000000"/>
                </a:solidFill>
                <a:latin typeface="Arial"/>
              </a:rPr>
              <a:t>: the first electron microscopes are built.</a:t>
            </a:r>
          </a:p>
        </p:txBody>
      </p:sp>
      <p:sp>
        <p:nvSpPr>
          <p:cNvPr id="38" name="TextBox 37"/>
          <p:cNvSpPr txBox="1"/>
          <p:nvPr/>
        </p:nvSpPr>
        <p:spPr>
          <a:xfrm>
            <a:off x="10058400" y="6492240"/>
            <a:ext cx="4434840" cy="603504"/>
          </a:xfrm>
          <a:prstGeom prst="rect">
            <a:avLst/>
          </a:prstGeom>
          <a:noFill/>
        </p:spPr>
        <p:txBody>
          <a:bodyPr wrap="square" lIns="0" rIns="0" tIns="0" bIns="0" anchor="t">
            <a:spAutoFit/>
          </a:bodyPr>
          <a:lstStyle/>
          <a:p>
            <a:pPr algn="l">
              <a:spcAft>
                <a:spcPts val="0"/>
              </a:spcAft>
            </a:pPr>
            <a:r>
              <a:rPr sz="1900" b="1">
                <a:solidFill>
                  <a:srgbClr val="000000"/>
                </a:solidFill>
                <a:latin typeface="Arial"/>
              </a:rPr>
              <a:t>1950s</a:t>
            </a:r>
            <a:r>
              <a:rPr sz="1900" b="0">
                <a:solidFill>
                  <a:srgbClr val="000000"/>
                </a:solidFill>
                <a:latin typeface="Arial"/>
              </a:rPr>
              <a:t>: ribosomes are seen for the first time.</a:t>
            </a:r>
          </a:p>
        </p:txBody>
      </p:sp>
      <p:sp>
        <p:nvSpPr>
          <p:cNvPr id="39" name="TextBox 38"/>
          <p:cNvSpPr txBox="1"/>
          <p:nvPr/>
        </p:nvSpPr>
        <p:spPr>
          <a:xfrm>
            <a:off x="731520" y="7287768"/>
            <a:ext cx="13761720" cy="365760"/>
          </a:xfrm>
          <a:prstGeom prst="rect">
            <a:avLst/>
          </a:prstGeom>
          <a:noFill/>
        </p:spPr>
        <p:txBody>
          <a:bodyPr wrap="square" lIns="0" rIns="0" tIns="0" bIns="0" anchor="t">
            <a:spAutoFit/>
          </a:bodyPr>
          <a:lstStyle/>
          <a:p>
            <a:pPr algn="l">
              <a:spcAft>
                <a:spcPts val="0"/>
              </a:spcAft>
            </a:pPr>
            <a:r>
              <a:rPr sz="1900" b="1">
                <a:solidFill>
                  <a:srgbClr val="009900"/>
                </a:solidFill>
                <a:latin typeface="Arial"/>
              </a:rPr>
              <a:t>Better microscopes let biologists see more sub-cellular structures.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3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3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3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300"/>
                                        <p:tgtEl>
                                          <p:spTgt spid="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300"/>
                                        <p:tgtEl>
                                          <p:spTgt spid="3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300"/>
                                        <p:tgtEl>
                                          <p:spTgt spid="3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left)">
                                      <p:cBhvr>
                                        <p:cTn id="61" dur="500"/>
                                        <p:tgtEl>
                                          <p:spTgt spid="3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3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6" grpId="0" animBg="1"/>
      <p:bldP spid="37" grpId="0" animBg="1"/>
      <p:bldP spid="38" grpId="0" animBg="1"/>
      <p:bldP spid="39" grpId="0" animBg="1"/>
    </p:bldLst>
  </p:timing>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13 of 13</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15 to 17 (online screens 10 to 12).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is a rule for a biological drawing?</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Shade the nucleus so that it stands out.</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Draw the label lines with a ruler, and do not let them cross.</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Label every part a cell has, even if you cannot see it.</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student makes a blurry picture bigger on a screen. Why does she see no more detail?</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Magnification does not improve resolution.</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 picture is not bright enough.</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magnification is too low.</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can an electron microscope show ribosomes when a light microscope cannot?</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uses coloured stains.</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uses a brighter lamp.</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has a much higher resolution.</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13 of 13</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15 to 17 (online screens 10 to 12).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is a rule for a biological drawing?</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Shade the nucleus so that it stands out.</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Draw the label lines with a ruler, and do not let them cross.</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Label every part a cell has, even if you cannot see it.</a:t>
            </a:r>
          </a:p>
        </p:txBody>
      </p:sp>
      <p:sp>
        <p:nvSpPr>
          <p:cNvPr id="21" name="SG cp3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Draw the label lines with a ruler, and do not let them cross.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Ruled label lines touch their part and never cross another line.</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student makes a blurry picture bigger on a screen. Why does she see no more detail?</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Magnification does not improve resolution.</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 picture is not bright enough.</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magnification is too low.</a:t>
            </a:r>
          </a:p>
        </p:txBody>
      </p:sp>
      <p:sp>
        <p:nvSpPr>
          <p:cNvPr id="30" name="SG cp3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Magnification does not improve resolution.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Making a blurry image bigger only gives a bigger blur. More detail needs a higher resolution.</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can an electron microscope show ribosomes when a light microscope cannot?</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uses coloured stains.</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uses a brighter lamp.</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has a much higher resolution.</a:t>
            </a:r>
          </a:p>
        </p:txBody>
      </p:sp>
      <p:sp>
        <p:nvSpPr>
          <p:cNvPr id="39" name="SG cp3 q3 answer C"/>
          <p:cNvSpPr/>
          <p:nvPr/>
        </p:nvSpPr>
        <p:spPr>
          <a:xfrm>
            <a:off x="1024128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It has a much higher resolution.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Its resolution is about 0.2 nm, so it can show tiny structures such as ribosomes.</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15  ·  Q2 slide 16  ·  Q3 slide 17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parts and total magnification</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Rectangle 8"/>
          <p:cNvSpPr/>
          <p:nvPr/>
        </p:nvSpPr>
        <p:spPr>
          <a:xfrm>
            <a:off x="548640" y="1508760"/>
            <a:ext cx="5029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5029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4754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light microscope</a:t>
            </a:r>
          </a:p>
        </p:txBody>
      </p:sp>
      <p:pic>
        <p:nvPicPr>
          <p:cNvPr id="12" name="Picture 11" descr="A diagram of a light microscope with five numbered parts: 1 a clip, 2 the arm, 3 the lamp, 4 the larger knob, 5 the smaller knob."/>
          <p:cNvPicPr>
            <a:picLocks noChangeAspect="1"/>
          </p:cNvPicPr>
          <p:nvPr/>
        </p:nvPicPr>
        <p:blipFill>
          <a:blip r:embed="rId3"/>
          <a:stretch>
            <a:fillRect/>
          </a:stretch>
        </p:blipFill>
        <p:spPr>
          <a:xfrm>
            <a:off x="1000736" y="2103120"/>
            <a:ext cx="4125007" cy="5577840"/>
          </a:xfrm>
          <a:prstGeom prst="rect">
            <a:avLst/>
          </a:prstGeom>
        </p:spPr>
      </p:pic>
      <p:sp>
        <p:nvSpPr>
          <p:cNvPr id="13" name="Rectangle 12"/>
          <p:cNvSpPr/>
          <p:nvPr/>
        </p:nvSpPr>
        <p:spPr>
          <a:xfrm>
            <a:off x="5852159" y="1508760"/>
            <a:ext cx="8823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852159" y="1508760"/>
            <a:ext cx="8823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989320" y="1508760"/>
            <a:ext cx="8549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6" name="SG practice"/>
          <p:cNvSpPr txBox="1"/>
          <p:nvPr/>
        </p:nvSpPr>
        <p:spPr>
          <a:xfrm>
            <a:off x="6080759" y="2148840"/>
            <a:ext cx="8366760" cy="5486400"/>
          </a:xfrm>
          <a:prstGeom prst="rect">
            <a:avLst/>
          </a:prstGeom>
          <a:noFill/>
        </p:spPr>
        <p:txBody>
          <a:bodyPr wrap="square" lIns="0" rIns="0" tIns="0" bIns="0" anchor="t">
            <a:spAutoFit/>
          </a:bodyPr>
          <a:lstStyle/>
          <a:p>
            <a:pPr algn="l">
              <a:spcAft>
                <a:spcPts val="200"/>
              </a:spcAft>
            </a:pPr>
            <a:r>
              <a:rPr sz="2100" b="1">
                <a:solidFill>
                  <a:srgbClr val="000000"/>
                </a:solidFill>
                <a:latin typeface="Arial"/>
              </a:rPr>
              <a:t>1. Name part 1 and give its job.</a:t>
            </a:r>
          </a:p>
          <a:p>
            <a:pPr algn="l">
              <a:spcAft>
                <a:spcPts val="800"/>
              </a:spcAft>
            </a:pPr>
            <a:r>
              <a:rPr sz="2100" b="0">
                <a:solidFill>
                  <a:srgbClr val="5A5A5A"/>
                </a:solidFill>
                <a:latin typeface="Arial"/>
              </a:rPr>
              <a:t>______________</a:t>
            </a:r>
          </a:p>
          <a:p>
            <a:pPr algn="l">
              <a:spcAft>
                <a:spcPts val="200"/>
              </a:spcAft>
            </a:pPr>
            <a:r>
              <a:rPr sz="2100" b="1">
                <a:solidFill>
                  <a:srgbClr val="000000"/>
                </a:solidFill>
                <a:latin typeface="Arial"/>
              </a:rPr>
              <a:t>2. Name parts 4 and 5.</a:t>
            </a:r>
          </a:p>
          <a:p>
            <a:pPr algn="l">
              <a:spcAft>
                <a:spcPts val="800"/>
              </a:spcAft>
            </a:pPr>
            <a:r>
              <a:rPr sz="2100" b="0">
                <a:solidFill>
                  <a:srgbClr val="5A5A5A"/>
                </a:solidFill>
                <a:latin typeface="Arial"/>
              </a:rPr>
              <a:t>______________</a:t>
            </a:r>
          </a:p>
          <a:p>
            <a:pPr algn="l">
              <a:spcAft>
                <a:spcPts val="200"/>
              </a:spcAft>
            </a:pPr>
            <a:r>
              <a:rPr sz="2100" b="1">
                <a:solidFill>
                  <a:srgbClr val="000000"/>
                </a:solidFill>
                <a:latin typeface="Arial"/>
              </a:rPr>
              <a:t>3. Which part, 4 or 5, must you not use with the × 40 objective lens? Why?</a:t>
            </a:r>
          </a:p>
          <a:p>
            <a:pPr algn="l">
              <a:spcAft>
                <a:spcPts val="800"/>
              </a:spcAft>
            </a:pPr>
            <a:r>
              <a:rPr sz="2100" b="0">
                <a:solidFill>
                  <a:srgbClr val="5A5A5A"/>
                </a:solidFill>
                <a:latin typeface="Arial"/>
              </a:rPr>
              <a:t>______________</a:t>
            </a:r>
          </a:p>
          <a:p>
            <a:pPr algn="l">
              <a:spcAft>
                <a:spcPts val="200"/>
              </a:spcAft>
            </a:pPr>
            <a:r>
              <a:rPr sz="2100" b="1">
                <a:solidFill>
                  <a:srgbClr val="000000"/>
                </a:solidFill>
                <a:latin typeface="Arial"/>
              </a:rPr>
              <a:t>4. You carry a microscope by the base and by part 2. Name part 2.</a:t>
            </a:r>
          </a:p>
          <a:p>
            <a:pPr algn="l">
              <a:spcAft>
                <a:spcPts val="800"/>
              </a:spcAft>
            </a:pPr>
            <a:r>
              <a:rPr sz="2100" b="0">
                <a:solidFill>
                  <a:srgbClr val="5A5A5A"/>
                </a:solidFill>
                <a:latin typeface="Arial"/>
              </a:rPr>
              <a:t>______________</a:t>
            </a:r>
          </a:p>
          <a:p>
            <a:pPr algn="l">
              <a:spcAft>
                <a:spcPts val="200"/>
              </a:spcAft>
            </a:pPr>
            <a:r>
              <a:rPr sz="2100" b="1">
                <a:solidFill>
                  <a:srgbClr val="000000"/>
                </a:solidFill>
                <a:latin typeface="Arial"/>
              </a:rPr>
              <a:t>5. The eyepiece lens is × 5 and the objective lens is × 40. Calculate the total magnification.</a:t>
            </a:r>
          </a:p>
          <a:p>
            <a:pPr algn="l">
              <a:spcAft>
                <a:spcPts val="800"/>
              </a:spcAft>
            </a:pPr>
            <a:r>
              <a:rPr sz="2100" b="0">
                <a:solidFill>
                  <a:srgbClr val="5A5A5A"/>
                </a:solidFill>
                <a:latin typeface="Arial"/>
              </a:rPr>
              <a:t>______________</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Parts and total magnification: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Rectangle 8"/>
          <p:cNvSpPr/>
          <p:nvPr/>
        </p:nvSpPr>
        <p:spPr>
          <a:xfrm>
            <a:off x="548640" y="1508760"/>
            <a:ext cx="5029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5029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4754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light microscope</a:t>
            </a:r>
          </a:p>
        </p:txBody>
      </p:sp>
      <p:pic>
        <p:nvPicPr>
          <p:cNvPr id="12" name="Picture 11" descr="A diagram of a light microscope with five numbered parts: 1 a clip, 2 the arm, 3 the lamp, 4 the larger knob, 5 the smaller knob."/>
          <p:cNvPicPr>
            <a:picLocks noChangeAspect="1"/>
          </p:cNvPicPr>
          <p:nvPr/>
        </p:nvPicPr>
        <p:blipFill>
          <a:blip r:embed="rId3"/>
          <a:stretch>
            <a:fillRect/>
          </a:stretch>
        </p:blipFill>
        <p:spPr>
          <a:xfrm>
            <a:off x="1000736" y="2103120"/>
            <a:ext cx="4125007" cy="5577840"/>
          </a:xfrm>
          <a:prstGeom prst="rect">
            <a:avLst/>
          </a:prstGeom>
        </p:spPr>
      </p:pic>
      <p:sp>
        <p:nvSpPr>
          <p:cNvPr id="13" name="Rectangle 12"/>
          <p:cNvSpPr/>
          <p:nvPr/>
        </p:nvSpPr>
        <p:spPr>
          <a:xfrm>
            <a:off x="5852159" y="1508760"/>
            <a:ext cx="8823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852159" y="1508760"/>
            <a:ext cx="8823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989320" y="1508760"/>
            <a:ext cx="8549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6" name="SG practice"/>
          <p:cNvSpPr txBox="1"/>
          <p:nvPr/>
        </p:nvSpPr>
        <p:spPr>
          <a:xfrm>
            <a:off x="6080759" y="2148840"/>
            <a:ext cx="8366760" cy="5486400"/>
          </a:xfrm>
          <a:prstGeom prst="rect">
            <a:avLst/>
          </a:prstGeom>
          <a:noFill/>
        </p:spPr>
        <p:txBody>
          <a:bodyPr wrap="square" lIns="0" rIns="0" tIns="0" bIns="0" anchor="t">
            <a:spAutoFit/>
          </a:bodyPr>
          <a:lstStyle/>
          <a:p>
            <a:pPr algn="l">
              <a:spcAft>
                <a:spcPts val="200"/>
              </a:spcAft>
            </a:pPr>
            <a:r>
              <a:rPr sz="2100" b="1">
                <a:solidFill>
                  <a:srgbClr val="000000"/>
                </a:solidFill>
                <a:latin typeface="Arial"/>
              </a:rPr>
              <a:t>1. Name part 1 and give its job.</a:t>
            </a:r>
          </a:p>
          <a:p>
            <a:pPr algn="l">
              <a:spcAft>
                <a:spcPts val="800"/>
              </a:spcAft>
            </a:pPr>
            <a:r>
              <a:rPr sz="2100" b="1">
                <a:solidFill>
                  <a:srgbClr val="009900"/>
                </a:solidFill>
                <a:latin typeface="Arial"/>
              </a:rPr>
              <a:t>A clip: it holds the slide still on the stage.</a:t>
            </a:r>
          </a:p>
          <a:p>
            <a:pPr algn="l">
              <a:spcAft>
                <a:spcPts val="200"/>
              </a:spcAft>
            </a:pPr>
            <a:r>
              <a:rPr sz="2100" b="1">
                <a:solidFill>
                  <a:srgbClr val="000000"/>
                </a:solidFill>
                <a:latin typeface="Arial"/>
              </a:rPr>
              <a:t>2. Name parts 4 and 5.</a:t>
            </a:r>
          </a:p>
          <a:p>
            <a:pPr algn="l">
              <a:spcAft>
                <a:spcPts val="800"/>
              </a:spcAft>
            </a:pPr>
            <a:r>
              <a:rPr sz="2100" b="1">
                <a:solidFill>
                  <a:srgbClr val="009900"/>
                </a:solidFill>
                <a:latin typeface="Arial"/>
              </a:rPr>
              <a:t>4: the coarse focusing knob. 5: the fine focusing knob.</a:t>
            </a:r>
          </a:p>
          <a:p>
            <a:pPr algn="l">
              <a:spcAft>
                <a:spcPts val="200"/>
              </a:spcAft>
            </a:pPr>
            <a:r>
              <a:rPr sz="2100" b="1">
                <a:solidFill>
                  <a:srgbClr val="000000"/>
                </a:solidFill>
                <a:latin typeface="Arial"/>
              </a:rPr>
              <a:t>3. Which part, 4 or 5, must you not use with the × 40 objective lens? Why?</a:t>
            </a:r>
          </a:p>
          <a:p>
            <a:pPr algn="l">
              <a:spcAft>
                <a:spcPts val="800"/>
              </a:spcAft>
            </a:pPr>
            <a:r>
              <a:rPr sz="2100" b="1">
                <a:solidFill>
                  <a:srgbClr val="009900"/>
                </a:solidFill>
                <a:latin typeface="Arial"/>
              </a:rPr>
              <a:t>Part 4: the coarse knob moves the lens a long way, so it could crack the slide.</a:t>
            </a:r>
          </a:p>
          <a:p>
            <a:pPr algn="l">
              <a:spcAft>
                <a:spcPts val="200"/>
              </a:spcAft>
            </a:pPr>
            <a:r>
              <a:rPr sz="2100" b="1">
                <a:solidFill>
                  <a:srgbClr val="000000"/>
                </a:solidFill>
                <a:latin typeface="Arial"/>
              </a:rPr>
              <a:t>4. You carry a microscope by the base and by part 2. Name part 2.</a:t>
            </a:r>
          </a:p>
          <a:p>
            <a:pPr algn="l">
              <a:spcAft>
                <a:spcPts val="800"/>
              </a:spcAft>
            </a:pPr>
            <a:r>
              <a:rPr sz="2100" b="1">
                <a:solidFill>
                  <a:srgbClr val="009900"/>
                </a:solidFill>
                <a:latin typeface="Arial"/>
              </a:rPr>
              <a:t>The arm.</a:t>
            </a:r>
          </a:p>
          <a:p>
            <a:pPr algn="l">
              <a:spcAft>
                <a:spcPts val="200"/>
              </a:spcAft>
            </a:pPr>
            <a:r>
              <a:rPr sz="2100" b="1">
                <a:solidFill>
                  <a:srgbClr val="000000"/>
                </a:solidFill>
                <a:latin typeface="Arial"/>
              </a:rPr>
              <a:t>5. The eyepiece lens is × 5 and the objective lens is × 40. Calculate the total magnification.</a:t>
            </a:r>
          </a:p>
          <a:p>
            <a:pPr algn="l">
              <a:spcAft>
                <a:spcPts val="800"/>
              </a:spcAft>
            </a:pPr>
            <a:r>
              <a:rPr sz="2100" b="1">
                <a:solidFill>
                  <a:srgbClr val="009900"/>
                </a:solidFill>
                <a:latin typeface="Arial"/>
              </a:rPr>
              <a:t>5 × 40 = 200, so × 200.</a:t>
            </a:r>
          </a:p>
        </p:txBody>
      </p:sp>
    </p:spTree>
  </p:cSld>
  <p:clrMapOvr>
    <a:masterClrMapping/>
  </p:clrMapOvr>
  <p:transition spd="fast">
    <p:fade/>
  </p:transition>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Rectangle 8"/>
          <p:cNvSpPr/>
          <p:nvPr/>
        </p:nvSpPr>
        <p:spPr>
          <a:xfrm>
            <a:off x="548640" y="1508760"/>
            <a:ext cx="14127480" cy="2860928"/>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Explain why you should start with the lowest-power objective lens when you focus a light microscope.  [2]</a:t>
            </a:r>
          </a:p>
        </p:txBody>
      </p:sp>
      <p:sp>
        <p:nvSpPr>
          <p:cNvPr id="12" name="Rectangle 11"/>
          <p:cNvSpPr/>
          <p:nvPr/>
        </p:nvSpPr>
        <p:spPr>
          <a:xfrm>
            <a:off x="777240" y="2240280"/>
            <a:ext cx="13670280" cy="1900808"/>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331720"/>
            <a:ext cx="13213080" cy="1717928"/>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It has the widest field of view, so the cells are easier to find (1). It is the shortest lens, so it is furthest from the slide and less likely to hit it (1).</a:t>
            </a:r>
          </a:p>
        </p:txBody>
      </p:sp>
      <p:sp>
        <p:nvSpPr>
          <p:cNvPr id="14" name="Rectangle 13"/>
          <p:cNvSpPr/>
          <p:nvPr/>
        </p:nvSpPr>
        <p:spPr>
          <a:xfrm>
            <a:off x="548640" y="4644008"/>
            <a:ext cx="14127480" cy="312839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644008"/>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644008"/>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Compare a light microscope with an electron microscope.  [3]</a:t>
            </a:r>
          </a:p>
        </p:txBody>
      </p:sp>
      <p:sp>
        <p:nvSpPr>
          <p:cNvPr id="17" name="Rectangle 16"/>
          <p:cNvSpPr/>
          <p:nvPr/>
        </p:nvSpPr>
        <p:spPr>
          <a:xfrm>
            <a:off x="777240" y="5375528"/>
            <a:ext cx="13670280" cy="2168271"/>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466968"/>
            <a:ext cx="13213080" cy="1985390"/>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A light microscope uses light; an electron microscope uses a beam of electrons (1). An electron microscope has a much higher magnification: up to about × 2 000 000, not about × 1500 (1). An electron microscope has a much higher resolution, so it shows more detail, such as ribosomes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sp>
        <p:nvSpPr>
          <p:cNvPr id="12" name="SG exit q1"/>
          <p:cNvSpPr txBox="1"/>
          <p:nvPr/>
        </p:nvSpPr>
        <p:spPr>
          <a:xfrm>
            <a:off x="777240" y="224028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Name the lens that you look through.  [1]</a:t>
            </a:r>
          </a:p>
        </p:txBody>
      </p:sp>
      <p:cxnSp>
        <p:nvCxnSpPr>
          <p:cNvPr id="13" name="Connector 12"/>
          <p:cNvCxnSpPr/>
          <p:nvPr/>
        </p:nvCxnSpPr>
        <p:spPr>
          <a:xfrm>
            <a:off x="777240" y="302437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4" name="SG exit q2"/>
          <p:cNvSpPr txBox="1"/>
          <p:nvPr/>
        </p:nvSpPr>
        <p:spPr>
          <a:xfrm>
            <a:off x="777240" y="3280410"/>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An eyepiece lens is × 10 and an objective lens is × 4. What is the total magnification?  [1]</a:t>
            </a:r>
          </a:p>
        </p:txBody>
      </p:sp>
      <p:cxnSp>
        <p:nvCxnSpPr>
          <p:cNvPr id="15" name="Connector 14"/>
          <p:cNvCxnSpPr/>
          <p:nvPr/>
        </p:nvCxnSpPr>
        <p:spPr>
          <a:xfrm>
            <a:off x="777240" y="439140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3"/>
          <p:cNvSpPr txBox="1"/>
          <p:nvPr/>
        </p:nvSpPr>
        <p:spPr>
          <a:xfrm>
            <a:off x="777240" y="4647438"/>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Which focusing knob should you use with the highest-power objective lens?  [1]</a:t>
            </a:r>
          </a:p>
        </p:txBody>
      </p:sp>
      <p:cxnSp>
        <p:nvCxnSpPr>
          <p:cNvPr id="17" name="Connector 16"/>
          <p:cNvCxnSpPr/>
          <p:nvPr/>
        </p:nvCxnSpPr>
        <p:spPr>
          <a:xfrm>
            <a:off x="777240" y="575843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4"/>
          <p:cNvSpPr txBox="1"/>
          <p:nvPr/>
        </p:nvSpPr>
        <p:spPr>
          <a:xfrm>
            <a:off x="777240" y="6014466"/>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Give two rules for a biological drawing.  [2]</a:t>
            </a:r>
          </a:p>
        </p:txBody>
      </p:sp>
      <p:cxnSp>
        <p:nvCxnSpPr>
          <p:cNvPr id="19" name="Connector 18"/>
          <p:cNvCxnSpPr/>
          <p:nvPr/>
        </p:nvCxnSpPr>
        <p:spPr>
          <a:xfrm>
            <a:off x="777240" y="67985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77240" y="7255764"/>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4" name="TextBox 23"/>
          <p:cNvSpPr txBox="1"/>
          <p:nvPr/>
        </p:nvSpPr>
        <p:spPr>
          <a:xfrm>
            <a:off x="10515600" y="2194560"/>
            <a:ext cx="3977639" cy="914400"/>
          </a:xfrm>
          <a:prstGeom prst="rect">
            <a:avLst/>
          </a:prstGeom>
          <a:noFill/>
        </p:spPr>
        <p:txBody>
          <a:bodyPr wrap="square" lIns="0" rIns="0" tIns="0" bIns="0" anchor="t">
            <a:spAutoFit/>
          </a:bodyPr>
          <a:lstStyle/>
          <a:p>
            <a:pPr algn="l">
              <a:spcAft>
                <a:spcPts val="600"/>
              </a:spcAft>
            </a:pPr>
            <a:r>
              <a:rPr sz="2000" b="1">
                <a:solidFill>
                  <a:srgbClr val="000000"/>
                </a:solidFill>
                <a:latin typeface="Arial"/>
              </a:rPr>
              <a:t>I can name the parts of a light microscope and give their jobs.</a:t>
            </a:r>
          </a:p>
        </p:txBody>
      </p:sp>
      <p:sp>
        <p:nvSpPr>
          <p:cNvPr id="25" name="Oval 24"/>
          <p:cNvSpPr/>
          <p:nvPr/>
        </p:nvSpPr>
        <p:spPr>
          <a:xfrm>
            <a:off x="10954512" y="322783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2051792" y="322783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3149072" y="322783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515600" y="4023360"/>
            <a:ext cx="3977639" cy="914400"/>
          </a:xfrm>
          <a:prstGeom prst="rect">
            <a:avLst/>
          </a:prstGeom>
          <a:noFill/>
        </p:spPr>
        <p:txBody>
          <a:bodyPr wrap="square" lIns="0" rIns="0" tIns="0" bIns="0" anchor="t">
            <a:spAutoFit/>
          </a:bodyPr>
          <a:lstStyle/>
          <a:p>
            <a:pPr algn="l">
              <a:spcAft>
                <a:spcPts val="600"/>
              </a:spcAft>
            </a:pPr>
            <a:r>
              <a:rPr sz="2000" b="1">
                <a:solidFill>
                  <a:srgbClr val="000000"/>
                </a:solidFill>
                <a:latin typeface="Arial"/>
              </a:rPr>
              <a:t>I can prepare a slide, focus on the cells and draw them.</a:t>
            </a:r>
          </a:p>
        </p:txBody>
      </p:sp>
      <p:sp>
        <p:nvSpPr>
          <p:cNvPr id="29" name="Oval 28"/>
          <p:cNvSpPr/>
          <p:nvPr/>
        </p:nvSpPr>
        <p:spPr>
          <a:xfrm>
            <a:off x="10954512" y="505663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2051792" y="505663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3149072" y="505663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515600" y="5852160"/>
            <a:ext cx="3977639" cy="914400"/>
          </a:xfrm>
          <a:prstGeom prst="rect">
            <a:avLst/>
          </a:prstGeom>
          <a:noFill/>
        </p:spPr>
        <p:txBody>
          <a:bodyPr wrap="square" lIns="0" rIns="0" tIns="0" bIns="0" anchor="t">
            <a:spAutoFit/>
          </a:bodyPr>
          <a:lstStyle/>
          <a:p>
            <a:pPr algn="l">
              <a:spcAft>
                <a:spcPts val="600"/>
              </a:spcAft>
            </a:pPr>
            <a:r>
              <a:rPr sz="2000" b="1">
                <a:solidFill>
                  <a:srgbClr val="000000"/>
                </a:solidFill>
                <a:latin typeface="Arial"/>
              </a:rPr>
              <a:t>I can explain the difference between magnification and resolution.</a:t>
            </a:r>
          </a:p>
        </p:txBody>
      </p:sp>
      <p:sp>
        <p:nvSpPr>
          <p:cNvPr id="33" name="Oval 32"/>
          <p:cNvSpPr/>
          <p:nvPr/>
        </p:nvSpPr>
        <p:spPr>
          <a:xfrm>
            <a:off x="10954512" y="688543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2051792" y="688543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149072" y="688543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L3: Using a microscope</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L3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The eyepiece lens.</a:t>
            </a:r>
          </a:p>
          <a:p>
            <a:pPr algn="l">
              <a:spcAft>
                <a:spcPts val="2200"/>
              </a:spcAft>
            </a:pPr>
            <a:r>
              <a:rPr sz="2200" b="1">
                <a:solidFill>
                  <a:srgbClr val="009900"/>
                </a:solidFill>
                <a:latin typeface="Arial"/>
              </a:rPr>
              <a:t>2. × 40 (10 × 4 = 40).</a:t>
            </a:r>
          </a:p>
          <a:p>
            <a:pPr algn="l">
              <a:spcAft>
                <a:spcPts val="2200"/>
              </a:spcAft>
            </a:pPr>
            <a:r>
              <a:rPr sz="2200" b="1">
                <a:solidFill>
                  <a:srgbClr val="009900"/>
                </a:solidFill>
                <a:latin typeface="Arial"/>
              </a:rPr>
              <a:t>3. The fine focusing knob.</a:t>
            </a:r>
          </a:p>
          <a:p>
            <a:pPr algn="l">
              <a:spcAft>
                <a:spcPts val="2200"/>
              </a:spcAft>
            </a:pPr>
            <a:r>
              <a:rPr sz="2200" b="1">
                <a:solidFill>
                  <a:srgbClr val="009900"/>
                </a:solidFill>
                <a:latin typeface="Arial"/>
              </a:rPr>
              <a:t>4. Any two (1 each): a sharp pencil; clear, single lines; no shading; label lines drawn with a ruler that do not cross; label only what you can see; a title; the magnification or a scale bar.</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100" b="1">
                <a:solidFill>
                  <a:srgbClr val="223A5A"/>
                </a:solidFill>
                <a:latin typeface="Arial"/>
              </a:rPr>
              <a:t>Next: B1 L4 Magnification and cell size</a:t>
            </a:r>
          </a:p>
          <a:p>
            <a:pPr algn="l">
              <a:spcAft>
                <a:spcPts val="1000"/>
              </a:spcAft>
            </a:pPr>
            <a:r>
              <a:rPr sz="2000" b="0">
                <a:solidFill>
                  <a:srgbClr val="000000"/>
                </a:solidFill>
                <a:latin typeface="Arial"/>
              </a:rPr>
              <a:t>How to calculate magnification and real size, and compare the sizes of cells.</a:t>
            </a:r>
          </a:p>
        </p:txBody>
      </p:sp>
      <p:cxnSp>
        <p:nvCxnSpPr>
          <p:cNvPr id="20" name="Connector 19"/>
          <p:cNvCxnSpPr/>
          <p:nvPr/>
        </p:nvCxnSpPr>
        <p:spPr>
          <a:xfrm>
            <a:off x="10515600" y="393192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06908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Using a microscope</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The light microscope: its parts, a real microscope and a diagram, total magnification</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What a light microscope does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1229867"/>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A </a:t>
            </a:r>
            <a:r>
              <a:rPr sz="1200" b="1">
                <a:solidFill>
                  <a:srgbClr val="000000"/>
                </a:solidFill>
                <a:latin typeface="Arial"/>
              </a:rPr>
              <a:t>light microscope</a:t>
            </a:r>
            <a:r>
              <a:rPr sz="1200" b="0">
                <a:solidFill>
                  <a:srgbClr val="000000"/>
                </a:solidFill>
                <a:latin typeface="Arial"/>
              </a:rPr>
              <a:t> uses light and lenses to make a magnified image. Light from the </a:t>
            </a:r>
            <a:r>
              <a:rPr sz="1200" b="1">
                <a:solidFill>
                  <a:srgbClr val="000000"/>
                </a:solidFill>
                <a:latin typeface="Arial"/>
              </a:rPr>
              <a:t>lamp</a:t>
            </a:r>
            <a:r>
              <a:rPr sz="1200" b="0">
                <a:solidFill>
                  <a:srgbClr val="000000"/>
                </a:solidFill>
                <a:latin typeface="Arial"/>
              </a:rPr>
              <a:t> shines up through the </a:t>
            </a:r>
            <a:r>
              <a:rPr sz="1200" b="1">
                <a:solidFill>
                  <a:srgbClr val="000000"/>
                </a:solidFill>
                <a:latin typeface="Arial"/>
              </a:rPr>
              <a:t>specimen</a:t>
            </a:r>
            <a:r>
              <a:rPr sz="1200" b="0">
                <a:solidFill>
                  <a:srgbClr val="000000"/>
                </a:solidFill>
                <a:latin typeface="Arial"/>
              </a:rPr>
              <a:t>, the thing you are looking at. Then two lenses magnify it: the </a:t>
            </a:r>
            <a:r>
              <a:rPr sz="1200" b="1">
                <a:solidFill>
                  <a:srgbClr val="000000"/>
                </a:solidFill>
                <a:latin typeface="Arial"/>
              </a:rPr>
              <a:t>objective lens</a:t>
            </a:r>
            <a:r>
              <a:rPr sz="1200" b="0">
                <a:solidFill>
                  <a:srgbClr val="000000"/>
                </a:solidFill>
                <a:latin typeface="Arial"/>
              </a:rPr>
              <a:t> and the </a:t>
            </a:r>
            <a:r>
              <a:rPr sz="1200" b="1">
                <a:solidFill>
                  <a:srgbClr val="000000"/>
                </a:solidFill>
                <a:latin typeface="Arial"/>
              </a:rPr>
              <a:t>eyepiece lens</a:t>
            </a:r>
            <a:r>
              <a:rPr sz="1200" b="0">
                <a:solidFill>
                  <a:srgbClr val="000000"/>
                </a:solidFill>
                <a:latin typeface="Arial"/>
              </a:rPr>
              <a:t>.</a:t>
            </a:r>
          </a:p>
          <a:p>
            <a:pPr algn="l" marL="182880" indent="-182880">
              <a:spcAft>
                <a:spcPts val="300"/>
              </a:spcAft>
              <a:buClr>
                <a:srgbClr val="2E7D32"/>
              </a:buClr>
              <a:buSzPct val="115000"/>
              <a:buFont typeface="Arial"/>
              <a:buChar char="•"/>
            </a:pPr>
            <a:r>
              <a:rPr sz="1200" b="0">
                <a:solidFill>
                  <a:srgbClr val="000000"/>
                </a:solidFill>
                <a:latin typeface="Arial"/>
              </a:rPr>
              <a:t>The specimen sits on a </a:t>
            </a:r>
            <a:r>
              <a:rPr sz="1200" b="1">
                <a:solidFill>
                  <a:srgbClr val="000000"/>
                </a:solidFill>
                <a:latin typeface="Arial"/>
              </a:rPr>
              <a:t>microscope slide</a:t>
            </a:r>
            <a:r>
              <a:rPr sz="1200" b="0">
                <a:solidFill>
                  <a:srgbClr val="000000"/>
                </a:solidFill>
                <a:latin typeface="Arial"/>
              </a:rPr>
              <a:t>, a thin, flat piece of glass.</a:t>
            </a:r>
          </a:p>
          <a:p>
            <a:pPr algn="l" marL="182880" indent="-182880">
              <a:spcAft>
                <a:spcPts val="300"/>
              </a:spcAft>
              <a:buClr>
                <a:srgbClr val="2E7D32"/>
              </a:buClr>
              <a:buSzPct val="115000"/>
              <a:buFont typeface="Arial"/>
              <a:buChar char="•"/>
            </a:pPr>
            <a:r>
              <a:rPr sz="1200" b="0">
                <a:solidFill>
                  <a:srgbClr val="000000"/>
                </a:solidFill>
                <a:latin typeface="Arial"/>
              </a:rPr>
              <a:t>The specimen must be </a:t>
            </a:r>
            <a:r>
              <a:rPr sz="1200" b="1">
                <a:solidFill>
                  <a:srgbClr val="000000"/>
                </a:solidFill>
                <a:latin typeface="Arial"/>
              </a:rPr>
              <a:t>thin</a:t>
            </a:r>
            <a:r>
              <a:rPr sz="1200" b="0">
                <a:solidFill>
                  <a:srgbClr val="000000"/>
                </a:solidFill>
                <a:latin typeface="Arial"/>
              </a:rPr>
              <a:t>, so that light can pass through it. A thick piece blocks the light.</a:t>
            </a:r>
          </a:p>
          <a:p>
            <a:pPr algn="l" marL="182880" indent="-182880">
              <a:spcAft>
                <a:spcPts val="300"/>
              </a:spcAft>
              <a:buClr>
                <a:srgbClr val="2E7D32"/>
              </a:buClr>
              <a:buSzPct val="115000"/>
              <a:buFont typeface="Arial"/>
              <a:buChar char="•"/>
            </a:pPr>
            <a:r>
              <a:rPr sz="1200" b="0">
                <a:solidFill>
                  <a:srgbClr val="000000"/>
                </a:solidFill>
                <a:latin typeface="Arial"/>
              </a:rPr>
              <a:t>A picture of something seen through a light microscope is a </a:t>
            </a:r>
            <a:r>
              <a:rPr sz="1200" b="1">
                <a:solidFill>
                  <a:srgbClr val="000000"/>
                </a:solidFill>
                <a:latin typeface="Arial"/>
              </a:rPr>
              <a:t>light micrograph</a:t>
            </a:r>
            <a:r>
              <a:rPr sz="1200" b="0">
                <a:solidFill>
                  <a:srgbClr val="000000"/>
                </a:solidFill>
                <a:latin typeface="Arial"/>
              </a:rPr>
              <a:t>.</a:t>
            </a:r>
          </a:p>
        </p:txBody>
      </p:sp>
      <p:sp>
        <p:nvSpPr>
          <p:cNvPr id="10" name="TextBox 9"/>
          <p:cNvSpPr txBox="1"/>
          <p:nvPr/>
        </p:nvSpPr>
        <p:spPr>
          <a:xfrm>
            <a:off x="548640" y="293156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The parts and their jobs</a:t>
            </a:r>
          </a:p>
        </p:txBody>
      </p:sp>
      <p:sp>
        <p:nvSpPr>
          <p:cNvPr id="11" name="Rectangle 10"/>
          <p:cNvSpPr/>
          <p:nvPr/>
        </p:nvSpPr>
        <p:spPr>
          <a:xfrm>
            <a:off x="548640" y="3192170"/>
            <a:ext cx="6949440" cy="19202"/>
          </a:xfrm>
          <a:prstGeom prst="rect">
            <a:avLst/>
          </a:prstGeom>
          <a:solidFill>
            <a:srgbClr val="2E7D32"/>
          </a:solidFill>
          <a:ln>
            <a:noFill/>
          </a:ln>
          <a:effectLst/>
        </p:spPr>
        <p:txBody>
          <a:bodyPr rtlCol="0" anchor="ctr"/>
          <a:lstStyle/>
          <a:p>
            <a:pPr algn="ctr"/>
          </a:p>
        </p:txBody>
      </p:sp>
      <p:graphicFrame>
        <p:nvGraphicFramePr>
          <p:cNvPr id="12" name="Table 11"/>
          <p:cNvGraphicFramePr>
            <a:graphicFrameLocks noGrp="1"/>
          </p:cNvGraphicFramePr>
          <p:nvPr/>
        </p:nvGraphicFramePr>
        <p:xfrm>
          <a:off x="548640" y="3279952"/>
          <a:ext cx="3794760" cy="2133592"/>
        </p:xfrm>
        <a:graphic>
          <a:graphicData uri="http://schemas.openxmlformats.org/drawingml/2006/table">
            <a:tbl>
              <a:tblPr firstRow="0" bandRow="0">
                <a:tableStyleId>{5C22544A-7EE6-4342-B048-85BDC9FD1C3A}</a:tableStyleId>
              </a:tblPr>
              <a:tblGrid>
                <a:gridCol w="1280160"/>
                <a:gridCol w="2514600"/>
              </a:tblGrid>
              <a:tr h="266699">
                <a:tc>
                  <a:txBody>
                    <a:bodyPr/>
                    <a:lstStyle/>
                    <a:p>
                      <a:r>
                        <a:rPr sz="1150" b="1">
                          <a:solidFill>
                            <a:srgbClr val="FFFFFF"/>
                          </a:solidFill>
                          <a:latin typeface="Arial"/>
                        </a:rPr>
                        <a:t>Part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Job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Eyepiece lens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lens you look through; it magnifies the image (often × 10)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Objective lens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magnifies the image; there are usually three (such as × 4, × 10 and × 40) on a turning nosepiece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Stage and clips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stage holds the slide; the clips keep it still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Lamp</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shines light up through the specimen (older microscopes use a mirror)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Coarse focusing knob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larger knob: moves the lens and the slide a long way, to find the image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Fine focusing knob</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smaller knob: moves them a tiny distance, to make the image sharp</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Arm and base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hold the microscope steady; carry it by the arm, with a hand under the base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pic>
        <p:nvPicPr>
          <p:cNvPr id="13" name="Picture 12" descr="A labelled diagram of a light microscope: eyepiece lens, objective lens, stage, clip and lamp on the left; arm, coarse focusing knob, fine focusing knob and base on the right. A faint beam shows the light going up from the lamp through the stage and both lenses."/>
          <p:cNvPicPr>
            <a:picLocks noChangeAspect="1"/>
          </p:cNvPicPr>
          <p:nvPr/>
        </p:nvPicPr>
        <p:blipFill>
          <a:blip r:embed="rId3"/>
          <a:stretch>
            <a:fillRect/>
          </a:stretch>
        </p:blipFill>
        <p:spPr>
          <a:xfrm>
            <a:off x="4480559" y="3279952"/>
            <a:ext cx="3017520" cy="2864313"/>
          </a:xfrm>
          <a:prstGeom prst="rect">
            <a:avLst/>
          </a:prstGeom>
        </p:spPr>
      </p:pic>
      <p:sp>
        <p:nvSpPr>
          <p:cNvPr id="14" name="TextBox 13"/>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A real microscope and a diagram</a:t>
            </a:r>
          </a:p>
        </p:txBody>
      </p:sp>
      <p:sp>
        <p:nvSpPr>
          <p:cNvPr id="15" name="Rectangle 14"/>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6" name="TextBox 15"/>
          <p:cNvSpPr txBox="1"/>
          <p:nvPr/>
        </p:nvSpPr>
        <p:spPr>
          <a:xfrm>
            <a:off x="7744968" y="1509674"/>
            <a:ext cx="2651760" cy="2494787"/>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0">
                <a:solidFill>
                  <a:srgbClr val="000000"/>
                </a:solidFill>
                <a:latin typeface="Arial"/>
              </a:rPr>
              <a:t>A real school microscope has </a:t>
            </a:r>
            <a:r>
              <a:rPr sz="1200" b="1">
                <a:solidFill>
                  <a:srgbClr val="000000"/>
                </a:solidFill>
                <a:latin typeface="Arial"/>
              </a:rPr>
              <a:t>three objective lenses</a:t>
            </a:r>
            <a:r>
              <a:rPr sz="1200" b="0">
                <a:solidFill>
                  <a:srgbClr val="000000"/>
                </a:solidFill>
                <a:latin typeface="Arial"/>
              </a:rPr>
              <a:t> on a turning nosepiece. A diagram usually shows one.</a:t>
            </a:r>
          </a:p>
          <a:p>
            <a:pPr algn="l" marL="182880" indent="-182880">
              <a:spcAft>
                <a:spcPts val="300"/>
              </a:spcAft>
              <a:buClr>
                <a:srgbClr val="2E7D32"/>
              </a:buClr>
              <a:buSzPct val="115000"/>
              <a:buFont typeface="Arial"/>
              <a:buChar char="•"/>
            </a:pPr>
            <a:r>
              <a:rPr sz="1200" b="0">
                <a:solidFill>
                  <a:srgbClr val="000000"/>
                </a:solidFill>
                <a:latin typeface="Arial"/>
              </a:rPr>
              <a:t>On a real microscope the fine knob often sits inside the coarse knob, on both sides. A diagram draws two separate knobs.</a:t>
            </a:r>
          </a:p>
          <a:p>
            <a:pPr algn="l" marL="182880" indent="-182880">
              <a:spcAft>
                <a:spcPts val="300"/>
              </a:spcAft>
              <a:buClr>
                <a:srgbClr val="2E7D32"/>
              </a:buClr>
              <a:buSzPct val="115000"/>
              <a:buFont typeface="Arial"/>
              <a:buChar char="•"/>
            </a:pPr>
            <a:r>
              <a:rPr sz="1200" b="0">
                <a:solidFill>
                  <a:srgbClr val="000000"/>
                </a:solidFill>
                <a:latin typeface="Arial"/>
              </a:rPr>
              <a:t>The parts are always in the same places, so you can name them on any microscope.</a:t>
            </a:r>
          </a:p>
          <a:p>
            <a:pPr algn="l">
              <a:spcAft>
                <a:spcPts val="300"/>
              </a:spcAft>
            </a:pPr>
            <a:r>
              <a:rPr sz="1150" b="0">
                <a:solidFill>
                  <a:srgbClr val="5A5A5A"/>
                </a:solidFill>
                <a:latin typeface="Arial"/>
              </a:rPr>
              <a:t>A diagram is simplified: it shows only the parts you need to name.</a:t>
            </a:r>
          </a:p>
        </p:txBody>
      </p:sp>
      <p:pic>
        <p:nvPicPr>
          <p:cNvPr id="17" name="Picture 16" descr="A painting of a real school light microscope beside an exam diagram of a light microscope, the same height, captioned A real microscope and An exam diagram."/>
          <p:cNvPicPr>
            <a:picLocks noChangeAspect="1"/>
          </p:cNvPicPr>
          <p:nvPr/>
        </p:nvPicPr>
        <p:blipFill>
          <a:blip r:embed="rId4"/>
          <a:stretch>
            <a:fillRect/>
          </a:stretch>
        </p:blipFill>
        <p:spPr>
          <a:xfrm>
            <a:off x="10533888" y="1509674"/>
            <a:ext cx="4160520" cy="3624173"/>
          </a:xfrm>
          <a:prstGeom prst="rect">
            <a:avLst/>
          </a:prstGeom>
        </p:spPr>
      </p:pic>
      <p:sp>
        <p:nvSpPr>
          <p:cNvPr id="18" name="TextBox 17"/>
          <p:cNvSpPr txBox="1"/>
          <p:nvPr/>
        </p:nvSpPr>
        <p:spPr>
          <a:xfrm>
            <a:off x="7744968" y="5380735"/>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Total magnification</a:t>
            </a:r>
          </a:p>
        </p:txBody>
      </p:sp>
      <p:sp>
        <p:nvSpPr>
          <p:cNvPr id="19" name="Rectangle 18"/>
          <p:cNvSpPr/>
          <p:nvPr/>
        </p:nvSpPr>
        <p:spPr>
          <a:xfrm>
            <a:off x="7744968" y="5641339"/>
            <a:ext cx="6949440" cy="19202"/>
          </a:xfrm>
          <a:prstGeom prst="rect">
            <a:avLst/>
          </a:prstGeom>
          <a:solidFill>
            <a:srgbClr val="2E7D32"/>
          </a:solidFill>
          <a:ln>
            <a:noFill/>
          </a:ln>
          <a:effectLst/>
        </p:spPr>
        <p:txBody>
          <a:bodyPr rtlCol="0" anchor="ctr"/>
          <a:lstStyle/>
          <a:p>
            <a:pPr algn="ctr"/>
          </a:p>
        </p:txBody>
      </p:sp>
      <p:sp>
        <p:nvSpPr>
          <p:cNvPr id="20" name="TextBox 19"/>
          <p:cNvSpPr txBox="1"/>
          <p:nvPr/>
        </p:nvSpPr>
        <p:spPr>
          <a:xfrm>
            <a:off x="7744968" y="5729121"/>
            <a:ext cx="6949440" cy="108508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total magnification = eyepiece lens magnification × objective lens magnification</a:t>
            </a:r>
          </a:p>
          <a:p>
            <a:pPr algn="l">
              <a:spcAft>
                <a:spcPts val="300"/>
              </a:spcAft>
            </a:pPr>
            <a:r>
              <a:rPr sz="1200" b="1">
                <a:solidFill>
                  <a:srgbClr val="000000"/>
                </a:solidFill>
                <a:latin typeface="Arial"/>
              </a:rPr>
              <a:t>Worked example</a:t>
            </a:r>
            <a:r>
              <a:rPr sz="1200" b="0">
                <a:solidFill>
                  <a:srgbClr val="000000"/>
                </a:solidFill>
                <a:latin typeface="Arial"/>
              </a:rPr>
              <a:t>: the eyepiece lens is × 10 and the objective lens is × 40.</a:t>
            </a:r>
          </a:p>
          <a:p>
            <a:pPr algn="l" marL="182880" indent="-182880">
              <a:spcAft>
                <a:spcPts val="300"/>
              </a:spcAft>
              <a:buClr>
                <a:srgbClr val="2E7D32"/>
              </a:buClr>
              <a:buSzPct val="115000"/>
              <a:buFont typeface="Arial"/>
              <a:buChar char="•"/>
            </a:pPr>
            <a:r>
              <a:rPr sz="1200" b="0">
                <a:solidFill>
                  <a:srgbClr val="000000"/>
                </a:solidFill>
                <a:latin typeface="Arial"/>
              </a:rPr>
              <a:t>Numbers in: 10 × 40 = 400, so the total magnification is </a:t>
            </a:r>
            <a:r>
              <a:rPr sz="1200" b="1">
                <a:solidFill>
                  <a:srgbClr val="000000"/>
                </a:solidFill>
                <a:latin typeface="Arial"/>
              </a:rPr>
              <a:t>× 400</a:t>
            </a:r>
            <a:r>
              <a:rPr sz="1200" b="0">
                <a:solidFill>
                  <a:srgbClr val="000000"/>
                </a:solidFill>
                <a:latin typeface="Arial"/>
              </a:rPr>
              <a:t>. It has no unit.</a:t>
            </a:r>
          </a:p>
          <a:p>
            <a:pPr algn="l" marL="182880" indent="-182880">
              <a:spcAft>
                <a:spcPts val="300"/>
              </a:spcAft>
              <a:buClr>
                <a:srgbClr val="2E7D32"/>
              </a:buClr>
              <a:buSzPct val="115000"/>
              <a:buFont typeface="Arial"/>
              <a:buChar char="•"/>
            </a:pPr>
            <a:r>
              <a:rPr sz="1200" b="0">
                <a:solidFill>
                  <a:srgbClr val="000000"/>
                </a:solidFill>
                <a:latin typeface="Arial"/>
              </a:rPr>
              <a:t>Check: the answer is bigger than either lens on its own.</a:t>
            </a:r>
          </a:p>
          <a:p>
            <a:pPr algn="l">
              <a:spcAft>
                <a:spcPts val="300"/>
              </a:spcAft>
            </a:pPr>
            <a:r>
              <a:rPr sz="1200" b="0">
                <a:solidFill>
                  <a:srgbClr val="000000"/>
                </a:solidFill>
                <a:latin typeface="Arial"/>
              </a:rPr>
              <a:t>The higher the magnification, the smaller the </a:t>
            </a:r>
            <a:r>
              <a:rPr sz="1200" b="1">
                <a:solidFill>
                  <a:srgbClr val="000000"/>
                </a:solidFill>
                <a:latin typeface="Arial"/>
              </a:rPr>
              <a:t>field of view</a:t>
            </a:r>
            <a:r>
              <a:rPr sz="1200" b="0">
                <a:solidFill>
                  <a:srgbClr val="000000"/>
                </a:solidFill>
                <a:latin typeface="Arial"/>
              </a:rPr>
              <a:t>. With a × 10 eyepiece lens:</a:t>
            </a:r>
          </a:p>
        </p:txBody>
      </p:sp>
      <p:graphicFrame>
        <p:nvGraphicFramePr>
          <p:cNvPr id="21" name="Table 20"/>
          <p:cNvGraphicFramePr>
            <a:graphicFrameLocks noGrp="1"/>
          </p:cNvGraphicFramePr>
          <p:nvPr/>
        </p:nvGraphicFramePr>
        <p:xfrm>
          <a:off x="7744968" y="6850785"/>
          <a:ext cx="6949440" cy="1066796"/>
        </p:xfrm>
        <a:graphic>
          <a:graphicData uri="http://schemas.openxmlformats.org/drawingml/2006/table">
            <a:tbl>
              <a:tblPr firstRow="0" bandRow="0">
                <a:tableStyleId>{5C22544A-7EE6-4342-B048-85BDC9FD1C3A}</a:tableStyleId>
              </a:tblPr>
              <a:tblGrid>
                <a:gridCol w="1463040"/>
                <a:gridCol w="1920240"/>
                <a:gridCol w="1737360"/>
                <a:gridCol w="1828800"/>
              </a:tblGrid>
              <a:tr h="266699">
                <a:tc>
                  <a:txBody>
                    <a:bodyPr/>
                    <a:lstStyle/>
                    <a:p>
                      <a:r>
                        <a:rPr sz="1150" b="1">
                          <a:solidFill>
                            <a:srgbClr val="FFFFFF"/>
                          </a:solidFill>
                          <a:latin typeface="Arial"/>
                        </a:rPr>
                        <a:t>Objective lens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Total magnification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Field of view</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Onion cells across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 4</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 40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4.0 mm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20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 10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 100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1.6 mm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8</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 40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 400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0.4 mm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2</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2" name="Rectangle 21"/>
          <p:cNvSpPr/>
          <p:nvPr/>
        </p:nvSpPr>
        <p:spPr>
          <a:xfrm>
            <a:off x="7744968" y="8036457"/>
            <a:ext cx="50292" cy="146303"/>
          </a:xfrm>
          <a:prstGeom prst="rect">
            <a:avLst/>
          </a:prstGeom>
          <a:solidFill>
            <a:srgbClr val="2E7D32"/>
          </a:solidFill>
          <a:ln>
            <a:noFill/>
          </a:ln>
          <a:effectLst/>
        </p:spPr>
        <p:txBody>
          <a:bodyPr rtlCol="0" anchor="ctr"/>
          <a:lstStyle/>
          <a:p>
            <a:pPr algn="ctr"/>
          </a:p>
        </p:txBody>
      </p:sp>
      <p:sp>
        <p:nvSpPr>
          <p:cNvPr id="23" name="TextBox 22"/>
          <p:cNvSpPr txBox="1"/>
          <p:nvPr/>
        </p:nvSpPr>
        <p:spPr>
          <a:xfrm>
            <a:off x="7909560" y="8009025"/>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multiply, never add. × 10 and × 40 give × 400, not × 50.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Using a microscope</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Required practical 1 (Combined Science and Biology): preparing a slide, focusing and working safely</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Required practical 1 (Combined Science and Biology)</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155752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Aim</a:t>
            </a:r>
            <a:r>
              <a:rPr sz="1200" b="0">
                <a:solidFill>
                  <a:srgbClr val="000000"/>
                </a:solidFill>
                <a:latin typeface="Arial"/>
              </a:rPr>
              <a:t>: to use a light microscope to observe, draw and label plant and animal cells, with a magnification scale.</a:t>
            </a:r>
          </a:p>
          <a:p>
            <a:pPr algn="l">
              <a:spcAft>
                <a:spcPts val="300"/>
              </a:spcAft>
            </a:pPr>
            <a:r>
              <a:rPr sz="1200" b="1">
                <a:solidFill>
                  <a:srgbClr val="000000"/>
                </a:solidFill>
                <a:latin typeface="Arial"/>
              </a:rPr>
              <a:t>Apparatus</a:t>
            </a:r>
            <a:r>
              <a:rPr sz="1200" b="0">
                <a:solidFill>
                  <a:srgbClr val="000000"/>
                </a:solidFill>
                <a:latin typeface="Arial"/>
              </a:rPr>
              <a:t>: a light microscope, microscope slides, coverslips, an onion, forceps, a dropping pipette, water, iodine solution, a mounted needle, a paper towel, eye protection (and, for cheek cells, a clean cotton bud and methylene blue).</a:t>
            </a:r>
          </a:p>
          <a:p>
            <a:pPr algn="l">
              <a:spcAft>
                <a:spcPts val="300"/>
              </a:spcAft>
            </a:pPr>
            <a:r>
              <a:rPr sz="1200" b="0">
                <a:solidFill>
                  <a:srgbClr val="000000"/>
                </a:solidFill>
                <a:latin typeface="Arial"/>
              </a:rPr>
              <a:t>This practical is a skill, so it has no independent or dependent variable. To compare magnifications, you could change the objective lens (independent variable) and measure the diameter of the field of view (dependent variable), using the same slide (control variable).</a:t>
            </a:r>
          </a:p>
        </p:txBody>
      </p:sp>
      <p:sp>
        <p:nvSpPr>
          <p:cNvPr id="10" name="TextBox 9"/>
          <p:cNvSpPr txBox="1"/>
          <p:nvPr/>
        </p:nvSpPr>
        <p:spPr>
          <a:xfrm>
            <a:off x="548640" y="325922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Preparing a slide of onion cells</a:t>
            </a:r>
          </a:p>
        </p:txBody>
      </p:sp>
      <p:sp>
        <p:nvSpPr>
          <p:cNvPr id="11" name="Rectangle 10"/>
          <p:cNvSpPr/>
          <p:nvPr/>
        </p:nvSpPr>
        <p:spPr>
          <a:xfrm>
            <a:off x="548640" y="3519830"/>
            <a:ext cx="6949440" cy="19202"/>
          </a:xfrm>
          <a:prstGeom prst="rect">
            <a:avLst/>
          </a:prstGeom>
          <a:solidFill>
            <a:srgbClr val="2E7D32"/>
          </a:solidFill>
          <a:ln>
            <a:noFill/>
          </a:ln>
          <a:effectLst/>
        </p:spPr>
        <p:txBody>
          <a:bodyPr rtlCol="0" anchor="ctr"/>
          <a:lstStyle/>
          <a:p>
            <a:pPr algn="ctr"/>
          </a:p>
        </p:txBody>
      </p:sp>
      <p:sp>
        <p:nvSpPr>
          <p:cNvPr id="12" name="TextBox 11"/>
          <p:cNvSpPr txBox="1"/>
          <p:nvPr/>
        </p:nvSpPr>
        <p:spPr>
          <a:xfrm>
            <a:off x="548640" y="3607612"/>
            <a:ext cx="3703319" cy="2731007"/>
          </a:xfrm>
          <a:prstGeom prst="rect">
            <a:avLst/>
          </a:prstGeom>
          <a:noFill/>
        </p:spPr>
        <p:txBody>
          <a:bodyPr wrap="square" lIns="0" rIns="0" tIns="0" bIns="0" anchor="t">
            <a:spAutoFit/>
          </a:bodyPr>
          <a:lstStyle/>
          <a:p>
            <a:pPr algn="l" marL="274320" indent="-274320">
              <a:spcAft>
                <a:spcPts val="300"/>
              </a:spcAft>
              <a:buNone/>
            </a:pPr>
            <a:r>
              <a:rPr sz="1200" b="1">
                <a:solidFill>
                  <a:srgbClr val="2E7D32"/>
                </a:solidFill>
                <a:latin typeface="Arial"/>
              </a:rPr>
              <a:t>1.	</a:t>
            </a:r>
            <a:r>
              <a:rPr sz="1200" b="0">
                <a:solidFill>
                  <a:srgbClr val="000000"/>
                </a:solidFill>
                <a:latin typeface="Arial"/>
              </a:rPr>
              <a:t>Peel a thin layer of </a:t>
            </a:r>
            <a:r>
              <a:rPr sz="1200" b="1">
                <a:solidFill>
                  <a:srgbClr val="000000"/>
                </a:solidFill>
                <a:latin typeface="Arial"/>
              </a:rPr>
              <a:t>epidermis</a:t>
            </a:r>
            <a:r>
              <a:rPr sz="1200" b="0">
                <a:solidFill>
                  <a:srgbClr val="000000"/>
                </a:solidFill>
                <a:latin typeface="Arial"/>
              </a:rPr>
              <a:t> (skin) from the inside of an onion layer, using </a:t>
            </a:r>
            <a:r>
              <a:rPr sz="1200" b="1">
                <a:solidFill>
                  <a:srgbClr val="000000"/>
                </a:solidFill>
                <a:latin typeface="Arial"/>
              </a:rPr>
              <a:t>forceps</a:t>
            </a:r>
            <a:r>
              <a:rPr sz="1200" b="0">
                <a:solidFill>
                  <a:srgbClr val="000000"/>
                </a:solidFill>
                <a:latin typeface="Arial"/>
              </a:rPr>
              <a:t>.</a:t>
            </a:r>
          </a:p>
          <a:p>
            <a:pPr algn="l" marL="274320" indent="-274320">
              <a:spcAft>
                <a:spcPts val="300"/>
              </a:spcAft>
              <a:buNone/>
            </a:pPr>
            <a:r>
              <a:rPr sz="1200" b="1">
                <a:solidFill>
                  <a:srgbClr val="2E7D32"/>
                </a:solidFill>
                <a:latin typeface="Arial"/>
              </a:rPr>
              <a:t>2.	</a:t>
            </a:r>
            <a:r>
              <a:rPr sz="1200" b="0">
                <a:solidFill>
                  <a:srgbClr val="000000"/>
                </a:solidFill>
                <a:latin typeface="Arial"/>
              </a:rPr>
              <a:t>Put a drop of water on a clean </a:t>
            </a:r>
            <a:r>
              <a:rPr sz="1200" b="1">
                <a:solidFill>
                  <a:srgbClr val="000000"/>
                </a:solidFill>
                <a:latin typeface="Arial"/>
              </a:rPr>
              <a:t>microscope slide</a:t>
            </a:r>
            <a:r>
              <a:rPr sz="1200" b="0">
                <a:solidFill>
                  <a:srgbClr val="000000"/>
                </a:solidFill>
                <a:latin typeface="Arial"/>
              </a:rPr>
              <a:t>. Lay the epidermis flat in it, with no folds.</a:t>
            </a:r>
          </a:p>
          <a:p>
            <a:pPr algn="l" marL="274320" indent="-274320">
              <a:spcAft>
                <a:spcPts val="300"/>
              </a:spcAft>
              <a:buNone/>
            </a:pPr>
            <a:r>
              <a:rPr sz="1200" b="1">
                <a:solidFill>
                  <a:srgbClr val="2E7D32"/>
                </a:solidFill>
                <a:latin typeface="Arial"/>
              </a:rPr>
              <a:t>3.	</a:t>
            </a:r>
            <a:r>
              <a:rPr sz="1200" b="0">
                <a:solidFill>
                  <a:srgbClr val="000000"/>
                </a:solidFill>
                <a:latin typeface="Arial"/>
              </a:rPr>
              <a:t>Add a drop of </a:t>
            </a:r>
            <a:r>
              <a:rPr sz="1200" b="1">
                <a:solidFill>
                  <a:srgbClr val="000000"/>
                </a:solidFill>
                <a:latin typeface="Arial"/>
              </a:rPr>
              <a:t>iodine solution</a:t>
            </a:r>
            <a:r>
              <a:rPr sz="1200" b="0">
                <a:solidFill>
                  <a:srgbClr val="000000"/>
                </a:solidFill>
                <a:latin typeface="Arial"/>
              </a:rPr>
              <a:t>. It is a </a:t>
            </a:r>
            <a:r>
              <a:rPr sz="1200" b="1">
                <a:solidFill>
                  <a:srgbClr val="000000"/>
                </a:solidFill>
                <a:latin typeface="Arial"/>
              </a:rPr>
              <a:t>stain</a:t>
            </a:r>
            <a:r>
              <a:rPr sz="1200" b="0">
                <a:solidFill>
                  <a:srgbClr val="000000"/>
                </a:solidFill>
                <a:latin typeface="Arial"/>
              </a:rPr>
              <a:t> that makes the cells, and parts such as the nucleus, easier to see. It stains the cells yellow-brown.</a:t>
            </a:r>
          </a:p>
          <a:p>
            <a:pPr algn="l" marL="274320" indent="-274320">
              <a:spcAft>
                <a:spcPts val="300"/>
              </a:spcAft>
              <a:buNone/>
            </a:pPr>
            <a:r>
              <a:rPr sz="1200" b="1">
                <a:solidFill>
                  <a:srgbClr val="2E7D32"/>
                </a:solidFill>
                <a:latin typeface="Arial"/>
              </a:rPr>
              <a:t>4.	</a:t>
            </a:r>
            <a:r>
              <a:rPr sz="1200" b="0">
                <a:solidFill>
                  <a:srgbClr val="000000"/>
                </a:solidFill>
                <a:latin typeface="Arial"/>
              </a:rPr>
              <a:t>Lower a </a:t>
            </a:r>
            <a:r>
              <a:rPr sz="1200" b="1">
                <a:solidFill>
                  <a:srgbClr val="000000"/>
                </a:solidFill>
                <a:latin typeface="Arial"/>
              </a:rPr>
              <a:t>coverslip</a:t>
            </a:r>
            <a:r>
              <a:rPr sz="1200" b="0">
                <a:solidFill>
                  <a:srgbClr val="000000"/>
                </a:solidFill>
                <a:latin typeface="Arial"/>
              </a:rPr>
              <a:t> at an angle with a </a:t>
            </a:r>
            <a:r>
              <a:rPr sz="1200" b="1">
                <a:solidFill>
                  <a:srgbClr val="000000"/>
                </a:solidFill>
                <a:latin typeface="Arial"/>
              </a:rPr>
              <a:t>mounted needle</a:t>
            </a:r>
            <a:r>
              <a:rPr sz="1200" b="0">
                <a:solidFill>
                  <a:srgbClr val="000000"/>
                </a:solidFill>
                <a:latin typeface="Arial"/>
              </a:rPr>
              <a:t>, so no air bubbles are trapped. The coverslip keeps the specimen flat and stops it drying out.</a:t>
            </a:r>
          </a:p>
          <a:p>
            <a:pPr algn="l" marL="274320" indent="-274320">
              <a:spcAft>
                <a:spcPts val="300"/>
              </a:spcAft>
              <a:buNone/>
            </a:pPr>
            <a:r>
              <a:rPr sz="1200" b="1">
                <a:solidFill>
                  <a:srgbClr val="2E7D32"/>
                </a:solidFill>
                <a:latin typeface="Arial"/>
              </a:rPr>
              <a:t>5.	</a:t>
            </a:r>
            <a:r>
              <a:rPr sz="1200" b="0">
                <a:solidFill>
                  <a:srgbClr val="000000"/>
                </a:solidFill>
                <a:latin typeface="Arial"/>
              </a:rPr>
              <a:t>Blot off any extra liquid with a paper towel. Clip the slide onto the stage, with the specimen over the hole.</a:t>
            </a:r>
          </a:p>
        </p:txBody>
      </p:sp>
      <p:pic>
        <p:nvPicPr>
          <p:cNvPr id="13" name="Picture 12" descr="Five numbered steps to prepare a slide: peel a thin layer of onion epidermis with forceps; lay it flat in a drop of water on a slide; add a drop of iodine solution; lower a coverslip at an angle with a mounted needle; clip the slide onto the stage."/>
          <p:cNvPicPr>
            <a:picLocks noChangeAspect="1"/>
          </p:cNvPicPr>
          <p:nvPr/>
        </p:nvPicPr>
        <p:blipFill>
          <a:blip r:embed="rId3"/>
          <a:stretch>
            <a:fillRect/>
          </a:stretch>
        </p:blipFill>
        <p:spPr>
          <a:xfrm>
            <a:off x="4389119" y="3607612"/>
            <a:ext cx="3108960" cy="1890636"/>
          </a:xfrm>
          <a:prstGeom prst="rect">
            <a:avLst/>
          </a:prstGeom>
        </p:spPr>
      </p:pic>
      <p:sp>
        <p:nvSpPr>
          <p:cNvPr id="14" name="Rectangle 13"/>
          <p:cNvSpPr/>
          <p:nvPr/>
        </p:nvSpPr>
        <p:spPr>
          <a:xfrm>
            <a:off x="548640" y="6439204"/>
            <a:ext cx="50292" cy="329184"/>
          </a:xfrm>
          <a:prstGeom prst="rect">
            <a:avLst/>
          </a:prstGeom>
          <a:solidFill>
            <a:srgbClr val="2E7D32"/>
          </a:solidFill>
          <a:ln>
            <a:noFill/>
          </a:ln>
          <a:effectLst/>
        </p:spPr>
        <p:txBody>
          <a:bodyPr rtlCol="0" anchor="ctr"/>
          <a:lstStyle/>
          <a:p>
            <a:pPr algn="ctr"/>
          </a:p>
        </p:txBody>
      </p:sp>
      <p:sp>
        <p:nvSpPr>
          <p:cNvPr id="15" name="TextBox 14"/>
          <p:cNvSpPr txBox="1"/>
          <p:nvPr/>
        </p:nvSpPr>
        <p:spPr>
          <a:xfrm>
            <a:off x="713232" y="6411772"/>
            <a:ext cx="6784848" cy="384048"/>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a stain makes cells easier to see. It does not make them bigger: only the lenses magnify.</a:t>
            </a:r>
          </a:p>
        </p:txBody>
      </p:sp>
      <p:sp>
        <p:nvSpPr>
          <p:cNvPr id="16" name="TextBox 15"/>
          <p:cNvSpPr txBox="1"/>
          <p:nvPr/>
        </p:nvSpPr>
        <p:spPr>
          <a:xfrm>
            <a:off x="548640" y="700613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Animal cells: cheek cells</a:t>
            </a:r>
          </a:p>
        </p:txBody>
      </p:sp>
      <p:sp>
        <p:nvSpPr>
          <p:cNvPr id="17" name="Rectangle 16"/>
          <p:cNvSpPr/>
          <p:nvPr/>
        </p:nvSpPr>
        <p:spPr>
          <a:xfrm>
            <a:off x="548640" y="7266736"/>
            <a:ext cx="6949440" cy="19202"/>
          </a:xfrm>
          <a:prstGeom prst="rect">
            <a:avLst/>
          </a:prstGeom>
          <a:solidFill>
            <a:srgbClr val="2E7D32"/>
          </a:solidFill>
          <a:ln>
            <a:noFill/>
          </a:ln>
          <a:effectLst/>
        </p:spPr>
        <p:txBody>
          <a:bodyPr rtlCol="0" anchor="ctr"/>
          <a:lstStyle/>
          <a:p>
            <a:pPr algn="ctr"/>
          </a:p>
        </p:txBody>
      </p:sp>
      <p:sp>
        <p:nvSpPr>
          <p:cNvPr id="18" name="TextBox 17"/>
          <p:cNvSpPr txBox="1"/>
          <p:nvPr/>
        </p:nvSpPr>
        <p:spPr>
          <a:xfrm>
            <a:off x="548640" y="7354519"/>
            <a:ext cx="6949440" cy="74980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Gently wipe the inside of your own cheek with a clean cotton bud. Smear it on a slide, add a drop of </a:t>
            </a:r>
            <a:r>
              <a:rPr sz="1200" b="1">
                <a:solidFill>
                  <a:srgbClr val="000000"/>
                </a:solidFill>
                <a:latin typeface="Arial"/>
              </a:rPr>
              <a:t>methylene blue</a:t>
            </a:r>
            <a:r>
              <a:rPr sz="1200" b="0">
                <a:solidFill>
                  <a:srgbClr val="000000"/>
                </a:solidFill>
                <a:latin typeface="Arial"/>
              </a:rPr>
              <a:t> and lower a coverslip. Methylene blue stains the cells blue and the nucleus dark blue. Put used cotton buds straight into disinfectant. Many schools use a prepared slide of cheek cells instead.</a:t>
            </a:r>
          </a:p>
        </p:txBody>
      </p:sp>
      <p:sp>
        <p:nvSpPr>
          <p:cNvPr id="19" name="TextBox 18"/>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Focusing step by step</a:t>
            </a:r>
          </a:p>
        </p:txBody>
      </p:sp>
      <p:sp>
        <p:nvSpPr>
          <p:cNvPr id="20" name="Rectangle 19"/>
          <p:cNvSpPr/>
          <p:nvPr/>
        </p:nvSpPr>
        <p:spPr>
          <a:xfrm>
            <a:off x="7744968" y="1421892"/>
            <a:ext cx="6949440" cy="19202"/>
          </a:xfrm>
          <a:prstGeom prst="rect">
            <a:avLst/>
          </a:prstGeom>
          <a:solidFill>
            <a:srgbClr val="2E7D32"/>
          </a:solidFill>
          <a:ln>
            <a:noFill/>
          </a:ln>
          <a:effectLst/>
        </p:spPr>
        <p:txBody>
          <a:bodyPr rtlCol="0" anchor="ctr"/>
          <a:lstStyle/>
          <a:p>
            <a:pPr algn="ctr"/>
          </a:p>
        </p:txBody>
      </p:sp>
      <p:pic>
        <p:nvPicPr>
          <p:cNvPr id="21" name="Picture 20" descr="Four small side views of the objective lens and the slide, each above the view through the eyepiece: from the side, the lens is close to the slide (a small gap) and the eye is not looking yet; coarse focus, blurry cells; fine focus, sharp cells; higher power, bigger sharp cells, fine knob only."/>
          <p:cNvPicPr>
            <a:picLocks noChangeAspect="1"/>
          </p:cNvPicPr>
          <p:nvPr/>
        </p:nvPicPr>
        <p:blipFill>
          <a:blip r:embed="rId4"/>
          <a:stretch>
            <a:fillRect/>
          </a:stretch>
        </p:blipFill>
        <p:spPr>
          <a:xfrm>
            <a:off x="7927848" y="1509674"/>
            <a:ext cx="6583680" cy="1731508"/>
          </a:xfrm>
          <a:prstGeom prst="rect">
            <a:avLst/>
          </a:prstGeom>
        </p:spPr>
      </p:pic>
      <p:sp>
        <p:nvSpPr>
          <p:cNvPr id="22" name="TextBox 21"/>
          <p:cNvSpPr txBox="1"/>
          <p:nvPr/>
        </p:nvSpPr>
        <p:spPr>
          <a:xfrm>
            <a:off x="7744968" y="3332622"/>
            <a:ext cx="6949440" cy="1633727"/>
          </a:xfrm>
          <a:prstGeom prst="rect">
            <a:avLst/>
          </a:prstGeom>
          <a:noFill/>
        </p:spPr>
        <p:txBody>
          <a:bodyPr wrap="square" lIns="0" rIns="0" tIns="0" bIns="0" anchor="t">
            <a:spAutoFit/>
          </a:bodyPr>
          <a:lstStyle/>
          <a:p>
            <a:pPr algn="l" marL="274320" indent="-274320">
              <a:spcAft>
                <a:spcPts val="300"/>
              </a:spcAft>
              <a:buNone/>
            </a:pPr>
            <a:r>
              <a:rPr sz="1200" b="1">
                <a:solidFill>
                  <a:srgbClr val="2E7D32"/>
                </a:solidFill>
                <a:latin typeface="Arial"/>
              </a:rPr>
              <a:t>1.	</a:t>
            </a:r>
            <a:r>
              <a:rPr sz="1200" b="0">
                <a:solidFill>
                  <a:srgbClr val="000000"/>
                </a:solidFill>
                <a:latin typeface="Arial"/>
              </a:rPr>
              <a:t>Start with the </a:t>
            </a:r>
            <a:r>
              <a:rPr sz="1200" b="1">
                <a:solidFill>
                  <a:srgbClr val="000000"/>
                </a:solidFill>
                <a:latin typeface="Arial"/>
              </a:rPr>
              <a:t>lowest-power objective lens</a:t>
            </a:r>
            <a:r>
              <a:rPr sz="1200" b="0">
                <a:solidFill>
                  <a:srgbClr val="000000"/>
                </a:solidFill>
                <a:latin typeface="Arial"/>
              </a:rPr>
              <a:t>. Its wide field of view makes the cells easy to find.</a:t>
            </a:r>
          </a:p>
          <a:p>
            <a:pPr algn="l" marL="274320" indent="-274320">
              <a:spcAft>
                <a:spcPts val="300"/>
              </a:spcAft>
              <a:buNone/>
            </a:pPr>
            <a:r>
              <a:rPr sz="1200" b="1">
                <a:solidFill>
                  <a:srgbClr val="2E7D32"/>
                </a:solidFill>
                <a:latin typeface="Arial"/>
              </a:rPr>
              <a:t>2.	</a:t>
            </a:r>
            <a:r>
              <a:rPr sz="1200" b="0">
                <a:solidFill>
                  <a:srgbClr val="000000"/>
                </a:solidFill>
                <a:latin typeface="Arial"/>
              </a:rPr>
              <a:t>Watching from the side, turn the </a:t>
            </a:r>
            <a:r>
              <a:rPr sz="1200" b="1">
                <a:solidFill>
                  <a:srgbClr val="000000"/>
                </a:solidFill>
                <a:latin typeface="Arial"/>
              </a:rPr>
              <a:t>coarse focusing knob</a:t>
            </a:r>
            <a:r>
              <a:rPr sz="1200" b="0">
                <a:solidFill>
                  <a:srgbClr val="000000"/>
                </a:solidFill>
                <a:latin typeface="Arial"/>
              </a:rPr>
              <a:t> to bring the lens close to the slide, without touching it.</a:t>
            </a:r>
          </a:p>
          <a:p>
            <a:pPr algn="l" marL="274320" indent="-274320">
              <a:spcAft>
                <a:spcPts val="300"/>
              </a:spcAft>
              <a:buNone/>
            </a:pPr>
            <a:r>
              <a:rPr sz="1200" b="1">
                <a:solidFill>
                  <a:srgbClr val="2E7D32"/>
                </a:solidFill>
                <a:latin typeface="Arial"/>
              </a:rPr>
              <a:t>3.	</a:t>
            </a:r>
            <a:r>
              <a:rPr sz="1200" b="0">
                <a:solidFill>
                  <a:srgbClr val="000000"/>
                </a:solidFill>
                <a:latin typeface="Arial"/>
              </a:rPr>
              <a:t>Look through the eyepiece lens. Turn the coarse knob to move the lens and the slide apart until the cells appear.</a:t>
            </a:r>
          </a:p>
          <a:p>
            <a:pPr algn="l" marL="274320" indent="-274320">
              <a:spcAft>
                <a:spcPts val="300"/>
              </a:spcAft>
              <a:buNone/>
            </a:pPr>
            <a:r>
              <a:rPr sz="1200" b="1">
                <a:solidFill>
                  <a:srgbClr val="2E7D32"/>
                </a:solidFill>
                <a:latin typeface="Arial"/>
              </a:rPr>
              <a:t>4.	</a:t>
            </a:r>
            <a:r>
              <a:rPr sz="1200" b="0">
                <a:solidFill>
                  <a:srgbClr val="000000"/>
                </a:solidFill>
                <a:latin typeface="Arial"/>
              </a:rPr>
              <a:t>Turn the </a:t>
            </a:r>
            <a:r>
              <a:rPr sz="1200" b="1">
                <a:solidFill>
                  <a:srgbClr val="000000"/>
                </a:solidFill>
                <a:latin typeface="Arial"/>
              </a:rPr>
              <a:t>fine focusing knob</a:t>
            </a:r>
            <a:r>
              <a:rPr sz="1200" b="0">
                <a:solidFill>
                  <a:srgbClr val="000000"/>
                </a:solidFill>
                <a:latin typeface="Arial"/>
              </a:rPr>
              <a:t> until the image is sharp.</a:t>
            </a:r>
          </a:p>
          <a:p>
            <a:pPr algn="l" marL="274320" indent="-274320">
              <a:spcAft>
                <a:spcPts val="300"/>
              </a:spcAft>
              <a:buNone/>
            </a:pPr>
            <a:r>
              <a:rPr sz="1200" b="1">
                <a:solidFill>
                  <a:srgbClr val="2E7D32"/>
                </a:solidFill>
                <a:latin typeface="Arial"/>
              </a:rPr>
              <a:t>5.	</a:t>
            </a:r>
            <a:r>
              <a:rPr sz="1200" b="0">
                <a:solidFill>
                  <a:srgbClr val="000000"/>
                </a:solidFill>
                <a:latin typeface="Arial"/>
              </a:rPr>
              <a:t>For a higher magnification, turn the nosepiece to a higher-power objective lens and refocus with the </a:t>
            </a:r>
            <a:r>
              <a:rPr sz="1200" b="1">
                <a:solidFill>
                  <a:srgbClr val="000000"/>
                </a:solidFill>
                <a:latin typeface="Arial"/>
              </a:rPr>
              <a:t>fine knob only</a:t>
            </a:r>
            <a:r>
              <a:rPr sz="1200" b="0">
                <a:solidFill>
                  <a:srgbClr val="000000"/>
                </a:solidFill>
                <a:latin typeface="Arial"/>
              </a:rPr>
              <a:t>.</a:t>
            </a:r>
          </a:p>
        </p:txBody>
      </p:sp>
      <p:sp>
        <p:nvSpPr>
          <p:cNvPr id="23" name="Rectangle 22"/>
          <p:cNvSpPr/>
          <p:nvPr/>
        </p:nvSpPr>
        <p:spPr>
          <a:xfrm>
            <a:off x="7744968" y="5030358"/>
            <a:ext cx="50292" cy="367283"/>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5002926"/>
            <a:ext cx="6784848" cy="42214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never use the coarse knob at high power: the lens could crack the slide.</a:t>
            </a:r>
          </a:p>
          <a:p>
            <a:pPr algn="l">
              <a:spcAft>
                <a:spcPts val="300"/>
              </a:spcAft>
            </a:pPr>
            <a:r>
              <a:rPr sz="1200" b="1">
                <a:solidFill>
                  <a:srgbClr val="000000"/>
                </a:solidFill>
                <a:latin typeface="Arial"/>
              </a:rPr>
              <a:t>Watch out:</a:t>
            </a:r>
            <a:r>
              <a:rPr sz="1200" b="0">
                <a:solidFill>
                  <a:srgbClr val="000000"/>
                </a:solidFill>
                <a:latin typeface="Arial"/>
              </a:rPr>
              <a:t> focusing changes the sharpness, not the size.</a:t>
            </a:r>
          </a:p>
        </p:txBody>
      </p:sp>
      <p:sp>
        <p:nvSpPr>
          <p:cNvPr id="25" name="TextBox 24"/>
          <p:cNvSpPr txBox="1"/>
          <p:nvPr/>
        </p:nvSpPr>
        <p:spPr>
          <a:xfrm>
            <a:off x="7744968" y="56353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Safety</a:t>
            </a:r>
          </a:p>
        </p:txBody>
      </p:sp>
      <p:sp>
        <p:nvSpPr>
          <p:cNvPr id="26" name="Rectangle 25"/>
          <p:cNvSpPr/>
          <p:nvPr/>
        </p:nvSpPr>
        <p:spPr>
          <a:xfrm>
            <a:off x="7744968" y="5895990"/>
            <a:ext cx="6949440" cy="19202"/>
          </a:xfrm>
          <a:prstGeom prst="rect">
            <a:avLst/>
          </a:prstGeom>
          <a:solidFill>
            <a:srgbClr val="2E7D32"/>
          </a:solidFill>
          <a:ln>
            <a:noFill/>
          </a:ln>
          <a:effectLst/>
        </p:spPr>
        <p:txBody>
          <a:bodyPr rtlCol="0" anchor="ctr"/>
          <a:lstStyle/>
          <a:p>
            <a:pPr algn="ctr"/>
          </a:p>
        </p:txBody>
      </p:sp>
      <p:graphicFrame>
        <p:nvGraphicFramePr>
          <p:cNvPr id="27" name="Table 26"/>
          <p:cNvGraphicFramePr>
            <a:graphicFrameLocks noGrp="1"/>
          </p:cNvGraphicFramePr>
          <p:nvPr/>
        </p:nvGraphicFramePr>
        <p:xfrm>
          <a:off x="7744968" y="5983772"/>
          <a:ext cx="6949440" cy="1333495"/>
        </p:xfrm>
        <a:graphic>
          <a:graphicData uri="http://schemas.openxmlformats.org/drawingml/2006/table">
            <a:tbl>
              <a:tblPr firstRow="0" bandRow="0">
                <a:tableStyleId>{5C22544A-7EE6-4342-B048-85BDC9FD1C3A}</a:tableStyleId>
              </a:tblPr>
              <a:tblGrid>
                <a:gridCol w="2011680"/>
                <a:gridCol w="2103120"/>
                <a:gridCol w="2834640"/>
              </a:tblGrid>
              <a:tr h="266699">
                <a:tc>
                  <a:txBody>
                    <a:bodyPr/>
                    <a:lstStyle/>
                    <a:p>
                      <a:r>
                        <a:rPr sz="1150" b="1">
                          <a:solidFill>
                            <a:srgbClr val="FFFFFF"/>
                          </a:solidFill>
                          <a:latin typeface="Arial"/>
                        </a:rPr>
                        <a:t>Hazard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Risk</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Precaution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Iodine solution, methylene blue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irritate the eyes; stain skin and clothes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wear eye protection; use a dropper; wipe up spills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Mounted needle, glass slides and coverslips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cuts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handle with care; tell the teacher about broken glass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Cheek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spreading infection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use only your own cheek and a clean cotton bud; used buds into disinfectant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The microscope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dropping it; a mirror pointed at the Sun can damage your eyes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carry it with one hand on the arm and the other under the base; never point a mirror at the Sun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Using a microscope</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Results, biological drawings, magnification and resolution, what can go wrong</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What you see</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3520439" cy="228904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Onion cells</a:t>
            </a:r>
            <a:r>
              <a:rPr sz="1200" b="0">
                <a:solidFill>
                  <a:srgbClr val="000000"/>
                </a:solidFill>
                <a:latin typeface="Arial"/>
              </a:rPr>
              <a:t> (iodine solution): brick-shaped cells in rows, about 0.2 mm long. You can see the </a:t>
            </a:r>
            <a:r>
              <a:rPr sz="1200" b="1">
                <a:solidFill>
                  <a:srgbClr val="000000"/>
                </a:solidFill>
                <a:latin typeface="Arial"/>
              </a:rPr>
              <a:t>cell wall</a:t>
            </a:r>
            <a:r>
              <a:rPr sz="1200" b="0">
                <a:solidFill>
                  <a:srgbClr val="000000"/>
                </a:solidFill>
                <a:latin typeface="Arial"/>
              </a:rPr>
              <a:t>, the </a:t>
            </a:r>
            <a:r>
              <a:rPr sz="1200" b="1">
                <a:solidFill>
                  <a:srgbClr val="000000"/>
                </a:solidFill>
                <a:latin typeface="Arial"/>
              </a:rPr>
              <a:t>cytoplasm</a:t>
            </a:r>
            <a:r>
              <a:rPr sz="1200" b="0">
                <a:solidFill>
                  <a:srgbClr val="000000"/>
                </a:solidFill>
                <a:latin typeface="Arial"/>
              </a:rPr>
              <a:t> and a </a:t>
            </a:r>
            <a:r>
              <a:rPr sz="1200" b="1">
                <a:solidFill>
                  <a:srgbClr val="000000"/>
                </a:solidFill>
                <a:latin typeface="Arial"/>
              </a:rPr>
              <a:t>nucleus</a:t>
            </a:r>
            <a:r>
              <a:rPr sz="1200" b="0">
                <a:solidFill>
                  <a:srgbClr val="000000"/>
                </a:solidFill>
                <a:latin typeface="Arial"/>
              </a:rPr>
              <a:t>. The cell membrane is pressed against the wall, so you cannot see it on its own. There are </a:t>
            </a:r>
            <a:r>
              <a:rPr sz="1200" b="1">
                <a:solidFill>
                  <a:srgbClr val="000000"/>
                </a:solidFill>
                <a:latin typeface="Arial"/>
              </a:rPr>
              <a:t>no chloroplasts</a:t>
            </a:r>
            <a:r>
              <a:rPr sz="1200" b="0">
                <a:solidFill>
                  <a:srgbClr val="000000"/>
                </a:solidFill>
                <a:latin typeface="Arial"/>
              </a:rPr>
              <a:t>: an onion bulb grows underground.</a:t>
            </a:r>
          </a:p>
          <a:p>
            <a:pPr algn="l" marL="182880" indent="-182880">
              <a:spcAft>
                <a:spcPts val="300"/>
              </a:spcAft>
              <a:buClr>
                <a:srgbClr val="2E7D32"/>
              </a:buClr>
              <a:buSzPct val="115000"/>
              <a:buFont typeface="Arial"/>
              <a:buChar char="•"/>
            </a:pPr>
            <a:r>
              <a:rPr sz="1200" b="1">
                <a:solidFill>
                  <a:srgbClr val="000000"/>
                </a:solidFill>
                <a:latin typeface="Arial"/>
              </a:rPr>
              <a:t>Cheek cells</a:t>
            </a:r>
            <a:r>
              <a:rPr sz="1200" b="0">
                <a:solidFill>
                  <a:srgbClr val="000000"/>
                </a:solidFill>
                <a:latin typeface="Arial"/>
              </a:rPr>
              <a:t> (methylene blue): flat, uneven cells, about 50 µm across, with a dark blue </a:t>
            </a:r>
            <a:r>
              <a:rPr sz="1200" b="1">
                <a:solidFill>
                  <a:srgbClr val="000000"/>
                </a:solidFill>
                <a:latin typeface="Arial"/>
              </a:rPr>
              <a:t>nucleus</a:t>
            </a:r>
            <a:r>
              <a:rPr sz="1200" b="0">
                <a:solidFill>
                  <a:srgbClr val="000000"/>
                </a:solidFill>
                <a:latin typeface="Arial"/>
              </a:rPr>
              <a:t>, a </a:t>
            </a:r>
            <a:r>
              <a:rPr sz="1200" b="1">
                <a:solidFill>
                  <a:srgbClr val="000000"/>
                </a:solidFill>
                <a:latin typeface="Arial"/>
              </a:rPr>
              <a:t>cell membrane</a:t>
            </a:r>
            <a:r>
              <a:rPr sz="1200" b="0">
                <a:solidFill>
                  <a:srgbClr val="000000"/>
                </a:solidFill>
                <a:latin typeface="Arial"/>
              </a:rPr>
              <a:t> and </a:t>
            </a:r>
            <a:r>
              <a:rPr sz="1200" b="1">
                <a:solidFill>
                  <a:srgbClr val="000000"/>
                </a:solidFill>
                <a:latin typeface="Arial"/>
              </a:rPr>
              <a:t>no cell wall</a:t>
            </a:r>
            <a:r>
              <a:rPr sz="1200" b="0">
                <a:solidFill>
                  <a:srgbClr val="000000"/>
                </a:solidFill>
                <a:latin typeface="Arial"/>
              </a:rPr>
              <a:t>.</a:t>
            </a:r>
          </a:p>
          <a:p>
            <a:pPr algn="l" marL="182880" indent="-182880">
              <a:spcAft>
                <a:spcPts val="300"/>
              </a:spcAft>
              <a:buClr>
                <a:srgbClr val="2E7D32"/>
              </a:buClr>
              <a:buSzPct val="115000"/>
              <a:buFont typeface="Arial"/>
              <a:buChar char="•"/>
            </a:pPr>
            <a:r>
              <a:rPr sz="1200" b="0">
                <a:solidFill>
                  <a:srgbClr val="000000"/>
                </a:solidFill>
                <a:latin typeface="Arial"/>
              </a:rPr>
              <a:t>You cannot see </a:t>
            </a:r>
            <a:r>
              <a:rPr sz="1200" b="1">
                <a:solidFill>
                  <a:srgbClr val="000000"/>
                </a:solidFill>
                <a:latin typeface="Arial"/>
              </a:rPr>
              <a:t>mitochondria</a:t>
            </a:r>
            <a:r>
              <a:rPr sz="1200" b="0">
                <a:solidFill>
                  <a:srgbClr val="000000"/>
                </a:solidFill>
                <a:latin typeface="Arial"/>
              </a:rPr>
              <a:t> clearly with a school light microscope. </a:t>
            </a:r>
            <a:r>
              <a:rPr sz="1200" b="1">
                <a:solidFill>
                  <a:srgbClr val="000000"/>
                </a:solidFill>
                <a:latin typeface="Arial"/>
              </a:rPr>
              <a:t>Ribosomes</a:t>
            </a:r>
            <a:r>
              <a:rPr sz="1200" b="0">
                <a:solidFill>
                  <a:srgbClr val="000000"/>
                </a:solidFill>
                <a:latin typeface="Arial"/>
              </a:rPr>
              <a:t> are far too small to see at all.</a:t>
            </a:r>
          </a:p>
        </p:txBody>
      </p:sp>
      <p:pic>
        <p:nvPicPr>
          <p:cNvPr id="10" name="Picture 9" descr="Two views down a light microscope. Onion epidermis cells at × 100, stained yellow-brown with iodine solution: brick-shaped cells in rows, labelled cell wall, nucleus and air bubble. Cheek cells at × 400, stained blue with methylene blue: flat, uneven cells, labelled cell membrane and nucleus."/>
          <p:cNvPicPr>
            <a:picLocks noChangeAspect="1"/>
          </p:cNvPicPr>
          <p:nvPr/>
        </p:nvPicPr>
        <p:blipFill>
          <a:blip r:embed="rId3"/>
          <a:stretch>
            <a:fillRect/>
          </a:stretch>
        </p:blipFill>
        <p:spPr>
          <a:xfrm>
            <a:off x="4206240" y="1509674"/>
            <a:ext cx="3291840" cy="2527663"/>
          </a:xfrm>
          <a:prstGeom prst="rect">
            <a:avLst/>
          </a:prstGeom>
        </p:spPr>
      </p:pic>
      <p:sp>
        <p:nvSpPr>
          <p:cNvPr id="11" name="Rectangle 10"/>
          <p:cNvSpPr/>
          <p:nvPr/>
        </p:nvSpPr>
        <p:spPr>
          <a:xfrm>
            <a:off x="548640" y="4156209"/>
            <a:ext cx="50292" cy="146303"/>
          </a:xfrm>
          <a:prstGeom prst="rect">
            <a:avLst/>
          </a:prstGeom>
          <a:solidFill>
            <a:srgbClr val="2E7D32"/>
          </a:solidFill>
          <a:ln>
            <a:noFill/>
          </a:ln>
          <a:effectLst/>
        </p:spPr>
        <p:txBody>
          <a:bodyPr rtlCol="0" anchor="ctr"/>
          <a:lstStyle/>
          <a:p>
            <a:pPr algn="ctr"/>
          </a:p>
        </p:txBody>
      </p:sp>
      <p:sp>
        <p:nvSpPr>
          <p:cNvPr id="12" name="TextBox 11"/>
          <p:cNvSpPr txBox="1"/>
          <p:nvPr/>
        </p:nvSpPr>
        <p:spPr>
          <a:xfrm>
            <a:off x="713232" y="4128777"/>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an air bubble is round, with a thick dark edge. It is not a cell. Do not draw it.</a:t>
            </a:r>
          </a:p>
        </p:txBody>
      </p:sp>
      <p:sp>
        <p:nvSpPr>
          <p:cNvPr id="13" name="TextBox 12"/>
          <p:cNvSpPr txBox="1"/>
          <p:nvPr/>
        </p:nvSpPr>
        <p:spPr>
          <a:xfrm>
            <a:off x="548640" y="4540257"/>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11. Magnification and resolution</a:t>
            </a:r>
          </a:p>
        </p:txBody>
      </p:sp>
      <p:sp>
        <p:nvSpPr>
          <p:cNvPr id="14" name="Rectangle 13"/>
          <p:cNvSpPr/>
          <p:nvPr/>
        </p:nvSpPr>
        <p:spPr>
          <a:xfrm>
            <a:off x="548640" y="4800861"/>
            <a:ext cx="6949440" cy="19202"/>
          </a:xfrm>
          <a:prstGeom prst="rect">
            <a:avLst/>
          </a:prstGeom>
          <a:solidFill>
            <a:srgbClr val="2E7D32"/>
          </a:solidFill>
          <a:ln>
            <a:noFill/>
          </a:ln>
          <a:effectLst/>
        </p:spPr>
        <p:txBody>
          <a:bodyPr rtlCol="0" anchor="ctr"/>
          <a:lstStyle/>
          <a:p>
            <a:pPr algn="ctr"/>
          </a:p>
        </p:txBody>
      </p:sp>
      <p:sp>
        <p:nvSpPr>
          <p:cNvPr id="15" name="TextBox 14"/>
          <p:cNvSpPr txBox="1"/>
          <p:nvPr/>
        </p:nvSpPr>
        <p:spPr>
          <a:xfrm>
            <a:off x="548640" y="4888643"/>
            <a:ext cx="4069079" cy="1374647"/>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00" b="1">
                <a:solidFill>
                  <a:srgbClr val="000000"/>
                </a:solidFill>
                <a:latin typeface="Arial"/>
              </a:rPr>
              <a:t>Magnification</a:t>
            </a:r>
            <a:r>
              <a:rPr sz="1200" b="0">
                <a:solidFill>
                  <a:srgbClr val="000000"/>
                </a:solidFill>
                <a:latin typeface="Arial"/>
              </a:rPr>
              <a:t>: how many times bigger the image is than the real object.</a:t>
            </a:r>
          </a:p>
          <a:p>
            <a:pPr algn="l" marL="182880" indent="-182880">
              <a:spcAft>
                <a:spcPts val="300"/>
              </a:spcAft>
              <a:buClr>
                <a:srgbClr val="2E7D32"/>
              </a:buClr>
              <a:buSzPct val="115000"/>
              <a:buFont typeface="Arial"/>
              <a:buChar char="•"/>
            </a:pPr>
            <a:r>
              <a:rPr sz="1200" b="1">
                <a:solidFill>
                  <a:srgbClr val="000000"/>
                </a:solidFill>
                <a:latin typeface="Arial"/>
              </a:rPr>
              <a:t>Resolution</a:t>
            </a:r>
            <a:r>
              <a:rPr sz="1200" b="0">
                <a:solidFill>
                  <a:srgbClr val="000000"/>
                </a:solidFill>
                <a:latin typeface="Arial"/>
              </a:rPr>
              <a:t> (resolving power): the ability to see two points that are close together as two separate points.</a:t>
            </a:r>
          </a:p>
          <a:p>
            <a:pPr algn="l">
              <a:spcAft>
                <a:spcPts val="300"/>
              </a:spcAft>
            </a:pPr>
            <a:r>
              <a:rPr sz="1200" b="0">
                <a:solidFill>
                  <a:srgbClr val="000000"/>
                </a:solidFill>
                <a:latin typeface="Arial"/>
              </a:rPr>
              <a:t>A light microscope can resolve points about </a:t>
            </a:r>
            <a:r>
              <a:rPr sz="1200" b="1">
                <a:solidFill>
                  <a:srgbClr val="000000"/>
                </a:solidFill>
                <a:latin typeface="Arial"/>
              </a:rPr>
              <a:t>200 nm</a:t>
            </a:r>
            <a:r>
              <a:rPr sz="1200" b="0">
                <a:solidFill>
                  <a:srgbClr val="000000"/>
                </a:solidFill>
                <a:latin typeface="Arial"/>
              </a:rPr>
              <a:t> (0.2 µm) apart. Points closer than that blur into one, however much you magnify them.</a:t>
            </a:r>
          </a:p>
        </p:txBody>
      </p:sp>
      <p:pic>
        <p:nvPicPr>
          <p:cNvPr id="16" name="Picture 15" descr="Two squares, each showing two points that are close together: at low resolution they blur into one; at high resolution they show as two separate points."/>
          <p:cNvPicPr>
            <a:picLocks noChangeAspect="1"/>
          </p:cNvPicPr>
          <p:nvPr/>
        </p:nvPicPr>
        <p:blipFill>
          <a:blip r:embed="rId4"/>
          <a:stretch>
            <a:fillRect/>
          </a:stretch>
        </p:blipFill>
        <p:spPr>
          <a:xfrm>
            <a:off x="4754879" y="4888643"/>
            <a:ext cx="2743200" cy="1739189"/>
          </a:xfrm>
          <a:prstGeom prst="rect">
            <a:avLst/>
          </a:prstGeom>
        </p:spPr>
      </p:pic>
      <p:sp>
        <p:nvSpPr>
          <p:cNvPr id="17" name="Rectangle 16"/>
          <p:cNvSpPr/>
          <p:nvPr/>
        </p:nvSpPr>
        <p:spPr>
          <a:xfrm>
            <a:off x="548640" y="6746704"/>
            <a:ext cx="50292" cy="329184"/>
          </a:xfrm>
          <a:prstGeom prst="rect">
            <a:avLst/>
          </a:prstGeom>
          <a:solidFill>
            <a:srgbClr val="2E7D32"/>
          </a:solidFill>
          <a:ln>
            <a:noFill/>
          </a:ln>
          <a:effectLst/>
        </p:spPr>
        <p:txBody>
          <a:bodyPr rtlCol="0" anchor="ctr"/>
          <a:lstStyle/>
          <a:p>
            <a:pPr algn="ctr"/>
          </a:p>
        </p:txBody>
      </p:sp>
      <p:sp>
        <p:nvSpPr>
          <p:cNvPr id="18" name="TextBox 17"/>
          <p:cNvSpPr txBox="1"/>
          <p:nvPr/>
        </p:nvSpPr>
        <p:spPr>
          <a:xfrm>
            <a:off x="713232" y="6719272"/>
            <a:ext cx="6784848" cy="384048"/>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magnifying a blurry image only gives a bigger blur. More detail needs a higher resolution.</a:t>
            </a:r>
          </a:p>
        </p:txBody>
      </p:sp>
      <p:sp>
        <p:nvSpPr>
          <p:cNvPr id="19" name="TextBox 18"/>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12. A biological drawing</a:t>
            </a:r>
          </a:p>
        </p:txBody>
      </p:sp>
      <p:sp>
        <p:nvSpPr>
          <p:cNvPr id="20" name="Rectangle 19"/>
          <p:cNvSpPr/>
          <p:nvPr/>
        </p:nvSpPr>
        <p:spPr>
          <a:xfrm>
            <a:off x="7744968" y="1421892"/>
            <a:ext cx="6949440" cy="19202"/>
          </a:xfrm>
          <a:prstGeom prst="rect">
            <a:avLst/>
          </a:prstGeom>
          <a:solidFill>
            <a:srgbClr val="2E7D32"/>
          </a:solidFill>
          <a:ln>
            <a:noFill/>
          </a:ln>
          <a:effectLst/>
        </p:spPr>
        <p:txBody>
          <a:bodyPr rtlCol="0" anchor="ctr"/>
          <a:lstStyle/>
          <a:p>
            <a:pPr algn="ctr"/>
          </a:p>
        </p:txBody>
      </p:sp>
      <p:pic>
        <p:nvPicPr>
          <p:cNvPr id="21" name="Picture 20" descr="A poor drawing of three onion cells with five numbered mistakes (sketchy lines, shading, crossed label lines, a label for mitochondria that cannot be seen, no title) beside a good drawing with single lines, ruled labels (cell wall, cytoplasm, nucleus) and the title Onion epidermis cells (× 100)."/>
          <p:cNvPicPr>
            <a:picLocks noChangeAspect="1"/>
          </p:cNvPicPr>
          <p:nvPr/>
        </p:nvPicPr>
        <p:blipFill>
          <a:blip r:embed="rId5"/>
          <a:stretch>
            <a:fillRect/>
          </a:stretch>
        </p:blipFill>
        <p:spPr>
          <a:xfrm>
            <a:off x="8019288" y="1509674"/>
            <a:ext cx="6400800" cy="2899562"/>
          </a:xfrm>
          <a:prstGeom prst="rect">
            <a:avLst/>
          </a:prstGeom>
        </p:spPr>
      </p:pic>
      <p:sp>
        <p:nvSpPr>
          <p:cNvPr id="22" name="TextBox 21"/>
          <p:cNvSpPr txBox="1"/>
          <p:nvPr/>
        </p:nvSpPr>
        <p:spPr>
          <a:xfrm>
            <a:off x="7744968" y="4500676"/>
            <a:ext cx="6949440" cy="1488947"/>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Draw large: two or three cells, not the whole field of view. Keep the sizes of the parts in proportion. The numbers match the mistakes in the poor drawing.</a:t>
            </a:r>
          </a:p>
          <a:p>
            <a:pPr algn="l" marL="274320" indent="-274320">
              <a:spcAft>
                <a:spcPts val="300"/>
              </a:spcAft>
              <a:buNone/>
            </a:pPr>
            <a:r>
              <a:rPr sz="1200" b="1">
                <a:solidFill>
                  <a:srgbClr val="2E7D32"/>
                </a:solidFill>
                <a:latin typeface="Arial"/>
              </a:rPr>
              <a:t>1.	</a:t>
            </a:r>
            <a:r>
              <a:rPr sz="1200" b="0">
                <a:solidFill>
                  <a:srgbClr val="000000"/>
                </a:solidFill>
                <a:latin typeface="Arial"/>
              </a:rPr>
              <a:t>Use a </a:t>
            </a:r>
            <a:r>
              <a:rPr sz="1200" b="1">
                <a:solidFill>
                  <a:srgbClr val="000000"/>
                </a:solidFill>
                <a:latin typeface="Arial"/>
              </a:rPr>
              <a:t>sharp pencil</a:t>
            </a:r>
            <a:r>
              <a:rPr sz="1200" b="0">
                <a:solidFill>
                  <a:srgbClr val="000000"/>
                </a:solidFill>
                <a:latin typeface="Arial"/>
              </a:rPr>
              <a:t> and clear, single lines.</a:t>
            </a:r>
          </a:p>
          <a:p>
            <a:pPr algn="l" marL="274320" indent="-274320">
              <a:spcAft>
                <a:spcPts val="300"/>
              </a:spcAft>
              <a:buNone/>
            </a:pPr>
            <a:r>
              <a:rPr sz="1200" b="1">
                <a:solidFill>
                  <a:srgbClr val="2E7D32"/>
                </a:solidFill>
                <a:latin typeface="Arial"/>
              </a:rPr>
              <a:t>2.	</a:t>
            </a:r>
            <a:r>
              <a:rPr sz="1200" b="1">
                <a:solidFill>
                  <a:srgbClr val="000000"/>
                </a:solidFill>
                <a:latin typeface="Arial"/>
              </a:rPr>
              <a:t>No shading.</a:t>
            </a:r>
          </a:p>
          <a:p>
            <a:pPr algn="l" marL="274320" indent="-274320">
              <a:spcAft>
                <a:spcPts val="300"/>
              </a:spcAft>
              <a:buNone/>
            </a:pPr>
            <a:r>
              <a:rPr sz="1200" b="1">
                <a:solidFill>
                  <a:srgbClr val="2E7D32"/>
                </a:solidFill>
                <a:latin typeface="Arial"/>
              </a:rPr>
              <a:t>3.	</a:t>
            </a:r>
            <a:r>
              <a:rPr sz="1200" b="0">
                <a:solidFill>
                  <a:srgbClr val="000000"/>
                </a:solidFill>
                <a:latin typeface="Arial"/>
              </a:rPr>
              <a:t>Draw </a:t>
            </a:r>
            <a:r>
              <a:rPr sz="1200" b="1">
                <a:solidFill>
                  <a:srgbClr val="000000"/>
                </a:solidFill>
                <a:latin typeface="Arial"/>
              </a:rPr>
              <a:t>label lines with a ruler</a:t>
            </a:r>
            <a:r>
              <a:rPr sz="1200" b="0">
                <a:solidFill>
                  <a:srgbClr val="000000"/>
                </a:solidFill>
                <a:latin typeface="Arial"/>
              </a:rPr>
              <a:t>. Each line touches its part, and no two lines cross.</a:t>
            </a:r>
          </a:p>
          <a:p>
            <a:pPr algn="l" marL="274320" indent="-274320">
              <a:spcAft>
                <a:spcPts val="300"/>
              </a:spcAft>
              <a:buNone/>
            </a:pPr>
            <a:r>
              <a:rPr sz="1200" b="1">
                <a:solidFill>
                  <a:srgbClr val="2E7D32"/>
                </a:solidFill>
                <a:latin typeface="Arial"/>
              </a:rPr>
              <a:t>4.	</a:t>
            </a:r>
            <a:r>
              <a:rPr sz="1200" b="1">
                <a:solidFill>
                  <a:srgbClr val="000000"/>
                </a:solidFill>
                <a:latin typeface="Arial"/>
              </a:rPr>
              <a:t>Label only what you can see.</a:t>
            </a:r>
          </a:p>
          <a:p>
            <a:pPr algn="l" marL="274320" indent="-274320">
              <a:spcAft>
                <a:spcPts val="300"/>
              </a:spcAft>
              <a:buNone/>
            </a:pPr>
            <a:r>
              <a:rPr sz="1200" b="1">
                <a:solidFill>
                  <a:srgbClr val="2E7D32"/>
                </a:solidFill>
                <a:latin typeface="Arial"/>
              </a:rPr>
              <a:t>5.	</a:t>
            </a:r>
            <a:r>
              <a:rPr sz="1200" b="0">
                <a:solidFill>
                  <a:srgbClr val="000000"/>
                </a:solidFill>
                <a:latin typeface="Arial"/>
              </a:rPr>
              <a:t>Add a </a:t>
            </a:r>
            <a:r>
              <a:rPr sz="1200" b="1">
                <a:solidFill>
                  <a:srgbClr val="000000"/>
                </a:solidFill>
                <a:latin typeface="Arial"/>
              </a:rPr>
              <a:t>title</a:t>
            </a:r>
            <a:r>
              <a:rPr sz="1200" b="0">
                <a:solidFill>
                  <a:srgbClr val="000000"/>
                </a:solidFill>
                <a:latin typeface="Arial"/>
              </a:rPr>
              <a:t> and the </a:t>
            </a:r>
            <a:r>
              <a:rPr sz="1200" b="1">
                <a:solidFill>
                  <a:srgbClr val="000000"/>
                </a:solidFill>
                <a:latin typeface="Arial"/>
              </a:rPr>
              <a:t>magnification</a:t>
            </a:r>
            <a:r>
              <a:rPr sz="1200" b="0">
                <a:solidFill>
                  <a:srgbClr val="000000"/>
                </a:solidFill>
                <a:latin typeface="Arial"/>
              </a:rPr>
              <a:t> (eyepiece × objective, such as “× 100”), or a scale bar.</a:t>
            </a:r>
          </a:p>
        </p:txBody>
      </p:sp>
      <p:sp>
        <p:nvSpPr>
          <p:cNvPr id="23" name="Rectangle 22"/>
          <p:cNvSpPr/>
          <p:nvPr/>
        </p:nvSpPr>
        <p:spPr>
          <a:xfrm>
            <a:off x="7744968" y="6053632"/>
            <a:ext cx="50292" cy="146303"/>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6026200"/>
            <a:ext cx="6784848" cy="201167"/>
          </a:xfrm>
          <a:prstGeom prst="rect">
            <a:avLst/>
          </a:prstGeom>
          <a:noFill/>
        </p:spPr>
        <p:txBody>
          <a:bodyPr wrap="square" lIns="0" rIns="0" tIns="0" bIns="0" anchor="t">
            <a:spAutoFit/>
          </a:bodyPr>
          <a:lstStyle/>
          <a:p>
            <a:pPr algn="l">
              <a:spcAft>
                <a:spcPts val="300"/>
              </a:spcAft>
            </a:pPr>
            <a:r>
              <a:rPr sz="1200" b="1">
                <a:solidFill>
                  <a:srgbClr val="000000"/>
                </a:solidFill>
                <a:latin typeface="Arial"/>
              </a:rPr>
              <a:t>Watch out:</a:t>
            </a:r>
            <a:r>
              <a:rPr sz="1200" b="0">
                <a:solidFill>
                  <a:srgbClr val="000000"/>
                </a:solidFill>
                <a:latin typeface="Arial"/>
              </a:rPr>
              <a:t> draw what you see, not a textbook cell: no mitochondria if you cannot see them.</a:t>
            </a:r>
          </a:p>
        </p:txBody>
      </p:sp>
      <p:sp>
        <p:nvSpPr>
          <p:cNvPr id="25" name="TextBox 24"/>
          <p:cNvSpPr txBox="1"/>
          <p:nvPr/>
        </p:nvSpPr>
        <p:spPr>
          <a:xfrm>
            <a:off x="7744968" y="643768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13. What can go wrong</a:t>
            </a:r>
          </a:p>
        </p:txBody>
      </p:sp>
      <p:sp>
        <p:nvSpPr>
          <p:cNvPr id="26" name="Rectangle 25"/>
          <p:cNvSpPr/>
          <p:nvPr/>
        </p:nvSpPr>
        <p:spPr>
          <a:xfrm>
            <a:off x="7744968" y="6698284"/>
            <a:ext cx="6949440" cy="19202"/>
          </a:xfrm>
          <a:prstGeom prst="rect">
            <a:avLst/>
          </a:prstGeom>
          <a:solidFill>
            <a:srgbClr val="2E7D32"/>
          </a:solidFill>
          <a:ln>
            <a:noFill/>
          </a:ln>
          <a:effectLst/>
        </p:spPr>
        <p:txBody>
          <a:bodyPr rtlCol="0" anchor="ctr"/>
          <a:lstStyle/>
          <a:p>
            <a:pPr algn="ctr"/>
          </a:p>
        </p:txBody>
      </p:sp>
      <p:graphicFrame>
        <p:nvGraphicFramePr>
          <p:cNvPr id="27" name="Table 26"/>
          <p:cNvGraphicFramePr>
            <a:graphicFrameLocks noGrp="1"/>
          </p:cNvGraphicFramePr>
          <p:nvPr/>
        </p:nvGraphicFramePr>
        <p:xfrm>
          <a:off x="7744968" y="6786067"/>
          <a:ext cx="6949440" cy="1066796"/>
        </p:xfrm>
        <a:graphic>
          <a:graphicData uri="http://schemas.openxmlformats.org/drawingml/2006/table">
            <a:tbl>
              <a:tblPr firstRow="0" bandRow="0">
                <a:tableStyleId>{5C22544A-7EE6-4342-B048-85BDC9FD1C3A}</a:tableStyleId>
              </a:tblPr>
              <a:tblGrid>
                <a:gridCol w="1920240"/>
                <a:gridCol w="2377440"/>
                <a:gridCol w="2651760"/>
              </a:tblGrid>
              <a:tr h="266699">
                <a:tc>
                  <a:txBody>
                    <a:bodyPr/>
                    <a:lstStyle/>
                    <a:p>
                      <a:r>
                        <a:rPr sz="1150" b="1">
                          <a:solidFill>
                            <a:srgbClr val="FFFFFF"/>
                          </a:solidFill>
                          <a:latin typeface="Arial"/>
                        </a:rPr>
                        <a:t>Problem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Likely cause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Fix</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Dark image, cells on top of each other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layer is too thick or folded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peel a thinner layer; lay it flat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Everything dark brown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too much iodine solution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add one drop only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Only a bright circle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out of focus, or the specimen is not over the hole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move the slide; refocus on low power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Using a microscope</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4646167"/>
          </a:xfrm>
          <a:prstGeom prst="rect">
            <a:avLst/>
          </a:prstGeom>
          <a:noFill/>
        </p:spPr>
        <p:txBody>
          <a:bodyPr wrap="square" lIns="0" rIns="0" tIns="0" bIns="0" anchor="t">
            <a:spAutoFit/>
          </a:bodyPr>
          <a:lstStyle/>
          <a:p>
            <a:pPr algn="l">
              <a:spcAft>
                <a:spcPts val="340"/>
              </a:spcAft>
            </a:pPr>
            <a:r>
              <a:rPr sz="1200" b="1">
                <a:solidFill>
                  <a:srgbClr val="000000"/>
                </a:solidFill>
                <a:latin typeface="Arial"/>
              </a:rPr>
              <a:t>Coarse focusing knob</a:t>
            </a:r>
            <a:r>
              <a:rPr sz="1200" b="0">
                <a:solidFill>
                  <a:srgbClr val="000000"/>
                </a:solidFill>
                <a:latin typeface="Arial"/>
              </a:rPr>
              <a:t>: the larger knob, which moves the lens and the slide a long way apart or together to find the image.</a:t>
            </a:r>
          </a:p>
          <a:p>
            <a:pPr algn="l">
              <a:spcAft>
                <a:spcPts val="340"/>
              </a:spcAft>
            </a:pPr>
            <a:r>
              <a:rPr sz="1200" b="1">
                <a:solidFill>
                  <a:srgbClr val="000000"/>
                </a:solidFill>
                <a:latin typeface="Arial"/>
              </a:rPr>
              <a:t>Coverslip</a:t>
            </a:r>
            <a:r>
              <a:rPr sz="1200" b="0">
                <a:solidFill>
                  <a:srgbClr val="000000"/>
                </a:solidFill>
                <a:latin typeface="Arial"/>
              </a:rPr>
              <a:t>: a very thin square of glass laid over the specimen to keep it flat and stop it drying out.</a:t>
            </a:r>
          </a:p>
          <a:p>
            <a:pPr algn="l">
              <a:spcAft>
                <a:spcPts val="340"/>
              </a:spcAft>
            </a:pPr>
            <a:r>
              <a:rPr sz="1200" b="1">
                <a:solidFill>
                  <a:srgbClr val="000000"/>
                </a:solidFill>
                <a:latin typeface="Arial"/>
              </a:rPr>
              <a:t>Electron microscope</a:t>
            </a:r>
            <a:r>
              <a:rPr sz="1200" b="0">
                <a:solidFill>
                  <a:srgbClr val="000000"/>
                </a:solidFill>
                <a:latin typeface="Arial"/>
              </a:rPr>
              <a:t>: a microscope that uses a beam of electrons instead of light, giving a much higher magnification and resolution.</a:t>
            </a:r>
          </a:p>
          <a:p>
            <a:pPr algn="l">
              <a:spcAft>
                <a:spcPts val="340"/>
              </a:spcAft>
            </a:pPr>
            <a:r>
              <a:rPr sz="1200" b="1">
                <a:solidFill>
                  <a:srgbClr val="000000"/>
                </a:solidFill>
                <a:latin typeface="Arial"/>
              </a:rPr>
              <a:t>Eyepiece lens</a:t>
            </a:r>
            <a:r>
              <a:rPr sz="1200" b="0">
                <a:solidFill>
                  <a:srgbClr val="000000"/>
                </a:solidFill>
                <a:latin typeface="Arial"/>
              </a:rPr>
              <a:t>: the lens at the top of a microscope that you look through.</a:t>
            </a:r>
          </a:p>
          <a:p>
            <a:pPr algn="l">
              <a:spcAft>
                <a:spcPts val="340"/>
              </a:spcAft>
            </a:pPr>
            <a:r>
              <a:rPr sz="1200" b="1">
                <a:solidFill>
                  <a:srgbClr val="000000"/>
                </a:solidFill>
                <a:latin typeface="Arial"/>
              </a:rPr>
              <a:t>Field of view</a:t>
            </a:r>
            <a:r>
              <a:rPr sz="1200" b="0">
                <a:solidFill>
                  <a:srgbClr val="000000"/>
                </a:solidFill>
                <a:latin typeface="Arial"/>
              </a:rPr>
              <a:t>: the circle you can see when you look down a microscope.</a:t>
            </a:r>
          </a:p>
          <a:p>
            <a:pPr algn="l">
              <a:spcAft>
                <a:spcPts val="340"/>
              </a:spcAft>
            </a:pPr>
            <a:r>
              <a:rPr sz="1200" b="1">
                <a:solidFill>
                  <a:srgbClr val="000000"/>
                </a:solidFill>
                <a:latin typeface="Arial"/>
              </a:rPr>
              <a:t>Fine focusing knob</a:t>
            </a:r>
            <a:r>
              <a:rPr sz="1200" b="0">
                <a:solidFill>
                  <a:srgbClr val="000000"/>
                </a:solidFill>
                <a:latin typeface="Arial"/>
              </a:rPr>
              <a:t>: the smaller knob, which moves the lens and the slide a tiny distance to make the image sharp.</a:t>
            </a:r>
          </a:p>
          <a:p>
            <a:pPr algn="l">
              <a:spcAft>
                <a:spcPts val="340"/>
              </a:spcAft>
            </a:pPr>
            <a:r>
              <a:rPr sz="1200" b="1">
                <a:solidFill>
                  <a:srgbClr val="000000"/>
                </a:solidFill>
                <a:latin typeface="Arial"/>
              </a:rPr>
              <a:t>Light microscope</a:t>
            </a:r>
            <a:r>
              <a:rPr sz="1200" b="0">
                <a:solidFill>
                  <a:srgbClr val="000000"/>
                </a:solidFill>
                <a:latin typeface="Arial"/>
              </a:rPr>
              <a:t>: a microscope that uses light and lenses to make a magnified image.</a:t>
            </a:r>
          </a:p>
          <a:p>
            <a:pPr algn="l">
              <a:spcAft>
                <a:spcPts val="340"/>
              </a:spcAft>
            </a:pPr>
            <a:r>
              <a:rPr sz="1200" b="1">
                <a:solidFill>
                  <a:srgbClr val="000000"/>
                </a:solidFill>
                <a:latin typeface="Arial"/>
              </a:rPr>
              <a:t>Magnification</a:t>
            </a:r>
            <a:r>
              <a:rPr sz="1200" b="0">
                <a:solidFill>
                  <a:srgbClr val="000000"/>
                </a:solidFill>
                <a:latin typeface="Arial"/>
              </a:rPr>
              <a:t>: how many times bigger the image is than the real object.</a:t>
            </a:r>
          </a:p>
          <a:p>
            <a:pPr algn="l">
              <a:spcAft>
                <a:spcPts val="340"/>
              </a:spcAft>
            </a:pPr>
            <a:r>
              <a:rPr sz="1200" b="1">
                <a:solidFill>
                  <a:srgbClr val="000000"/>
                </a:solidFill>
                <a:latin typeface="Arial"/>
              </a:rPr>
              <a:t>Methylene blue</a:t>
            </a:r>
            <a:r>
              <a:rPr sz="1200" b="0">
                <a:solidFill>
                  <a:srgbClr val="000000"/>
                </a:solidFill>
                <a:latin typeface="Arial"/>
              </a:rPr>
              <a:t>: a blue stain used to make the nuclei of animal cells, such as cheek cells, easier to see.</a:t>
            </a:r>
          </a:p>
          <a:p>
            <a:pPr algn="l">
              <a:spcAft>
                <a:spcPts val="340"/>
              </a:spcAft>
            </a:pPr>
            <a:r>
              <a:rPr sz="1200" b="1">
                <a:solidFill>
                  <a:srgbClr val="000000"/>
                </a:solidFill>
                <a:latin typeface="Arial"/>
              </a:rPr>
              <a:t>Objective lens</a:t>
            </a:r>
            <a:r>
              <a:rPr sz="1200" b="0">
                <a:solidFill>
                  <a:srgbClr val="000000"/>
                </a:solidFill>
                <a:latin typeface="Arial"/>
              </a:rPr>
              <a:t>: a lens just above the specimen; a microscope has several, each with a different magnification.</a:t>
            </a:r>
          </a:p>
          <a:p>
            <a:pPr algn="l">
              <a:spcAft>
                <a:spcPts val="340"/>
              </a:spcAft>
            </a:pPr>
            <a:r>
              <a:rPr sz="1200" b="1">
                <a:solidFill>
                  <a:srgbClr val="000000"/>
                </a:solidFill>
                <a:latin typeface="Arial"/>
              </a:rPr>
              <a:t>Resolution (resolving power)</a:t>
            </a:r>
            <a:r>
              <a:rPr sz="1200" b="0">
                <a:solidFill>
                  <a:srgbClr val="000000"/>
                </a:solidFill>
                <a:latin typeface="Arial"/>
              </a:rPr>
              <a:t>: the ability to see two points that are close together as two separate points.</a:t>
            </a:r>
          </a:p>
          <a:p>
            <a:pPr algn="l">
              <a:spcAft>
                <a:spcPts val="340"/>
              </a:spcAft>
            </a:pPr>
            <a:r>
              <a:rPr sz="1200" b="1">
                <a:solidFill>
                  <a:srgbClr val="000000"/>
                </a:solidFill>
                <a:latin typeface="Arial"/>
              </a:rPr>
              <a:t>Specimen</a:t>
            </a:r>
            <a:r>
              <a:rPr sz="1200" b="0">
                <a:solidFill>
                  <a:srgbClr val="000000"/>
                </a:solidFill>
                <a:latin typeface="Arial"/>
              </a:rPr>
              <a:t>: the thing you look at under a microscope.</a:t>
            </a:r>
          </a:p>
          <a:p>
            <a:pPr algn="l">
              <a:spcAft>
                <a:spcPts val="340"/>
              </a:spcAft>
            </a:pPr>
            <a:r>
              <a:rPr sz="1200" b="1">
                <a:solidFill>
                  <a:srgbClr val="000000"/>
                </a:solidFill>
                <a:latin typeface="Arial"/>
              </a:rPr>
              <a:t>Stage</a:t>
            </a:r>
            <a:r>
              <a:rPr sz="1200" b="0">
                <a:solidFill>
                  <a:srgbClr val="000000"/>
                </a:solidFill>
                <a:latin typeface="Arial"/>
              </a:rPr>
              <a:t>: the flat platform that holds the microscope slide.</a:t>
            </a:r>
          </a:p>
          <a:p>
            <a:pPr algn="l">
              <a:spcAft>
                <a:spcPts val="340"/>
              </a:spcAft>
            </a:pPr>
            <a:r>
              <a:rPr sz="1200" b="1">
                <a:solidFill>
                  <a:srgbClr val="000000"/>
                </a:solidFill>
                <a:latin typeface="Arial"/>
              </a:rPr>
              <a:t>Stain</a:t>
            </a:r>
            <a:r>
              <a:rPr sz="1200" b="0">
                <a:solidFill>
                  <a:srgbClr val="000000"/>
                </a:solidFill>
                <a:latin typeface="Arial"/>
              </a:rPr>
              <a:t>: a dye that colours cells, or parts of cells, so they are easier to see.</a:t>
            </a:r>
          </a:p>
          <a:p>
            <a:pPr algn="l">
              <a:spcAft>
                <a:spcPts val="340"/>
              </a:spcAft>
            </a:pPr>
            <a:r>
              <a:rPr sz="1200" b="1">
                <a:solidFill>
                  <a:srgbClr val="000000"/>
                </a:solidFill>
                <a:latin typeface="Arial"/>
              </a:rPr>
              <a:t>Total magnification</a:t>
            </a:r>
            <a:r>
              <a:rPr sz="1200" b="0">
                <a:solidFill>
                  <a:srgbClr val="000000"/>
                </a:solidFill>
                <a:latin typeface="Arial"/>
              </a:rPr>
              <a:t>: the magnification of the eyepiece lens multiplied by the magnification of the objective lens.</a:t>
            </a:r>
          </a:p>
        </p:txBody>
      </p:sp>
      <p:sp>
        <p:nvSpPr>
          <p:cNvPr id="9" name="Rectangle 8"/>
          <p:cNvSpPr/>
          <p:nvPr/>
        </p:nvSpPr>
        <p:spPr>
          <a:xfrm>
            <a:off x="548640" y="1161288"/>
            <a:ext cx="6949440" cy="5048504"/>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1" name="TextBox 10"/>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2" name="TextBox 11"/>
          <p:cNvSpPr txBox="1"/>
          <p:nvPr/>
        </p:nvSpPr>
        <p:spPr>
          <a:xfrm>
            <a:off x="7863840" y="1508760"/>
            <a:ext cx="6711696" cy="21899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What two things does a light microscope use to make a magnified image?</a:t>
            </a:r>
          </a:p>
          <a:p>
            <a:pPr algn="l" marL="274320" indent="-274320">
              <a:spcAft>
                <a:spcPts val="300"/>
              </a:spcAft>
              <a:buNone/>
            </a:pPr>
            <a:r>
              <a:rPr sz="1250" b="1">
                <a:solidFill>
                  <a:srgbClr val="2E7D32"/>
                </a:solidFill>
                <a:latin typeface="Arial"/>
              </a:rPr>
              <a:t>2.	</a:t>
            </a:r>
            <a:r>
              <a:rPr sz="1250" b="0">
                <a:solidFill>
                  <a:srgbClr val="000000"/>
                </a:solidFill>
                <a:latin typeface="Arial"/>
              </a:rPr>
              <a:t>What is the job of the stage?</a:t>
            </a:r>
          </a:p>
          <a:p>
            <a:pPr algn="l" marL="274320" indent="-274320">
              <a:spcAft>
                <a:spcPts val="300"/>
              </a:spcAft>
              <a:buNone/>
            </a:pPr>
            <a:r>
              <a:rPr sz="1250" b="1">
                <a:solidFill>
                  <a:srgbClr val="2E7D32"/>
                </a:solidFill>
                <a:latin typeface="Arial"/>
              </a:rPr>
              <a:t>3.	</a:t>
            </a:r>
            <a:r>
              <a:rPr sz="1250" b="0">
                <a:solidFill>
                  <a:srgbClr val="000000"/>
                </a:solidFill>
                <a:latin typeface="Arial"/>
              </a:rPr>
              <a:t>An eyepiece lens of × 5 is used with an objective lens of × 10. What is the total magnification?</a:t>
            </a:r>
          </a:p>
          <a:p>
            <a:pPr algn="l" marL="274320" indent="-274320">
              <a:spcAft>
                <a:spcPts val="300"/>
              </a:spcAft>
              <a:buNone/>
            </a:pPr>
            <a:r>
              <a:rPr sz="1250" b="1">
                <a:solidFill>
                  <a:srgbClr val="2E7D32"/>
                </a:solidFill>
                <a:latin typeface="Arial"/>
              </a:rPr>
              <a:t>4.	</a:t>
            </a:r>
            <a:r>
              <a:rPr sz="1250" b="0">
                <a:solidFill>
                  <a:srgbClr val="000000"/>
                </a:solidFill>
                <a:latin typeface="Arial"/>
              </a:rPr>
              <a:t>Why is iodine solution added to onion cells on a slide?</a:t>
            </a:r>
          </a:p>
          <a:p>
            <a:pPr algn="l" marL="274320" indent="-274320">
              <a:spcAft>
                <a:spcPts val="300"/>
              </a:spcAft>
              <a:buNone/>
            </a:pPr>
            <a:r>
              <a:rPr sz="1250" b="1">
                <a:solidFill>
                  <a:srgbClr val="2E7D32"/>
                </a:solidFill>
                <a:latin typeface="Arial"/>
              </a:rPr>
              <a:t>5.	</a:t>
            </a:r>
            <a:r>
              <a:rPr sz="1250" b="0">
                <a:solidFill>
                  <a:srgbClr val="000000"/>
                </a:solidFill>
                <a:latin typeface="Arial"/>
              </a:rPr>
              <a:t>Which focusing knob do you use first, to find the image?</a:t>
            </a:r>
          </a:p>
          <a:p>
            <a:pPr algn="l" marL="274320" indent="-274320">
              <a:spcAft>
                <a:spcPts val="300"/>
              </a:spcAft>
              <a:buNone/>
            </a:pPr>
            <a:r>
              <a:rPr sz="1250" b="1">
                <a:solidFill>
                  <a:srgbClr val="2E7D32"/>
                </a:solidFill>
                <a:latin typeface="Arial"/>
              </a:rPr>
              <a:t>6.	</a:t>
            </a:r>
            <a:r>
              <a:rPr sz="1250" b="0">
                <a:solidFill>
                  <a:srgbClr val="000000"/>
                </a:solidFill>
                <a:latin typeface="Arial"/>
              </a:rPr>
              <a:t>On your slide you see a round shape with a thick, dark edge. What is it?</a:t>
            </a:r>
          </a:p>
          <a:p>
            <a:pPr algn="l" marL="274320" indent="-274320">
              <a:spcAft>
                <a:spcPts val="300"/>
              </a:spcAft>
              <a:buNone/>
            </a:pPr>
            <a:r>
              <a:rPr sz="1250" b="1">
                <a:solidFill>
                  <a:srgbClr val="2E7D32"/>
                </a:solidFill>
                <a:latin typeface="Arial"/>
              </a:rPr>
              <a:t>7.	</a:t>
            </a:r>
            <a:r>
              <a:rPr sz="1250" b="0">
                <a:solidFill>
                  <a:srgbClr val="000000"/>
                </a:solidFill>
                <a:latin typeface="Arial"/>
              </a:rPr>
              <a:t>What is meant by resolution?</a:t>
            </a:r>
          </a:p>
          <a:p>
            <a:pPr algn="l" marL="274320" indent="-274320">
              <a:spcAft>
                <a:spcPts val="300"/>
              </a:spcAft>
              <a:buNone/>
            </a:pPr>
            <a:r>
              <a:rPr sz="1250" b="1">
                <a:solidFill>
                  <a:srgbClr val="2E7D32"/>
                </a:solidFill>
                <a:latin typeface="Arial"/>
              </a:rPr>
              <a:t>8.	</a:t>
            </a:r>
            <a:r>
              <a:rPr sz="1250" b="0">
                <a:solidFill>
                  <a:srgbClr val="000000"/>
                </a:solidFill>
                <a:latin typeface="Arial"/>
              </a:rPr>
              <a:t>Name one structure you can see with an electron microscope but not with a light microscope.</a:t>
            </a:r>
          </a:p>
        </p:txBody>
      </p:sp>
      <p:sp>
        <p:nvSpPr>
          <p:cNvPr id="13" name="Rectangle 12"/>
          <p:cNvSpPr/>
          <p:nvPr/>
        </p:nvSpPr>
        <p:spPr>
          <a:xfrm>
            <a:off x="7744968" y="1161288"/>
            <a:ext cx="6949440" cy="2592324"/>
          </a:xfrm>
          <a:prstGeom prst="rect">
            <a:avLst/>
          </a:prstGeom>
          <a:noFill/>
          <a:ln w="12700">
            <a:solidFill>
              <a:srgbClr val="2E7D32"/>
            </a:solidFill>
          </a:ln>
          <a:effectLst/>
        </p:spPr>
        <p:txBody>
          <a:bodyPr rtlCol="0" anchor="ctr"/>
          <a:lstStyle/>
          <a:p>
            <a:pPr algn="ctr"/>
          </a:p>
        </p:txBody>
      </p:sp>
      <p:sp>
        <p:nvSpPr>
          <p:cNvPr id="14" name="TextBox 13"/>
          <p:cNvSpPr txBox="1"/>
          <p:nvPr/>
        </p:nvSpPr>
        <p:spPr>
          <a:xfrm>
            <a:off x="7863840" y="39090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15" name="TextBox 14"/>
          <p:cNvSpPr txBox="1"/>
          <p:nvPr/>
        </p:nvSpPr>
        <p:spPr>
          <a:xfrm>
            <a:off x="7863840" y="4192524"/>
            <a:ext cx="6711696" cy="150926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Light and lenses.</a:t>
            </a:r>
          </a:p>
          <a:p>
            <a:pPr algn="l" marL="274320" indent="-274320">
              <a:spcAft>
                <a:spcPts val="100"/>
              </a:spcAft>
              <a:buNone/>
            </a:pPr>
            <a:r>
              <a:rPr sz="1150" b="1">
                <a:solidFill>
                  <a:srgbClr val="2E7D32"/>
                </a:solidFill>
                <a:latin typeface="Arial"/>
              </a:rPr>
              <a:t>2.	</a:t>
            </a:r>
            <a:r>
              <a:rPr sz="1150" b="0">
                <a:solidFill>
                  <a:srgbClr val="000000"/>
                </a:solidFill>
                <a:latin typeface="Arial"/>
              </a:rPr>
              <a:t>It holds the microscope slide.</a:t>
            </a:r>
          </a:p>
          <a:p>
            <a:pPr algn="l" marL="274320" indent="-274320">
              <a:spcAft>
                <a:spcPts val="100"/>
              </a:spcAft>
              <a:buNone/>
            </a:pPr>
            <a:r>
              <a:rPr sz="1150" b="1">
                <a:solidFill>
                  <a:srgbClr val="2E7D32"/>
                </a:solidFill>
                <a:latin typeface="Arial"/>
              </a:rPr>
              <a:t>3.	</a:t>
            </a:r>
            <a:r>
              <a:rPr sz="1150" b="0">
                <a:solidFill>
                  <a:srgbClr val="000000"/>
                </a:solidFill>
                <a:latin typeface="Arial"/>
              </a:rPr>
              <a:t>× 50 (5 × 10 = 50).</a:t>
            </a:r>
          </a:p>
          <a:p>
            <a:pPr algn="l" marL="274320" indent="-274320">
              <a:spcAft>
                <a:spcPts val="100"/>
              </a:spcAft>
              <a:buNone/>
            </a:pPr>
            <a:r>
              <a:rPr sz="1150" b="1">
                <a:solidFill>
                  <a:srgbClr val="2E7D32"/>
                </a:solidFill>
                <a:latin typeface="Arial"/>
              </a:rPr>
              <a:t>4.	</a:t>
            </a:r>
            <a:r>
              <a:rPr sz="1150" b="0">
                <a:solidFill>
                  <a:srgbClr val="000000"/>
                </a:solidFill>
                <a:latin typeface="Arial"/>
              </a:rPr>
              <a:t>To make the cells, and parts such as the nucleus, easier to see. It is a stain.</a:t>
            </a:r>
          </a:p>
          <a:p>
            <a:pPr algn="l" marL="274320" indent="-274320">
              <a:spcAft>
                <a:spcPts val="100"/>
              </a:spcAft>
              <a:buNone/>
            </a:pPr>
            <a:r>
              <a:rPr sz="1150" b="1">
                <a:solidFill>
                  <a:srgbClr val="2E7D32"/>
                </a:solidFill>
                <a:latin typeface="Arial"/>
              </a:rPr>
              <a:t>5.	</a:t>
            </a:r>
            <a:r>
              <a:rPr sz="1150" b="0">
                <a:solidFill>
                  <a:srgbClr val="000000"/>
                </a:solidFill>
                <a:latin typeface="Arial"/>
              </a:rPr>
              <a:t>The coarse focusing knob.</a:t>
            </a:r>
          </a:p>
          <a:p>
            <a:pPr algn="l" marL="274320" indent="-274320">
              <a:spcAft>
                <a:spcPts val="100"/>
              </a:spcAft>
              <a:buNone/>
            </a:pPr>
            <a:r>
              <a:rPr sz="1150" b="1">
                <a:solidFill>
                  <a:srgbClr val="2E7D32"/>
                </a:solidFill>
                <a:latin typeface="Arial"/>
              </a:rPr>
              <a:t>6.	</a:t>
            </a:r>
            <a:r>
              <a:rPr sz="1150" b="0">
                <a:solidFill>
                  <a:srgbClr val="000000"/>
                </a:solidFill>
                <a:latin typeface="Arial"/>
              </a:rPr>
              <a:t>An air bubble, not a cell.</a:t>
            </a:r>
          </a:p>
          <a:p>
            <a:pPr algn="l" marL="274320" indent="-274320">
              <a:spcAft>
                <a:spcPts val="100"/>
              </a:spcAft>
              <a:buNone/>
            </a:pPr>
            <a:r>
              <a:rPr sz="1150" b="1">
                <a:solidFill>
                  <a:srgbClr val="2E7D32"/>
                </a:solidFill>
                <a:latin typeface="Arial"/>
              </a:rPr>
              <a:t>7.	</a:t>
            </a:r>
            <a:r>
              <a:rPr sz="1150" b="0">
                <a:solidFill>
                  <a:srgbClr val="000000"/>
                </a:solidFill>
                <a:latin typeface="Arial"/>
              </a:rPr>
              <a:t>The ability to see two points that are close together as two separate points.</a:t>
            </a:r>
          </a:p>
          <a:p>
            <a:pPr algn="l" marL="274320" indent="-274320">
              <a:spcAft>
                <a:spcPts val="100"/>
              </a:spcAft>
              <a:buNone/>
            </a:pPr>
            <a:r>
              <a:rPr sz="1150" b="1">
                <a:solidFill>
                  <a:srgbClr val="2E7D32"/>
                </a:solidFill>
                <a:latin typeface="Arial"/>
              </a:rPr>
              <a:t>8.	</a:t>
            </a:r>
            <a:r>
              <a:rPr sz="1150" b="0">
                <a:solidFill>
                  <a:srgbClr val="000000"/>
                </a:solidFill>
                <a:latin typeface="Arial"/>
              </a:rPr>
              <a:t>Ribosomes (allow the inside of a mitochondrion).</a:t>
            </a:r>
          </a:p>
        </p:txBody>
      </p:sp>
      <p:sp>
        <p:nvSpPr>
          <p:cNvPr id="16" name="Rectangle 15"/>
          <p:cNvSpPr/>
          <p:nvPr/>
        </p:nvSpPr>
        <p:spPr>
          <a:xfrm>
            <a:off x="7744968" y="3845052"/>
            <a:ext cx="6949440" cy="1911604"/>
          </a:xfrm>
          <a:prstGeom prst="rect">
            <a:avLst/>
          </a:prstGeom>
          <a:noFill/>
          <a:ln w="9525">
            <a:solidFill>
              <a:srgbClr val="D2D2D2"/>
            </a:solidFill>
          </a:ln>
          <a:effectLst/>
        </p:spPr>
        <p:txBody>
          <a:bodyPr rtlCol="0" anchor="ctr"/>
          <a:lstStyle/>
          <a:p>
            <a:pPr algn="ctr"/>
          </a:p>
        </p:txBody>
      </p:sp>
      <p:sp>
        <p:nvSpPr>
          <p:cNvPr id="17" name="TextBox 16"/>
          <p:cNvSpPr txBox="1"/>
          <p:nvPr/>
        </p:nvSpPr>
        <p:spPr>
          <a:xfrm>
            <a:off x="548640" y="6365239"/>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18" name="Rectangle 17"/>
          <p:cNvSpPr/>
          <p:nvPr/>
        </p:nvSpPr>
        <p:spPr>
          <a:xfrm>
            <a:off x="548640" y="6625843"/>
            <a:ext cx="6949440" cy="19202"/>
          </a:xfrm>
          <a:prstGeom prst="rect">
            <a:avLst/>
          </a:prstGeom>
          <a:solidFill>
            <a:srgbClr val="2E7D32"/>
          </a:solidFill>
          <a:ln>
            <a:noFill/>
          </a:ln>
          <a:effectLst/>
        </p:spPr>
        <p:txBody>
          <a:bodyPr rtlCol="0" anchor="ctr"/>
          <a:lstStyle/>
          <a:p>
            <a:pPr algn="ctr"/>
          </a:p>
        </p:txBody>
      </p:sp>
      <p:sp>
        <p:nvSpPr>
          <p:cNvPr id="19" name="TextBox 18"/>
          <p:cNvSpPr txBox="1"/>
          <p:nvPr/>
        </p:nvSpPr>
        <p:spPr>
          <a:xfrm>
            <a:off x="548640" y="6713626"/>
            <a:ext cx="6949440" cy="15422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Use the exam names: eyepiece lens, objective lens, stage, coarse focusing knob, fine focusing knob.</a:t>
            </a:r>
          </a:p>
          <a:p>
            <a:pPr algn="l" marL="182880" indent="-182880">
              <a:spcAft>
                <a:spcPts val="300"/>
              </a:spcAft>
              <a:buClr>
                <a:srgbClr val="2E7D32"/>
              </a:buClr>
              <a:buSzPct val="115000"/>
              <a:buFont typeface="Arial"/>
              <a:buChar char="•"/>
            </a:pPr>
            <a:r>
              <a:rPr sz="1250" b="0">
                <a:solidFill>
                  <a:srgbClr val="000000"/>
                </a:solidFill>
                <a:latin typeface="Arial"/>
              </a:rPr>
              <a:t>Total magnification: multiply, never add. Write it as “× 400”. It has no unit.</a:t>
            </a:r>
          </a:p>
          <a:p>
            <a:pPr algn="l" marL="182880" indent="-182880">
              <a:spcAft>
                <a:spcPts val="300"/>
              </a:spcAft>
              <a:buClr>
                <a:srgbClr val="2E7D32"/>
              </a:buClr>
              <a:buSzPct val="115000"/>
              <a:buFont typeface="Arial"/>
              <a:buChar char="•"/>
            </a:pPr>
            <a:r>
              <a:rPr sz="1250" b="0">
                <a:solidFill>
                  <a:srgbClr val="000000"/>
                </a:solidFill>
                <a:latin typeface="Arial"/>
              </a:rPr>
              <a:t>Focusing: lowest power first; coarse knob, then fine knob; fine knob only at high power.</a:t>
            </a:r>
          </a:p>
          <a:p>
            <a:pPr algn="l" marL="182880" indent="-182880">
              <a:spcAft>
                <a:spcPts val="300"/>
              </a:spcAft>
              <a:buClr>
                <a:srgbClr val="2E7D32"/>
              </a:buClr>
              <a:buSzPct val="115000"/>
              <a:buFont typeface="Arial"/>
              <a:buChar char="•"/>
            </a:pPr>
            <a:r>
              <a:rPr sz="1250" b="0">
                <a:solidFill>
                  <a:srgbClr val="000000"/>
                </a:solidFill>
                <a:latin typeface="Arial"/>
              </a:rPr>
              <a:t>A stain makes cells easier to see. It does not make them bigger.</a:t>
            </a:r>
          </a:p>
          <a:p>
            <a:pPr algn="l" marL="182880" indent="-182880">
              <a:spcAft>
                <a:spcPts val="300"/>
              </a:spcAft>
              <a:buClr>
                <a:srgbClr val="2E7D32"/>
              </a:buClr>
              <a:buSzPct val="115000"/>
              <a:buFont typeface="Arial"/>
              <a:buChar char="•"/>
            </a:pPr>
            <a:r>
              <a:rPr sz="1250" b="0">
                <a:solidFill>
                  <a:srgbClr val="000000"/>
                </a:solidFill>
                <a:latin typeface="Arial"/>
              </a:rPr>
              <a:t>Drawings: sharp pencil, single lines, no shading, ruled label lines, a title and the magnification.</a:t>
            </a:r>
          </a:p>
          <a:p>
            <a:pPr algn="l" marL="182880" indent="-182880">
              <a:spcAft>
                <a:spcPts val="300"/>
              </a:spcAft>
              <a:buClr>
                <a:srgbClr val="2E7D32"/>
              </a:buClr>
              <a:buSzPct val="115000"/>
              <a:buFont typeface="Arial"/>
              <a:buChar char="•"/>
            </a:pPr>
            <a:r>
              <a:rPr sz="1250" b="0">
                <a:solidFill>
                  <a:srgbClr val="000000"/>
                </a:solidFill>
                <a:latin typeface="Arial"/>
              </a:rPr>
              <a:t>Magnification makes the image bigger. Resolution decides how much detail you can see.</a:t>
            </a:r>
          </a:p>
        </p:txBody>
      </p:sp>
      <p:sp>
        <p:nvSpPr>
          <p:cNvPr id="20" name="TextBox 19"/>
          <p:cNvSpPr txBox="1"/>
          <p:nvPr/>
        </p:nvSpPr>
        <p:spPr>
          <a:xfrm>
            <a:off x="7744968" y="591210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14. Light and electron microscopes</a:t>
            </a:r>
          </a:p>
        </p:txBody>
      </p:sp>
      <p:sp>
        <p:nvSpPr>
          <p:cNvPr id="21" name="Rectangle 20"/>
          <p:cNvSpPr/>
          <p:nvPr/>
        </p:nvSpPr>
        <p:spPr>
          <a:xfrm>
            <a:off x="7744968" y="6172708"/>
            <a:ext cx="6949440" cy="19202"/>
          </a:xfrm>
          <a:prstGeom prst="rect">
            <a:avLst/>
          </a:prstGeom>
          <a:solidFill>
            <a:srgbClr val="2E7D32"/>
          </a:solidFill>
          <a:ln>
            <a:noFill/>
          </a:ln>
          <a:effectLst/>
        </p:spPr>
        <p:txBody>
          <a:bodyPr rtlCol="0" anchor="ctr"/>
          <a:lstStyle/>
          <a:p>
            <a:pPr algn="ctr"/>
          </a:p>
        </p:txBody>
      </p:sp>
      <p:graphicFrame>
        <p:nvGraphicFramePr>
          <p:cNvPr id="22" name="Table 21"/>
          <p:cNvGraphicFramePr>
            <a:graphicFrameLocks noGrp="1"/>
          </p:cNvGraphicFramePr>
          <p:nvPr/>
        </p:nvGraphicFramePr>
        <p:xfrm>
          <a:off x="7744968" y="6260490"/>
          <a:ext cx="6949440" cy="1333495"/>
        </p:xfrm>
        <a:graphic>
          <a:graphicData uri="http://schemas.openxmlformats.org/drawingml/2006/table">
            <a:tbl>
              <a:tblPr firstRow="0" bandRow="0">
                <a:tableStyleId>{5C22544A-7EE6-4342-B048-85BDC9FD1C3A}</a:tableStyleId>
              </a:tblPr>
              <a:tblGrid>
                <a:gridCol w="1828800"/>
                <a:gridCol w="2286000"/>
                <a:gridCol w="2834640"/>
              </a:tblGrid>
              <a:tr h="266699">
                <a:tc>
                  <a:txBody>
                    <a:bodyPr/>
                    <a:lstStyle/>
                    <a:p>
                      <a:r>
                        <a:rPr sz="1150" b="1">
                          <a:solidFill>
                            <a:srgbClr val="FFFFFF"/>
                          </a:solidFill>
                          <a:latin typeface="Arial"/>
                        </a:rPr>
                        <a:t>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Light microscope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Electron microscope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Uses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light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beam of electrons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Magnification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up to about × 1500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up to about × 2 000 000</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Resolution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200 nm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about 0.2 nm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You can see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cells, nuclei, chloroplasts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ribosomes, the inside of mitochondria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3" name="TextBox 22"/>
          <p:cNvSpPr txBox="1"/>
          <p:nvPr/>
        </p:nvSpPr>
        <p:spPr>
          <a:xfrm>
            <a:off x="7744968" y="7685430"/>
            <a:ext cx="6949440" cy="566928"/>
          </a:xfrm>
          <a:prstGeom prst="rect">
            <a:avLst/>
          </a:prstGeom>
          <a:noFill/>
        </p:spPr>
        <p:txBody>
          <a:bodyPr wrap="square" lIns="0" rIns="0" tIns="0" bIns="0" anchor="t">
            <a:spAutoFit/>
          </a:bodyPr>
          <a:lstStyle/>
          <a:p>
            <a:pPr algn="l">
              <a:spcAft>
                <a:spcPts val="300"/>
              </a:spcAft>
            </a:pPr>
            <a:r>
              <a:rPr sz="1200" b="0">
                <a:solidFill>
                  <a:srgbClr val="000000"/>
                </a:solidFill>
                <a:latin typeface="Arial"/>
              </a:rPr>
              <a:t>An </a:t>
            </a:r>
            <a:r>
              <a:rPr sz="1200" b="1">
                <a:solidFill>
                  <a:srgbClr val="000000"/>
                </a:solidFill>
                <a:latin typeface="Arial"/>
              </a:rPr>
              <a:t>electron microscope</a:t>
            </a:r>
            <a:r>
              <a:rPr sz="1200" b="0">
                <a:solidFill>
                  <a:srgbClr val="000000"/>
                </a:solidFill>
                <a:latin typeface="Arial"/>
              </a:rPr>
              <a:t> has a much higher magnification and resolution, so biologists can see many more </a:t>
            </a:r>
            <a:r>
              <a:rPr sz="1200" b="1">
                <a:solidFill>
                  <a:srgbClr val="000000"/>
                </a:solidFill>
                <a:latin typeface="Arial"/>
              </a:rPr>
              <a:t>sub-cellular structures</a:t>
            </a:r>
            <a:r>
              <a:rPr sz="1200" b="0">
                <a:solidFill>
                  <a:srgbClr val="000000"/>
                </a:solidFill>
                <a:latin typeface="Arial"/>
              </a:rPr>
              <a:t>. </a:t>
            </a:r>
            <a:r>
              <a:rPr sz="1200" b="1">
                <a:solidFill>
                  <a:srgbClr val="000000"/>
                </a:solidFill>
                <a:latin typeface="Arial"/>
              </a:rPr>
              <a:t>1665</a:t>
            </a:r>
            <a:r>
              <a:rPr sz="1200" b="0">
                <a:solidFill>
                  <a:srgbClr val="000000"/>
                </a:solidFill>
                <a:latin typeface="Arial"/>
              </a:rPr>
              <a:t>: Robert Hooke names cells. </a:t>
            </a:r>
            <a:r>
              <a:rPr sz="1200" b="1">
                <a:solidFill>
                  <a:srgbClr val="000000"/>
                </a:solidFill>
                <a:latin typeface="Arial"/>
              </a:rPr>
              <a:t>1930s</a:t>
            </a:r>
            <a:r>
              <a:rPr sz="1200" b="0">
                <a:solidFill>
                  <a:srgbClr val="000000"/>
                </a:solidFill>
                <a:latin typeface="Arial"/>
              </a:rPr>
              <a:t>: the first electron microscopes. </a:t>
            </a:r>
            <a:r>
              <a:rPr sz="1200" b="1">
                <a:solidFill>
                  <a:srgbClr val="000000"/>
                </a:solidFill>
                <a:latin typeface="Arial"/>
              </a:rPr>
              <a:t>1950s</a:t>
            </a:r>
            <a:r>
              <a:rPr sz="1200" b="0">
                <a:solidFill>
                  <a:srgbClr val="000000"/>
                </a:solidFill>
                <a:latin typeface="Arial"/>
              </a:rPr>
              <a:t>: ribosomes are seen for the first time.</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Mandatory worksheet: Using a microscope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Rectangle 6"/>
          <p:cNvSpPr/>
          <p:nvPr/>
        </p:nvSpPr>
        <p:spPr>
          <a:xfrm>
            <a:off x="548640" y="1143000"/>
            <a:ext cx="6949440" cy="356616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light microscope</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and 3</a:t>
            </a:r>
          </a:p>
        </p:txBody>
      </p:sp>
      <p:pic>
        <p:nvPicPr>
          <p:cNvPr id="11" name="Picture 10" descr="A. Label the light microscope. B. Total magnification."/>
          <p:cNvPicPr>
            <a:picLocks noChangeAspect="1"/>
          </p:cNvPicPr>
          <p:nvPr/>
        </p:nvPicPr>
        <p:blipFill>
          <a:blip r:embed="rId2"/>
          <a:stretch>
            <a:fillRect/>
          </a:stretch>
        </p:blipFill>
        <p:spPr>
          <a:xfrm>
            <a:off x="777240" y="1536192"/>
            <a:ext cx="2422182" cy="3099816"/>
          </a:xfrm>
          <a:prstGeom prst="rect">
            <a:avLst/>
          </a:prstGeom>
        </p:spPr>
      </p:pic>
      <p:sp>
        <p:nvSpPr>
          <p:cNvPr id="12" name="TextBox 11"/>
          <p:cNvSpPr txBox="1"/>
          <p:nvPr/>
        </p:nvSpPr>
        <p:spPr>
          <a:xfrm>
            <a:off x="3519461" y="1572768"/>
            <a:ext cx="3841458"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Name the parts labelled 1 to 6.</a:t>
            </a:r>
          </a:p>
        </p:txBody>
      </p:sp>
      <p:sp>
        <p:nvSpPr>
          <p:cNvPr id="13" name="TextBox 12"/>
          <p:cNvSpPr txBox="1"/>
          <p:nvPr/>
        </p:nvSpPr>
        <p:spPr>
          <a:xfrm>
            <a:off x="3519461" y="2048065"/>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4" name="Rectangle 13"/>
          <p:cNvSpPr/>
          <p:nvPr/>
        </p:nvSpPr>
        <p:spPr>
          <a:xfrm>
            <a:off x="3866933" y="2304097"/>
            <a:ext cx="3493986"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3519461" y="2492502"/>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6" name="Rectangle 15"/>
          <p:cNvSpPr/>
          <p:nvPr/>
        </p:nvSpPr>
        <p:spPr>
          <a:xfrm>
            <a:off x="3866933" y="2748534"/>
            <a:ext cx="3493986"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3519461" y="2936938"/>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18" name="Rectangle 17"/>
          <p:cNvSpPr/>
          <p:nvPr/>
        </p:nvSpPr>
        <p:spPr>
          <a:xfrm>
            <a:off x="3866933" y="3192970"/>
            <a:ext cx="3493986"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3519461" y="3381374"/>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20" name="Rectangle 19"/>
          <p:cNvSpPr/>
          <p:nvPr/>
        </p:nvSpPr>
        <p:spPr>
          <a:xfrm>
            <a:off x="3866933" y="3637406"/>
            <a:ext cx="3493986"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3519461" y="3825811"/>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5</a:t>
            </a:r>
          </a:p>
        </p:txBody>
      </p:sp>
      <p:sp>
        <p:nvSpPr>
          <p:cNvPr id="22" name="Rectangle 21"/>
          <p:cNvSpPr/>
          <p:nvPr/>
        </p:nvSpPr>
        <p:spPr>
          <a:xfrm>
            <a:off x="3866933" y="4081843"/>
            <a:ext cx="3493986"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3519461" y="4270248"/>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6</a:t>
            </a:r>
          </a:p>
        </p:txBody>
      </p:sp>
      <p:sp>
        <p:nvSpPr>
          <p:cNvPr id="24" name="Rectangle 23"/>
          <p:cNvSpPr/>
          <p:nvPr/>
        </p:nvSpPr>
        <p:spPr>
          <a:xfrm>
            <a:off x="3866933" y="4526280"/>
            <a:ext cx="3493986" cy="10972"/>
          </a:xfrm>
          <a:prstGeom prst="rect">
            <a:avLst/>
          </a:prstGeom>
          <a:solidFill>
            <a:srgbClr val="000000"/>
          </a:solidFill>
          <a:ln>
            <a:noFill/>
          </a:ln>
          <a:effectLst/>
        </p:spPr>
        <p:txBody>
          <a:bodyPr rtlCol="0" anchor="ctr"/>
          <a:lstStyle/>
          <a:p>
            <a:pPr algn="ctr"/>
          </a:p>
        </p:txBody>
      </p:sp>
      <p:sp>
        <p:nvSpPr>
          <p:cNvPr id="25" name="Rectangle 24"/>
          <p:cNvSpPr/>
          <p:nvPr/>
        </p:nvSpPr>
        <p:spPr>
          <a:xfrm>
            <a:off x="548640" y="4846320"/>
            <a:ext cx="6949440" cy="3474719"/>
          </a:xfrm>
          <a:prstGeom prst="rect">
            <a:avLst/>
          </a:prstGeom>
          <a:solidFill>
            <a:srgbClr val="FFFFFF"/>
          </a:solidFill>
          <a:ln w="9525">
            <a:solidFill>
              <a:srgbClr val="000000"/>
            </a:solidFill>
          </a:ln>
          <a:effectLst/>
        </p:spPr>
        <p:txBody>
          <a:bodyPr rtlCol="0" anchor="ctr"/>
          <a:lstStyle/>
          <a:p>
            <a:pPr algn="ctr"/>
          </a:p>
        </p:txBody>
      </p:sp>
      <p:sp>
        <p:nvSpPr>
          <p:cNvPr id="26" name="TextBox 25"/>
          <p:cNvSpPr txBox="1"/>
          <p:nvPr/>
        </p:nvSpPr>
        <p:spPr>
          <a:xfrm>
            <a:off x="658368" y="49194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Total magnification</a:t>
            </a:r>
          </a:p>
        </p:txBody>
      </p:sp>
      <p:sp>
        <p:nvSpPr>
          <p:cNvPr id="27" name="TextBox 26"/>
          <p:cNvSpPr txBox="1"/>
          <p:nvPr/>
        </p:nvSpPr>
        <p:spPr>
          <a:xfrm>
            <a:off x="6400799" y="493776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8" name="TextBox 27"/>
          <p:cNvSpPr txBox="1"/>
          <p:nvPr/>
        </p:nvSpPr>
        <p:spPr>
          <a:xfrm>
            <a:off x="5393152" y="498805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4</a:t>
            </a:r>
          </a:p>
        </p:txBody>
      </p:sp>
      <p:sp>
        <p:nvSpPr>
          <p:cNvPr id="29" name="TextBox 28"/>
          <p:cNvSpPr txBox="1"/>
          <p:nvPr/>
        </p:nvSpPr>
        <p:spPr>
          <a:xfrm>
            <a:off x="685800" y="527608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Use the equation to complete the table. The first row is done for you.  [4]</a:t>
            </a:r>
          </a:p>
        </p:txBody>
      </p:sp>
      <p:sp>
        <p:nvSpPr>
          <p:cNvPr id="30" name="Rectangle 29"/>
          <p:cNvSpPr/>
          <p:nvPr/>
        </p:nvSpPr>
        <p:spPr>
          <a:xfrm>
            <a:off x="685800" y="5590413"/>
            <a:ext cx="6522348" cy="347472"/>
          </a:xfrm>
          <a:prstGeom prst="rect">
            <a:avLst/>
          </a:prstGeom>
          <a:solidFill>
            <a:srgbClr val="FFFFFF"/>
          </a:solidFill>
          <a:ln w="12700">
            <a:solidFill>
              <a:srgbClr val="000000"/>
            </a:solidFill>
          </a:ln>
          <a:effectLst/>
        </p:spPr>
        <p:txBody>
          <a:bodyPr rtlCol="0" anchor="ctr"/>
          <a:lstStyle/>
          <a:p>
            <a:pPr algn="ctr"/>
          </a:p>
        </p:txBody>
      </p:sp>
      <p:sp>
        <p:nvSpPr>
          <p:cNvPr id="31" name="TextBox 30"/>
          <p:cNvSpPr txBox="1"/>
          <p:nvPr/>
        </p:nvSpPr>
        <p:spPr>
          <a:xfrm>
            <a:off x="685800" y="5590413"/>
            <a:ext cx="6522348" cy="347472"/>
          </a:xfrm>
          <a:prstGeom prst="rect">
            <a:avLst/>
          </a:prstGeom>
          <a:noFill/>
        </p:spPr>
        <p:txBody>
          <a:bodyPr wrap="square" lIns="0" rIns="0" tIns="0" bIns="0" anchor="ctr">
            <a:spAutoFit/>
          </a:bodyPr>
          <a:lstStyle/>
          <a:p>
            <a:pPr algn="ctr">
              <a:spcAft>
                <a:spcPts val="0"/>
              </a:spcAft>
            </a:pPr>
            <a:r>
              <a:rPr sz="1300" b="1">
                <a:solidFill>
                  <a:srgbClr val="000000"/>
                </a:solidFill>
                <a:latin typeface="Arial"/>
              </a:rPr>
              <a:t>total magnification = eyepiece lens magnification × objective lens magnification</a:t>
            </a:r>
          </a:p>
        </p:txBody>
      </p:sp>
      <p:graphicFrame>
        <p:nvGraphicFramePr>
          <p:cNvPr id="32" name="Table 31"/>
          <p:cNvGraphicFramePr>
            <a:graphicFrameLocks noGrp="1"/>
          </p:cNvGraphicFramePr>
          <p:nvPr/>
        </p:nvGraphicFramePr>
        <p:xfrm>
          <a:off x="685800" y="6075045"/>
          <a:ext cx="4526279" cy="2136263"/>
        </p:xfrm>
        <a:graphic>
          <a:graphicData uri="http://schemas.openxmlformats.org/drawingml/2006/table">
            <a:tbl>
              <a:tblPr firstRow="0" bandRow="0">
                <a:tableStyleId>{5C22544A-7EE6-4342-B048-85BDC9FD1C3A}</a:tableStyleId>
              </a:tblPr>
              <a:tblGrid>
                <a:gridCol w="1325880"/>
                <a:gridCol w="1325880"/>
                <a:gridCol w="1874519"/>
              </a:tblGrid>
              <a:tr h="384048">
                <a:tc>
                  <a:txBody>
                    <a:bodyPr/>
                    <a:lstStyle/>
                    <a:p>
                      <a:pPr algn="ctr"/>
                      <a:r>
                        <a:rPr sz="1400" b="1">
                          <a:solidFill>
                            <a:srgbClr val="000000"/>
                          </a:solidFill>
                          <a:latin typeface="Arial"/>
                        </a:rPr>
                        <a:t>Eyepiece lens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Objective lens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Total magnification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50443">
                <a:tc>
                  <a:txBody>
                    <a:bodyPr/>
                    <a:lstStyle/>
                    <a:p>
                      <a:pPr algn="ctr"/>
                      <a:r>
                        <a:rPr sz="14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50443">
                <a:tc>
                  <a:txBody>
                    <a:bodyPr/>
                    <a:lstStyle/>
                    <a:p>
                      <a:pPr algn="ctr"/>
                      <a:r>
                        <a:rPr sz="14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50443">
                <a:tc>
                  <a:txBody>
                    <a:bodyPr/>
                    <a:lstStyle/>
                    <a:p>
                      <a:pPr algn="ctr"/>
                      <a:r>
                        <a:rPr sz="14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50443">
                <a:tc>
                  <a:txBody>
                    <a:bodyPr/>
                    <a:lstStyle/>
                    <a:p>
                      <a:pPr algn="ctr"/>
                      <a:r>
                        <a:rPr sz="1400" b="0">
                          <a:solidFill>
                            <a:srgbClr val="000000"/>
                          </a:solidFill>
                          <a:latin typeface="Arial"/>
                        </a:rPr>
                        <a:t>× 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50443">
                <a:tc>
                  <a:txBody>
                    <a:bodyPr/>
                    <a:lstStyle/>
                    <a:p>
                      <a:pPr algn="ctr"/>
                      <a:r>
                        <a:rPr sz="1400" b="0">
                          <a:solidFill>
                            <a:srgbClr val="000000"/>
                          </a:solidFill>
                          <a:latin typeface="Arial"/>
                        </a:rPr>
                        <a:t>× 15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3" name="TextBox 32"/>
          <p:cNvSpPr txBox="1"/>
          <p:nvPr/>
        </p:nvSpPr>
        <p:spPr>
          <a:xfrm>
            <a:off x="5440679" y="6075045"/>
            <a:ext cx="1920239" cy="111442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Which total magnification in the table gives the smallest field of view?  [1]</a:t>
            </a:r>
          </a:p>
        </p:txBody>
      </p:sp>
      <p:sp>
        <p:nvSpPr>
          <p:cNvPr id="34" name="Rectangle 33"/>
          <p:cNvSpPr/>
          <p:nvPr/>
        </p:nvSpPr>
        <p:spPr>
          <a:xfrm>
            <a:off x="5440679" y="8165592"/>
            <a:ext cx="1920239"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744968" y="1143000"/>
            <a:ext cx="6949440" cy="3200400"/>
          </a:xfrm>
          <a:prstGeom prst="rect">
            <a:avLst/>
          </a:prstGeom>
          <a:solidFill>
            <a:srgbClr val="FFFFFF"/>
          </a:solidFill>
          <a:ln w="9525">
            <a:solidFill>
              <a:srgbClr val="000000"/>
            </a:solidFill>
          </a:ln>
          <a:effectLst/>
        </p:spPr>
        <p:txBody>
          <a:bodyPr rtlCol="0" anchor="ctr"/>
          <a:lstStyle/>
          <a:p>
            <a:pPr algn="ctr"/>
          </a:p>
        </p:txBody>
      </p:sp>
      <p:sp>
        <p:nvSpPr>
          <p:cNvPr id="36" name="TextBox 3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Focus the microscope</a:t>
            </a:r>
          </a:p>
        </p:txBody>
      </p:sp>
      <p:sp>
        <p:nvSpPr>
          <p:cNvPr id="37" name="TextBox 3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8" name="TextBox 37"/>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39" name="TextBox 38"/>
          <p:cNvSpPr txBox="1"/>
          <p:nvPr/>
        </p:nvSpPr>
        <p:spPr>
          <a:xfrm>
            <a:off x="7882128"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Put the steps in order. Step 1 has been done for you. Write the letters in the boxes.</a:t>
            </a:r>
          </a:p>
        </p:txBody>
      </p:sp>
      <p:sp>
        <p:nvSpPr>
          <p:cNvPr id="40" name="Rectangle 39"/>
          <p:cNvSpPr/>
          <p:nvPr/>
        </p:nvSpPr>
        <p:spPr>
          <a:xfrm>
            <a:off x="7882128" y="2128266"/>
            <a:ext cx="5120640" cy="302895"/>
          </a:xfrm>
          <a:prstGeom prst="rect">
            <a:avLst/>
          </a:prstGeom>
          <a:solidFill>
            <a:srgbClr val="FFFFFF"/>
          </a:solidFill>
          <a:ln w="12700">
            <a:solidFill>
              <a:srgbClr val="000000"/>
            </a:solidFill>
          </a:ln>
          <a:effectLst/>
        </p:spPr>
        <p:txBody>
          <a:bodyPr rtlCol="0" anchor="ctr"/>
          <a:lstStyle/>
          <a:p>
            <a:pPr algn="ctr"/>
          </a:p>
        </p:txBody>
      </p:sp>
      <p:sp>
        <p:nvSpPr>
          <p:cNvPr id="41" name="TextBox 40"/>
          <p:cNvSpPr txBox="1"/>
          <p:nvPr/>
        </p:nvSpPr>
        <p:spPr>
          <a:xfrm>
            <a:off x="7955280" y="2128266"/>
            <a:ext cx="320040" cy="302895"/>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P</a:t>
            </a:r>
          </a:p>
        </p:txBody>
      </p:sp>
      <p:sp>
        <p:nvSpPr>
          <p:cNvPr id="42" name="TextBox 41"/>
          <p:cNvSpPr txBox="1"/>
          <p:nvPr/>
        </p:nvSpPr>
        <p:spPr>
          <a:xfrm>
            <a:off x="8293608" y="2128266"/>
            <a:ext cx="4663440" cy="302895"/>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Turn the fine focusing knob until the image is sharp.</a:t>
            </a:r>
          </a:p>
        </p:txBody>
      </p:sp>
      <p:sp>
        <p:nvSpPr>
          <p:cNvPr id="43" name="Rectangle 42"/>
          <p:cNvSpPr/>
          <p:nvPr/>
        </p:nvSpPr>
        <p:spPr>
          <a:xfrm>
            <a:off x="7882128" y="2482310"/>
            <a:ext cx="5120640" cy="302895"/>
          </a:xfrm>
          <a:prstGeom prst="rect">
            <a:avLst/>
          </a:prstGeom>
          <a:solidFill>
            <a:srgbClr val="FFFFFF"/>
          </a:solidFill>
          <a:ln w="12700">
            <a:solidFill>
              <a:srgbClr val="000000"/>
            </a:solidFill>
          </a:ln>
          <a:effectLst/>
        </p:spPr>
        <p:txBody>
          <a:bodyPr rtlCol="0" anchor="ctr"/>
          <a:lstStyle/>
          <a:p>
            <a:pPr algn="ctr"/>
          </a:p>
        </p:txBody>
      </p:sp>
      <p:sp>
        <p:nvSpPr>
          <p:cNvPr id="44" name="TextBox 43"/>
          <p:cNvSpPr txBox="1"/>
          <p:nvPr/>
        </p:nvSpPr>
        <p:spPr>
          <a:xfrm>
            <a:off x="7955280" y="2482310"/>
            <a:ext cx="320040" cy="302895"/>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Q</a:t>
            </a:r>
          </a:p>
        </p:txBody>
      </p:sp>
      <p:sp>
        <p:nvSpPr>
          <p:cNvPr id="45" name="TextBox 44"/>
          <p:cNvSpPr txBox="1"/>
          <p:nvPr/>
        </p:nvSpPr>
        <p:spPr>
          <a:xfrm>
            <a:off x="8293608" y="2482310"/>
            <a:ext cx="4663440" cy="302895"/>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Clip the slide onto the stage.</a:t>
            </a:r>
          </a:p>
        </p:txBody>
      </p:sp>
      <p:sp>
        <p:nvSpPr>
          <p:cNvPr id="46" name="Rectangle 45"/>
          <p:cNvSpPr/>
          <p:nvPr/>
        </p:nvSpPr>
        <p:spPr>
          <a:xfrm>
            <a:off x="7882128" y="2836354"/>
            <a:ext cx="5120640" cy="302895"/>
          </a:xfrm>
          <a:prstGeom prst="rect">
            <a:avLst/>
          </a:prstGeom>
          <a:solidFill>
            <a:srgbClr val="FFFFFF"/>
          </a:solidFill>
          <a:ln w="12700">
            <a:solidFill>
              <a:srgbClr val="000000"/>
            </a:solidFill>
          </a:ln>
          <a:effectLst/>
        </p:spPr>
        <p:txBody>
          <a:bodyPr rtlCol="0" anchor="ctr"/>
          <a:lstStyle/>
          <a:p>
            <a:pPr algn="ctr"/>
          </a:p>
        </p:txBody>
      </p:sp>
      <p:sp>
        <p:nvSpPr>
          <p:cNvPr id="47" name="TextBox 46"/>
          <p:cNvSpPr txBox="1"/>
          <p:nvPr/>
        </p:nvSpPr>
        <p:spPr>
          <a:xfrm>
            <a:off x="7955280" y="2836354"/>
            <a:ext cx="320040" cy="302895"/>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R</a:t>
            </a:r>
          </a:p>
        </p:txBody>
      </p:sp>
      <p:sp>
        <p:nvSpPr>
          <p:cNvPr id="48" name="TextBox 47"/>
          <p:cNvSpPr txBox="1"/>
          <p:nvPr/>
        </p:nvSpPr>
        <p:spPr>
          <a:xfrm>
            <a:off x="8293608" y="2836354"/>
            <a:ext cx="4663440" cy="302895"/>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Turn the nosepiece to the lowest-power objective lens.</a:t>
            </a:r>
          </a:p>
        </p:txBody>
      </p:sp>
      <p:sp>
        <p:nvSpPr>
          <p:cNvPr id="49" name="Rectangle 48"/>
          <p:cNvSpPr/>
          <p:nvPr/>
        </p:nvSpPr>
        <p:spPr>
          <a:xfrm>
            <a:off x="7882128" y="3190398"/>
            <a:ext cx="5120640" cy="496062"/>
          </a:xfrm>
          <a:prstGeom prst="rect">
            <a:avLst/>
          </a:prstGeom>
          <a:solidFill>
            <a:srgbClr val="FFFFFF"/>
          </a:solidFill>
          <a:ln w="12700">
            <a:solidFill>
              <a:srgbClr val="000000"/>
            </a:solidFill>
          </a:ln>
          <a:effectLst/>
        </p:spPr>
        <p:txBody>
          <a:bodyPr rtlCol="0" anchor="ctr"/>
          <a:lstStyle/>
          <a:p>
            <a:pPr algn="ctr"/>
          </a:p>
        </p:txBody>
      </p:sp>
      <p:sp>
        <p:nvSpPr>
          <p:cNvPr id="50" name="TextBox 49"/>
          <p:cNvSpPr txBox="1"/>
          <p:nvPr/>
        </p:nvSpPr>
        <p:spPr>
          <a:xfrm>
            <a:off x="7955280" y="3190398"/>
            <a:ext cx="320040" cy="496062"/>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S</a:t>
            </a:r>
          </a:p>
        </p:txBody>
      </p:sp>
      <p:sp>
        <p:nvSpPr>
          <p:cNvPr id="51" name="TextBox 50"/>
          <p:cNvSpPr txBox="1"/>
          <p:nvPr/>
        </p:nvSpPr>
        <p:spPr>
          <a:xfrm>
            <a:off x="8293608" y="3190398"/>
            <a:ext cx="4663440" cy="496062"/>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Watching from the side, turn the coarse focusing knob to bring the lens close to the slide, without touching it.</a:t>
            </a:r>
          </a:p>
        </p:txBody>
      </p:sp>
      <p:sp>
        <p:nvSpPr>
          <p:cNvPr id="52" name="Rectangle 51"/>
          <p:cNvSpPr/>
          <p:nvPr/>
        </p:nvSpPr>
        <p:spPr>
          <a:xfrm>
            <a:off x="7882128" y="3737610"/>
            <a:ext cx="5120640" cy="496062"/>
          </a:xfrm>
          <a:prstGeom prst="rect">
            <a:avLst/>
          </a:prstGeom>
          <a:solidFill>
            <a:srgbClr val="FFFFFF"/>
          </a:solidFill>
          <a:ln w="12700">
            <a:solidFill>
              <a:srgbClr val="000000"/>
            </a:solidFill>
          </a:ln>
          <a:effectLst/>
        </p:spPr>
        <p:txBody>
          <a:bodyPr rtlCol="0" anchor="ctr"/>
          <a:lstStyle/>
          <a:p>
            <a:pPr algn="ctr"/>
          </a:p>
        </p:txBody>
      </p:sp>
      <p:sp>
        <p:nvSpPr>
          <p:cNvPr id="53" name="TextBox 52"/>
          <p:cNvSpPr txBox="1"/>
          <p:nvPr/>
        </p:nvSpPr>
        <p:spPr>
          <a:xfrm>
            <a:off x="7955280" y="3737610"/>
            <a:ext cx="320040" cy="496062"/>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T</a:t>
            </a:r>
          </a:p>
        </p:txBody>
      </p:sp>
      <p:sp>
        <p:nvSpPr>
          <p:cNvPr id="54" name="TextBox 53"/>
          <p:cNvSpPr txBox="1"/>
          <p:nvPr/>
        </p:nvSpPr>
        <p:spPr>
          <a:xfrm>
            <a:off x="8293608" y="3737610"/>
            <a:ext cx="4663440" cy="496062"/>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Look through the eyepiece lens and turn the coarse focusing knob until the cells appear.</a:t>
            </a:r>
          </a:p>
        </p:txBody>
      </p:sp>
      <p:sp>
        <p:nvSpPr>
          <p:cNvPr id="55" name="TextBox 54"/>
          <p:cNvSpPr txBox="1"/>
          <p:nvPr/>
        </p:nvSpPr>
        <p:spPr>
          <a:xfrm>
            <a:off x="13139928" y="2128266"/>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1</a:t>
            </a:r>
          </a:p>
        </p:txBody>
      </p:sp>
      <p:sp>
        <p:nvSpPr>
          <p:cNvPr id="56" name="Rectangle 55"/>
          <p:cNvSpPr/>
          <p:nvPr/>
        </p:nvSpPr>
        <p:spPr>
          <a:xfrm>
            <a:off x="14008608" y="2128266"/>
            <a:ext cx="548640" cy="365760"/>
          </a:xfrm>
          <a:prstGeom prst="rect">
            <a:avLst/>
          </a:prstGeom>
          <a:solidFill>
            <a:srgbClr val="FFFFFF"/>
          </a:solidFill>
          <a:ln w="15875">
            <a:solidFill>
              <a:srgbClr val="000000"/>
            </a:solidFill>
          </a:ln>
          <a:effectLst/>
        </p:spPr>
        <p:txBody>
          <a:bodyPr rtlCol="0" anchor="ctr"/>
          <a:lstStyle/>
          <a:p>
            <a:pPr algn="ctr"/>
          </a:p>
        </p:txBody>
      </p:sp>
      <p:sp>
        <p:nvSpPr>
          <p:cNvPr id="57" name="TextBox 56"/>
          <p:cNvSpPr txBox="1"/>
          <p:nvPr/>
        </p:nvSpPr>
        <p:spPr>
          <a:xfrm>
            <a:off x="14008608" y="2128266"/>
            <a:ext cx="548640"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Q</a:t>
            </a:r>
          </a:p>
        </p:txBody>
      </p:sp>
      <p:sp>
        <p:nvSpPr>
          <p:cNvPr id="58" name="TextBox 57"/>
          <p:cNvSpPr txBox="1"/>
          <p:nvPr/>
        </p:nvSpPr>
        <p:spPr>
          <a:xfrm>
            <a:off x="13139928" y="2563177"/>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2</a:t>
            </a:r>
          </a:p>
        </p:txBody>
      </p:sp>
      <p:sp>
        <p:nvSpPr>
          <p:cNvPr id="59" name="Rectangle 58"/>
          <p:cNvSpPr/>
          <p:nvPr/>
        </p:nvSpPr>
        <p:spPr>
          <a:xfrm>
            <a:off x="14008608" y="2563177"/>
            <a:ext cx="548640" cy="365760"/>
          </a:xfrm>
          <a:prstGeom prst="rect">
            <a:avLst/>
          </a:prstGeom>
          <a:solidFill>
            <a:srgbClr val="FFFFFF"/>
          </a:solidFill>
          <a:ln w="15875">
            <a:solidFill>
              <a:srgbClr val="000000"/>
            </a:solidFill>
          </a:ln>
          <a:effectLst/>
        </p:spPr>
        <p:txBody>
          <a:bodyPr rtlCol="0" anchor="ctr"/>
          <a:lstStyle/>
          <a:p>
            <a:pPr algn="ctr"/>
          </a:p>
        </p:txBody>
      </p:sp>
      <p:sp>
        <p:nvSpPr>
          <p:cNvPr id="60" name="TextBox 59"/>
          <p:cNvSpPr txBox="1"/>
          <p:nvPr/>
        </p:nvSpPr>
        <p:spPr>
          <a:xfrm>
            <a:off x="13139928" y="2998089"/>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3</a:t>
            </a:r>
          </a:p>
        </p:txBody>
      </p:sp>
      <p:sp>
        <p:nvSpPr>
          <p:cNvPr id="61" name="Rectangle 60"/>
          <p:cNvSpPr/>
          <p:nvPr/>
        </p:nvSpPr>
        <p:spPr>
          <a:xfrm>
            <a:off x="14008608" y="2998089"/>
            <a:ext cx="548640" cy="365760"/>
          </a:xfrm>
          <a:prstGeom prst="rect">
            <a:avLst/>
          </a:prstGeom>
          <a:solidFill>
            <a:srgbClr val="FFFFFF"/>
          </a:solidFill>
          <a:ln w="15875">
            <a:solidFill>
              <a:srgbClr val="000000"/>
            </a:solidFill>
          </a:ln>
          <a:effectLst/>
        </p:spPr>
        <p:txBody>
          <a:bodyPr rtlCol="0" anchor="ctr"/>
          <a:lstStyle/>
          <a:p>
            <a:pPr algn="ctr"/>
          </a:p>
        </p:txBody>
      </p:sp>
      <p:sp>
        <p:nvSpPr>
          <p:cNvPr id="62" name="TextBox 61"/>
          <p:cNvSpPr txBox="1"/>
          <p:nvPr/>
        </p:nvSpPr>
        <p:spPr>
          <a:xfrm>
            <a:off x="13139928" y="3433000"/>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4</a:t>
            </a:r>
          </a:p>
        </p:txBody>
      </p:sp>
      <p:sp>
        <p:nvSpPr>
          <p:cNvPr id="63" name="Rectangle 62"/>
          <p:cNvSpPr/>
          <p:nvPr/>
        </p:nvSpPr>
        <p:spPr>
          <a:xfrm>
            <a:off x="14008608" y="3433000"/>
            <a:ext cx="548640" cy="365760"/>
          </a:xfrm>
          <a:prstGeom prst="rect">
            <a:avLst/>
          </a:prstGeom>
          <a:solidFill>
            <a:srgbClr val="FFFFFF"/>
          </a:solidFill>
          <a:ln w="15875">
            <a:solidFill>
              <a:srgbClr val="000000"/>
            </a:solidFill>
          </a:ln>
          <a:effectLst/>
        </p:spPr>
        <p:txBody>
          <a:bodyPr rtlCol="0" anchor="ctr"/>
          <a:lstStyle/>
          <a:p>
            <a:pPr algn="ctr"/>
          </a:p>
        </p:txBody>
      </p:sp>
      <p:sp>
        <p:nvSpPr>
          <p:cNvPr id="64" name="TextBox 63"/>
          <p:cNvSpPr txBox="1"/>
          <p:nvPr/>
        </p:nvSpPr>
        <p:spPr>
          <a:xfrm>
            <a:off x="13139928" y="3867912"/>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5</a:t>
            </a:r>
          </a:p>
        </p:txBody>
      </p:sp>
      <p:sp>
        <p:nvSpPr>
          <p:cNvPr id="65" name="Rectangle 64"/>
          <p:cNvSpPr/>
          <p:nvPr/>
        </p:nvSpPr>
        <p:spPr>
          <a:xfrm>
            <a:off x="14008608" y="3867912"/>
            <a:ext cx="548640" cy="365760"/>
          </a:xfrm>
          <a:prstGeom prst="rect">
            <a:avLst/>
          </a:prstGeom>
          <a:solidFill>
            <a:srgbClr val="FFFFFF"/>
          </a:solidFill>
          <a:ln w="15875">
            <a:solidFill>
              <a:srgbClr val="000000"/>
            </a:solidFill>
          </a:ln>
          <a:effectLst/>
        </p:spPr>
        <p:txBody>
          <a:bodyPr rtlCol="0" anchor="ctr"/>
          <a:lstStyle/>
          <a:p>
            <a:pPr algn="ctr"/>
          </a:p>
        </p:txBody>
      </p:sp>
      <p:sp>
        <p:nvSpPr>
          <p:cNvPr id="66" name="Rectangle 65"/>
          <p:cNvSpPr/>
          <p:nvPr/>
        </p:nvSpPr>
        <p:spPr>
          <a:xfrm>
            <a:off x="7744968" y="4480560"/>
            <a:ext cx="6949440" cy="3840479"/>
          </a:xfrm>
          <a:prstGeom prst="rect">
            <a:avLst/>
          </a:prstGeom>
          <a:solidFill>
            <a:srgbClr val="FFFFFF"/>
          </a:solidFill>
          <a:ln w="9525">
            <a:solidFill>
              <a:srgbClr val="000000"/>
            </a:solidFill>
          </a:ln>
          <a:effectLst/>
        </p:spPr>
        <p:txBody>
          <a:bodyPr rtlCol="0" anchor="ctr"/>
          <a:lstStyle/>
          <a:p>
            <a:pPr algn="ctr"/>
          </a:p>
        </p:txBody>
      </p:sp>
      <p:sp>
        <p:nvSpPr>
          <p:cNvPr id="67" name="TextBox 66"/>
          <p:cNvSpPr txBox="1"/>
          <p:nvPr/>
        </p:nvSpPr>
        <p:spPr>
          <a:xfrm>
            <a:off x="7854696" y="45537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Preparing a slide</a:t>
            </a:r>
          </a:p>
        </p:txBody>
      </p:sp>
      <p:sp>
        <p:nvSpPr>
          <p:cNvPr id="68" name="TextBox 67"/>
          <p:cNvSpPr txBox="1"/>
          <p:nvPr/>
        </p:nvSpPr>
        <p:spPr>
          <a:xfrm>
            <a:off x="13597128" y="45720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69" name="TextBox 68"/>
          <p:cNvSpPr txBox="1"/>
          <p:nvPr/>
        </p:nvSpPr>
        <p:spPr>
          <a:xfrm>
            <a:off x="12589480" y="462229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6</a:t>
            </a:r>
          </a:p>
        </p:txBody>
      </p:sp>
      <p:sp>
        <p:nvSpPr>
          <p:cNvPr id="70" name="TextBox 69"/>
          <p:cNvSpPr txBox="1"/>
          <p:nvPr/>
        </p:nvSpPr>
        <p:spPr>
          <a:xfrm>
            <a:off x="7882128" y="491032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Why must the layer of onion epidermis be thin?  [1]</a:t>
            </a:r>
          </a:p>
        </p:txBody>
      </p:sp>
      <p:sp>
        <p:nvSpPr>
          <p:cNvPr id="71" name="Rectangle 70"/>
          <p:cNvSpPr/>
          <p:nvPr/>
        </p:nvSpPr>
        <p:spPr>
          <a:xfrm>
            <a:off x="8156448" y="5462397"/>
            <a:ext cx="6400800" cy="10972"/>
          </a:xfrm>
          <a:prstGeom prst="rect">
            <a:avLst/>
          </a:prstGeom>
          <a:solidFill>
            <a:srgbClr val="000000"/>
          </a:solidFill>
          <a:ln>
            <a:noFill/>
          </a:ln>
          <a:effectLst/>
        </p:spPr>
        <p:txBody>
          <a:bodyPr rtlCol="0" anchor="ctr"/>
          <a:lstStyle/>
          <a:p>
            <a:pPr algn="ctr"/>
          </a:p>
        </p:txBody>
      </p:sp>
      <p:sp>
        <p:nvSpPr>
          <p:cNvPr id="72" name="TextBox 71"/>
          <p:cNvSpPr txBox="1"/>
          <p:nvPr/>
        </p:nvSpPr>
        <p:spPr>
          <a:xfrm>
            <a:off x="7882128" y="5581554"/>
            <a:ext cx="411480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Which stain is added to the onion cells?  [1]</a:t>
            </a:r>
          </a:p>
        </p:txBody>
      </p:sp>
      <p:sp>
        <p:nvSpPr>
          <p:cNvPr id="73" name="Rectangle 72"/>
          <p:cNvSpPr/>
          <p:nvPr/>
        </p:nvSpPr>
        <p:spPr>
          <a:xfrm>
            <a:off x="12271248" y="5828442"/>
            <a:ext cx="2286000" cy="10972"/>
          </a:xfrm>
          <a:prstGeom prst="rect">
            <a:avLst/>
          </a:prstGeom>
          <a:solidFill>
            <a:srgbClr val="000000"/>
          </a:solidFill>
          <a:ln>
            <a:noFill/>
          </a:ln>
          <a:effectLst/>
        </p:spPr>
        <p:txBody>
          <a:bodyPr rtlCol="0" anchor="ctr"/>
          <a:lstStyle/>
          <a:p>
            <a:pPr algn="ctr"/>
          </a:p>
        </p:txBody>
      </p:sp>
      <p:sp>
        <p:nvSpPr>
          <p:cNvPr id="74" name="TextBox 73"/>
          <p:cNvSpPr txBox="1"/>
          <p:nvPr/>
        </p:nvSpPr>
        <p:spPr>
          <a:xfrm>
            <a:off x="7882128" y="5923597"/>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Give one reason for adding a stain.  [1]</a:t>
            </a:r>
          </a:p>
        </p:txBody>
      </p:sp>
      <p:sp>
        <p:nvSpPr>
          <p:cNvPr id="75" name="Rectangle 74"/>
          <p:cNvSpPr/>
          <p:nvPr/>
        </p:nvSpPr>
        <p:spPr>
          <a:xfrm>
            <a:off x="8156448" y="6475666"/>
            <a:ext cx="6400800" cy="10972"/>
          </a:xfrm>
          <a:prstGeom prst="rect">
            <a:avLst/>
          </a:prstGeom>
          <a:solidFill>
            <a:srgbClr val="000000"/>
          </a:solidFill>
          <a:ln>
            <a:noFill/>
          </a:ln>
          <a:effectLst/>
        </p:spPr>
        <p:txBody>
          <a:bodyPr rtlCol="0" anchor="ctr"/>
          <a:lstStyle/>
          <a:p>
            <a:pPr algn="ctr"/>
          </a:p>
        </p:txBody>
      </p:sp>
      <p:sp>
        <p:nvSpPr>
          <p:cNvPr id="76" name="TextBox 75"/>
          <p:cNvSpPr txBox="1"/>
          <p:nvPr/>
        </p:nvSpPr>
        <p:spPr>
          <a:xfrm>
            <a:off x="7882128" y="6594824"/>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Name the piece of equipment used to lower the coverslip.  [1]</a:t>
            </a:r>
          </a:p>
        </p:txBody>
      </p:sp>
      <p:sp>
        <p:nvSpPr>
          <p:cNvPr id="77" name="Rectangle 76"/>
          <p:cNvSpPr/>
          <p:nvPr/>
        </p:nvSpPr>
        <p:spPr>
          <a:xfrm>
            <a:off x="8156448" y="7146893"/>
            <a:ext cx="6400800" cy="10972"/>
          </a:xfrm>
          <a:prstGeom prst="rect">
            <a:avLst/>
          </a:prstGeom>
          <a:solidFill>
            <a:srgbClr val="000000"/>
          </a:solidFill>
          <a:ln>
            <a:noFill/>
          </a:ln>
          <a:effectLst/>
        </p:spPr>
        <p:txBody>
          <a:bodyPr rtlCol="0" anchor="ctr"/>
          <a:lstStyle/>
          <a:p>
            <a:pPr algn="ctr"/>
          </a:p>
        </p:txBody>
      </p:sp>
      <p:sp>
        <p:nvSpPr>
          <p:cNvPr id="78" name="TextBox 77"/>
          <p:cNvSpPr txBox="1"/>
          <p:nvPr/>
        </p:nvSpPr>
        <p:spPr>
          <a:xfrm>
            <a:off x="7882128" y="726605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Explain why the coverslip is lowered slowly, at an angle.  [2]</a:t>
            </a:r>
          </a:p>
        </p:txBody>
      </p:sp>
      <p:sp>
        <p:nvSpPr>
          <p:cNvPr id="79" name="Rectangle 78"/>
          <p:cNvSpPr/>
          <p:nvPr/>
        </p:nvSpPr>
        <p:spPr>
          <a:xfrm>
            <a:off x="8156448" y="7818120"/>
            <a:ext cx="6400800" cy="10972"/>
          </a:xfrm>
          <a:prstGeom prst="rect">
            <a:avLst/>
          </a:prstGeom>
          <a:solidFill>
            <a:srgbClr val="000000"/>
          </a:solidFill>
          <a:ln>
            <a:noFill/>
          </a:ln>
          <a:effectLst/>
        </p:spPr>
        <p:txBody>
          <a:bodyPr rtlCol="0" anchor="ctr"/>
          <a:lstStyle/>
          <a:p>
            <a:pPr algn="ctr"/>
          </a:p>
        </p:txBody>
      </p:sp>
      <p:sp>
        <p:nvSpPr>
          <p:cNvPr id="80" name="Rectangle 79"/>
          <p:cNvSpPr/>
          <p:nvPr/>
        </p:nvSpPr>
        <p:spPr>
          <a:xfrm>
            <a:off x="8156448" y="8183880"/>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Mandatory worksheet: Using a microscope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Light or electron microscope?</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735022" y="1284732"/>
            <a:ext cx="218133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11 and 12</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Tick (✓) one box in each row.  [5]</a:t>
            </a:r>
          </a:p>
        </p:txBody>
      </p:sp>
      <p:graphicFrame>
        <p:nvGraphicFramePr>
          <p:cNvPr id="12" name="Table 11"/>
          <p:cNvGraphicFramePr>
            <a:graphicFrameLocks noGrp="1"/>
          </p:cNvGraphicFramePr>
          <p:nvPr/>
        </p:nvGraphicFramePr>
        <p:xfrm>
          <a:off x="685800" y="1932813"/>
          <a:ext cx="6675120" cy="4681728"/>
        </p:xfrm>
        <a:graphic>
          <a:graphicData uri="http://schemas.openxmlformats.org/drawingml/2006/table">
            <a:tbl>
              <a:tblPr firstRow="0" bandRow="0">
                <a:tableStyleId>{5C22544A-7EE6-4342-B048-85BDC9FD1C3A}</a:tableStyleId>
              </a:tblPr>
              <a:tblGrid>
                <a:gridCol w="4114800"/>
                <a:gridCol w="1280160"/>
                <a:gridCol w="1280160"/>
              </a:tblGrid>
              <a:tr h="566928">
                <a:tc>
                  <a:txBody>
                    <a:bodyPr/>
                    <a:lstStyle/>
                    <a:p>
                      <a:pPr algn="ctr"/>
                      <a:r>
                        <a:rPr sz="1500" b="1">
                          <a:solidFill>
                            <a:srgbClr val="000000"/>
                          </a:solidFill>
                          <a:latin typeface="Arial"/>
                        </a:rPr>
                        <a:t>Statement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Light microscope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Electron microscope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822960">
                <a:tc>
                  <a:txBody>
                    <a:bodyPr/>
                    <a:lstStyle/>
                    <a:p>
                      <a:pPr algn="l"/>
                      <a:r>
                        <a:rPr sz="1500" b="0">
                          <a:solidFill>
                            <a:srgbClr val="000000"/>
                          </a:solidFill>
                          <a:latin typeface="Arial"/>
                        </a:rPr>
                        <a:t>1. It uses a beam of electrons.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2960">
                <a:tc>
                  <a:txBody>
                    <a:bodyPr/>
                    <a:lstStyle/>
                    <a:p>
                      <a:pPr algn="l"/>
                      <a:r>
                        <a:rPr sz="1500" b="0">
                          <a:solidFill>
                            <a:srgbClr val="000000"/>
                          </a:solidFill>
                          <a:latin typeface="Arial"/>
                        </a:rPr>
                        <a:t>2. It is used in school labs to look at onion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2960">
                <a:tc>
                  <a:txBody>
                    <a:bodyPr/>
                    <a:lstStyle/>
                    <a:p>
                      <a:pPr algn="l"/>
                      <a:r>
                        <a:rPr sz="1500" b="0">
                          <a:solidFill>
                            <a:srgbClr val="000000"/>
                          </a:solidFill>
                          <a:latin typeface="Arial"/>
                        </a:rPr>
                        <a:t>3. It can show 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2960">
                <a:tc>
                  <a:txBody>
                    <a:bodyPr/>
                    <a:lstStyle/>
                    <a:p>
                      <a:pPr algn="l"/>
                      <a:r>
                        <a:rPr sz="1500" b="0">
                          <a:solidFill>
                            <a:srgbClr val="000000"/>
                          </a:solidFill>
                          <a:latin typeface="Arial"/>
                        </a:rPr>
                        <a:t>4. It has a magnification of up to about × 1500.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2960">
                <a:tc>
                  <a:txBody>
                    <a:bodyPr/>
                    <a:lstStyle/>
                    <a:p>
                      <a:pPr algn="l"/>
                      <a:r>
                        <a:rPr sz="1500" b="0">
                          <a:solidFill>
                            <a:srgbClr val="000000"/>
                          </a:solidFill>
                          <a:latin typeface="Arial"/>
                        </a:rPr>
                        <a:t>5. It has the higher resolution.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3" name="TextBox 12"/>
          <p:cNvSpPr txBox="1"/>
          <p:nvPr/>
        </p:nvSpPr>
        <p:spPr>
          <a:xfrm>
            <a:off x="685800" y="702602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Complete the sentence.  [1]</a:t>
            </a:r>
          </a:p>
        </p:txBody>
      </p:sp>
      <p:sp>
        <p:nvSpPr>
          <p:cNvPr id="14" name="TextBox 13"/>
          <p:cNvSpPr txBox="1"/>
          <p:nvPr/>
        </p:nvSpPr>
        <p:spPr>
          <a:xfrm>
            <a:off x="685800" y="7431786"/>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Resolution is the ability to see two points that are close together as ______________________ .</a:t>
            </a:r>
          </a:p>
        </p:txBody>
      </p:sp>
      <p:sp>
        <p:nvSpPr>
          <p:cNvPr id="15" name="Rectangle 14"/>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6" name="TextBox 1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Drawing what you see</a:t>
            </a:r>
          </a:p>
        </p:txBody>
      </p:sp>
      <p:sp>
        <p:nvSpPr>
          <p:cNvPr id="17" name="TextBox 1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8" name="TextBox 17"/>
          <p:cNvSpPr txBox="1"/>
          <p:nvPr/>
        </p:nvSpPr>
        <p:spPr>
          <a:xfrm>
            <a:off x="11835362" y="1284732"/>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8 and 10</a:t>
            </a:r>
          </a:p>
        </p:txBody>
      </p:sp>
      <p:sp>
        <p:nvSpPr>
          <p:cNvPr id="19" name="TextBox 18"/>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drew some onion cells she saw with a light microscope.</a:t>
            </a:r>
          </a:p>
        </p:txBody>
      </p:sp>
      <p:pic>
        <p:nvPicPr>
          <p:cNvPr id="20" name="Picture 19" descr="A student drew some onion cells she saw with a light microscope. (b) Give three rules for making a good biological drawing. [3]."/>
          <p:cNvPicPr>
            <a:picLocks noChangeAspect="1"/>
          </p:cNvPicPr>
          <p:nvPr/>
        </p:nvPicPr>
        <p:blipFill>
          <a:blip r:embed="rId2"/>
          <a:stretch>
            <a:fillRect/>
          </a:stretch>
        </p:blipFill>
        <p:spPr>
          <a:xfrm>
            <a:off x="10716767" y="1932813"/>
            <a:ext cx="3840480" cy="2127626"/>
          </a:xfrm>
          <a:prstGeom prst="rect">
            <a:avLst/>
          </a:prstGeom>
        </p:spPr>
      </p:pic>
      <p:sp>
        <p:nvSpPr>
          <p:cNvPr id="21" name="TextBox 20"/>
          <p:cNvSpPr txBox="1"/>
          <p:nvPr/>
        </p:nvSpPr>
        <p:spPr>
          <a:xfrm>
            <a:off x="7882128" y="1932813"/>
            <a:ext cx="260603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Name the parts labelled 1 and 2.  [2]</a:t>
            </a:r>
          </a:p>
        </p:txBody>
      </p:sp>
      <p:sp>
        <p:nvSpPr>
          <p:cNvPr id="22" name="TextBox 21"/>
          <p:cNvSpPr txBox="1"/>
          <p:nvPr/>
        </p:nvSpPr>
        <p:spPr>
          <a:xfrm>
            <a:off x="8156448" y="2940618"/>
            <a:ext cx="27432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23" name="Rectangle 22"/>
          <p:cNvSpPr/>
          <p:nvPr/>
        </p:nvSpPr>
        <p:spPr>
          <a:xfrm>
            <a:off x="8430768" y="3196650"/>
            <a:ext cx="2057399" cy="10972"/>
          </a:xfrm>
          <a:prstGeom prst="rect">
            <a:avLst/>
          </a:prstGeom>
          <a:solidFill>
            <a:srgbClr val="000000"/>
          </a:solidFill>
          <a:ln>
            <a:noFill/>
          </a:ln>
          <a:effectLst/>
        </p:spPr>
        <p:txBody>
          <a:bodyPr rtlCol="0" anchor="ctr"/>
          <a:lstStyle/>
          <a:p>
            <a:pPr algn="ctr"/>
          </a:p>
        </p:txBody>
      </p:sp>
      <p:sp>
        <p:nvSpPr>
          <p:cNvPr id="24" name="TextBox 23"/>
          <p:cNvSpPr txBox="1"/>
          <p:nvPr/>
        </p:nvSpPr>
        <p:spPr>
          <a:xfrm>
            <a:off x="8156448" y="3758686"/>
            <a:ext cx="27432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25" name="Rectangle 24"/>
          <p:cNvSpPr/>
          <p:nvPr/>
        </p:nvSpPr>
        <p:spPr>
          <a:xfrm>
            <a:off x="8430768" y="4014718"/>
            <a:ext cx="2057399" cy="10972"/>
          </a:xfrm>
          <a:prstGeom prst="rect">
            <a:avLst/>
          </a:prstGeom>
          <a:solidFill>
            <a:srgbClr val="000000"/>
          </a:solidFill>
          <a:ln>
            <a:noFill/>
          </a:ln>
          <a:effectLst/>
        </p:spPr>
        <p:txBody>
          <a:bodyPr rtlCol="0" anchor="ctr"/>
          <a:lstStyle/>
          <a:p>
            <a:pPr algn="ctr"/>
          </a:p>
        </p:txBody>
      </p:sp>
      <p:sp>
        <p:nvSpPr>
          <p:cNvPr id="26" name="TextBox 25"/>
          <p:cNvSpPr txBox="1"/>
          <p:nvPr/>
        </p:nvSpPr>
        <p:spPr>
          <a:xfrm>
            <a:off x="7882128" y="438047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Give three rules for making a good biological drawing.  [3]</a:t>
            </a:r>
          </a:p>
        </p:txBody>
      </p:sp>
      <p:sp>
        <p:nvSpPr>
          <p:cNvPr id="27" name="Rectangle 26"/>
          <p:cNvSpPr/>
          <p:nvPr/>
        </p:nvSpPr>
        <p:spPr>
          <a:xfrm>
            <a:off x="8156448" y="4932547"/>
            <a:ext cx="6400800" cy="10972"/>
          </a:xfrm>
          <a:prstGeom prst="rect">
            <a:avLst/>
          </a:prstGeom>
          <a:solidFill>
            <a:srgbClr val="000000"/>
          </a:solidFill>
          <a:ln>
            <a:noFill/>
          </a:ln>
          <a:effectLst/>
        </p:spPr>
        <p:txBody>
          <a:bodyPr rtlCol="0" anchor="ctr"/>
          <a:lstStyle/>
          <a:p>
            <a:pPr algn="ctr"/>
          </a:p>
        </p:txBody>
      </p:sp>
      <p:sp>
        <p:nvSpPr>
          <p:cNvPr id="28" name="Rectangle 27"/>
          <p:cNvSpPr/>
          <p:nvPr/>
        </p:nvSpPr>
        <p:spPr>
          <a:xfrm>
            <a:off x="8156448" y="5435467"/>
            <a:ext cx="6400800"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8156448" y="5938387"/>
            <a:ext cx="6400800" cy="10972"/>
          </a:xfrm>
          <a:prstGeom prst="rect">
            <a:avLst/>
          </a:prstGeom>
          <a:solidFill>
            <a:srgbClr val="000000"/>
          </a:solidFill>
          <a:ln>
            <a:noFill/>
          </a:ln>
          <a:effectLst/>
        </p:spPr>
        <p:txBody>
          <a:bodyPr rtlCol="0" anchor="ctr"/>
          <a:lstStyle/>
          <a:p>
            <a:pPr algn="ctr"/>
          </a:p>
        </p:txBody>
      </p:sp>
      <p:sp>
        <p:nvSpPr>
          <p:cNvPr id="30" name="TextBox 29"/>
          <p:cNvSpPr txBox="1"/>
          <p:nvPr/>
        </p:nvSpPr>
        <p:spPr>
          <a:xfrm>
            <a:off x="7882128" y="6487027"/>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She used a × 10 eyepiece lens and a × 10 objective lens. What magnification should she write under her drawing?  [1]</a:t>
            </a:r>
          </a:p>
        </p:txBody>
      </p:sp>
      <p:sp>
        <p:nvSpPr>
          <p:cNvPr id="31" name="Rectangle 30"/>
          <p:cNvSpPr/>
          <p:nvPr/>
        </p:nvSpPr>
        <p:spPr>
          <a:xfrm>
            <a:off x="8156448" y="7261981"/>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L3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6" name="Rectangle 5"/>
          <p:cNvSpPr/>
          <p:nvPr/>
        </p:nvSpPr>
        <p:spPr>
          <a:xfrm>
            <a:off x="548640" y="1143000"/>
            <a:ext cx="6949440" cy="356616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light microscope</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pic>
        <p:nvPicPr>
          <p:cNvPr id="9" name="Picture 8" descr="A. Label the light microscope. B. Total magnification."/>
          <p:cNvPicPr>
            <a:picLocks noChangeAspect="1"/>
          </p:cNvPicPr>
          <p:nvPr/>
        </p:nvPicPr>
        <p:blipFill>
          <a:blip r:embed="rId2"/>
          <a:stretch>
            <a:fillRect/>
          </a:stretch>
        </p:blipFill>
        <p:spPr>
          <a:xfrm>
            <a:off x="777240" y="1536192"/>
            <a:ext cx="2422182" cy="3099816"/>
          </a:xfrm>
          <a:prstGeom prst="rect">
            <a:avLst/>
          </a:prstGeom>
        </p:spPr>
      </p:pic>
      <p:sp>
        <p:nvSpPr>
          <p:cNvPr id="10" name="TextBox 9"/>
          <p:cNvSpPr txBox="1"/>
          <p:nvPr/>
        </p:nvSpPr>
        <p:spPr>
          <a:xfrm>
            <a:off x="3519461" y="1572768"/>
            <a:ext cx="3841458"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Name the parts labelled 1 to 6.</a:t>
            </a:r>
          </a:p>
        </p:txBody>
      </p:sp>
      <p:sp>
        <p:nvSpPr>
          <p:cNvPr id="11" name="TextBox 10"/>
          <p:cNvSpPr txBox="1"/>
          <p:nvPr/>
        </p:nvSpPr>
        <p:spPr>
          <a:xfrm>
            <a:off x="3519461" y="1905380"/>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1</a:t>
            </a:r>
          </a:p>
        </p:txBody>
      </p:sp>
      <p:sp>
        <p:nvSpPr>
          <p:cNvPr id="12" name="TextBox 11"/>
          <p:cNvSpPr txBox="1"/>
          <p:nvPr/>
        </p:nvSpPr>
        <p:spPr>
          <a:xfrm>
            <a:off x="3866933" y="1905380"/>
            <a:ext cx="3493986"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eyepiece lens (1)</a:t>
            </a:r>
          </a:p>
        </p:txBody>
      </p:sp>
      <p:sp>
        <p:nvSpPr>
          <p:cNvPr id="13" name="TextBox 12"/>
          <p:cNvSpPr txBox="1"/>
          <p:nvPr/>
        </p:nvSpPr>
        <p:spPr>
          <a:xfrm>
            <a:off x="3519461" y="2178177"/>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2</a:t>
            </a:r>
          </a:p>
        </p:txBody>
      </p:sp>
      <p:sp>
        <p:nvSpPr>
          <p:cNvPr id="14" name="TextBox 13"/>
          <p:cNvSpPr txBox="1"/>
          <p:nvPr/>
        </p:nvSpPr>
        <p:spPr>
          <a:xfrm>
            <a:off x="3866933" y="2178177"/>
            <a:ext cx="3493986"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objective lens (1)</a:t>
            </a:r>
          </a:p>
        </p:txBody>
      </p:sp>
      <p:sp>
        <p:nvSpPr>
          <p:cNvPr id="15" name="TextBox 14"/>
          <p:cNvSpPr txBox="1"/>
          <p:nvPr/>
        </p:nvSpPr>
        <p:spPr>
          <a:xfrm>
            <a:off x="3519461" y="2450973"/>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3</a:t>
            </a:r>
          </a:p>
        </p:txBody>
      </p:sp>
      <p:sp>
        <p:nvSpPr>
          <p:cNvPr id="16" name="TextBox 15"/>
          <p:cNvSpPr txBox="1"/>
          <p:nvPr/>
        </p:nvSpPr>
        <p:spPr>
          <a:xfrm>
            <a:off x="3866933" y="2450973"/>
            <a:ext cx="3493986"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stage (1)</a:t>
            </a:r>
          </a:p>
        </p:txBody>
      </p:sp>
      <p:sp>
        <p:nvSpPr>
          <p:cNvPr id="17" name="TextBox 16"/>
          <p:cNvSpPr txBox="1"/>
          <p:nvPr/>
        </p:nvSpPr>
        <p:spPr>
          <a:xfrm>
            <a:off x="3519461" y="2723769"/>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4</a:t>
            </a:r>
          </a:p>
        </p:txBody>
      </p:sp>
      <p:sp>
        <p:nvSpPr>
          <p:cNvPr id="18" name="TextBox 17"/>
          <p:cNvSpPr txBox="1"/>
          <p:nvPr/>
        </p:nvSpPr>
        <p:spPr>
          <a:xfrm>
            <a:off x="3866933" y="2723769"/>
            <a:ext cx="3493986"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lamp (1)</a:t>
            </a:r>
          </a:p>
        </p:txBody>
      </p:sp>
      <p:sp>
        <p:nvSpPr>
          <p:cNvPr id="19" name="TextBox 18"/>
          <p:cNvSpPr txBox="1"/>
          <p:nvPr/>
        </p:nvSpPr>
        <p:spPr>
          <a:xfrm>
            <a:off x="3519461" y="2996565"/>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5</a:t>
            </a:r>
          </a:p>
        </p:txBody>
      </p:sp>
      <p:sp>
        <p:nvSpPr>
          <p:cNvPr id="20" name="TextBox 19"/>
          <p:cNvSpPr txBox="1"/>
          <p:nvPr/>
        </p:nvSpPr>
        <p:spPr>
          <a:xfrm>
            <a:off x="3866933" y="2996565"/>
            <a:ext cx="3493986"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coarse focusing knob (1)</a:t>
            </a:r>
          </a:p>
        </p:txBody>
      </p:sp>
      <p:sp>
        <p:nvSpPr>
          <p:cNvPr id="21" name="TextBox 20"/>
          <p:cNvSpPr txBox="1"/>
          <p:nvPr/>
        </p:nvSpPr>
        <p:spPr>
          <a:xfrm>
            <a:off x="3519461" y="3269361"/>
            <a:ext cx="32004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6</a:t>
            </a:r>
          </a:p>
        </p:txBody>
      </p:sp>
      <p:sp>
        <p:nvSpPr>
          <p:cNvPr id="22" name="TextBox 21"/>
          <p:cNvSpPr txBox="1"/>
          <p:nvPr/>
        </p:nvSpPr>
        <p:spPr>
          <a:xfrm>
            <a:off x="3866933" y="3269361"/>
            <a:ext cx="3493986"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fine focusing knob (1)</a:t>
            </a:r>
          </a:p>
        </p:txBody>
      </p:sp>
      <p:sp>
        <p:nvSpPr>
          <p:cNvPr id="23" name="TextBox 22"/>
          <p:cNvSpPr txBox="1"/>
          <p:nvPr/>
        </p:nvSpPr>
        <p:spPr>
          <a:xfrm>
            <a:off x="3519461" y="3615309"/>
            <a:ext cx="3841458" cy="965834"/>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Allow “eyepiece” for 1, “objective” for 2, “light” for 4, “coarse focus” and “fine focus” for 5 and 6. Allow small spelling errors if the word is clear. Do not accept “eye lens”, or “focusing knob” with no coarse or fine.</a:t>
            </a:r>
          </a:p>
        </p:txBody>
      </p:sp>
      <p:sp>
        <p:nvSpPr>
          <p:cNvPr id="24" name="Rectangle 23"/>
          <p:cNvSpPr/>
          <p:nvPr/>
        </p:nvSpPr>
        <p:spPr>
          <a:xfrm>
            <a:off x="548640" y="4846320"/>
            <a:ext cx="6949440" cy="3474719"/>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658368" y="491947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Total magnification</a:t>
            </a:r>
          </a:p>
        </p:txBody>
      </p:sp>
      <p:sp>
        <p:nvSpPr>
          <p:cNvPr id="26" name="TextBox 25"/>
          <p:cNvSpPr txBox="1"/>
          <p:nvPr/>
        </p:nvSpPr>
        <p:spPr>
          <a:xfrm>
            <a:off x="6400799" y="493776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7" name="TextBox 26"/>
          <p:cNvSpPr txBox="1"/>
          <p:nvPr/>
        </p:nvSpPr>
        <p:spPr>
          <a:xfrm>
            <a:off x="685800" y="527608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Use the equation to complete the table. The first row is done for you.  [4]</a:t>
            </a:r>
          </a:p>
        </p:txBody>
      </p:sp>
      <p:sp>
        <p:nvSpPr>
          <p:cNvPr id="28" name="Rectangle 27"/>
          <p:cNvSpPr/>
          <p:nvPr/>
        </p:nvSpPr>
        <p:spPr>
          <a:xfrm>
            <a:off x="685800" y="5590413"/>
            <a:ext cx="6522348" cy="347472"/>
          </a:xfrm>
          <a:prstGeom prst="rect">
            <a:avLst/>
          </a:prstGeom>
          <a:solidFill>
            <a:srgbClr val="FFFFFF"/>
          </a:solidFill>
          <a:ln w="12700">
            <a:solidFill>
              <a:srgbClr val="000000"/>
            </a:solidFill>
          </a:ln>
          <a:effectLst/>
        </p:spPr>
        <p:txBody>
          <a:bodyPr rtlCol="0" anchor="ctr"/>
          <a:lstStyle/>
          <a:p>
            <a:pPr algn="ctr"/>
          </a:p>
        </p:txBody>
      </p:sp>
      <p:sp>
        <p:nvSpPr>
          <p:cNvPr id="29" name="TextBox 28"/>
          <p:cNvSpPr txBox="1"/>
          <p:nvPr/>
        </p:nvSpPr>
        <p:spPr>
          <a:xfrm>
            <a:off x="685800" y="5590413"/>
            <a:ext cx="6522348" cy="347472"/>
          </a:xfrm>
          <a:prstGeom prst="rect">
            <a:avLst/>
          </a:prstGeom>
          <a:noFill/>
        </p:spPr>
        <p:txBody>
          <a:bodyPr wrap="square" lIns="0" rIns="0" tIns="0" bIns="0" anchor="ctr">
            <a:spAutoFit/>
          </a:bodyPr>
          <a:lstStyle/>
          <a:p>
            <a:pPr algn="ctr">
              <a:spcAft>
                <a:spcPts val="0"/>
              </a:spcAft>
            </a:pPr>
            <a:r>
              <a:rPr sz="1300" b="1">
                <a:solidFill>
                  <a:srgbClr val="000000"/>
                </a:solidFill>
                <a:latin typeface="Arial"/>
              </a:rPr>
              <a:t>total magnification = eyepiece lens magnification × objective lens magnification</a:t>
            </a:r>
          </a:p>
        </p:txBody>
      </p:sp>
      <p:graphicFrame>
        <p:nvGraphicFramePr>
          <p:cNvPr id="30" name="Table 29"/>
          <p:cNvGraphicFramePr>
            <a:graphicFrameLocks noGrp="1"/>
          </p:cNvGraphicFramePr>
          <p:nvPr/>
        </p:nvGraphicFramePr>
        <p:xfrm>
          <a:off x="685800" y="6075045"/>
          <a:ext cx="4526279" cy="1676778"/>
        </p:xfrm>
        <a:graphic>
          <a:graphicData uri="http://schemas.openxmlformats.org/drawingml/2006/table">
            <a:tbl>
              <a:tblPr firstRow="0" bandRow="0">
                <a:tableStyleId>{5C22544A-7EE6-4342-B048-85BDC9FD1C3A}</a:tableStyleId>
              </a:tblPr>
              <a:tblGrid>
                <a:gridCol w="1325880"/>
                <a:gridCol w="1325880"/>
                <a:gridCol w="1874519"/>
              </a:tblGrid>
              <a:tr h="384048">
                <a:tc>
                  <a:txBody>
                    <a:bodyPr/>
                    <a:lstStyle/>
                    <a:p>
                      <a:pPr algn="ctr"/>
                      <a:r>
                        <a:rPr sz="1400" b="1">
                          <a:solidFill>
                            <a:srgbClr val="000000"/>
                          </a:solidFill>
                          <a:latin typeface="Arial"/>
                        </a:rPr>
                        <a:t>Eyepiece lens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Objective lens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Total magnification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258546">
                <a:tc>
                  <a:txBody>
                    <a:bodyPr/>
                    <a:lstStyle/>
                    <a:p>
                      <a:pPr algn="ctr"/>
                      <a:r>
                        <a:rPr sz="14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58546">
                <a:tc>
                  <a:txBody>
                    <a:bodyPr/>
                    <a:lstStyle/>
                    <a:p>
                      <a:pPr algn="ctr"/>
                      <a:r>
                        <a:rPr sz="14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1">
                          <a:solidFill>
                            <a:srgbClr val="009900"/>
                          </a:solidFill>
                          <a:latin typeface="Arial"/>
                        </a:rPr>
                        <a:t>× 100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58546">
                <a:tc>
                  <a:txBody>
                    <a:bodyPr/>
                    <a:lstStyle/>
                    <a:p>
                      <a:pPr algn="ctr"/>
                      <a:r>
                        <a:rPr sz="14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1">
                          <a:solidFill>
                            <a:srgbClr val="009900"/>
                          </a:solidFill>
                          <a:latin typeface="Arial"/>
                        </a:rPr>
                        <a:t>× 400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58546">
                <a:tc>
                  <a:txBody>
                    <a:bodyPr/>
                    <a:lstStyle/>
                    <a:p>
                      <a:pPr algn="ctr"/>
                      <a:r>
                        <a:rPr sz="1400" b="0">
                          <a:solidFill>
                            <a:srgbClr val="000000"/>
                          </a:solidFill>
                          <a:latin typeface="Arial"/>
                        </a:rPr>
                        <a:t>× 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1">
                          <a:solidFill>
                            <a:srgbClr val="009900"/>
                          </a:solidFill>
                          <a:latin typeface="Arial"/>
                        </a:rPr>
                        <a:t>× 20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58546">
                <a:tc>
                  <a:txBody>
                    <a:bodyPr/>
                    <a:lstStyle/>
                    <a:p>
                      <a:pPr algn="ctr"/>
                      <a:r>
                        <a:rPr sz="1400" b="0">
                          <a:solidFill>
                            <a:srgbClr val="000000"/>
                          </a:solidFill>
                          <a:latin typeface="Arial"/>
                        </a:rPr>
                        <a:t>× 15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1">
                          <a:solidFill>
                            <a:srgbClr val="009900"/>
                          </a:solidFill>
                          <a:latin typeface="Arial"/>
                        </a:rPr>
                        <a:t>× 600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1" name="TextBox 30"/>
          <p:cNvSpPr txBox="1"/>
          <p:nvPr/>
        </p:nvSpPr>
        <p:spPr>
          <a:xfrm>
            <a:off x="5440679" y="6075045"/>
            <a:ext cx="1920239" cy="111442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Which total magnification in the table gives the smallest field of view?  [1]</a:t>
            </a:r>
          </a:p>
        </p:txBody>
      </p:sp>
      <p:sp>
        <p:nvSpPr>
          <p:cNvPr id="32" name="TextBox 31"/>
          <p:cNvSpPr txBox="1"/>
          <p:nvPr/>
        </p:nvSpPr>
        <p:spPr>
          <a:xfrm>
            <a:off x="5440679" y="7280910"/>
            <a:ext cx="1920239" cy="274320"/>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 600 (1)</a:t>
            </a:r>
          </a:p>
        </p:txBody>
      </p:sp>
      <p:sp>
        <p:nvSpPr>
          <p:cNvPr id="33" name="TextBox 32"/>
          <p:cNvSpPr txBox="1"/>
          <p:nvPr/>
        </p:nvSpPr>
        <p:spPr>
          <a:xfrm>
            <a:off x="685800" y="7824978"/>
            <a:ext cx="6675120" cy="386334"/>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Allow the numbers without the × sign. Do not accept a total made by adding (row 2: × 20; row 3: × 50; row 4: × 9; row 5: × 55).</a:t>
            </a:r>
          </a:p>
        </p:txBody>
      </p:sp>
      <p:sp>
        <p:nvSpPr>
          <p:cNvPr id="34" name="Rectangle 33"/>
          <p:cNvSpPr/>
          <p:nvPr/>
        </p:nvSpPr>
        <p:spPr>
          <a:xfrm>
            <a:off x="7744968" y="1143000"/>
            <a:ext cx="6949440" cy="3200400"/>
          </a:xfrm>
          <a:prstGeom prst="rect">
            <a:avLst/>
          </a:prstGeom>
          <a:solidFill>
            <a:srgbClr val="FFFFFF"/>
          </a:solidFill>
          <a:ln w="9525">
            <a:solidFill>
              <a:srgbClr val="000000"/>
            </a:solidFill>
          </a:ln>
          <a:effectLst/>
        </p:spPr>
        <p:txBody>
          <a:bodyPr rtlCol="0" anchor="ctr"/>
          <a:lstStyle/>
          <a:p>
            <a:pPr algn="ctr"/>
          </a:p>
        </p:txBody>
      </p:sp>
      <p:sp>
        <p:nvSpPr>
          <p:cNvPr id="35" name="TextBox 3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Focus the microscope</a:t>
            </a:r>
          </a:p>
        </p:txBody>
      </p:sp>
      <p:sp>
        <p:nvSpPr>
          <p:cNvPr id="36" name="TextBox 3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7" name="TextBox 36"/>
          <p:cNvSpPr txBox="1"/>
          <p:nvPr/>
        </p:nvSpPr>
        <p:spPr>
          <a:xfrm>
            <a:off x="7882128" y="1572768"/>
            <a:ext cx="6675120" cy="386334"/>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Q, R, S, T, P. 1 mark for each correct letter in boxes 2 to 5 (R, S, T, P). At high power, use the fine focusing knob only: the coarse knob could crack the slide.</a:t>
            </a:r>
          </a:p>
        </p:txBody>
      </p:sp>
      <p:sp>
        <p:nvSpPr>
          <p:cNvPr id="38" name="Rectangle 37"/>
          <p:cNvSpPr/>
          <p:nvPr/>
        </p:nvSpPr>
        <p:spPr>
          <a:xfrm>
            <a:off x="7882128" y="2128266"/>
            <a:ext cx="5120640" cy="302895"/>
          </a:xfrm>
          <a:prstGeom prst="rect">
            <a:avLst/>
          </a:prstGeom>
          <a:solidFill>
            <a:srgbClr val="FFFFFF"/>
          </a:solidFill>
          <a:ln w="12700">
            <a:solidFill>
              <a:srgbClr val="000000"/>
            </a:solidFill>
          </a:ln>
          <a:effectLst/>
        </p:spPr>
        <p:txBody>
          <a:bodyPr rtlCol="0" anchor="ctr"/>
          <a:lstStyle/>
          <a:p>
            <a:pPr algn="ctr"/>
          </a:p>
        </p:txBody>
      </p:sp>
      <p:sp>
        <p:nvSpPr>
          <p:cNvPr id="39" name="TextBox 38"/>
          <p:cNvSpPr txBox="1"/>
          <p:nvPr/>
        </p:nvSpPr>
        <p:spPr>
          <a:xfrm>
            <a:off x="7955280" y="2128266"/>
            <a:ext cx="320040" cy="302895"/>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P</a:t>
            </a:r>
          </a:p>
        </p:txBody>
      </p:sp>
      <p:sp>
        <p:nvSpPr>
          <p:cNvPr id="40" name="TextBox 39"/>
          <p:cNvSpPr txBox="1"/>
          <p:nvPr/>
        </p:nvSpPr>
        <p:spPr>
          <a:xfrm>
            <a:off x="8293608" y="2128266"/>
            <a:ext cx="4663440" cy="302895"/>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Turn the fine focusing knob until the image is sharp.</a:t>
            </a:r>
          </a:p>
        </p:txBody>
      </p:sp>
      <p:sp>
        <p:nvSpPr>
          <p:cNvPr id="41" name="Rectangle 40"/>
          <p:cNvSpPr/>
          <p:nvPr/>
        </p:nvSpPr>
        <p:spPr>
          <a:xfrm>
            <a:off x="7882128" y="2482310"/>
            <a:ext cx="5120640" cy="302895"/>
          </a:xfrm>
          <a:prstGeom prst="rect">
            <a:avLst/>
          </a:prstGeom>
          <a:solidFill>
            <a:srgbClr val="FFFFFF"/>
          </a:solidFill>
          <a:ln w="12700">
            <a:solidFill>
              <a:srgbClr val="000000"/>
            </a:solidFill>
          </a:ln>
          <a:effectLst/>
        </p:spPr>
        <p:txBody>
          <a:bodyPr rtlCol="0" anchor="ctr"/>
          <a:lstStyle/>
          <a:p>
            <a:pPr algn="ctr"/>
          </a:p>
        </p:txBody>
      </p:sp>
      <p:sp>
        <p:nvSpPr>
          <p:cNvPr id="42" name="TextBox 41"/>
          <p:cNvSpPr txBox="1"/>
          <p:nvPr/>
        </p:nvSpPr>
        <p:spPr>
          <a:xfrm>
            <a:off x="7955280" y="2482310"/>
            <a:ext cx="320040" cy="302895"/>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Q</a:t>
            </a:r>
          </a:p>
        </p:txBody>
      </p:sp>
      <p:sp>
        <p:nvSpPr>
          <p:cNvPr id="43" name="TextBox 42"/>
          <p:cNvSpPr txBox="1"/>
          <p:nvPr/>
        </p:nvSpPr>
        <p:spPr>
          <a:xfrm>
            <a:off x="8293608" y="2482310"/>
            <a:ext cx="4663440" cy="302895"/>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Clip the slide onto the stage.</a:t>
            </a:r>
          </a:p>
        </p:txBody>
      </p:sp>
      <p:sp>
        <p:nvSpPr>
          <p:cNvPr id="44" name="Rectangle 43"/>
          <p:cNvSpPr/>
          <p:nvPr/>
        </p:nvSpPr>
        <p:spPr>
          <a:xfrm>
            <a:off x="7882128" y="2836354"/>
            <a:ext cx="5120640" cy="302895"/>
          </a:xfrm>
          <a:prstGeom prst="rect">
            <a:avLst/>
          </a:prstGeom>
          <a:solidFill>
            <a:srgbClr val="FFFFFF"/>
          </a:solidFill>
          <a:ln w="12700">
            <a:solidFill>
              <a:srgbClr val="000000"/>
            </a:solidFill>
          </a:ln>
          <a:effectLst/>
        </p:spPr>
        <p:txBody>
          <a:bodyPr rtlCol="0" anchor="ctr"/>
          <a:lstStyle/>
          <a:p>
            <a:pPr algn="ctr"/>
          </a:p>
        </p:txBody>
      </p:sp>
      <p:sp>
        <p:nvSpPr>
          <p:cNvPr id="45" name="TextBox 44"/>
          <p:cNvSpPr txBox="1"/>
          <p:nvPr/>
        </p:nvSpPr>
        <p:spPr>
          <a:xfrm>
            <a:off x="7955280" y="2836354"/>
            <a:ext cx="320040" cy="302895"/>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R</a:t>
            </a:r>
          </a:p>
        </p:txBody>
      </p:sp>
      <p:sp>
        <p:nvSpPr>
          <p:cNvPr id="46" name="TextBox 45"/>
          <p:cNvSpPr txBox="1"/>
          <p:nvPr/>
        </p:nvSpPr>
        <p:spPr>
          <a:xfrm>
            <a:off x="8293608" y="2836354"/>
            <a:ext cx="4663440" cy="302895"/>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Turn the nosepiece to the lowest-power objective lens.</a:t>
            </a:r>
          </a:p>
        </p:txBody>
      </p:sp>
      <p:sp>
        <p:nvSpPr>
          <p:cNvPr id="47" name="Rectangle 46"/>
          <p:cNvSpPr/>
          <p:nvPr/>
        </p:nvSpPr>
        <p:spPr>
          <a:xfrm>
            <a:off x="7882128" y="3190398"/>
            <a:ext cx="5120640" cy="496062"/>
          </a:xfrm>
          <a:prstGeom prst="rect">
            <a:avLst/>
          </a:prstGeom>
          <a:solidFill>
            <a:srgbClr val="FFFFFF"/>
          </a:solidFill>
          <a:ln w="12700">
            <a:solidFill>
              <a:srgbClr val="000000"/>
            </a:solidFill>
          </a:ln>
          <a:effectLst/>
        </p:spPr>
        <p:txBody>
          <a:bodyPr rtlCol="0" anchor="ctr"/>
          <a:lstStyle/>
          <a:p>
            <a:pPr algn="ctr"/>
          </a:p>
        </p:txBody>
      </p:sp>
      <p:sp>
        <p:nvSpPr>
          <p:cNvPr id="48" name="TextBox 47"/>
          <p:cNvSpPr txBox="1"/>
          <p:nvPr/>
        </p:nvSpPr>
        <p:spPr>
          <a:xfrm>
            <a:off x="7955280" y="3190398"/>
            <a:ext cx="320040" cy="496062"/>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S</a:t>
            </a:r>
          </a:p>
        </p:txBody>
      </p:sp>
      <p:sp>
        <p:nvSpPr>
          <p:cNvPr id="49" name="TextBox 48"/>
          <p:cNvSpPr txBox="1"/>
          <p:nvPr/>
        </p:nvSpPr>
        <p:spPr>
          <a:xfrm>
            <a:off x="8293608" y="3190398"/>
            <a:ext cx="4663440" cy="496062"/>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Watching from the side, turn the coarse focusing knob to bring the lens close to the slide, without touching it.</a:t>
            </a:r>
          </a:p>
        </p:txBody>
      </p:sp>
      <p:sp>
        <p:nvSpPr>
          <p:cNvPr id="50" name="Rectangle 49"/>
          <p:cNvSpPr/>
          <p:nvPr/>
        </p:nvSpPr>
        <p:spPr>
          <a:xfrm>
            <a:off x="7882128" y="3737610"/>
            <a:ext cx="5120640" cy="496062"/>
          </a:xfrm>
          <a:prstGeom prst="rect">
            <a:avLst/>
          </a:prstGeom>
          <a:solidFill>
            <a:srgbClr val="FFFFFF"/>
          </a:solidFill>
          <a:ln w="12700">
            <a:solidFill>
              <a:srgbClr val="000000"/>
            </a:solidFill>
          </a:ln>
          <a:effectLst/>
        </p:spPr>
        <p:txBody>
          <a:bodyPr rtlCol="0" anchor="ctr"/>
          <a:lstStyle/>
          <a:p>
            <a:pPr algn="ctr"/>
          </a:p>
        </p:txBody>
      </p:sp>
      <p:sp>
        <p:nvSpPr>
          <p:cNvPr id="51" name="TextBox 50"/>
          <p:cNvSpPr txBox="1"/>
          <p:nvPr/>
        </p:nvSpPr>
        <p:spPr>
          <a:xfrm>
            <a:off x="7955280" y="3737610"/>
            <a:ext cx="320040" cy="496062"/>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T</a:t>
            </a:r>
          </a:p>
        </p:txBody>
      </p:sp>
      <p:sp>
        <p:nvSpPr>
          <p:cNvPr id="52" name="TextBox 51"/>
          <p:cNvSpPr txBox="1"/>
          <p:nvPr/>
        </p:nvSpPr>
        <p:spPr>
          <a:xfrm>
            <a:off x="8293608" y="3737610"/>
            <a:ext cx="4663440" cy="496062"/>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Look through the eyepiece lens and turn the coarse focusing knob until the cells appear.</a:t>
            </a:r>
          </a:p>
        </p:txBody>
      </p:sp>
      <p:sp>
        <p:nvSpPr>
          <p:cNvPr id="53" name="TextBox 52"/>
          <p:cNvSpPr txBox="1"/>
          <p:nvPr/>
        </p:nvSpPr>
        <p:spPr>
          <a:xfrm>
            <a:off x="13139928" y="2128266"/>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1</a:t>
            </a:r>
          </a:p>
        </p:txBody>
      </p:sp>
      <p:sp>
        <p:nvSpPr>
          <p:cNvPr id="54" name="Rectangle 53"/>
          <p:cNvSpPr/>
          <p:nvPr/>
        </p:nvSpPr>
        <p:spPr>
          <a:xfrm>
            <a:off x="14008608" y="2128266"/>
            <a:ext cx="548640" cy="365760"/>
          </a:xfrm>
          <a:prstGeom prst="rect">
            <a:avLst/>
          </a:prstGeom>
          <a:solidFill>
            <a:srgbClr val="FFFFFF"/>
          </a:solidFill>
          <a:ln w="15875">
            <a:solidFill>
              <a:srgbClr val="000000"/>
            </a:solidFill>
          </a:ln>
          <a:effectLst/>
        </p:spPr>
        <p:txBody>
          <a:bodyPr rtlCol="0" anchor="ctr"/>
          <a:lstStyle/>
          <a:p>
            <a:pPr algn="ctr"/>
          </a:p>
        </p:txBody>
      </p:sp>
      <p:sp>
        <p:nvSpPr>
          <p:cNvPr id="55" name="TextBox 54"/>
          <p:cNvSpPr txBox="1"/>
          <p:nvPr/>
        </p:nvSpPr>
        <p:spPr>
          <a:xfrm>
            <a:off x="14008608" y="2128266"/>
            <a:ext cx="548640" cy="36576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Q</a:t>
            </a:r>
          </a:p>
        </p:txBody>
      </p:sp>
      <p:sp>
        <p:nvSpPr>
          <p:cNvPr id="56" name="TextBox 55"/>
          <p:cNvSpPr txBox="1"/>
          <p:nvPr/>
        </p:nvSpPr>
        <p:spPr>
          <a:xfrm>
            <a:off x="13139928" y="2563177"/>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2</a:t>
            </a:r>
          </a:p>
        </p:txBody>
      </p:sp>
      <p:sp>
        <p:nvSpPr>
          <p:cNvPr id="57" name="Rectangle 56"/>
          <p:cNvSpPr/>
          <p:nvPr/>
        </p:nvSpPr>
        <p:spPr>
          <a:xfrm>
            <a:off x="14008608" y="2563177"/>
            <a:ext cx="548640" cy="365760"/>
          </a:xfrm>
          <a:prstGeom prst="rect">
            <a:avLst/>
          </a:prstGeom>
          <a:solidFill>
            <a:srgbClr val="FFFFFF"/>
          </a:solidFill>
          <a:ln w="15875">
            <a:solidFill>
              <a:srgbClr val="000000"/>
            </a:solidFill>
          </a:ln>
          <a:effectLst/>
        </p:spPr>
        <p:txBody>
          <a:bodyPr rtlCol="0" anchor="ctr"/>
          <a:lstStyle/>
          <a:p>
            <a:pPr algn="ctr"/>
          </a:p>
        </p:txBody>
      </p:sp>
      <p:sp>
        <p:nvSpPr>
          <p:cNvPr id="58" name="TextBox 57"/>
          <p:cNvSpPr txBox="1"/>
          <p:nvPr/>
        </p:nvSpPr>
        <p:spPr>
          <a:xfrm>
            <a:off x="14008608" y="2563177"/>
            <a:ext cx="548640" cy="365760"/>
          </a:xfrm>
          <a:prstGeom prst="rect">
            <a:avLst/>
          </a:prstGeom>
          <a:noFill/>
        </p:spPr>
        <p:txBody>
          <a:bodyPr wrap="square" lIns="0" rIns="0" tIns="0" bIns="0" anchor="ctr">
            <a:spAutoFit/>
          </a:bodyPr>
          <a:lstStyle/>
          <a:p>
            <a:pPr algn="ctr">
              <a:spcAft>
                <a:spcPts val="0"/>
              </a:spcAft>
            </a:pPr>
            <a:r>
              <a:rPr sz="1600" b="1">
                <a:solidFill>
                  <a:srgbClr val="009900"/>
                </a:solidFill>
                <a:latin typeface="Arial"/>
              </a:rPr>
              <a:t>R</a:t>
            </a:r>
          </a:p>
        </p:txBody>
      </p:sp>
      <p:sp>
        <p:nvSpPr>
          <p:cNvPr id="59" name="TextBox 58"/>
          <p:cNvSpPr txBox="1"/>
          <p:nvPr/>
        </p:nvSpPr>
        <p:spPr>
          <a:xfrm>
            <a:off x="13139928" y="2998089"/>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3</a:t>
            </a:r>
          </a:p>
        </p:txBody>
      </p:sp>
      <p:sp>
        <p:nvSpPr>
          <p:cNvPr id="60" name="Rectangle 59"/>
          <p:cNvSpPr/>
          <p:nvPr/>
        </p:nvSpPr>
        <p:spPr>
          <a:xfrm>
            <a:off x="14008608" y="2998089"/>
            <a:ext cx="548640" cy="365760"/>
          </a:xfrm>
          <a:prstGeom prst="rect">
            <a:avLst/>
          </a:prstGeom>
          <a:solidFill>
            <a:srgbClr val="FFFFFF"/>
          </a:solidFill>
          <a:ln w="15875">
            <a:solidFill>
              <a:srgbClr val="000000"/>
            </a:solidFill>
          </a:ln>
          <a:effectLst/>
        </p:spPr>
        <p:txBody>
          <a:bodyPr rtlCol="0" anchor="ctr"/>
          <a:lstStyle/>
          <a:p>
            <a:pPr algn="ctr"/>
          </a:p>
        </p:txBody>
      </p:sp>
      <p:sp>
        <p:nvSpPr>
          <p:cNvPr id="61" name="TextBox 60"/>
          <p:cNvSpPr txBox="1"/>
          <p:nvPr/>
        </p:nvSpPr>
        <p:spPr>
          <a:xfrm>
            <a:off x="14008608" y="2998089"/>
            <a:ext cx="548640" cy="365760"/>
          </a:xfrm>
          <a:prstGeom prst="rect">
            <a:avLst/>
          </a:prstGeom>
          <a:noFill/>
        </p:spPr>
        <p:txBody>
          <a:bodyPr wrap="square" lIns="0" rIns="0" tIns="0" bIns="0" anchor="ctr">
            <a:spAutoFit/>
          </a:bodyPr>
          <a:lstStyle/>
          <a:p>
            <a:pPr algn="ctr">
              <a:spcAft>
                <a:spcPts val="0"/>
              </a:spcAft>
            </a:pPr>
            <a:r>
              <a:rPr sz="1600" b="1">
                <a:solidFill>
                  <a:srgbClr val="009900"/>
                </a:solidFill>
                <a:latin typeface="Arial"/>
              </a:rPr>
              <a:t>S</a:t>
            </a:r>
          </a:p>
        </p:txBody>
      </p:sp>
      <p:sp>
        <p:nvSpPr>
          <p:cNvPr id="62" name="TextBox 61"/>
          <p:cNvSpPr txBox="1"/>
          <p:nvPr/>
        </p:nvSpPr>
        <p:spPr>
          <a:xfrm>
            <a:off x="13139928" y="3433000"/>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4</a:t>
            </a:r>
          </a:p>
        </p:txBody>
      </p:sp>
      <p:sp>
        <p:nvSpPr>
          <p:cNvPr id="63" name="Rectangle 62"/>
          <p:cNvSpPr/>
          <p:nvPr/>
        </p:nvSpPr>
        <p:spPr>
          <a:xfrm>
            <a:off x="14008608" y="3433000"/>
            <a:ext cx="548640" cy="365760"/>
          </a:xfrm>
          <a:prstGeom prst="rect">
            <a:avLst/>
          </a:prstGeom>
          <a:solidFill>
            <a:srgbClr val="FFFFFF"/>
          </a:solidFill>
          <a:ln w="15875">
            <a:solidFill>
              <a:srgbClr val="000000"/>
            </a:solidFill>
          </a:ln>
          <a:effectLst/>
        </p:spPr>
        <p:txBody>
          <a:bodyPr rtlCol="0" anchor="ctr"/>
          <a:lstStyle/>
          <a:p>
            <a:pPr algn="ctr"/>
          </a:p>
        </p:txBody>
      </p:sp>
      <p:sp>
        <p:nvSpPr>
          <p:cNvPr id="64" name="TextBox 63"/>
          <p:cNvSpPr txBox="1"/>
          <p:nvPr/>
        </p:nvSpPr>
        <p:spPr>
          <a:xfrm>
            <a:off x="14008608" y="3433000"/>
            <a:ext cx="548640" cy="365760"/>
          </a:xfrm>
          <a:prstGeom prst="rect">
            <a:avLst/>
          </a:prstGeom>
          <a:noFill/>
        </p:spPr>
        <p:txBody>
          <a:bodyPr wrap="square" lIns="0" rIns="0" tIns="0" bIns="0" anchor="ctr">
            <a:spAutoFit/>
          </a:bodyPr>
          <a:lstStyle/>
          <a:p>
            <a:pPr algn="ctr">
              <a:spcAft>
                <a:spcPts val="0"/>
              </a:spcAft>
            </a:pPr>
            <a:r>
              <a:rPr sz="1600" b="1">
                <a:solidFill>
                  <a:srgbClr val="009900"/>
                </a:solidFill>
                <a:latin typeface="Arial"/>
              </a:rPr>
              <a:t>T</a:t>
            </a:r>
          </a:p>
        </p:txBody>
      </p:sp>
      <p:sp>
        <p:nvSpPr>
          <p:cNvPr id="65" name="TextBox 64"/>
          <p:cNvSpPr txBox="1"/>
          <p:nvPr/>
        </p:nvSpPr>
        <p:spPr>
          <a:xfrm>
            <a:off x="13139928" y="3867912"/>
            <a:ext cx="804672" cy="365760"/>
          </a:xfrm>
          <a:prstGeom prst="rect">
            <a:avLst/>
          </a:prstGeom>
          <a:noFill/>
        </p:spPr>
        <p:txBody>
          <a:bodyPr wrap="square" lIns="0" rIns="0" tIns="0" bIns="0" anchor="ctr">
            <a:spAutoFit/>
          </a:bodyPr>
          <a:lstStyle/>
          <a:p>
            <a:pPr algn="r">
              <a:spcAft>
                <a:spcPts val="0"/>
              </a:spcAft>
            </a:pPr>
            <a:r>
              <a:rPr sz="1400" b="0">
                <a:solidFill>
                  <a:srgbClr val="000000"/>
                </a:solidFill>
                <a:latin typeface="Arial"/>
              </a:rPr>
              <a:t>Step 5</a:t>
            </a:r>
          </a:p>
        </p:txBody>
      </p:sp>
      <p:sp>
        <p:nvSpPr>
          <p:cNvPr id="66" name="Rectangle 65"/>
          <p:cNvSpPr/>
          <p:nvPr/>
        </p:nvSpPr>
        <p:spPr>
          <a:xfrm>
            <a:off x="14008608" y="3867912"/>
            <a:ext cx="548640" cy="365760"/>
          </a:xfrm>
          <a:prstGeom prst="rect">
            <a:avLst/>
          </a:prstGeom>
          <a:solidFill>
            <a:srgbClr val="FFFFFF"/>
          </a:solidFill>
          <a:ln w="15875">
            <a:solidFill>
              <a:srgbClr val="000000"/>
            </a:solidFill>
          </a:ln>
          <a:effectLst/>
        </p:spPr>
        <p:txBody>
          <a:bodyPr rtlCol="0" anchor="ctr"/>
          <a:lstStyle/>
          <a:p>
            <a:pPr algn="ctr"/>
          </a:p>
        </p:txBody>
      </p:sp>
      <p:sp>
        <p:nvSpPr>
          <p:cNvPr id="67" name="TextBox 66"/>
          <p:cNvSpPr txBox="1"/>
          <p:nvPr/>
        </p:nvSpPr>
        <p:spPr>
          <a:xfrm>
            <a:off x="14008608" y="3867912"/>
            <a:ext cx="548640" cy="365760"/>
          </a:xfrm>
          <a:prstGeom prst="rect">
            <a:avLst/>
          </a:prstGeom>
          <a:noFill/>
        </p:spPr>
        <p:txBody>
          <a:bodyPr wrap="square" lIns="0" rIns="0" tIns="0" bIns="0" anchor="ctr">
            <a:spAutoFit/>
          </a:bodyPr>
          <a:lstStyle/>
          <a:p>
            <a:pPr algn="ctr">
              <a:spcAft>
                <a:spcPts val="0"/>
              </a:spcAft>
            </a:pPr>
            <a:r>
              <a:rPr sz="1600" b="1">
                <a:solidFill>
                  <a:srgbClr val="009900"/>
                </a:solidFill>
                <a:latin typeface="Arial"/>
              </a:rPr>
              <a:t>P</a:t>
            </a:r>
          </a:p>
        </p:txBody>
      </p:sp>
      <p:sp>
        <p:nvSpPr>
          <p:cNvPr id="68" name="Rectangle 67"/>
          <p:cNvSpPr/>
          <p:nvPr/>
        </p:nvSpPr>
        <p:spPr>
          <a:xfrm>
            <a:off x="7744968" y="4480560"/>
            <a:ext cx="6949440" cy="3840479"/>
          </a:xfrm>
          <a:prstGeom prst="rect">
            <a:avLst/>
          </a:prstGeom>
          <a:solidFill>
            <a:srgbClr val="FFFFFF"/>
          </a:solidFill>
          <a:ln w="9525">
            <a:solidFill>
              <a:srgbClr val="000000"/>
            </a:solidFill>
          </a:ln>
          <a:effectLst/>
        </p:spPr>
        <p:txBody>
          <a:bodyPr rtlCol="0" anchor="ctr"/>
          <a:lstStyle/>
          <a:p>
            <a:pPr algn="ctr"/>
          </a:p>
        </p:txBody>
      </p:sp>
      <p:sp>
        <p:nvSpPr>
          <p:cNvPr id="69" name="TextBox 68"/>
          <p:cNvSpPr txBox="1"/>
          <p:nvPr/>
        </p:nvSpPr>
        <p:spPr>
          <a:xfrm>
            <a:off x="7854696" y="45537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Preparing a slide</a:t>
            </a:r>
          </a:p>
        </p:txBody>
      </p:sp>
      <p:sp>
        <p:nvSpPr>
          <p:cNvPr id="70" name="TextBox 69"/>
          <p:cNvSpPr txBox="1"/>
          <p:nvPr/>
        </p:nvSpPr>
        <p:spPr>
          <a:xfrm>
            <a:off x="13597128" y="45720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71" name="TextBox 70"/>
          <p:cNvSpPr txBox="1"/>
          <p:nvPr/>
        </p:nvSpPr>
        <p:spPr>
          <a:xfrm>
            <a:off x="7882128" y="4910328"/>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1.</a:t>
            </a:r>
          </a:p>
        </p:txBody>
      </p:sp>
      <p:sp>
        <p:nvSpPr>
          <p:cNvPr id="72" name="TextBox 71"/>
          <p:cNvSpPr txBox="1"/>
          <p:nvPr/>
        </p:nvSpPr>
        <p:spPr>
          <a:xfrm>
            <a:off x="8293608" y="4910328"/>
            <a:ext cx="6263640" cy="41605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So that light can pass through it (1).  </a:t>
            </a:r>
            <a:r>
              <a:rPr sz="1300" b="1">
                <a:solidFill>
                  <a:srgbClr val="009900"/>
                </a:solidFill>
                <a:latin typeface="Arial"/>
              </a:rPr>
              <a:t>Allow: so you see a single layer of cells. Do not accept “so it fits on the slide”.</a:t>
            </a:r>
          </a:p>
        </p:txBody>
      </p:sp>
      <p:sp>
        <p:nvSpPr>
          <p:cNvPr id="73" name="TextBox 72"/>
          <p:cNvSpPr txBox="1"/>
          <p:nvPr/>
        </p:nvSpPr>
        <p:spPr>
          <a:xfrm>
            <a:off x="7882128" y="5463540"/>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2.</a:t>
            </a:r>
          </a:p>
        </p:txBody>
      </p:sp>
      <p:sp>
        <p:nvSpPr>
          <p:cNvPr id="74" name="TextBox 73"/>
          <p:cNvSpPr txBox="1"/>
          <p:nvPr/>
        </p:nvSpPr>
        <p:spPr>
          <a:xfrm>
            <a:off x="8293608" y="5463540"/>
            <a:ext cx="6263640" cy="41605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Iodine solution (1).  </a:t>
            </a:r>
            <a:r>
              <a:rPr sz="1300" b="1">
                <a:solidFill>
                  <a:srgbClr val="009900"/>
                </a:solidFill>
                <a:latin typeface="Arial"/>
              </a:rPr>
              <a:t>Allow iodine. Do not accept methylene blue (that is for cheek cells).</a:t>
            </a:r>
          </a:p>
        </p:txBody>
      </p:sp>
      <p:sp>
        <p:nvSpPr>
          <p:cNvPr id="75" name="TextBox 74"/>
          <p:cNvSpPr txBox="1"/>
          <p:nvPr/>
        </p:nvSpPr>
        <p:spPr>
          <a:xfrm>
            <a:off x="7882128" y="6016752"/>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3.</a:t>
            </a:r>
          </a:p>
        </p:txBody>
      </p:sp>
      <p:sp>
        <p:nvSpPr>
          <p:cNvPr id="76" name="TextBox 75"/>
          <p:cNvSpPr txBox="1"/>
          <p:nvPr/>
        </p:nvSpPr>
        <p:spPr>
          <a:xfrm>
            <a:off x="8293608" y="6016752"/>
            <a:ext cx="6263640" cy="41605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To make the cells, and parts such as the nucleus, easier to see (1).  </a:t>
            </a:r>
            <a:r>
              <a:rPr sz="1300" b="1">
                <a:solidFill>
                  <a:srgbClr val="009900"/>
                </a:solidFill>
                <a:latin typeface="Arial"/>
              </a:rPr>
              <a:t>Do not accept “to make the cells bigger”.</a:t>
            </a:r>
          </a:p>
        </p:txBody>
      </p:sp>
      <p:sp>
        <p:nvSpPr>
          <p:cNvPr id="77" name="TextBox 76"/>
          <p:cNvSpPr txBox="1"/>
          <p:nvPr/>
        </p:nvSpPr>
        <p:spPr>
          <a:xfrm>
            <a:off x="7882128" y="6569964"/>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4.</a:t>
            </a:r>
          </a:p>
        </p:txBody>
      </p:sp>
      <p:sp>
        <p:nvSpPr>
          <p:cNvPr id="78" name="TextBox 77"/>
          <p:cNvSpPr txBox="1"/>
          <p:nvPr/>
        </p:nvSpPr>
        <p:spPr>
          <a:xfrm>
            <a:off x="8293608" y="6569964"/>
            <a:ext cx="6263640" cy="208025"/>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A mounted needle (1).  </a:t>
            </a:r>
            <a:r>
              <a:rPr sz="1300" b="1">
                <a:solidFill>
                  <a:srgbClr val="009900"/>
                </a:solidFill>
                <a:latin typeface="Arial"/>
              </a:rPr>
              <a:t>Allow needle. Do not accept forceps.</a:t>
            </a:r>
          </a:p>
        </p:txBody>
      </p:sp>
      <p:sp>
        <p:nvSpPr>
          <p:cNvPr id="79" name="TextBox 78"/>
          <p:cNvSpPr txBox="1"/>
          <p:nvPr/>
        </p:nvSpPr>
        <p:spPr>
          <a:xfrm>
            <a:off x="7882128" y="6915150"/>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5.</a:t>
            </a:r>
          </a:p>
        </p:txBody>
      </p:sp>
      <p:sp>
        <p:nvSpPr>
          <p:cNvPr id="80" name="TextBox 79"/>
          <p:cNvSpPr txBox="1"/>
          <p:nvPr/>
        </p:nvSpPr>
        <p:spPr>
          <a:xfrm>
            <a:off x="8293608" y="6915150"/>
            <a:ext cx="6263640" cy="840486"/>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It pushes the air out (1), so no air bubbles are trapped (1).  </a:t>
            </a:r>
            <a:r>
              <a:rPr sz="1300" b="1">
                <a:solidFill>
                  <a:srgbClr val="009900"/>
                </a:solidFill>
                <a:latin typeface="Arial"/>
              </a:rPr>
              <a:t>Allow “air bubbles could be mistaken for cells / hide the cells” for the second mark.</a:t>
            </a:r>
          </a:p>
          <a:p>
            <a:pPr algn="l">
              <a:spcAft>
                <a:spcPts val="300"/>
              </a:spcAft>
            </a:pPr>
            <a:r>
              <a:rPr sz="1300" b="1">
                <a:solidFill>
                  <a:srgbClr val="000000"/>
                </a:solidFill>
                <a:latin typeface="Arial"/>
              </a:rPr>
              <a:t>Model answer: </a:t>
            </a:r>
            <a:r>
              <a:rPr sz="1300" b="1">
                <a:solidFill>
                  <a:srgbClr val="009900"/>
                </a:solidFill>
                <a:latin typeface="Arial"/>
              </a:rPr>
              <a:t>Lowering the coverslip at an angle pushes the air out from under it, so no air bubbles are trapped.</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L3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Light or electron microscope?</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Tick (✓) one box in each row.  [5]</a:t>
            </a:r>
          </a:p>
        </p:txBody>
      </p:sp>
      <p:graphicFrame>
        <p:nvGraphicFramePr>
          <p:cNvPr id="10" name="Table 9"/>
          <p:cNvGraphicFramePr>
            <a:graphicFrameLocks noGrp="1"/>
          </p:cNvGraphicFramePr>
          <p:nvPr/>
        </p:nvGraphicFramePr>
        <p:xfrm>
          <a:off x="685800" y="1932813"/>
          <a:ext cx="6675120" cy="3858768"/>
        </p:xfrm>
        <a:graphic>
          <a:graphicData uri="http://schemas.openxmlformats.org/drawingml/2006/table">
            <a:tbl>
              <a:tblPr firstRow="0" bandRow="0">
                <a:tableStyleId>{5C22544A-7EE6-4342-B048-85BDC9FD1C3A}</a:tableStyleId>
              </a:tblPr>
              <a:tblGrid>
                <a:gridCol w="4114800"/>
                <a:gridCol w="1280160"/>
                <a:gridCol w="1280160"/>
              </a:tblGrid>
              <a:tr h="566928">
                <a:tc>
                  <a:txBody>
                    <a:bodyPr/>
                    <a:lstStyle/>
                    <a:p>
                      <a:pPr algn="ctr"/>
                      <a:r>
                        <a:rPr sz="1500" b="1">
                          <a:solidFill>
                            <a:srgbClr val="000000"/>
                          </a:solidFill>
                          <a:latin typeface="Arial"/>
                        </a:rPr>
                        <a:t>Statement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Light microscope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Electron microscope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658368">
                <a:tc>
                  <a:txBody>
                    <a:bodyPr/>
                    <a:lstStyle/>
                    <a:p>
                      <a:pPr algn="l"/>
                      <a:r>
                        <a:rPr sz="1500" b="0">
                          <a:solidFill>
                            <a:srgbClr val="000000"/>
                          </a:solidFill>
                          <a:latin typeface="Arial"/>
                        </a:rPr>
                        <a:t>1. It uses a beam of electrons.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658368">
                <a:tc>
                  <a:txBody>
                    <a:bodyPr/>
                    <a:lstStyle/>
                    <a:p>
                      <a:pPr algn="l"/>
                      <a:r>
                        <a:rPr sz="1500" b="0">
                          <a:solidFill>
                            <a:srgbClr val="000000"/>
                          </a:solidFill>
                          <a:latin typeface="Arial"/>
                        </a:rPr>
                        <a:t>2. It is used in school labs to look at onion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658368">
                <a:tc>
                  <a:txBody>
                    <a:bodyPr/>
                    <a:lstStyle/>
                    <a:p>
                      <a:pPr algn="l"/>
                      <a:r>
                        <a:rPr sz="1500" b="0">
                          <a:solidFill>
                            <a:srgbClr val="000000"/>
                          </a:solidFill>
                          <a:latin typeface="Arial"/>
                        </a:rPr>
                        <a:t>3. It can show ribosomes.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658368">
                <a:tc>
                  <a:txBody>
                    <a:bodyPr/>
                    <a:lstStyle/>
                    <a:p>
                      <a:pPr algn="l"/>
                      <a:r>
                        <a:rPr sz="1500" b="0">
                          <a:solidFill>
                            <a:srgbClr val="000000"/>
                          </a:solidFill>
                          <a:latin typeface="Arial"/>
                        </a:rPr>
                        <a:t>4. It has a magnification of up to about × 1500.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658368">
                <a:tc>
                  <a:txBody>
                    <a:bodyPr/>
                    <a:lstStyle/>
                    <a:p>
                      <a:pPr algn="l"/>
                      <a:r>
                        <a:rPr sz="1500" b="0">
                          <a:solidFill>
                            <a:srgbClr val="000000"/>
                          </a:solidFill>
                          <a:latin typeface="Arial"/>
                        </a:rPr>
                        <a:t>5. It has the higher resolution.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1" name="TextBox 10"/>
          <p:cNvSpPr txBox="1"/>
          <p:nvPr/>
        </p:nvSpPr>
        <p:spPr>
          <a:xfrm>
            <a:off x="685800" y="5974461"/>
            <a:ext cx="6675120" cy="193167"/>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1 mark for each row. If both boxes in a row are ticked, no mark for that row.</a:t>
            </a:r>
          </a:p>
        </p:txBody>
      </p:sp>
      <p:sp>
        <p:nvSpPr>
          <p:cNvPr id="12" name="TextBox 11"/>
          <p:cNvSpPr txBox="1"/>
          <p:nvPr/>
        </p:nvSpPr>
        <p:spPr>
          <a:xfrm>
            <a:off x="685800" y="644194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Complete the sentence.  [1]</a:t>
            </a:r>
          </a:p>
        </p:txBody>
      </p:sp>
      <p:sp>
        <p:nvSpPr>
          <p:cNvPr id="13" name="TextBox 12"/>
          <p:cNvSpPr txBox="1"/>
          <p:nvPr/>
        </p:nvSpPr>
        <p:spPr>
          <a:xfrm>
            <a:off x="685800" y="6847713"/>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Resolution is the ability to see two points that are close together as </a:t>
            </a:r>
            <a:r>
              <a:rPr sz="1500" b="1">
                <a:solidFill>
                  <a:srgbClr val="009900"/>
                </a:solidFill>
                <a:latin typeface="Arial"/>
              </a:rPr>
              <a:t>two separate points</a:t>
            </a:r>
            <a:r>
              <a:rPr sz="1500" b="0">
                <a:solidFill>
                  <a:srgbClr val="000000"/>
                </a:solidFill>
                <a:latin typeface="Arial"/>
              </a:rPr>
              <a:t>.</a:t>
            </a:r>
            <a:r>
              <a:rPr sz="1500" b="1">
                <a:solidFill>
                  <a:srgbClr val="009900"/>
                </a:solidFill>
                <a:latin typeface="Arial"/>
              </a:rPr>
              <a:t>  (1)</a:t>
            </a:r>
          </a:p>
        </p:txBody>
      </p:sp>
      <p:sp>
        <p:nvSpPr>
          <p:cNvPr id="14" name="TextBox 13"/>
          <p:cNvSpPr txBox="1"/>
          <p:nvPr/>
        </p:nvSpPr>
        <p:spPr>
          <a:xfrm>
            <a:off x="685800" y="7430642"/>
            <a:ext cx="6675120" cy="437133"/>
          </a:xfrm>
          <a:prstGeom prst="rect">
            <a:avLst/>
          </a:prstGeom>
          <a:noFill/>
        </p:spPr>
        <p:txBody>
          <a:bodyPr wrap="square" lIns="0" rIns="0" tIns="0" bIns="0" anchor="t">
            <a:spAutoFit/>
          </a:bodyPr>
          <a:lstStyle/>
          <a:p>
            <a:pPr algn="l">
              <a:spcAft>
                <a:spcPts val="400"/>
              </a:spcAft>
            </a:pPr>
            <a:r>
              <a:rPr sz="1300" b="1">
                <a:solidFill>
                  <a:srgbClr val="009900"/>
                </a:solidFill>
                <a:latin typeface="Arial"/>
              </a:rPr>
              <a:t>Do not accept “how big it is” (that is magnification).</a:t>
            </a:r>
          </a:p>
          <a:p>
            <a:pPr algn="l">
              <a:spcAft>
                <a:spcPts val="400"/>
              </a:spcAft>
            </a:pPr>
            <a:r>
              <a:rPr sz="1300" b="1">
                <a:solidFill>
                  <a:srgbClr val="009900"/>
                </a:solidFill>
                <a:latin typeface="Arial"/>
              </a:rPr>
              <a:t>Electron micrographs are black and white. Any colour is added.</a:t>
            </a:r>
          </a:p>
        </p:txBody>
      </p:sp>
      <p:sp>
        <p:nvSpPr>
          <p:cNvPr id="15" name="Rectangle 14"/>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6" name="TextBox 1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Drawing what you see</a:t>
            </a:r>
          </a:p>
        </p:txBody>
      </p:sp>
      <p:sp>
        <p:nvSpPr>
          <p:cNvPr id="17" name="TextBox 1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8" name="TextBox 17"/>
          <p:cNvSpPr txBox="1"/>
          <p:nvPr/>
        </p:nvSpPr>
        <p:spPr>
          <a:xfrm>
            <a:off x="7882128"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drew some onion cells she saw with a light microscope.</a:t>
            </a:r>
          </a:p>
        </p:txBody>
      </p:sp>
      <p:pic>
        <p:nvPicPr>
          <p:cNvPr id="19" name="Picture 18" descr="A student drew some onion cells she saw with a light microscope."/>
          <p:cNvPicPr>
            <a:picLocks noChangeAspect="1"/>
          </p:cNvPicPr>
          <p:nvPr/>
        </p:nvPicPr>
        <p:blipFill>
          <a:blip r:embed="rId2"/>
          <a:stretch>
            <a:fillRect/>
          </a:stretch>
        </p:blipFill>
        <p:spPr>
          <a:xfrm>
            <a:off x="11905488" y="1932813"/>
            <a:ext cx="2651760" cy="1469075"/>
          </a:xfrm>
          <a:prstGeom prst="rect">
            <a:avLst/>
          </a:prstGeom>
        </p:spPr>
      </p:pic>
      <p:sp>
        <p:nvSpPr>
          <p:cNvPr id="20" name="TextBox 19"/>
          <p:cNvSpPr txBox="1"/>
          <p:nvPr/>
        </p:nvSpPr>
        <p:spPr>
          <a:xfrm>
            <a:off x="7882128" y="1932813"/>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21" name="TextBox 20"/>
          <p:cNvSpPr txBox="1"/>
          <p:nvPr/>
        </p:nvSpPr>
        <p:spPr>
          <a:xfrm>
            <a:off x="8293608" y="1932813"/>
            <a:ext cx="3383279" cy="740536"/>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cell wall (1)</a:t>
            </a:r>
          </a:p>
          <a:p>
            <a:pPr algn="l">
              <a:spcAft>
                <a:spcPts val="400"/>
              </a:spcAft>
            </a:pPr>
            <a:r>
              <a:rPr sz="1500" b="1">
                <a:solidFill>
                  <a:srgbClr val="009900"/>
                </a:solidFill>
                <a:latin typeface="Arial"/>
              </a:rPr>
              <a:t>2 nucleus (1)</a:t>
            </a:r>
          </a:p>
          <a:p>
            <a:pPr algn="l">
              <a:spcAft>
                <a:spcPts val="400"/>
              </a:spcAft>
            </a:pPr>
            <a:r>
              <a:rPr sz="1300" b="1">
                <a:solidFill>
                  <a:srgbClr val="009900"/>
                </a:solidFill>
                <a:latin typeface="Arial"/>
              </a:rPr>
              <a:t>Do not accept “cell membrane” for 1.</a:t>
            </a:r>
          </a:p>
        </p:txBody>
      </p:sp>
      <p:sp>
        <p:nvSpPr>
          <p:cNvPr id="22" name="TextBox 21"/>
          <p:cNvSpPr txBox="1"/>
          <p:nvPr/>
        </p:nvSpPr>
        <p:spPr>
          <a:xfrm>
            <a:off x="7882128" y="363048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23" name="TextBox 22"/>
          <p:cNvSpPr txBox="1"/>
          <p:nvPr/>
        </p:nvSpPr>
        <p:spPr>
          <a:xfrm>
            <a:off x="8293608" y="3630488"/>
            <a:ext cx="6263640" cy="891539"/>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Any three (1 each): use a sharp pencil; clear, single lines; no shading; draw it large / in proportion; label lines drawn with a ruler; label lines do not cross / touch the part; label only what you can see; add a title; add the magnification or a scale bar.</a:t>
            </a:r>
          </a:p>
        </p:txBody>
      </p:sp>
      <p:sp>
        <p:nvSpPr>
          <p:cNvPr id="24" name="TextBox 23"/>
          <p:cNvSpPr txBox="1"/>
          <p:nvPr/>
        </p:nvSpPr>
        <p:spPr>
          <a:xfrm>
            <a:off x="7882128" y="475062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(c)</a:t>
            </a:r>
          </a:p>
        </p:txBody>
      </p:sp>
      <p:sp>
        <p:nvSpPr>
          <p:cNvPr id="25" name="TextBox 24"/>
          <p:cNvSpPr txBox="1"/>
          <p:nvPr/>
        </p:nvSpPr>
        <p:spPr>
          <a:xfrm>
            <a:off x="8293608" y="4750628"/>
            <a:ext cx="6263640" cy="222884"/>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 100 (1).  </a:t>
            </a:r>
            <a:r>
              <a:rPr sz="1300" b="1">
                <a:solidFill>
                  <a:srgbClr val="009900"/>
                </a:solidFill>
                <a:latin typeface="Arial"/>
              </a:rPr>
              <a:t>Allow 100.</a:t>
            </a:r>
          </a:p>
        </p:txBody>
      </p:sp>
      <p:sp>
        <p:nvSpPr>
          <p:cNvPr id="26" name="Rectangle 25"/>
          <p:cNvSpPr/>
          <p:nvPr/>
        </p:nvSpPr>
        <p:spPr>
          <a:xfrm>
            <a:off x="7882128" y="5202113"/>
            <a:ext cx="6675120" cy="10972"/>
          </a:xfrm>
          <a:prstGeom prst="rect">
            <a:avLst/>
          </a:prstGeom>
          <a:solidFill>
            <a:srgbClr val="D2D2D2"/>
          </a:solidFill>
          <a:ln>
            <a:noFill/>
          </a:ln>
          <a:effectLst/>
        </p:spPr>
        <p:txBody>
          <a:bodyPr rtlCol="0" anchor="ctr"/>
          <a:lstStyle/>
          <a:p>
            <a:pPr algn="ctr"/>
          </a:p>
        </p:txBody>
      </p:sp>
      <p:sp>
        <p:nvSpPr>
          <p:cNvPr id="27" name="TextBox 26"/>
          <p:cNvSpPr txBox="1"/>
          <p:nvPr/>
        </p:nvSpPr>
        <p:spPr>
          <a:xfrm>
            <a:off x="7882128" y="5293553"/>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a:t>
            </a:r>
          </a:p>
        </p:txBody>
      </p:sp>
      <p:sp>
        <p:nvSpPr>
          <p:cNvPr id="28" name="TextBox 27"/>
          <p:cNvSpPr txBox="1"/>
          <p:nvPr/>
        </p:nvSpPr>
        <p:spPr>
          <a:xfrm>
            <a:off x="7882128" y="5631881"/>
            <a:ext cx="6675120" cy="416051"/>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(b)  </a:t>
            </a:r>
            <a:r>
              <a:rPr sz="1400" b="1">
                <a:solidFill>
                  <a:srgbClr val="009900"/>
                </a:solidFill>
                <a:latin typeface="Arial"/>
              </a:rPr>
              <a:t>Use a sharp pencil and clear, single lines. Do not shade. Draw label lines with a ruler, and do not let them cross.</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Challenge worksheet: Using a microscope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Changing the objective lens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and 8</a:t>
            </a:r>
          </a:p>
        </p:txBody>
      </p:sp>
      <p:sp>
        <p:nvSpPr>
          <p:cNvPr id="11" name="TextBox 10"/>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used a × 10 eyepiece lens. She looked at the same onion slide with three objective lenses. Each time she measured the diameter of the field of view. Table 1 shows her results.</a:t>
            </a:r>
          </a:p>
        </p:txBody>
      </p:sp>
      <p:sp>
        <p:nvSpPr>
          <p:cNvPr id="12" name="TextBox 11"/>
          <p:cNvSpPr txBox="1"/>
          <p:nvPr/>
        </p:nvSpPr>
        <p:spPr>
          <a:xfrm>
            <a:off x="685800" y="2378583"/>
            <a:ext cx="6675120" cy="222884"/>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Table 1</a:t>
            </a:r>
          </a:p>
        </p:txBody>
      </p:sp>
      <p:graphicFrame>
        <p:nvGraphicFramePr>
          <p:cNvPr id="13" name="Table 12"/>
          <p:cNvGraphicFramePr>
            <a:graphicFrameLocks noGrp="1"/>
          </p:cNvGraphicFramePr>
          <p:nvPr/>
        </p:nvGraphicFramePr>
        <p:xfrm>
          <a:off x="822959" y="2647187"/>
          <a:ext cx="6400800" cy="1682496"/>
        </p:xfrm>
        <a:graphic>
          <a:graphicData uri="http://schemas.openxmlformats.org/drawingml/2006/table">
            <a:tbl>
              <a:tblPr firstRow="0" bandRow="0">
                <a:tableStyleId>{5C22544A-7EE6-4342-B048-85BDC9FD1C3A}</a:tableStyleId>
              </a:tblPr>
              <a:tblGrid>
                <a:gridCol w="1828800"/>
                <a:gridCol w="2286000"/>
                <a:gridCol w="2286000"/>
              </a:tblGrid>
              <a:tr h="420624">
                <a:tc>
                  <a:txBody>
                    <a:bodyPr/>
                    <a:lstStyle/>
                    <a:p>
                      <a:pPr algn="ctr"/>
                      <a:r>
                        <a:rPr sz="1500" b="1">
                          <a:solidFill>
                            <a:srgbClr val="000000"/>
                          </a:solidFill>
                          <a:latin typeface="Arial"/>
                        </a:rPr>
                        <a:t>Objective lens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Total magnification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Field of view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20624">
                <a:tc>
                  <a:txBody>
                    <a:bodyPr/>
                    <a:lstStyle/>
                    <a:p>
                      <a:pPr algn="ctr"/>
                      <a:r>
                        <a:rPr sz="1500" b="0">
                          <a:solidFill>
                            <a:srgbClr val="000000"/>
                          </a:solidFill>
                          <a:latin typeface="Arial"/>
                        </a:rPr>
                        <a:t>× 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20624">
                <a:tc>
                  <a:txBody>
                    <a:bodyPr/>
                    <a:lstStyle/>
                    <a:p>
                      <a:pPr algn="ctr"/>
                      <a:r>
                        <a:rPr sz="15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20624">
                <a:tc>
                  <a:txBody>
                    <a:bodyPr/>
                    <a:lstStyle/>
                    <a:p>
                      <a:pPr algn="ctr"/>
                      <a:r>
                        <a:rPr sz="15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0.4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4" name="TextBox 13"/>
          <p:cNvSpPr txBox="1"/>
          <p:nvPr/>
        </p:nvSpPr>
        <p:spPr>
          <a:xfrm>
            <a:off x="685800" y="455828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Complete Table 1.  [2]</a:t>
            </a:r>
          </a:p>
        </p:txBody>
      </p:sp>
      <p:sp>
        <p:nvSpPr>
          <p:cNvPr id="15" name="TextBox 14"/>
          <p:cNvSpPr txBox="1"/>
          <p:nvPr/>
        </p:nvSpPr>
        <p:spPr>
          <a:xfrm>
            <a:off x="685800" y="5017770"/>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Name the independent variable and the dependent variable in her investigation.  [2]</a:t>
            </a:r>
          </a:p>
        </p:txBody>
      </p:sp>
      <p:sp>
        <p:nvSpPr>
          <p:cNvPr id="16" name="TextBox 15"/>
          <p:cNvSpPr txBox="1"/>
          <p:nvPr/>
        </p:nvSpPr>
        <p:spPr>
          <a:xfrm>
            <a:off x="960120" y="5545836"/>
            <a:ext cx="143236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Independent:</a:t>
            </a:r>
          </a:p>
        </p:txBody>
      </p:sp>
      <p:sp>
        <p:nvSpPr>
          <p:cNvPr id="17" name="Rectangle 16"/>
          <p:cNvSpPr/>
          <p:nvPr/>
        </p:nvSpPr>
        <p:spPr>
          <a:xfrm>
            <a:off x="2209606" y="5792724"/>
            <a:ext cx="5151313"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960120" y="5929883"/>
            <a:ext cx="1305118"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Dependent:</a:t>
            </a:r>
          </a:p>
        </p:txBody>
      </p:sp>
      <p:sp>
        <p:nvSpPr>
          <p:cNvPr id="19" name="Rectangle 18"/>
          <p:cNvSpPr/>
          <p:nvPr/>
        </p:nvSpPr>
        <p:spPr>
          <a:xfrm>
            <a:off x="2082358" y="6176772"/>
            <a:ext cx="5278561"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685800" y="641337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Describe the pattern in her results.  [1]</a:t>
            </a:r>
          </a:p>
        </p:txBody>
      </p:sp>
      <p:sp>
        <p:nvSpPr>
          <p:cNvPr id="21" name="Rectangle 20"/>
          <p:cNvSpPr/>
          <p:nvPr/>
        </p:nvSpPr>
        <p:spPr>
          <a:xfrm>
            <a:off x="960120" y="6965442"/>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960120" y="7349490"/>
            <a:ext cx="640080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685800" y="758609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 Give one variable she kept the same.  [1]</a:t>
            </a:r>
          </a:p>
        </p:txBody>
      </p:sp>
      <p:sp>
        <p:nvSpPr>
          <p:cNvPr id="24" name="Rectangle 23"/>
          <p:cNvSpPr/>
          <p:nvPr/>
        </p:nvSpPr>
        <p:spPr>
          <a:xfrm>
            <a:off x="960120" y="8138160"/>
            <a:ext cx="6400800" cy="10972"/>
          </a:xfrm>
          <a:prstGeom prst="rect">
            <a:avLst/>
          </a:prstGeom>
          <a:solidFill>
            <a:srgbClr val="000000"/>
          </a:solidFill>
          <a:ln>
            <a:noFill/>
          </a:ln>
          <a:effectLst/>
        </p:spPr>
        <p:txBody>
          <a:bodyPr rtlCol="0" anchor="ctr"/>
          <a:lstStyle/>
          <a:p>
            <a:pPr algn="ctr"/>
          </a:p>
        </p:txBody>
      </p:sp>
      <p:sp>
        <p:nvSpPr>
          <p:cNvPr id="25" name="Rectangle 24"/>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6" name="TextBox 2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Seeing small things</a:t>
            </a:r>
          </a:p>
        </p:txBody>
      </p:sp>
      <p:sp>
        <p:nvSpPr>
          <p:cNvPr id="27" name="TextBox 2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8" name="TextBox 27"/>
          <p:cNvSpPr txBox="1"/>
          <p:nvPr/>
        </p:nvSpPr>
        <p:spPr>
          <a:xfrm>
            <a:off x="11931350" y="1284732"/>
            <a:ext cx="218133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11 and 12</a:t>
            </a:r>
          </a:p>
        </p:txBody>
      </p:sp>
      <p:sp>
        <p:nvSpPr>
          <p:cNvPr id="29" name="TextBox 28"/>
          <p:cNvSpPr txBox="1"/>
          <p:nvPr/>
        </p:nvSpPr>
        <p:spPr>
          <a:xfrm>
            <a:off x="10671048" y="1572768"/>
            <a:ext cx="3886200" cy="222884"/>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Table 2</a:t>
            </a:r>
          </a:p>
        </p:txBody>
      </p:sp>
      <p:graphicFrame>
        <p:nvGraphicFramePr>
          <p:cNvPr id="30" name="Table 29"/>
          <p:cNvGraphicFramePr>
            <a:graphicFrameLocks noGrp="1"/>
          </p:cNvGraphicFramePr>
          <p:nvPr/>
        </p:nvGraphicFramePr>
        <p:xfrm>
          <a:off x="10671048" y="1841373"/>
          <a:ext cx="3886200" cy="1865376"/>
        </p:xfrm>
        <a:graphic>
          <a:graphicData uri="http://schemas.openxmlformats.org/drawingml/2006/table">
            <a:tbl>
              <a:tblPr firstRow="0" bandRow="0">
                <a:tableStyleId>{5C22544A-7EE6-4342-B048-85BDC9FD1C3A}</a:tableStyleId>
              </a:tblPr>
              <a:tblGrid>
                <a:gridCol w="2103120"/>
                <a:gridCol w="1783080"/>
              </a:tblGrid>
              <a:tr h="310896">
                <a:tc>
                  <a:txBody>
                    <a:bodyPr/>
                    <a:lstStyle/>
                    <a:p>
                      <a:pPr algn="ctr"/>
                      <a:r>
                        <a:rPr sz="1400" b="1">
                          <a:solidFill>
                            <a:srgbClr val="000000"/>
                          </a:solidFill>
                          <a:latin typeface="Arial"/>
                        </a:rPr>
                        <a:t>Microscope or structure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Resolution or size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10896">
                <a:tc>
                  <a:txBody>
                    <a:bodyPr/>
                    <a:lstStyle/>
                    <a:p>
                      <a:pPr algn="l"/>
                      <a:r>
                        <a:rPr sz="1400" b="0">
                          <a:solidFill>
                            <a:srgbClr val="000000"/>
                          </a:solidFill>
                          <a:latin typeface="Arial"/>
                        </a:rPr>
                        <a:t>light microscope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0.2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electron microscope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0.2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about 6 µm across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mitochondrion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about 1 µm long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ribosome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about 25 nm across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31" name="TextBox 30"/>
          <p:cNvSpPr txBox="1"/>
          <p:nvPr/>
        </p:nvSpPr>
        <p:spPr>
          <a:xfrm>
            <a:off x="7882128" y="1572768"/>
            <a:ext cx="2560319" cy="89153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Table 2 gives the resolution of two microscopes and the sizes of three sub-cellular structures. 1 µm = 1000 nm.</a:t>
            </a:r>
          </a:p>
        </p:txBody>
      </p:sp>
      <p:sp>
        <p:nvSpPr>
          <p:cNvPr id="32" name="TextBox 31"/>
          <p:cNvSpPr txBox="1"/>
          <p:nvPr/>
        </p:nvSpPr>
        <p:spPr>
          <a:xfrm>
            <a:off x="7882128" y="2601468"/>
            <a:ext cx="2560319"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Convert the resolution of the light microscope into nanometres (nm).  [1]</a:t>
            </a:r>
          </a:p>
        </p:txBody>
      </p:sp>
      <p:sp>
        <p:nvSpPr>
          <p:cNvPr id="33" name="Rectangle 32"/>
          <p:cNvSpPr/>
          <p:nvPr/>
        </p:nvSpPr>
        <p:spPr>
          <a:xfrm>
            <a:off x="8787913" y="3661029"/>
            <a:ext cx="1280160" cy="10972"/>
          </a:xfrm>
          <a:prstGeom prst="rect">
            <a:avLst/>
          </a:prstGeom>
          <a:solidFill>
            <a:srgbClr val="000000"/>
          </a:solidFill>
          <a:ln>
            <a:noFill/>
          </a:ln>
          <a:effectLst/>
        </p:spPr>
        <p:txBody>
          <a:bodyPr rtlCol="0" anchor="ctr"/>
          <a:lstStyle/>
          <a:p>
            <a:pPr algn="ctr"/>
          </a:p>
        </p:txBody>
      </p:sp>
      <p:sp>
        <p:nvSpPr>
          <p:cNvPr id="34" name="TextBox 33"/>
          <p:cNvSpPr txBox="1"/>
          <p:nvPr/>
        </p:nvSpPr>
        <p:spPr>
          <a:xfrm>
            <a:off x="10159513" y="3414141"/>
            <a:ext cx="64869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nm</a:t>
            </a:r>
          </a:p>
        </p:txBody>
      </p:sp>
      <p:sp>
        <p:nvSpPr>
          <p:cNvPr id="35" name="TextBox 34"/>
          <p:cNvSpPr txBox="1"/>
          <p:nvPr/>
        </p:nvSpPr>
        <p:spPr>
          <a:xfrm>
            <a:off x="7882128" y="3889629"/>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The resolution of the electron microscope is 0.2 nm. How many times smaller is this than the resolution of the light microscope? Use your answer to (a). Show your working.  [2]</a:t>
            </a:r>
          </a:p>
        </p:txBody>
      </p:sp>
      <p:sp>
        <p:nvSpPr>
          <p:cNvPr id="36" name="Rectangle 35"/>
          <p:cNvSpPr/>
          <p:nvPr/>
        </p:nvSpPr>
        <p:spPr>
          <a:xfrm>
            <a:off x="12346453" y="5366384"/>
            <a:ext cx="1645920" cy="10972"/>
          </a:xfrm>
          <a:prstGeom prst="rect">
            <a:avLst/>
          </a:prstGeom>
          <a:solidFill>
            <a:srgbClr val="000000"/>
          </a:solidFill>
          <a:ln>
            <a:noFill/>
          </a:ln>
          <a:effectLst/>
        </p:spPr>
        <p:txBody>
          <a:bodyPr rtlCol="0" anchor="ctr"/>
          <a:lstStyle/>
          <a:p>
            <a:pPr algn="ctr"/>
          </a:p>
        </p:txBody>
      </p:sp>
      <p:sp>
        <p:nvSpPr>
          <p:cNvPr id="37" name="TextBox 36"/>
          <p:cNvSpPr txBox="1"/>
          <p:nvPr/>
        </p:nvSpPr>
        <p:spPr>
          <a:xfrm>
            <a:off x="14083813" y="5119496"/>
            <a:ext cx="839194"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38" name="TextBox 37"/>
          <p:cNvSpPr txBox="1"/>
          <p:nvPr/>
        </p:nvSpPr>
        <p:spPr>
          <a:xfrm>
            <a:off x="7882128" y="5594984"/>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Use Table 2 to explain why ribosomes can be seen with an electron microscope but not with a light microscope.  [2]</a:t>
            </a:r>
          </a:p>
        </p:txBody>
      </p:sp>
      <p:sp>
        <p:nvSpPr>
          <p:cNvPr id="39" name="Rectangle 38"/>
          <p:cNvSpPr/>
          <p:nvPr/>
        </p:nvSpPr>
        <p:spPr>
          <a:xfrm>
            <a:off x="8156448" y="6369939"/>
            <a:ext cx="640080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8156448" y="6735699"/>
            <a:ext cx="640080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8156448" y="7101458"/>
            <a:ext cx="6400800" cy="10972"/>
          </a:xfrm>
          <a:prstGeom prst="rect">
            <a:avLst/>
          </a:prstGeom>
          <a:solidFill>
            <a:srgbClr val="000000"/>
          </a:solidFill>
          <a:ln>
            <a:noFill/>
          </a:ln>
          <a:effectLst/>
        </p:spPr>
        <p:txBody>
          <a:bodyPr rtlCol="0" anchor="ctr"/>
          <a:lstStyle/>
          <a:p>
            <a:pPr algn="ctr"/>
          </a:p>
        </p:txBody>
      </p:sp>
      <p:sp>
        <p:nvSpPr>
          <p:cNvPr id="42" name="TextBox 41"/>
          <p:cNvSpPr txBox="1"/>
          <p:nvPr/>
        </p:nvSpPr>
        <p:spPr>
          <a:xfrm>
            <a:off x="7882128" y="7284339"/>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 Can a light microscope show a nucleus? Use Table 2 to give a reason.  [1]</a:t>
            </a:r>
          </a:p>
        </p:txBody>
      </p:sp>
      <p:sp>
        <p:nvSpPr>
          <p:cNvPr id="43" name="Rectangle 42"/>
          <p:cNvSpPr/>
          <p:nvPr/>
        </p:nvSpPr>
        <p:spPr>
          <a:xfrm>
            <a:off x="8156448" y="7836407"/>
            <a:ext cx="6400800" cy="10972"/>
          </a:xfrm>
          <a:prstGeom prst="rect">
            <a:avLst/>
          </a:prstGeom>
          <a:solidFill>
            <a:srgbClr val="000000"/>
          </a:solidFill>
          <a:ln>
            <a:noFill/>
          </a:ln>
          <a:effectLst/>
        </p:spPr>
        <p:txBody>
          <a:bodyPr rtlCol="0" anchor="ctr"/>
          <a:lstStyle/>
          <a:p>
            <a:pPr algn="ctr"/>
          </a:p>
        </p:txBody>
      </p:sp>
      <p:sp>
        <p:nvSpPr>
          <p:cNvPr id="44" name="Rectangle 43"/>
          <p:cNvSpPr/>
          <p:nvPr/>
        </p:nvSpPr>
        <p:spPr>
          <a:xfrm>
            <a:off x="8156448" y="8202167"/>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Challenge worksheet: Using a microscope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Looking at a pondweed leaf</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0" name="TextBox 9"/>
          <p:cNvSpPr txBox="1"/>
          <p:nvPr/>
        </p:nvSpPr>
        <p:spPr>
          <a:xfrm>
            <a:off x="4639034" y="1284732"/>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6 and 12</a:t>
            </a:r>
          </a:p>
        </p:txBody>
      </p:sp>
      <p:sp>
        <p:nvSpPr>
          <p:cNvPr id="11" name="TextBox 10"/>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puts a pondweed leaf in a drop of water on a slide. She adds a coverslip but no stain. The leaf is only two cells thick. She sees green chloroplasts moving round the edges of brick-shaped cells.</a:t>
            </a:r>
          </a:p>
        </p:txBody>
      </p:sp>
      <p:sp>
        <p:nvSpPr>
          <p:cNvPr id="12" name="TextBox 11"/>
          <p:cNvSpPr txBox="1"/>
          <p:nvPr/>
        </p:nvSpPr>
        <p:spPr>
          <a:xfrm>
            <a:off x="685800" y="256146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Suggest why she does not need to add a stain.  [1]</a:t>
            </a:r>
          </a:p>
        </p:txBody>
      </p:sp>
      <p:sp>
        <p:nvSpPr>
          <p:cNvPr id="13" name="Rectangle 12"/>
          <p:cNvSpPr/>
          <p:nvPr/>
        </p:nvSpPr>
        <p:spPr>
          <a:xfrm>
            <a:off x="960120" y="3113532"/>
            <a:ext cx="6400800" cy="10972"/>
          </a:xfrm>
          <a:prstGeom prst="rect">
            <a:avLst/>
          </a:prstGeom>
          <a:solidFill>
            <a:srgbClr val="000000"/>
          </a:solidFill>
          <a:ln>
            <a:noFill/>
          </a:ln>
          <a:effectLst/>
        </p:spPr>
        <p:txBody>
          <a:bodyPr rtlCol="0" anchor="ctr"/>
          <a:lstStyle/>
          <a:p>
            <a:pPr algn="ctr"/>
          </a:p>
        </p:txBody>
      </p:sp>
      <p:sp>
        <p:nvSpPr>
          <p:cNvPr id="14" name="Rectangle 13"/>
          <p:cNvSpPr/>
          <p:nvPr/>
        </p:nvSpPr>
        <p:spPr>
          <a:xfrm>
            <a:off x="960120" y="3662172"/>
            <a:ext cx="640080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85800" y="421081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Explain why the leaf can be looked at without peeling a thinner layer.  [1]</a:t>
            </a:r>
          </a:p>
        </p:txBody>
      </p:sp>
      <p:sp>
        <p:nvSpPr>
          <p:cNvPr id="16" name="Rectangle 15"/>
          <p:cNvSpPr/>
          <p:nvPr/>
        </p:nvSpPr>
        <p:spPr>
          <a:xfrm>
            <a:off x="960120" y="4762881"/>
            <a:ext cx="6400800" cy="10972"/>
          </a:xfrm>
          <a:prstGeom prst="rect">
            <a:avLst/>
          </a:prstGeom>
          <a:solidFill>
            <a:srgbClr val="000000"/>
          </a:solidFill>
          <a:ln>
            <a:noFill/>
          </a:ln>
          <a:effectLst/>
        </p:spPr>
        <p:txBody>
          <a:bodyPr rtlCol="0" anchor="ctr"/>
          <a:lstStyle/>
          <a:p>
            <a:pPr algn="ctr"/>
          </a:p>
        </p:txBody>
      </p:sp>
      <p:sp>
        <p:nvSpPr>
          <p:cNvPr id="17" name="Rectangle 16"/>
          <p:cNvSpPr/>
          <p:nvPr/>
        </p:nvSpPr>
        <p:spPr>
          <a:xfrm>
            <a:off x="960120" y="5311521"/>
            <a:ext cx="640080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685800" y="586016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She wants to see the inside of a chloroplast. Suggest what she should use, and explain why.  [2]</a:t>
            </a:r>
          </a:p>
        </p:txBody>
      </p:sp>
      <p:sp>
        <p:nvSpPr>
          <p:cNvPr id="19" name="Rectangle 18"/>
          <p:cNvSpPr/>
          <p:nvPr/>
        </p:nvSpPr>
        <p:spPr>
          <a:xfrm>
            <a:off x="960120" y="6635115"/>
            <a:ext cx="640080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960120" y="7183754"/>
            <a:ext cx="640080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960120" y="7732394"/>
            <a:ext cx="6400800" cy="10972"/>
          </a:xfrm>
          <a:prstGeom prst="rect">
            <a:avLst/>
          </a:prstGeom>
          <a:solidFill>
            <a:srgbClr val="000000"/>
          </a:solidFill>
          <a:ln>
            <a:noFill/>
          </a:ln>
          <a:effectLst/>
        </p:spPr>
        <p:txBody>
          <a:bodyPr rtlCol="0" anchor="ctr"/>
          <a:lstStyle/>
          <a:p>
            <a:pPr algn="ctr"/>
          </a:p>
        </p:txBody>
      </p:sp>
      <p:sp>
        <p:nvSpPr>
          <p:cNvPr id="22" name="Rectangle 2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3" name="TextBox 2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4" name="TextBox 2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5" name="TextBox 24"/>
          <p:cNvSpPr txBox="1"/>
          <p:nvPr/>
        </p:nvSpPr>
        <p:spPr>
          <a:xfrm>
            <a:off x="11920122"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6, 7 and 8</a:t>
            </a:r>
          </a:p>
        </p:txBody>
      </p:sp>
      <p:sp>
        <p:nvSpPr>
          <p:cNvPr id="26" name="TextBox 25"/>
          <p:cNvSpPr txBox="1"/>
          <p:nvPr/>
        </p:nvSpPr>
        <p:spPr>
          <a:xfrm>
            <a:off x="7882128" y="1572768"/>
            <a:ext cx="6675120" cy="832103"/>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student looked at a slide of onion cells. He wrote: ‘The image was dark. In some places the cells were on top of each other. I could see lots of round shapes with thick black edges. When I turned to the × 40 objective lens and turned the big knob, I heard a crack.’</a:t>
            </a:r>
          </a:p>
        </p:txBody>
      </p:sp>
      <p:sp>
        <p:nvSpPr>
          <p:cNvPr id="27" name="TextBox 26"/>
          <p:cNvSpPr txBox="1"/>
          <p:nvPr/>
        </p:nvSpPr>
        <p:spPr>
          <a:xfrm>
            <a:off x="7882128" y="2514600"/>
            <a:ext cx="6675120" cy="445769"/>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Explain what the student did wrong, and how he should improve his method.  [6]</a:t>
            </a:r>
          </a:p>
        </p:txBody>
      </p:sp>
      <p:sp>
        <p:nvSpPr>
          <p:cNvPr id="28" name="Rectangle 27"/>
          <p:cNvSpPr/>
          <p:nvPr/>
        </p:nvSpPr>
        <p:spPr>
          <a:xfrm>
            <a:off x="7882128" y="3371850"/>
            <a:ext cx="6675120"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7882128" y="3769042"/>
            <a:ext cx="6675120" cy="10972"/>
          </a:xfrm>
          <a:prstGeom prst="rect">
            <a:avLst/>
          </a:prstGeom>
          <a:solidFill>
            <a:srgbClr val="000000"/>
          </a:solidFill>
          <a:ln>
            <a:noFill/>
          </a:ln>
          <a:effectLst/>
        </p:spPr>
        <p:txBody>
          <a:bodyPr rtlCol="0" anchor="ctr"/>
          <a:lstStyle/>
          <a:p>
            <a:pPr algn="ctr"/>
          </a:p>
        </p:txBody>
      </p:sp>
      <p:sp>
        <p:nvSpPr>
          <p:cNvPr id="30" name="Rectangle 29"/>
          <p:cNvSpPr/>
          <p:nvPr/>
        </p:nvSpPr>
        <p:spPr>
          <a:xfrm>
            <a:off x="7882128" y="4166235"/>
            <a:ext cx="6675120" cy="10972"/>
          </a:xfrm>
          <a:prstGeom prst="rect">
            <a:avLst/>
          </a:prstGeom>
          <a:solidFill>
            <a:srgbClr val="000000"/>
          </a:solidFill>
          <a:ln>
            <a:noFill/>
          </a:ln>
          <a:effectLst/>
        </p:spPr>
        <p:txBody>
          <a:bodyPr rtlCol="0" anchor="ctr"/>
          <a:lstStyle/>
          <a:p>
            <a:pPr algn="ctr"/>
          </a:p>
        </p:txBody>
      </p:sp>
      <p:sp>
        <p:nvSpPr>
          <p:cNvPr id="31" name="Rectangle 30"/>
          <p:cNvSpPr/>
          <p:nvPr/>
        </p:nvSpPr>
        <p:spPr>
          <a:xfrm>
            <a:off x="7882128" y="4563427"/>
            <a:ext cx="667512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7882128" y="4960620"/>
            <a:ext cx="6675120" cy="10972"/>
          </a:xfrm>
          <a:prstGeom prst="rect">
            <a:avLst/>
          </a:prstGeom>
          <a:solidFill>
            <a:srgbClr val="000000"/>
          </a:solidFill>
          <a:ln>
            <a:noFill/>
          </a:ln>
          <a:effectLst/>
        </p:spPr>
        <p:txBody>
          <a:bodyPr rtlCol="0" anchor="ctr"/>
          <a:lstStyle/>
          <a:p>
            <a:pPr algn="ctr"/>
          </a:p>
        </p:txBody>
      </p:sp>
      <p:sp>
        <p:nvSpPr>
          <p:cNvPr id="33" name="Rectangle 32"/>
          <p:cNvSpPr/>
          <p:nvPr/>
        </p:nvSpPr>
        <p:spPr>
          <a:xfrm>
            <a:off x="7882128" y="5357812"/>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5755005"/>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6152197"/>
            <a:ext cx="667512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882128" y="6549390"/>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6946582"/>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7343775"/>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7740967"/>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813816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L3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Changing the objective lens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used a × 10 eyepiece lens. She looked at the same onion slide with three objective lenses. Each time she measured the diameter of the field of view. Table 1 shows her results.</a:t>
            </a:r>
          </a:p>
        </p:txBody>
      </p:sp>
      <p:sp>
        <p:nvSpPr>
          <p:cNvPr id="10" name="TextBox 9"/>
          <p:cNvSpPr txBox="1"/>
          <p:nvPr/>
        </p:nvSpPr>
        <p:spPr>
          <a:xfrm>
            <a:off x="685800" y="2378583"/>
            <a:ext cx="6675120" cy="222884"/>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Table 1</a:t>
            </a:r>
          </a:p>
        </p:txBody>
      </p:sp>
      <p:graphicFrame>
        <p:nvGraphicFramePr>
          <p:cNvPr id="11" name="Table 10"/>
          <p:cNvGraphicFramePr>
            <a:graphicFrameLocks noGrp="1"/>
          </p:cNvGraphicFramePr>
          <p:nvPr/>
        </p:nvGraphicFramePr>
        <p:xfrm>
          <a:off x="822959" y="2647187"/>
          <a:ext cx="6400800" cy="1463040"/>
        </p:xfrm>
        <a:graphic>
          <a:graphicData uri="http://schemas.openxmlformats.org/drawingml/2006/table">
            <a:tbl>
              <a:tblPr firstRow="0" bandRow="0">
                <a:tableStyleId>{5C22544A-7EE6-4342-B048-85BDC9FD1C3A}</a:tableStyleId>
              </a:tblPr>
              <a:tblGrid>
                <a:gridCol w="1828800"/>
                <a:gridCol w="2286000"/>
                <a:gridCol w="2286000"/>
              </a:tblGrid>
              <a:tr h="365760">
                <a:tc>
                  <a:txBody>
                    <a:bodyPr/>
                    <a:lstStyle/>
                    <a:p>
                      <a:pPr algn="ctr"/>
                      <a:r>
                        <a:rPr sz="1500" b="1">
                          <a:solidFill>
                            <a:srgbClr val="000000"/>
                          </a:solidFill>
                          <a:latin typeface="Arial"/>
                        </a:rPr>
                        <a:t>Objective lens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Total magnification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500" b="1">
                          <a:solidFill>
                            <a:srgbClr val="000000"/>
                          </a:solidFill>
                          <a:latin typeface="Arial"/>
                        </a:rPr>
                        <a:t>Field of view (mm)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65760">
                <a:tc>
                  <a:txBody>
                    <a:bodyPr/>
                    <a:lstStyle/>
                    <a:p>
                      <a:pPr algn="ctr"/>
                      <a:r>
                        <a:rPr sz="1500" b="0">
                          <a:solidFill>
                            <a:srgbClr val="000000"/>
                          </a:solidFill>
                          <a:latin typeface="Arial"/>
                        </a:rPr>
                        <a:t>× 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 40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ctr"/>
                      <a:r>
                        <a:rPr sz="15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1.6</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ctr"/>
                      <a:r>
                        <a:rPr sz="15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1">
                          <a:solidFill>
                            <a:srgbClr val="009900"/>
                          </a:solidFill>
                          <a:latin typeface="Arial"/>
                        </a:rPr>
                        <a:t>× 400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0.4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2" name="TextBox 11"/>
          <p:cNvSpPr txBox="1"/>
          <p:nvPr/>
        </p:nvSpPr>
        <p:spPr>
          <a:xfrm>
            <a:off x="685800" y="4338827"/>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(a)</a:t>
            </a:r>
          </a:p>
        </p:txBody>
      </p:sp>
      <p:sp>
        <p:nvSpPr>
          <p:cNvPr id="13" name="TextBox 12"/>
          <p:cNvSpPr txBox="1"/>
          <p:nvPr/>
        </p:nvSpPr>
        <p:spPr>
          <a:xfrm>
            <a:off x="1097280" y="4338827"/>
            <a:ext cx="6263640" cy="193167"/>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 40 (1);  × 400 (1)</a:t>
            </a:r>
          </a:p>
        </p:txBody>
      </p:sp>
      <p:sp>
        <p:nvSpPr>
          <p:cNvPr id="14" name="TextBox 13"/>
          <p:cNvSpPr txBox="1"/>
          <p:nvPr/>
        </p:nvSpPr>
        <p:spPr>
          <a:xfrm>
            <a:off x="685800" y="4672033"/>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(b)</a:t>
            </a:r>
          </a:p>
        </p:txBody>
      </p:sp>
      <p:sp>
        <p:nvSpPr>
          <p:cNvPr id="15" name="TextBox 14"/>
          <p:cNvSpPr txBox="1"/>
          <p:nvPr/>
        </p:nvSpPr>
        <p:spPr>
          <a:xfrm>
            <a:off x="1097280" y="4672033"/>
            <a:ext cx="6263640" cy="630301"/>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Independent: the objective lens / the (total) magnification (1).</a:t>
            </a:r>
          </a:p>
          <a:p>
            <a:pPr algn="l">
              <a:spcAft>
                <a:spcPts val="200"/>
              </a:spcAft>
            </a:pPr>
            <a:r>
              <a:rPr sz="1300" b="1">
                <a:solidFill>
                  <a:srgbClr val="009900"/>
                </a:solidFill>
                <a:latin typeface="Arial"/>
              </a:rPr>
              <a:t>Dependent: the (diameter of the) field of view (1).</a:t>
            </a:r>
          </a:p>
          <a:p>
            <a:pPr algn="l">
              <a:spcAft>
                <a:spcPts val="200"/>
              </a:spcAft>
            </a:pPr>
            <a:r>
              <a:rPr sz="1300" b="1">
                <a:solidFill>
                  <a:srgbClr val="009900"/>
                </a:solidFill>
                <a:latin typeface="Arial"/>
              </a:rPr>
              <a:t>Allow “the number of cells across the field of view” for the dependent variable.</a:t>
            </a:r>
          </a:p>
        </p:txBody>
      </p:sp>
      <p:sp>
        <p:nvSpPr>
          <p:cNvPr id="16" name="TextBox 15"/>
          <p:cNvSpPr txBox="1"/>
          <p:nvPr/>
        </p:nvSpPr>
        <p:spPr>
          <a:xfrm>
            <a:off x="685800" y="5442373"/>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(c)</a:t>
            </a:r>
          </a:p>
        </p:txBody>
      </p:sp>
      <p:sp>
        <p:nvSpPr>
          <p:cNvPr id="17" name="TextBox 16"/>
          <p:cNvSpPr txBox="1"/>
          <p:nvPr/>
        </p:nvSpPr>
        <p:spPr>
          <a:xfrm>
            <a:off x="1097280" y="5442373"/>
            <a:ext cx="6263640" cy="3863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The higher the magnification, the smaller the field of view (1).  </a:t>
            </a:r>
            <a:r>
              <a:rPr sz="1300" b="1">
                <a:solidFill>
                  <a:srgbClr val="009900"/>
                </a:solidFill>
                <a:latin typeface="Arial"/>
              </a:rPr>
              <a:t>Allow “as the magnification goes up, the field of view goes down”.</a:t>
            </a:r>
          </a:p>
        </p:txBody>
      </p:sp>
      <p:sp>
        <p:nvSpPr>
          <p:cNvPr id="18" name="TextBox 17"/>
          <p:cNvSpPr txBox="1"/>
          <p:nvPr/>
        </p:nvSpPr>
        <p:spPr>
          <a:xfrm>
            <a:off x="685800" y="5968746"/>
            <a:ext cx="411480" cy="274320"/>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(d)</a:t>
            </a:r>
          </a:p>
        </p:txBody>
      </p:sp>
      <p:sp>
        <p:nvSpPr>
          <p:cNvPr id="19" name="TextBox 18"/>
          <p:cNvSpPr txBox="1"/>
          <p:nvPr/>
        </p:nvSpPr>
        <p:spPr>
          <a:xfrm>
            <a:off x="1097280" y="5968746"/>
            <a:ext cx="6263640" cy="3863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Any one (1): the same slide; the same eyepiece lens; the same microscope.  </a:t>
            </a:r>
            <a:r>
              <a:rPr sz="1300" b="1">
                <a:solidFill>
                  <a:srgbClr val="009900"/>
                </a:solidFill>
                <a:latin typeface="Arial"/>
              </a:rPr>
              <a:t>Do not accept “the same objective lens” (that is the independent variable).</a:t>
            </a:r>
          </a:p>
        </p:txBody>
      </p:sp>
      <p:sp>
        <p:nvSpPr>
          <p:cNvPr id="20" name="Rectangle 19"/>
          <p:cNvSpPr/>
          <p:nvPr/>
        </p:nvSpPr>
        <p:spPr>
          <a:xfrm>
            <a:off x="685800" y="6492240"/>
            <a:ext cx="6675120" cy="10972"/>
          </a:xfrm>
          <a:prstGeom prst="rect">
            <a:avLst/>
          </a:prstGeom>
          <a:solidFill>
            <a:srgbClr val="D2D2D2"/>
          </a:solidFill>
          <a:ln>
            <a:noFill/>
          </a:ln>
          <a:effectLst/>
        </p:spPr>
        <p:txBody>
          <a:bodyPr rtlCol="0" anchor="ctr"/>
          <a:lstStyle/>
          <a:p>
            <a:pPr algn="ctr"/>
          </a:p>
        </p:txBody>
      </p:sp>
      <p:sp>
        <p:nvSpPr>
          <p:cNvPr id="21" name="TextBox 20"/>
          <p:cNvSpPr txBox="1"/>
          <p:nvPr/>
        </p:nvSpPr>
        <p:spPr>
          <a:xfrm>
            <a:off x="685800" y="6583679"/>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a:t>
            </a:r>
          </a:p>
        </p:txBody>
      </p:sp>
      <p:sp>
        <p:nvSpPr>
          <p:cNvPr id="22" name="TextBox 21"/>
          <p:cNvSpPr txBox="1"/>
          <p:nvPr/>
        </p:nvSpPr>
        <p:spPr>
          <a:xfrm>
            <a:off x="685800" y="6922007"/>
            <a:ext cx="6675120" cy="416051"/>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(c)  </a:t>
            </a:r>
            <a:r>
              <a:rPr sz="1400" b="1">
                <a:solidFill>
                  <a:srgbClr val="009900"/>
                </a:solidFill>
                <a:latin typeface="Arial"/>
              </a:rPr>
              <a:t>As the total magnification goes up, the field of view gets smaller: from 4.0 mm at × 40 to 0.4 mm at × 400.</a:t>
            </a:r>
          </a:p>
        </p:txBody>
      </p:sp>
      <p:sp>
        <p:nvSpPr>
          <p:cNvPr id="23" name="TextBox 22"/>
          <p:cNvSpPr txBox="1"/>
          <p:nvPr/>
        </p:nvSpPr>
        <p:spPr>
          <a:xfrm>
            <a:off x="685800" y="8036433"/>
            <a:ext cx="6675120" cy="193167"/>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B1 L4 Magnification and cell size uses the field of view to estimate the size of a cell.</a:t>
            </a:r>
          </a:p>
        </p:txBody>
      </p:sp>
      <p:sp>
        <p:nvSpPr>
          <p:cNvPr id="24" name="Rectangle 2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Seeing small things</a:t>
            </a:r>
          </a:p>
        </p:txBody>
      </p:sp>
      <p:sp>
        <p:nvSpPr>
          <p:cNvPr id="26" name="TextBox 2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7" name="TextBox 26"/>
          <p:cNvSpPr txBox="1"/>
          <p:nvPr/>
        </p:nvSpPr>
        <p:spPr>
          <a:xfrm>
            <a:off x="10671048" y="1572768"/>
            <a:ext cx="3886200" cy="222884"/>
          </a:xfrm>
          <a:prstGeom prst="rect">
            <a:avLst/>
          </a:prstGeom>
          <a:noFill/>
        </p:spPr>
        <p:txBody>
          <a:bodyPr wrap="square" lIns="0" rIns="0" tIns="0" bIns="0" anchor="t">
            <a:spAutoFit/>
          </a:bodyPr>
          <a:lstStyle/>
          <a:p>
            <a:pPr algn="ctr">
              <a:spcAft>
                <a:spcPts val="0"/>
              </a:spcAft>
            </a:pPr>
            <a:r>
              <a:rPr sz="1500" b="1">
                <a:solidFill>
                  <a:srgbClr val="000000"/>
                </a:solidFill>
                <a:latin typeface="Arial"/>
              </a:rPr>
              <a:t>Table 2</a:t>
            </a:r>
          </a:p>
        </p:txBody>
      </p:sp>
      <p:graphicFrame>
        <p:nvGraphicFramePr>
          <p:cNvPr id="28" name="Table 27"/>
          <p:cNvGraphicFramePr>
            <a:graphicFrameLocks noGrp="1"/>
          </p:cNvGraphicFramePr>
          <p:nvPr/>
        </p:nvGraphicFramePr>
        <p:xfrm>
          <a:off x="10671048" y="1841373"/>
          <a:ext cx="3886200" cy="1865376"/>
        </p:xfrm>
        <a:graphic>
          <a:graphicData uri="http://schemas.openxmlformats.org/drawingml/2006/table">
            <a:tbl>
              <a:tblPr firstRow="0" bandRow="0">
                <a:tableStyleId>{5C22544A-7EE6-4342-B048-85BDC9FD1C3A}</a:tableStyleId>
              </a:tblPr>
              <a:tblGrid>
                <a:gridCol w="2103120"/>
                <a:gridCol w="1783080"/>
              </a:tblGrid>
              <a:tr h="310896">
                <a:tc>
                  <a:txBody>
                    <a:bodyPr/>
                    <a:lstStyle/>
                    <a:p>
                      <a:pPr algn="ctr"/>
                      <a:r>
                        <a:rPr sz="1400" b="1">
                          <a:solidFill>
                            <a:srgbClr val="000000"/>
                          </a:solidFill>
                          <a:latin typeface="Arial"/>
                        </a:rPr>
                        <a:t>Microscope or structure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Resolution or size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10896">
                <a:tc>
                  <a:txBody>
                    <a:bodyPr/>
                    <a:lstStyle/>
                    <a:p>
                      <a:pPr algn="l"/>
                      <a:r>
                        <a:rPr sz="1400" b="0">
                          <a:solidFill>
                            <a:srgbClr val="000000"/>
                          </a:solidFill>
                          <a:latin typeface="Arial"/>
                        </a:rPr>
                        <a:t>light microscope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0.2 µm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electron microscope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0.2 nm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nucleus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about 6 µm across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mitochondrion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about 1 µm long</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10896">
                <a:tc>
                  <a:txBody>
                    <a:bodyPr/>
                    <a:lstStyle/>
                    <a:p>
                      <a:pPr algn="l"/>
                      <a:r>
                        <a:rPr sz="1400" b="0">
                          <a:solidFill>
                            <a:srgbClr val="000000"/>
                          </a:solidFill>
                          <a:latin typeface="Arial"/>
                        </a:rPr>
                        <a:t>ribosome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about 25 nm across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29" name="TextBox 28"/>
          <p:cNvSpPr txBox="1"/>
          <p:nvPr/>
        </p:nvSpPr>
        <p:spPr>
          <a:xfrm>
            <a:off x="7882128" y="1572768"/>
            <a:ext cx="2560319" cy="89153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Table 2 gives the resolution of two microscopes and the sizes of three sub-cellular structures. 1 µm = 1000 nm.</a:t>
            </a:r>
          </a:p>
        </p:txBody>
      </p:sp>
      <p:sp>
        <p:nvSpPr>
          <p:cNvPr id="30" name="TextBox 29"/>
          <p:cNvSpPr txBox="1"/>
          <p:nvPr/>
        </p:nvSpPr>
        <p:spPr>
          <a:xfrm>
            <a:off x="7882128" y="2601468"/>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31" name="TextBox 30"/>
          <p:cNvSpPr txBox="1"/>
          <p:nvPr/>
        </p:nvSpPr>
        <p:spPr>
          <a:xfrm>
            <a:off x="8293608" y="2601468"/>
            <a:ext cx="2148839" cy="222884"/>
          </a:xfrm>
          <a:prstGeom prst="rect">
            <a:avLst/>
          </a:prstGeom>
          <a:noFill/>
        </p:spPr>
        <p:txBody>
          <a:bodyPr wrap="square" lIns="0" rIns="0" tIns="0" bIns="0" anchor="t">
            <a:spAutoFit/>
          </a:bodyPr>
          <a:lstStyle/>
          <a:p>
            <a:pPr algn="l">
              <a:spcAft>
                <a:spcPts val="0"/>
              </a:spcAft>
            </a:pPr>
            <a:r>
              <a:rPr sz="1500" b="1">
                <a:solidFill>
                  <a:srgbClr val="009900"/>
                </a:solidFill>
                <a:latin typeface="Arial"/>
              </a:rPr>
              <a:t>200 (nm) (1)</a:t>
            </a:r>
          </a:p>
        </p:txBody>
      </p:sp>
      <p:sp>
        <p:nvSpPr>
          <p:cNvPr id="32" name="TextBox 31"/>
          <p:cNvSpPr txBox="1"/>
          <p:nvPr/>
        </p:nvSpPr>
        <p:spPr>
          <a:xfrm>
            <a:off x="7882128" y="3889629"/>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(b)</a:t>
            </a:r>
          </a:p>
        </p:txBody>
      </p:sp>
      <p:sp>
        <p:nvSpPr>
          <p:cNvPr id="33" name="TextBox 32"/>
          <p:cNvSpPr txBox="1"/>
          <p:nvPr/>
        </p:nvSpPr>
        <p:spPr>
          <a:xfrm>
            <a:off x="8293608" y="3889629"/>
            <a:ext cx="6263640" cy="439293"/>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200 ÷ 0.2 (1) = 1000 (times) (1)</a:t>
            </a:r>
          </a:p>
          <a:p>
            <a:pPr algn="l">
              <a:spcAft>
                <a:spcPts val="300"/>
              </a:spcAft>
            </a:pPr>
            <a:r>
              <a:rPr sz="1300" b="1">
                <a:solidFill>
                  <a:srgbClr val="009900"/>
                </a:solidFill>
                <a:latin typeface="Arial"/>
              </a:rPr>
              <a:t>Correct answer with no working scores 2. Allow ECF from (a).</a:t>
            </a:r>
          </a:p>
        </p:txBody>
      </p:sp>
      <p:sp>
        <p:nvSpPr>
          <p:cNvPr id="34" name="TextBox 33"/>
          <p:cNvSpPr txBox="1"/>
          <p:nvPr/>
        </p:nvSpPr>
        <p:spPr>
          <a:xfrm>
            <a:off x="7882128" y="4493514"/>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(c)</a:t>
            </a:r>
          </a:p>
        </p:txBody>
      </p:sp>
      <p:sp>
        <p:nvSpPr>
          <p:cNvPr id="35" name="TextBox 34"/>
          <p:cNvSpPr txBox="1"/>
          <p:nvPr/>
        </p:nvSpPr>
        <p:spPr>
          <a:xfrm>
            <a:off x="8293608" y="4493514"/>
            <a:ext cx="6263640" cy="104851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A ribosome (25 nm) is smaller than the resolution of the light microscope (200 nm / 0.2 µm) (1); but bigger than the resolution of the electron microscope (0.2 nm) (1).</a:t>
            </a:r>
          </a:p>
          <a:p>
            <a:pPr algn="l">
              <a:spcAft>
                <a:spcPts val="300"/>
              </a:spcAft>
            </a:pPr>
            <a:r>
              <a:rPr sz="1300" b="1">
                <a:solidFill>
                  <a:srgbClr val="009900"/>
                </a:solidFill>
                <a:latin typeface="Arial"/>
              </a:rPr>
              <a:t>Do not accept “the electron microscope magnifies more” on its own: the question is about resolution.</a:t>
            </a:r>
          </a:p>
        </p:txBody>
      </p:sp>
      <p:sp>
        <p:nvSpPr>
          <p:cNvPr id="36" name="TextBox 35"/>
          <p:cNvSpPr txBox="1"/>
          <p:nvPr/>
        </p:nvSpPr>
        <p:spPr>
          <a:xfrm>
            <a:off x="7882128" y="5706617"/>
            <a:ext cx="411480" cy="274320"/>
          </a:xfrm>
          <a:prstGeom prst="rect">
            <a:avLst/>
          </a:prstGeom>
          <a:noFill/>
        </p:spPr>
        <p:txBody>
          <a:bodyPr wrap="square" lIns="0" rIns="0" tIns="0" bIns="0" anchor="t">
            <a:spAutoFit/>
          </a:bodyPr>
          <a:lstStyle/>
          <a:p>
            <a:pPr algn="l">
              <a:spcAft>
                <a:spcPts val="0"/>
              </a:spcAft>
            </a:pPr>
            <a:r>
              <a:rPr sz="1400" b="1">
                <a:solidFill>
                  <a:srgbClr val="000000"/>
                </a:solidFill>
                <a:latin typeface="Arial"/>
              </a:rPr>
              <a:t>(d)</a:t>
            </a:r>
          </a:p>
        </p:txBody>
      </p:sp>
      <p:sp>
        <p:nvSpPr>
          <p:cNvPr id="37" name="TextBox 36"/>
          <p:cNvSpPr txBox="1"/>
          <p:nvPr/>
        </p:nvSpPr>
        <p:spPr>
          <a:xfrm>
            <a:off x="8293608" y="5706617"/>
            <a:ext cx="6263640" cy="41605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Yes, because the nucleus (6 µm) is much bigger than 0.2 µm (1).  </a:t>
            </a:r>
            <a:r>
              <a:rPr sz="1300" b="1">
                <a:solidFill>
                  <a:srgbClr val="009900"/>
                </a:solidFill>
                <a:latin typeface="Arial"/>
              </a:rPr>
              <a:t>“Yes” alone scores 0.</a:t>
            </a:r>
          </a:p>
        </p:txBody>
      </p:sp>
      <p:sp>
        <p:nvSpPr>
          <p:cNvPr id="38" name="Rectangle 37"/>
          <p:cNvSpPr/>
          <p:nvPr/>
        </p:nvSpPr>
        <p:spPr>
          <a:xfrm>
            <a:off x="7882128" y="6259830"/>
            <a:ext cx="6675120" cy="10972"/>
          </a:xfrm>
          <a:prstGeom prst="rect">
            <a:avLst/>
          </a:prstGeom>
          <a:solidFill>
            <a:srgbClr val="D2D2D2"/>
          </a:solidFill>
          <a:ln>
            <a:noFill/>
          </a:ln>
          <a:effectLst/>
        </p:spPr>
        <p:txBody>
          <a:bodyPr rtlCol="0" anchor="ctr"/>
          <a:lstStyle/>
          <a:p>
            <a:pPr algn="ctr"/>
          </a:p>
        </p:txBody>
      </p:sp>
      <p:sp>
        <p:nvSpPr>
          <p:cNvPr id="39" name="TextBox 38"/>
          <p:cNvSpPr txBox="1"/>
          <p:nvPr/>
        </p:nvSpPr>
        <p:spPr>
          <a:xfrm>
            <a:off x="7882128" y="6351270"/>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a:t>
            </a:r>
          </a:p>
        </p:txBody>
      </p:sp>
      <p:sp>
        <p:nvSpPr>
          <p:cNvPr id="40" name="TextBox 39"/>
          <p:cNvSpPr txBox="1"/>
          <p:nvPr/>
        </p:nvSpPr>
        <p:spPr>
          <a:xfrm>
            <a:off x="7882128" y="6689598"/>
            <a:ext cx="6675120" cy="832103"/>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(c)  </a:t>
            </a:r>
            <a:r>
              <a:rPr sz="1400" b="1">
                <a:solidFill>
                  <a:srgbClr val="009900"/>
                </a:solidFill>
                <a:latin typeface="Arial"/>
              </a:rPr>
              <a:t>A ribosome is about 25 nm across. That is smaller than 200 nm, the resolution of a light microscope, so it cannot be seen. It is bigger than 0.2 nm, the resolution of an electron microscope, so an electron microscope can show it.</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L3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Looking at a pondweed leaf</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9" name="TextBox 8"/>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student puts a pondweed leaf in a drop of water on a slide. She adds a coverslip but no stain. The leaf is only two cells thick. She sees green chloroplasts moving round the edges of brick-shaped cells.</a:t>
            </a:r>
          </a:p>
        </p:txBody>
      </p:sp>
      <p:sp>
        <p:nvSpPr>
          <p:cNvPr id="10" name="TextBox 9"/>
          <p:cNvSpPr txBox="1"/>
          <p:nvPr/>
        </p:nvSpPr>
        <p:spPr>
          <a:xfrm>
            <a:off x="685800" y="2561463"/>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a:t>
            </a:r>
          </a:p>
        </p:txBody>
      </p:sp>
      <p:sp>
        <p:nvSpPr>
          <p:cNvPr id="11" name="TextBox 10"/>
          <p:cNvSpPr txBox="1"/>
          <p:nvPr/>
        </p:nvSpPr>
        <p:spPr>
          <a:xfrm>
            <a:off x="1097280" y="2561463"/>
            <a:ext cx="6263640" cy="445769"/>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The chloroplasts are green / the cells already have colour, so they can be seen (1).</a:t>
            </a:r>
          </a:p>
        </p:txBody>
      </p:sp>
      <p:sp>
        <p:nvSpPr>
          <p:cNvPr id="12" name="TextBox 11"/>
          <p:cNvSpPr txBox="1"/>
          <p:nvPr/>
        </p:nvSpPr>
        <p:spPr>
          <a:xfrm>
            <a:off x="685800" y="3327273"/>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(b)</a:t>
            </a:r>
          </a:p>
        </p:txBody>
      </p:sp>
      <p:sp>
        <p:nvSpPr>
          <p:cNvPr id="13" name="TextBox 12"/>
          <p:cNvSpPr txBox="1"/>
          <p:nvPr/>
        </p:nvSpPr>
        <p:spPr>
          <a:xfrm>
            <a:off x="1097280" y="3327273"/>
            <a:ext cx="6263640" cy="466851"/>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It is thin enough for light to pass through (1).</a:t>
            </a:r>
          </a:p>
          <a:p>
            <a:pPr algn="l">
              <a:spcAft>
                <a:spcPts val="400"/>
              </a:spcAft>
            </a:pPr>
            <a:r>
              <a:rPr sz="1300" b="1">
                <a:solidFill>
                  <a:srgbClr val="009900"/>
                </a:solidFill>
                <a:latin typeface="Arial"/>
              </a:rPr>
              <a:t>Allow: it is only two cells thick, so light gets through.</a:t>
            </a:r>
          </a:p>
        </p:txBody>
      </p:sp>
      <p:sp>
        <p:nvSpPr>
          <p:cNvPr id="14" name="TextBox 13"/>
          <p:cNvSpPr txBox="1"/>
          <p:nvPr/>
        </p:nvSpPr>
        <p:spPr>
          <a:xfrm>
            <a:off x="685800" y="4114164"/>
            <a:ext cx="411480"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(c)</a:t>
            </a:r>
          </a:p>
        </p:txBody>
      </p:sp>
      <p:sp>
        <p:nvSpPr>
          <p:cNvPr id="15" name="TextBox 14"/>
          <p:cNvSpPr txBox="1"/>
          <p:nvPr/>
        </p:nvSpPr>
        <p:spPr>
          <a:xfrm>
            <a:off x="1097280" y="4114164"/>
            <a:ext cx="6263640" cy="882904"/>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An electron microscope (1); it has a much higher resolution, so it shows finer detail (1).</a:t>
            </a:r>
          </a:p>
          <a:p>
            <a:pPr algn="l">
              <a:spcAft>
                <a:spcPts val="400"/>
              </a:spcAft>
            </a:pPr>
            <a:r>
              <a:rPr sz="1300" b="1">
                <a:solidFill>
                  <a:srgbClr val="009900"/>
                </a:solidFill>
                <a:latin typeface="Arial"/>
              </a:rPr>
              <a:t>Allow “higher magnification and resolution” for the second mark; do not accept “higher magnification” on its own.</a:t>
            </a:r>
          </a:p>
        </p:txBody>
      </p:sp>
      <p:sp>
        <p:nvSpPr>
          <p:cNvPr id="16" name="Rectangle 15"/>
          <p:cNvSpPr/>
          <p:nvPr/>
        </p:nvSpPr>
        <p:spPr>
          <a:xfrm>
            <a:off x="685800" y="5317108"/>
            <a:ext cx="6675120" cy="10972"/>
          </a:xfrm>
          <a:prstGeom prst="rect">
            <a:avLst/>
          </a:prstGeom>
          <a:solidFill>
            <a:srgbClr val="D2D2D2"/>
          </a:solidFill>
          <a:ln>
            <a:noFill/>
          </a:ln>
          <a:effectLst/>
        </p:spPr>
        <p:txBody>
          <a:bodyPr rtlCol="0" anchor="ctr"/>
          <a:lstStyle/>
          <a:p>
            <a:pPr algn="ctr"/>
          </a:p>
        </p:txBody>
      </p:sp>
      <p:sp>
        <p:nvSpPr>
          <p:cNvPr id="17" name="TextBox 16"/>
          <p:cNvSpPr txBox="1"/>
          <p:nvPr/>
        </p:nvSpPr>
        <p:spPr>
          <a:xfrm>
            <a:off x="685800" y="5408548"/>
            <a:ext cx="66751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a:t>
            </a:r>
          </a:p>
        </p:txBody>
      </p:sp>
      <p:sp>
        <p:nvSpPr>
          <p:cNvPr id="18" name="TextBox 17"/>
          <p:cNvSpPr txBox="1"/>
          <p:nvPr/>
        </p:nvSpPr>
        <p:spPr>
          <a:xfrm>
            <a:off x="685800" y="5746876"/>
            <a:ext cx="6675120" cy="416051"/>
          </a:xfrm>
          <a:prstGeom prst="rect">
            <a:avLst/>
          </a:prstGeom>
          <a:noFill/>
        </p:spPr>
        <p:txBody>
          <a:bodyPr wrap="square" lIns="0" rIns="0" tIns="0" bIns="0" anchor="t">
            <a:spAutoFit/>
          </a:bodyPr>
          <a:lstStyle/>
          <a:p>
            <a:pPr algn="l">
              <a:spcAft>
                <a:spcPts val="800"/>
              </a:spcAft>
            </a:pPr>
            <a:r>
              <a:rPr sz="1400" b="1">
                <a:solidFill>
                  <a:srgbClr val="000000"/>
                </a:solidFill>
                <a:latin typeface="Arial"/>
              </a:rPr>
              <a:t>(c)  </a:t>
            </a:r>
            <a:r>
              <a:rPr sz="1400" b="1">
                <a:solidFill>
                  <a:srgbClr val="009900"/>
                </a:solidFill>
                <a:latin typeface="Arial"/>
              </a:rPr>
              <a:t>She should use an electron microscope. It has a much higher resolution, so it can show the detail inside a chloroplast.</a:t>
            </a:r>
          </a:p>
        </p:txBody>
      </p:sp>
      <p:sp>
        <p:nvSpPr>
          <p:cNvPr id="19" name="Rectangle 18"/>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0" name="TextBox 1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1" name="TextBox 2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2" name="TextBox 21"/>
          <p:cNvSpPr txBox="1"/>
          <p:nvPr/>
        </p:nvSpPr>
        <p:spPr>
          <a:xfrm>
            <a:off x="7882128" y="1572768"/>
            <a:ext cx="6675120" cy="6363842"/>
          </a:xfrm>
          <a:prstGeom prst="rect">
            <a:avLst/>
          </a:prstGeom>
          <a:noFill/>
        </p:spPr>
        <p:txBody>
          <a:bodyPr wrap="square" lIns="0" rIns="0" tIns="0" bIns="0" anchor="t">
            <a:spAutoFit/>
          </a:bodyPr>
          <a:lstStyle/>
          <a:p>
            <a:pPr algn="l">
              <a:spcAft>
                <a:spcPts val="400"/>
              </a:spcAft>
            </a:pPr>
            <a:r>
              <a:rPr sz="1300" b="1">
                <a:solidFill>
                  <a:srgbClr val="000000"/>
                </a:solidFill>
                <a:latin typeface="Arial"/>
              </a:rPr>
              <a:t>Level 3 (5–6 marks): </a:t>
            </a:r>
            <a:r>
              <a:rPr sz="1300" b="1">
                <a:solidFill>
                  <a:srgbClr val="009900"/>
                </a:solidFill>
                <a:latin typeface="Arial"/>
              </a:rPr>
              <a:t>A clear explanation of at least three of the problems, each linked to its cause and to a correct improvement, in a logical order.</a:t>
            </a:r>
          </a:p>
          <a:p>
            <a:pPr algn="l">
              <a:spcAft>
                <a:spcPts val="400"/>
              </a:spcAft>
            </a:pPr>
            <a:r>
              <a:rPr sz="1300" b="1">
                <a:solidFill>
                  <a:srgbClr val="000000"/>
                </a:solidFill>
                <a:latin typeface="Arial"/>
              </a:rPr>
              <a:t>Level 2 (3–4 marks): </a:t>
            </a:r>
            <a:r>
              <a:rPr sz="1300" b="1">
                <a:solidFill>
                  <a:srgbClr val="009900"/>
                </a:solidFill>
                <a:latin typeface="Arial"/>
              </a:rPr>
              <a:t>At least two problems linked to a cause or to an improvement, with some explanation.</a:t>
            </a:r>
          </a:p>
          <a:p>
            <a:pPr algn="l">
              <a:spcAft>
                <a:spcPts val="400"/>
              </a:spcAft>
            </a:pPr>
            <a:r>
              <a:rPr sz="1300" b="1">
                <a:solidFill>
                  <a:srgbClr val="000000"/>
                </a:solidFill>
                <a:latin typeface="Arial"/>
              </a:rPr>
              <a:t>Level 1 (1–2 marks): </a:t>
            </a:r>
            <a:r>
              <a:rPr sz="1300" b="1">
                <a:solidFill>
                  <a:srgbClr val="009900"/>
                </a:solidFill>
                <a:latin typeface="Arial"/>
              </a:rPr>
              <a:t>Simple statements, such as “use a thin piece” or “do not use the big knob”, with no link to the problem.</a:t>
            </a:r>
          </a:p>
          <a:p>
            <a:pPr algn="l">
              <a:spcAft>
                <a:spcPts val="400"/>
              </a:spcAft>
            </a:pPr>
            <a:r>
              <a:rPr sz="1300" b="1">
                <a:solidFill>
                  <a:srgbClr val="000000"/>
                </a:solidFill>
                <a:latin typeface="Arial"/>
              </a:rPr>
              <a:t>0 marks: </a:t>
            </a:r>
            <a:r>
              <a:rPr sz="1300" b="1">
                <a:solidFill>
                  <a:srgbClr val="009900"/>
                </a:solidFill>
                <a:latin typeface="Arial"/>
              </a:rPr>
              <a:t>No relevant content.</a:t>
            </a:r>
          </a:p>
          <a:p>
            <a:pPr algn="l">
              <a:spcAft>
                <a:spcPts val="400"/>
              </a:spcAft>
            </a:pPr>
            <a:r>
              <a:rPr sz="1300" b="1">
                <a:solidFill>
                  <a:srgbClr val="000000"/>
                </a:solidFill>
                <a:latin typeface="Arial"/>
              </a:rPr>
              <a:t>Indicative content</a:t>
            </a:r>
          </a:p>
          <a:p>
            <a:pPr algn="l" marL="201168" indent="-201168">
              <a:spcAft>
                <a:spcPts val="400"/>
              </a:spcAft>
              <a:buClr>
                <a:srgbClr val="009900"/>
              </a:buClr>
              <a:buSzPct val="120000"/>
              <a:buFont typeface="Arial"/>
              <a:buChar char="•"/>
            </a:pPr>
            <a:r>
              <a:rPr sz="1300" b="1">
                <a:solidFill>
                  <a:srgbClr val="009900"/>
                </a:solidFill>
                <a:latin typeface="Arial"/>
              </a:rPr>
              <a:t>dark image and cells on top of each other: the onion layer was too thick or folded, so light could not pass through</a:t>
            </a:r>
          </a:p>
          <a:p>
            <a:pPr algn="l" marL="201168" indent="-201168">
              <a:spcAft>
                <a:spcPts val="400"/>
              </a:spcAft>
              <a:buClr>
                <a:srgbClr val="009900"/>
              </a:buClr>
              <a:buSzPct val="120000"/>
              <a:buFont typeface="Arial"/>
              <a:buChar char="•"/>
            </a:pPr>
            <a:r>
              <a:rPr sz="1300" b="1">
                <a:solidFill>
                  <a:srgbClr val="009900"/>
                </a:solidFill>
                <a:latin typeface="Arial"/>
              </a:rPr>
              <a:t>peel a thin layer of epidermis and lay it flat in the water</a:t>
            </a:r>
          </a:p>
          <a:p>
            <a:pPr algn="l" marL="201168" indent="-201168">
              <a:spcAft>
                <a:spcPts val="400"/>
              </a:spcAft>
              <a:buClr>
                <a:srgbClr val="009900"/>
              </a:buClr>
              <a:buSzPct val="120000"/>
              <a:buFont typeface="Arial"/>
              <a:buChar char="•"/>
            </a:pPr>
            <a:r>
              <a:rPr sz="1300" b="1">
                <a:solidFill>
                  <a:srgbClr val="009900"/>
                </a:solidFill>
                <a:latin typeface="Arial"/>
              </a:rPr>
              <a:t>round shapes with thick black edges: air bubbles; the coverslip was dropped flat</a:t>
            </a:r>
          </a:p>
          <a:p>
            <a:pPr algn="l" marL="201168" indent="-201168">
              <a:spcAft>
                <a:spcPts val="400"/>
              </a:spcAft>
              <a:buClr>
                <a:srgbClr val="009900"/>
              </a:buClr>
              <a:buSzPct val="120000"/>
              <a:buFont typeface="Arial"/>
              <a:buChar char="•"/>
            </a:pPr>
            <a:r>
              <a:rPr sz="1300" b="1">
                <a:solidFill>
                  <a:srgbClr val="009900"/>
                </a:solidFill>
                <a:latin typeface="Arial"/>
              </a:rPr>
              <a:t>lower it slowly at an angle with a mounted needle</a:t>
            </a:r>
          </a:p>
          <a:p>
            <a:pPr algn="l" marL="201168" indent="-201168">
              <a:spcAft>
                <a:spcPts val="400"/>
              </a:spcAft>
              <a:buClr>
                <a:srgbClr val="009900"/>
              </a:buClr>
              <a:buSzPct val="120000"/>
              <a:buFont typeface="Arial"/>
              <a:buChar char="•"/>
            </a:pPr>
            <a:r>
              <a:rPr sz="1300" b="1">
                <a:solidFill>
                  <a:srgbClr val="009900"/>
                </a:solidFill>
                <a:latin typeface="Arial"/>
              </a:rPr>
              <a:t>the crack: he used the coarse focusing knob at high power and the lens hit the slide</a:t>
            </a:r>
          </a:p>
          <a:p>
            <a:pPr algn="l" marL="201168" indent="-201168">
              <a:spcAft>
                <a:spcPts val="400"/>
              </a:spcAft>
              <a:buClr>
                <a:srgbClr val="009900"/>
              </a:buClr>
              <a:buSzPct val="120000"/>
              <a:buFont typeface="Arial"/>
              <a:buChar char="•"/>
            </a:pPr>
            <a:r>
              <a:rPr sz="1300" b="1">
                <a:solidFill>
                  <a:srgbClr val="009900"/>
                </a:solidFill>
                <a:latin typeface="Arial"/>
              </a:rPr>
              <a:t>at high power use the fine focusing knob only</a:t>
            </a:r>
          </a:p>
          <a:p>
            <a:pPr algn="l" marL="201168" indent="-201168">
              <a:spcAft>
                <a:spcPts val="400"/>
              </a:spcAft>
              <a:buClr>
                <a:srgbClr val="009900"/>
              </a:buClr>
              <a:buSzPct val="120000"/>
              <a:buFont typeface="Arial"/>
              <a:buChar char="•"/>
            </a:pPr>
            <a:r>
              <a:rPr sz="1300" b="1">
                <a:solidFill>
                  <a:srgbClr val="009900"/>
                </a:solidFill>
                <a:latin typeface="Arial"/>
              </a:rPr>
              <a:t>start on the lowest-power objective lens</a:t>
            </a:r>
          </a:p>
          <a:p>
            <a:pPr algn="l" marL="201168" indent="-201168">
              <a:spcAft>
                <a:spcPts val="400"/>
              </a:spcAft>
              <a:buClr>
                <a:srgbClr val="009900"/>
              </a:buClr>
              <a:buSzPct val="120000"/>
              <a:buFont typeface="Arial"/>
              <a:buChar char="•"/>
            </a:pPr>
            <a:r>
              <a:rPr sz="1300" b="1">
                <a:solidFill>
                  <a:srgbClr val="009900"/>
                </a:solidFill>
                <a:latin typeface="Arial"/>
              </a:rPr>
              <a:t>watch from the side while bringing the lens close to the slide, and only move the lens and slide apart while looking through the eyepiece</a:t>
            </a:r>
          </a:p>
          <a:p>
            <a:pPr algn="l" marL="201168" indent="-201168">
              <a:spcAft>
                <a:spcPts val="400"/>
              </a:spcAft>
              <a:buClr>
                <a:srgbClr val="009900"/>
              </a:buClr>
              <a:buSzPct val="120000"/>
              <a:buFont typeface="Arial"/>
              <a:buChar char="•"/>
            </a:pPr>
            <a:r>
              <a:rPr sz="1300" b="1">
                <a:solidFill>
                  <a:srgbClr val="009900"/>
                </a:solidFill>
                <a:latin typeface="Arial"/>
              </a:rPr>
              <a:t>dark image: check the lamp is on and the specimen is over the hole</a:t>
            </a:r>
          </a:p>
          <a:p>
            <a:pPr algn="l" marL="201168" indent="-201168">
              <a:spcAft>
                <a:spcPts val="400"/>
              </a:spcAft>
              <a:buClr>
                <a:srgbClr val="009900"/>
              </a:buClr>
              <a:buSzPct val="120000"/>
              <a:buFont typeface="Arial"/>
              <a:buChar char="•"/>
            </a:pPr>
            <a:r>
              <a:rPr sz="1300" b="1">
                <a:solidFill>
                  <a:srgbClr val="009900"/>
                </a:solidFill>
                <a:latin typeface="Arial"/>
              </a:rPr>
              <a:t>do not use too much iodine solution</a:t>
            </a:r>
          </a:p>
          <a:p>
            <a:pPr algn="l">
              <a:spcAft>
                <a:spcPts val="400"/>
              </a:spcAft>
            </a:pPr>
            <a:r>
              <a:rPr sz="1300" b="1">
                <a:solidFill>
                  <a:srgbClr val="000000"/>
                </a:solidFill>
                <a:latin typeface="Arial"/>
              </a:rPr>
              <a:t>Model answer: </a:t>
            </a:r>
            <a:r>
              <a:rPr sz="1300" b="1">
                <a:solidFill>
                  <a:srgbClr val="009900"/>
                </a:solidFill>
                <a:latin typeface="Arial"/>
              </a:rPr>
              <a:t>The cells were on top of each other and the image was dark because the onion layer was too thick, or folded, so not enough light passed through it. He should peel a thin layer of epidermis and lay it flat in the drop of water. The round shapes with thick black edges were air bubbles, because the coverslip was dropped flat. He should lower it slowly at an angle with a mounted needle, so the air is pushed out. The crack happened because he used the coarse focusing knob at high power, so the lens hit the slide. At high power he should use only the fine focusing knob, and always start on the lowest-power objective lens.</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Alternative worksheet: Using a microscope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2807334"/>
          </a:xfrm>
          <a:prstGeom prst="rect">
            <a:avLst/>
          </a:prstGeom>
          <a:noFill/>
        </p:spPr>
        <p:txBody>
          <a:bodyPr wrap="square" lIns="0" rIns="0" tIns="0" bIns="0" anchor="t">
            <a:spAutoFit/>
          </a:bodyPr>
          <a:lstStyle/>
          <a:p>
            <a:pPr algn="l" marL="256032" indent="-256032">
              <a:spcAft>
                <a:spcPts val="4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light microscope</a:t>
            </a:r>
            <a:r>
              <a:rPr sz="1500" b="0">
                <a:solidFill>
                  <a:srgbClr val="000000"/>
                </a:solidFill>
                <a:latin typeface="Arial"/>
              </a:rPr>
              <a:t> uses light and lenses to make things look bigger.</a:t>
            </a:r>
          </a:p>
          <a:p>
            <a:pPr algn="l" marL="256032" indent="-256032">
              <a:spcAft>
                <a:spcPts val="400"/>
              </a:spcAft>
              <a:buClr>
                <a:srgbClr val="223A5A"/>
              </a:buClr>
              <a:buSzPct val="120000"/>
              <a:buFont typeface="Arial"/>
              <a:buChar char="•"/>
            </a:pPr>
            <a:r>
              <a:rPr sz="1500" b="0">
                <a:solidFill>
                  <a:srgbClr val="000000"/>
                </a:solidFill>
                <a:latin typeface="Arial"/>
              </a:rPr>
              <a:t>You look through the </a:t>
            </a:r>
            <a:r>
              <a:rPr sz="1500" b="1">
                <a:solidFill>
                  <a:srgbClr val="000000"/>
                </a:solidFill>
                <a:latin typeface="Arial"/>
              </a:rPr>
              <a:t>eyepiece lens</a:t>
            </a:r>
            <a:r>
              <a:rPr sz="1500" b="0">
                <a:solidFill>
                  <a:srgbClr val="000000"/>
                </a:solidFill>
                <a:latin typeface="Arial"/>
              </a:rPr>
              <a:t>. The </a:t>
            </a:r>
            <a:r>
              <a:rPr sz="1500" b="1">
                <a:solidFill>
                  <a:srgbClr val="000000"/>
                </a:solidFill>
                <a:latin typeface="Arial"/>
              </a:rPr>
              <a:t>objective lens</a:t>
            </a:r>
            <a:r>
              <a:rPr sz="1500" b="0">
                <a:solidFill>
                  <a:srgbClr val="000000"/>
                </a:solidFill>
                <a:latin typeface="Arial"/>
              </a:rPr>
              <a:t> is just above the slide.</a:t>
            </a:r>
          </a:p>
          <a:p>
            <a:pPr algn="l" marL="256032" indent="-256032">
              <a:spcAft>
                <a:spcPts val="4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stage</a:t>
            </a:r>
            <a:r>
              <a:rPr sz="1500" b="0">
                <a:solidFill>
                  <a:srgbClr val="000000"/>
                </a:solidFill>
                <a:latin typeface="Arial"/>
              </a:rPr>
              <a:t> holds the slide. The </a:t>
            </a:r>
            <a:r>
              <a:rPr sz="1500" b="1">
                <a:solidFill>
                  <a:srgbClr val="000000"/>
                </a:solidFill>
                <a:latin typeface="Arial"/>
              </a:rPr>
              <a:t>lamp</a:t>
            </a:r>
            <a:r>
              <a:rPr sz="1500" b="0">
                <a:solidFill>
                  <a:srgbClr val="000000"/>
                </a:solidFill>
                <a:latin typeface="Arial"/>
              </a:rPr>
              <a:t> shines light up through it.</a:t>
            </a:r>
          </a:p>
          <a:p>
            <a:pPr algn="l" marL="256032" indent="-256032">
              <a:spcAft>
                <a:spcPts val="400"/>
              </a:spcAft>
              <a:buClr>
                <a:srgbClr val="223A5A"/>
              </a:buClr>
              <a:buSzPct val="120000"/>
              <a:buFont typeface="Arial"/>
              <a:buChar char="•"/>
            </a:pPr>
            <a:r>
              <a:rPr sz="1500" b="1">
                <a:solidFill>
                  <a:srgbClr val="000000"/>
                </a:solidFill>
                <a:latin typeface="Arial"/>
              </a:rPr>
              <a:t>Total magnification</a:t>
            </a:r>
            <a:r>
              <a:rPr sz="1500" b="0">
                <a:solidFill>
                  <a:srgbClr val="000000"/>
                </a:solidFill>
                <a:latin typeface="Arial"/>
              </a:rPr>
              <a:t> = eyepiece × objective. × 10 and × 40 make × 400.</a:t>
            </a:r>
          </a:p>
          <a:p>
            <a:pPr algn="l" marL="256032" indent="-256032">
              <a:spcAft>
                <a:spcPts val="400"/>
              </a:spcAft>
              <a:buClr>
                <a:srgbClr val="223A5A"/>
              </a:buClr>
              <a:buSzPct val="120000"/>
              <a:buFont typeface="Arial"/>
              <a:buChar char="•"/>
            </a:pPr>
            <a:r>
              <a:rPr sz="1500" b="0">
                <a:solidFill>
                  <a:srgbClr val="000000"/>
                </a:solidFill>
                <a:latin typeface="Arial"/>
              </a:rPr>
              <a:t>To make a slide: a </a:t>
            </a:r>
            <a:r>
              <a:rPr sz="1500" b="1">
                <a:solidFill>
                  <a:srgbClr val="000000"/>
                </a:solidFill>
                <a:latin typeface="Arial"/>
              </a:rPr>
              <a:t>thin</a:t>
            </a:r>
            <a:r>
              <a:rPr sz="1500" b="0">
                <a:solidFill>
                  <a:srgbClr val="000000"/>
                </a:solidFill>
                <a:latin typeface="Arial"/>
              </a:rPr>
              <a:t> layer of onion, a drop of </a:t>
            </a:r>
            <a:r>
              <a:rPr sz="1500" b="1">
                <a:solidFill>
                  <a:srgbClr val="000000"/>
                </a:solidFill>
                <a:latin typeface="Arial"/>
              </a:rPr>
              <a:t>iodine solution</a:t>
            </a:r>
            <a:r>
              <a:rPr sz="1500" b="0">
                <a:solidFill>
                  <a:srgbClr val="000000"/>
                </a:solidFill>
                <a:latin typeface="Arial"/>
              </a:rPr>
              <a:t> (a </a:t>
            </a:r>
            <a:r>
              <a:rPr sz="1500" b="1">
                <a:solidFill>
                  <a:srgbClr val="000000"/>
                </a:solidFill>
                <a:latin typeface="Arial"/>
              </a:rPr>
              <a:t>stain</a:t>
            </a:r>
            <a:r>
              <a:rPr sz="1500" b="0">
                <a:solidFill>
                  <a:srgbClr val="000000"/>
                </a:solidFill>
                <a:latin typeface="Arial"/>
              </a:rPr>
              <a:t>), then a </a:t>
            </a:r>
            <a:r>
              <a:rPr sz="1500" b="1">
                <a:solidFill>
                  <a:srgbClr val="000000"/>
                </a:solidFill>
                <a:latin typeface="Arial"/>
              </a:rPr>
              <a:t>coverslip</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Start on </a:t>
            </a:r>
            <a:r>
              <a:rPr sz="1500" b="1">
                <a:solidFill>
                  <a:srgbClr val="000000"/>
                </a:solidFill>
                <a:latin typeface="Arial"/>
              </a:rPr>
              <a:t>low power</a:t>
            </a:r>
            <a:r>
              <a:rPr sz="1500" b="0">
                <a:solidFill>
                  <a:srgbClr val="000000"/>
                </a:solidFill>
                <a:latin typeface="Arial"/>
              </a:rPr>
              <a:t>. Find the cells with the </a:t>
            </a:r>
            <a:r>
              <a:rPr sz="1500" b="1">
                <a:solidFill>
                  <a:srgbClr val="000000"/>
                </a:solidFill>
                <a:latin typeface="Arial"/>
              </a:rPr>
              <a:t>coarse focusing knob</a:t>
            </a:r>
            <a:r>
              <a:rPr sz="1500" b="0">
                <a:solidFill>
                  <a:srgbClr val="000000"/>
                </a:solidFill>
                <a:latin typeface="Arial"/>
              </a:rPr>
              <a:t>. Make them sharp with the </a:t>
            </a:r>
            <a:r>
              <a:rPr sz="1500" b="1">
                <a:solidFill>
                  <a:srgbClr val="000000"/>
                </a:solidFill>
                <a:latin typeface="Arial"/>
              </a:rPr>
              <a:t>fine focusing knob</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Draw with a </a:t>
            </a:r>
            <a:r>
              <a:rPr sz="1500" b="1">
                <a:solidFill>
                  <a:srgbClr val="000000"/>
                </a:solidFill>
                <a:latin typeface="Arial"/>
              </a:rPr>
              <a:t>sharp pencil</a:t>
            </a:r>
            <a:r>
              <a:rPr sz="1500" b="0">
                <a:solidFill>
                  <a:srgbClr val="000000"/>
                </a:solidFill>
                <a:latin typeface="Arial"/>
              </a:rPr>
              <a:t>. Do not shade.</a:t>
            </a:r>
          </a:p>
          <a:p>
            <a:pPr algn="l" marL="256032" indent="-256032">
              <a:spcAft>
                <a:spcPts val="400"/>
              </a:spcAft>
              <a:buClr>
                <a:srgbClr val="223A5A"/>
              </a:buClr>
              <a:buSzPct val="120000"/>
              <a:buFont typeface="Arial"/>
              <a:buChar char="•"/>
            </a:pPr>
            <a:r>
              <a:rPr sz="1500" b="0">
                <a:solidFill>
                  <a:srgbClr val="000000"/>
                </a:solidFill>
                <a:latin typeface="Arial"/>
              </a:rPr>
              <a:t>An </a:t>
            </a:r>
            <a:r>
              <a:rPr sz="1500" b="1">
                <a:solidFill>
                  <a:srgbClr val="000000"/>
                </a:solidFill>
                <a:latin typeface="Arial"/>
              </a:rPr>
              <a:t>electron microscope</a:t>
            </a:r>
            <a:r>
              <a:rPr sz="1500" b="0">
                <a:solidFill>
                  <a:srgbClr val="000000"/>
                </a:solidFill>
                <a:latin typeface="Arial"/>
              </a:rPr>
              <a:t> shows much more detail than a light microscope.</a:t>
            </a:r>
          </a:p>
        </p:txBody>
      </p:sp>
      <p:sp>
        <p:nvSpPr>
          <p:cNvPr id="10" name="Rounded Rectangle 9"/>
          <p:cNvSpPr/>
          <p:nvPr/>
        </p:nvSpPr>
        <p:spPr>
          <a:xfrm>
            <a:off x="1143373" y="4544694"/>
            <a:ext cx="5759973" cy="3666617"/>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Look through the eyepiece lens. The lamp shines light up through the slide."/>
          <p:cNvPicPr>
            <a:picLocks noChangeAspect="1"/>
          </p:cNvPicPr>
          <p:nvPr/>
        </p:nvPicPr>
        <p:blipFill>
          <a:blip r:embed="rId2"/>
          <a:stretch>
            <a:fillRect/>
          </a:stretch>
        </p:blipFill>
        <p:spPr>
          <a:xfrm>
            <a:off x="1881061" y="4617846"/>
            <a:ext cx="4284596" cy="3290570"/>
          </a:xfrm>
          <a:prstGeom prst="rect">
            <a:avLst/>
          </a:prstGeom>
        </p:spPr>
      </p:pic>
      <p:sp>
        <p:nvSpPr>
          <p:cNvPr id="12" name="TextBox 11"/>
          <p:cNvSpPr txBox="1"/>
          <p:nvPr/>
        </p:nvSpPr>
        <p:spPr>
          <a:xfrm>
            <a:off x="685800" y="7944992"/>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Look through the eyepiece lens. The lamp shines light up through the slide.</a:t>
            </a:r>
          </a:p>
        </p:txBody>
      </p:sp>
      <p:sp>
        <p:nvSpPr>
          <p:cNvPr id="13" name="Rectangle 1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microscope</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6" name="TextBox 15"/>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and 3</a:t>
            </a:r>
          </a:p>
        </p:txBody>
      </p:sp>
      <p:sp>
        <p:nvSpPr>
          <p:cNvPr id="17" name="TextBox 16"/>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8" name="Rectangle 17"/>
          <p:cNvSpPr/>
          <p:nvPr/>
        </p:nvSpPr>
        <p:spPr>
          <a:xfrm>
            <a:off x="7882128" y="1938528"/>
            <a:ext cx="6675120" cy="731520"/>
          </a:xfrm>
          <a:prstGeom prst="rect">
            <a:avLst/>
          </a:prstGeom>
          <a:solidFill>
            <a:srgbClr val="FFFFFF"/>
          </a:solidFill>
          <a:ln w="15875">
            <a:solidFill>
              <a:srgbClr val="000000"/>
            </a:solidFill>
          </a:ln>
          <a:effectLst/>
        </p:spPr>
        <p:txBody>
          <a:bodyPr rtlCol="0" anchor="ctr"/>
          <a:lstStyle/>
          <a:p>
            <a:pPr algn="ctr"/>
          </a:p>
        </p:txBody>
      </p:sp>
      <p:sp>
        <p:nvSpPr>
          <p:cNvPr id="19" name="TextBox 18"/>
          <p:cNvSpPr txBox="1"/>
          <p:nvPr/>
        </p:nvSpPr>
        <p:spPr>
          <a:xfrm>
            <a:off x="7973568" y="198424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eyepiece lens</a:t>
            </a:r>
          </a:p>
        </p:txBody>
      </p:sp>
      <p:sp>
        <p:nvSpPr>
          <p:cNvPr id="20" name="TextBox 19"/>
          <p:cNvSpPr txBox="1"/>
          <p:nvPr/>
        </p:nvSpPr>
        <p:spPr>
          <a:xfrm>
            <a:off x="10137648" y="198424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objective lens</a:t>
            </a:r>
          </a:p>
        </p:txBody>
      </p:sp>
      <p:sp>
        <p:nvSpPr>
          <p:cNvPr id="21" name="TextBox 20"/>
          <p:cNvSpPr txBox="1"/>
          <p:nvPr/>
        </p:nvSpPr>
        <p:spPr>
          <a:xfrm>
            <a:off x="12301728" y="198424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stage</a:t>
            </a:r>
          </a:p>
        </p:txBody>
      </p:sp>
      <p:sp>
        <p:nvSpPr>
          <p:cNvPr id="22" name="TextBox 21"/>
          <p:cNvSpPr txBox="1"/>
          <p:nvPr/>
        </p:nvSpPr>
        <p:spPr>
          <a:xfrm>
            <a:off x="7973568" y="230428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lamp</a:t>
            </a:r>
          </a:p>
        </p:txBody>
      </p:sp>
      <p:sp>
        <p:nvSpPr>
          <p:cNvPr id="23" name="TextBox 22"/>
          <p:cNvSpPr txBox="1"/>
          <p:nvPr/>
        </p:nvSpPr>
        <p:spPr>
          <a:xfrm>
            <a:off x="10137648" y="230428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coarse focusing knob</a:t>
            </a:r>
          </a:p>
        </p:txBody>
      </p:sp>
      <p:sp>
        <p:nvSpPr>
          <p:cNvPr id="24" name="TextBox 23"/>
          <p:cNvSpPr txBox="1"/>
          <p:nvPr/>
        </p:nvSpPr>
        <p:spPr>
          <a:xfrm>
            <a:off x="12301728" y="230428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fine focusing knob</a:t>
            </a:r>
          </a:p>
        </p:txBody>
      </p:sp>
      <p:pic>
        <p:nvPicPr>
          <p:cNvPr id="25" name="Picture 24" descr="coarse focusing knob."/>
          <p:cNvPicPr>
            <a:picLocks noChangeAspect="1"/>
          </p:cNvPicPr>
          <p:nvPr/>
        </p:nvPicPr>
        <p:blipFill>
          <a:blip r:embed="rId3"/>
          <a:stretch>
            <a:fillRect/>
          </a:stretch>
        </p:blipFill>
        <p:spPr>
          <a:xfrm>
            <a:off x="8019288" y="3260293"/>
            <a:ext cx="6400800" cy="4525366"/>
          </a:xfrm>
          <a:prstGeom prst="rect">
            <a:avLst/>
          </a:prstGeom>
        </p:spPr>
      </p:pic>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L3 Alternative worksheet: Using a microscope</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7" name="Rectangle 6"/>
          <p:cNvSpPr/>
          <p:nvPr/>
        </p:nvSpPr>
        <p:spPr>
          <a:xfrm>
            <a:off x="548640"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part to its job</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0" name="TextBox 9"/>
          <p:cNvSpPr txBox="1"/>
          <p:nvPr/>
        </p:nvSpPr>
        <p:spPr>
          <a:xfrm>
            <a:off x="5393152"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11" name="TextBox 10"/>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part to its job.</a:t>
            </a:r>
          </a:p>
        </p:txBody>
      </p:sp>
      <p:sp>
        <p:nvSpPr>
          <p:cNvPr id="12" name="TextBox 11"/>
          <p:cNvSpPr txBox="1"/>
          <p:nvPr/>
        </p:nvSpPr>
        <p:spPr>
          <a:xfrm>
            <a:off x="777240" y="2057400"/>
            <a:ext cx="2045557" cy="365760"/>
          </a:xfrm>
          <a:prstGeom prst="rect">
            <a:avLst/>
          </a:prstGeom>
          <a:noFill/>
        </p:spPr>
        <p:txBody>
          <a:bodyPr wrap="square" lIns="0" rIns="0" tIns="0" bIns="0" anchor="ctr">
            <a:spAutoFit/>
          </a:bodyPr>
          <a:lstStyle/>
          <a:p>
            <a:pPr algn="l">
              <a:spcAft>
                <a:spcPts val="0"/>
              </a:spcAft>
            </a:pPr>
            <a:r>
              <a:rPr sz="1600" b="1">
                <a:solidFill>
                  <a:srgbClr val="000000"/>
                </a:solidFill>
                <a:latin typeface="Arial"/>
              </a:rPr>
              <a:t>Eyepiece lens</a:t>
            </a:r>
          </a:p>
        </p:txBody>
      </p:sp>
      <p:sp>
        <p:nvSpPr>
          <p:cNvPr id="13" name="Oval 12"/>
          <p:cNvSpPr/>
          <p:nvPr/>
        </p:nvSpPr>
        <p:spPr>
          <a:xfrm>
            <a:off x="2799937" y="2171700"/>
            <a:ext cx="137160" cy="137160"/>
          </a:xfrm>
          <a:prstGeom prst="ellipse">
            <a:avLst/>
          </a:prstGeom>
          <a:solidFill>
            <a:srgbClr val="000000"/>
          </a:solidFill>
          <a:ln>
            <a:noFill/>
          </a:ln>
          <a:effectLst/>
        </p:spPr>
        <p:txBody>
          <a:bodyPr rtlCol="0" anchor="ctr"/>
          <a:lstStyle/>
          <a:p>
            <a:pPr algn="ctr"/>
          </a:p>
        </p:txBody>
      </p:sp>
      <p:sp>
        <p:nvSpPr>
          <p:cNvPr id="14" name="Oval 13"/>
          <p:cNvSpPr/>
          <p:nvPr/>
        </p:nvSpPr>
        <p:spPr>
          <a:xfrm>
            <a:off x="4171537" y="2171700"/>
            <a:ext cx="137160" cy="137160"/>
          </a:xfrm>
          <a:prstGeom prst="ellipse">
            <a:avLst/>
          </a:prstGeom>
          <a:solidFill>
            <a:srgbClr val="000000"/>
          </a:solidFill>
          <a:ln>
            <a:noFill/>
          </a:ln>
          <a:effectLst/>
        </p:spPr>
        <p:txBody>
          <a:bodyPr rtlCol="0" anchor="ctr"/>
          <a:lstStyle/>
          <a:p>
            <a:pPr algn="ctr"/>
          </a:p>
        </p:txBody>
      </p:sp>
      <p:sp>
        <p:nvSpPr>
          <p:cNvPr id="15" name="TextBox 14"/>
          <p:cNvSpPr txBox="1"/>
          <p:nvPr/>
        </p:nvSpPr>
        <p:spPr>
          <a:xfrm>
            <a:off x="4441285" y="2057400"/>
            <a:ext cx="2919634" cy="365760"/>
          </a:xfrm>
          <a:prstGeom prst="rect">
            <a:avLst/>
          </a:prstGeom>
          <a:noFill/>
        </p:spPr>
        <p:txBody>
          <a:bodyPr wrap="square" lIns="0" rIns="0" tIns="0" bIns="0" anchor="ctr">
            <a:spAutoFit/>
          </a:bodyPr>
          <a:lstStyle/>
          <a:p>
            <a:pPr algn="l">
              <a:spcAft>
                <a:spcPts val="0"/>
              </a:spcAft>
            </a:pPr>
            <a:r>
              <a:rPr sz="1600" b="0">
                <a:solidFill>
                  <a:srgbClr val="000000"/>
                </a:solidFill>
                <a:latin typeface="Arial"/>
              </a:rPr>
              <a:t>makes the image sharp</a:t>
            </a:r>
          </a:p>
        </p:txBody>
      </p:sp>
      <p:sp>
        <p:nvSpPr>
          <p:cNvPr id="16" name="TextBox 15"/>
          <p:cNvSpPr txBox="1"/>
          <p:nvPr/>
        </p:nvSpPr>
        <p:spPr>
          <a:xfrm>
            <a:off x="777240" y="2758440"/>
            <a:ext cx="2045557" cy="365760"/>
          </a:xfrm>
          <a:prstGeom prst="rect">
            <a:avLst/>
          </a:prstGeom>
          <a:noFill/>
        </p:spPr>
        <p:txBody>
          <a:bodyPr wrap="square" lIns="0" rIns="0" tIns="0" bIns="0" anchor="ctr">
            <a:spAutoFit/>
          </a:bodyPr>
          <a:lstStyle/>
          <a:p>
            <a:pPr algn="l">
              <a:spcAft>
                <a:spcPts val="0"/>
              </a:spcAft>
            </a:pPr>
            <a:r>
              <a:rPr sz="1600" b="1">
                <a:solidFill>
                  <a:srgbClr val="000000"/>
                </a:solidFill>
                <a:latin typeface="Arial"/>
              </a:rPr>
              <a:t>Stage</a:t>
            </a:r>
          </a:p>
        </p:txBody>
      </p:sp>
      <p:sp>
        <p:nvSpPr>
          <p:cNvPr id="17" name="Oval 16"/>
          <p:cNvSpPr/>
          <p:nvPr/>
        </p:nvSpPr>
        <p:spPr>
          <a:xfrm>
            <a:off x="2799937" y="2872740"/>
            <a:ext cx="137160" cy="137160"/>
          </a:xfrm>
          <a:prstGeom prst="ellipse">
            <a:avLst/>
          </a:prstGeom>
          <a:solidFill>
            <a:srgbClr val="000000"/>
          </a:solidFill>
          <a:ln>
            <a:noFill/>
          </a:ln>
          <a:effectLst/>
        </p:spPr>
        <p:txBody>
          <a:bodyPr rtlCol="0" anchor="ctr"/>
          <a:lstStyle/>
          <a:p>
            <a:pPr algn="ctr"/>
          </a:p>
        </p:txBody>
      </p:sp>
      <p:sp>
        <p:nvSpPr>
          <p:cNvPr id="18" name="Oval 17"/>
          <p:cNvSpPr/>
          <p:nvPr/>
        </p:nvSpPr>
        <p:spPr>
          <a:xfrm>
            <a:off x="4171537" y="2872740"/>
            <a:ext cx="137160" cy="137160"/>
          </a:xfrm>
          <a:prstGeom prst="ellipse">
            <a:avLst/>
          </a:prstGeom>
          <a:solidFill>
            <a:srgbClr val="000000"/>
          </a:solidFill>
          <a:ln>
            <a:noFill/>
          </a:ln>
          <a:effectLst/>
        </p:spPr>
        <p:txBody>
          <a:bodyPr rtlCol="0" anchor="ctr"/>
          <a:lstStyle/>
          <a:p>
            <a:pPr algn="ctr"/>
          </a:p>
        </p:txBody>
      </p:sp>
      <p:sp>
        <p:nvSpPr>
          <p:cNvPr id="19" name="TextBox 18"/>
          <p:cNvSpPr txBox="1"/>
          <p:nvPr/>
        </p:nvSpPr>
        <p:spPr>
          <a:xfrm>
            <a:off x="4441285" y="2758440"/>
            <a:ext cx="2919634" cy="365760"/>
          </a:xfrm>
          <a:prstGeom prst="rect">
            <a:avLst/>
          </a:prstGeom>
          <a:noFill/>
        </p:spPr>
        <p:txBody>
          <a:bodyPr wrap="square" lIns="0" rIns="0" tIns="0" bIns="0" anchor="ctr">
            <a:spAutoFit/>
          </a:bodyPr>
          <a:lstStyle/>
          <a:p>
            <a:pPr algn="l">
              <a:spcAft>
                <a:spcPts val="0"/>
              </a:spcAft>
            </a:pPr>
            <a:r>
              <a:rPr sz="1600" b="0">
                <a:solidFill>
                  <a:srgbClr val="000000"/>
                </a:solidFill>
                <a:latin typeface="Arial"/>
              </a:rPr>
              <a:t>shines light up through the slide</a:t>
            </a:r>
          </a:p>
        </p:txBody>
      </p:sp>
      <p:sp>
        <p:nvSpPr>
          <p:cNvPr id="20" name="TextBox 19"/>
          <p:cNvSpPr txBox="1"/>
          <p:nvPr/>
        </p:nvSpPr>
        <p:spPr>
          <a:xfrm>
            <a:off x="777240" y="3459480"/>
            <a:ext cx="2045557" cy="365760"/>
          </a:xfrm>
          <a:prstGeom prst="rect">
            <a:avLst/>
          </a:prstGeom>
          <a:noFill/>
        </p:spPr>
        <p:txBody>
          <a:bodyPr wrap="square" lIns="0" rIns="0" tIns="0" bIns="0" anchor="ctr">
            <a:spAutoFit/>
          </a:bodyPr>
          <a:lstStyle/>
          <a:p>
            <a:pPr algn="l">
              <a:spcAft>
                <a:spcPts val="0"/>
              </a:spcAft>
            </a:pPr>
            <a:r>
              <a:rPr sz="1600" b="1">
                <a:solidFill>
                  <a:srgbClr val="000000"/>
                </a:solidFill>
                <a:latin typeface="Arial"/>
              </a:rPr>
              <a:t>Lamp</a:t>
            </a:r>
          </a:p>
        </p:txBody>
      </p:sp>
      <p:sp>
        <p:nvSpPr>
          <p:cNvPr id="21" name="Oval 20"/>
          <p:cNvSpPr/>
          <p:nvPr/>
        </p:nvSpPr>
        <p:spPr>
          <a:xfrm>
            <a:off x="2799937" y="3573780"/>
            <a:ext cx="137160" cy="137160"/>
          </a:xfrm>
          <a:prstGeom prst="ellipse">
            <a:avLst/>
          </a:prstGeom>
          <a:solidFill>
            <a:srgbClr val="000000"/>
          </a:solidFill>
          <a:ln>
            <a:noFill/>
          </a:ln>
          <a:effectLst/>
        </p:spPr>
        <p:txBody>
          <a:bodyPr rtlCol="0" anchor="ctr"/>
          <a:lstStyle/>
          <a:p>
            <a:pPr algn="ctr"/>
          </a:p>
        </p:txBody>
      </p:sp>
      <p:sp>
        <p:nvSpPr>
          <p:cNvPr id="22" name="Oval 21"/>
          <p:cNvSpPr/>
          <p:nvPr/>
        </p:nvSpPr>
        <p:spPr>
          <a:xfrm>
            <a:off x="4171537" y="3573780"/>
            <a:ext cx="137160" cy="137160"/>
          </a:xfrm>
          <a:prstGeom prst="ellipse">
            <a:avLst/>
          </a:prstGeom>
          <a:solidFill>
            <a:srgbClr val="000000"/>
          </a:solidFill>
          <a:ln>
            <a:noFill/>
          </a:ln>
          <a:effectLst/>
        </p:spPr>
        <p:txBody>
          <a:bodyPr rtlCol="0" anchor="ctr"/>
          <a:lstStyle/>
          <a:p>
            <a:pPr algn="ctr"/>
          </a:p>
        </p:txBody>
      </p:sp>
      <p:sp>
        <p:nvSpPr>
          <p:cNvPr id="23" name="TextBox 22"/>
          <p:cNvSpPr txBox="1"/>
          <p:nvPr/>
        </p:nvSpPr>
        <p:spPr>
          <a:xfrm>
            <a:off x="4441285" y="3459480"/>
            <a:ext cx="2919634" cy="365760"/>
          </a:xfrm>
          <a:prstGeom prst="rect">
            <a:avLst/>
          </a:prstGeom>
          <a:noFill/>
        </p:spPr>
        <p:txBody>
          <a:bodyPr wrap="square" lIns="0" rIns="0" tIns="0" bIns="0" anchor="ctr">
            <a:spAutoFit/>
          </a:bodyPr>
          <a:lstStyle/>
          <a:p>
            <a:pPr algn="l">
              <a:spcAft>
                <a:spcPts val="0"/>
              </a:spcAft>
            </a:pPr>
            <a:r>
              <a:rPr sz="1600" b="0">
                <a:solidFill>
                  <a:srgbClr val="000000"/>
                </a:solidFill>
                <a:latin typeface="Arial"/>
              </a:rPr>
              <a:t>you look through it</a:t>
            </a:r>
          </a:p>
        </p:txBody>
      </p:sp>
      <p:sp>
        <p:nvSpPr>
          <p:cNvPr id="24" name="TextBox 23"/>
          <p:cNvSpPr txBox="1"/>
          <p:nvPr/>
        </p:nvSpPr>
        <p:spPr>
          <a:xfrm>
            <a:off x="777240" y="4160519"/>
            <a:ext cx="2045557" cy="365760"/>
          </a:xfrm>
          <a:prstGeom prst="rect">
            <a:avLst/>
          </a:prstGeom>
          <a:noFill/>
        </p:spPr>
        <p:txBody>
          <a:bodyPr wrap="square" lIns="0" rIns="0" tIns="0" bIns="0" anchor="ctr">
            <a:spAutoFit/>
          </a:bodyPr>
          <a:lstStyle/>
          <a:p>
            <a:pPr algn="l">
              <a:spcAft>
                <a:spcPts val="0"/>
              </a:spcAft>
            </a:pPr>
            <a:r>
              <a:rPr sz="1600" b="1">
                <a:solidFill>
                  <a:srgbClr val="000000"/>
                </a:solidFill>
                <a:latin typeface="Arial"/>
              </a:rPr>
              <a:t>Fine focusing knob</a:t>
            </a:r>
          </a:p>
        </p:txBody>
      </p:sp>
      <p:sp>
        <p:nvSpPr>
          <p:cNvPr id="25" name="Oval 24"/>
          <p:cNvSpPr/>
          <p:nvPr/>
        </p:nvSpPr>
        <p:spPr>
          <a:xfrm>
            <a:off x="2799937" y="4274819"/>
            <a:ext cx="137160" cy="137160"/>
          </a:xfrm>
          <a:prstGeom prst="ellipse">
            <a:avLst/>
          </a:prstGeom>
          <a:solidFill>
            <a:srgbClr val="000000"/>
          </a:solidFill>
          <a:ln>
            <a:noFill/>
          </a:ln>
          <a:effectLst/>
        </p:spPr>
        <p:txBody>
          <a:bodyPr rtlCol="0" anchor="ctr"/>
          <a:lstStyle/>
          <a:p>
            <a:pPr algn="ctr"/>
          </a:p>
        </p:txBody>
      </p:sp>
      <p:sp>
        <p:nvSpPr>
          <p:cNvPr id="26" name="Oval 25"/>
          <p:cNvSpPr/>
          <p:nvPr/>
        </p:nvSpPr>
        <p:spPr>
          <a:xfrm>
            <a:off x="4171537" y="4274819"/>
            <a:ext cx="137160" cy="137160"/>
          </a:xfrm>
          <a:prstGeom prst="ellipse">
            <a:avLst/>
          </a:prstGeom>
          <a:solidFill>
            <a:srgbClr val="000000"/>
          </a:solidFill>
          <a:ln>
            <a:noFill/>
          </a:ln>
          <a:effectLst/>
        </p:spPr>
        <p:txBody>
          <a:bodyPr rtlCol="0" anchor="ctr"/>
          <a:lstStyle/>
          <a:p>
            <a:pPr algn="ctr"/>
          </a:p>
        </p:txBody>
      </p:sp>
      <p:sp>
        <p:nvSpPr>
          <p:cNvPr id="27" name="TextBox 26"/>
          <p:cNvSpPr txBox="1"/>
          <p:nvPr/>
        </p:nvSpPr>
        <p:spPr>
          <a:xfrm>
            <a:off x="4441285" y="4160519"/>
            <a:ext cx="2919634" cy="365760"/>
          </a:xfrm>
          <a:prstGeom prst="rect">
            <a:avLst/>
          </a:prstGeom>
          <a:noFill/>
        </p:spPr>
        <p:txBody>
          <a:bodyPr wrap="square" lIns="0" rIns="0" tIns="0" bIns="0" anchor="ctr">
            <a:spAutoFit/>
          </a:bodyPr>
          <a:lstStyle/>
          <a:p>
            <a:pPr algn="l">
              <a:spcAft>
                <a:spcPts val="0"/>
              </a:spcAft>
            </a:pPr>
            <a:r>
              <a:rPr sz="1600" b="0">
                <a:solidFill>
                  <a:srgbClr val="000000"/>
                </a:solidFill>
                <a:latin typeface="Arial"/>
              </a:rPr>
              <a:t>holds the slide</a:t>
            </a:r>
          </a:p>
        </p:txBody>
      </p:sp>
      <p:sp>
        <p:nvSpPr>
          <p:cNvPr id="28" name="Rectangle 27"/>
          <p:cNvSpPr/>
          <p:nvPr/>
        </p:nvSpPr>
        <p:spPr>
          <a:xfrm>
            <a:off x="548640"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29" name="TextBox 28"/>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0" name="TextBox 29"/>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1" name="TextBox 30"/>
          <p:cNvSpPr txBox="1"/>
          <p:nvPr/>
        </p:nvSpPr>
        <p:spPr>
          <a:xfrm>
            <a:off x="4639034" y="4942332"/>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6, 7 and 10</a:t>
            </a:r>
          </a:p>
        </p:txBody>
      </p:sp>
      <p:sp>
        <p:nvSpPr>
          <p:cNvPr id="32" name="TextBox 31"/>
          <p:cNvSpPr txBox="1"/>
          <p:nvPr/>
        </p:nvSpPr>
        <p:spPr>
          <a:xfrm>
            <a:off x="685800" y="52303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33" name="Rectangle 32"/>
          <p:cNvSpPr/>
          <p:nvPr/>
        </p:nvSpPr>
        <p:spPr>
          <a:xfrm>
            <a:off x="685800" y="5577840"/>
            <a:ext cx="6675120" cy="411480"/>
          </a:xfrm>
          <a:prstGeom prst="rect">
            <a:avLst/>
          </a:prstGeom>
          <a:solidFill>
            <a:srgbClr val="FFFFFF"/>
          </a:solidFill>
          <a:ln w="15875">
            <a:solidFill>
              <a:srgbClr val="000000"/>
            </a:solidFill>
          </a:ln>
          <a:effectLst/>
        </p:spPr>
        <p:txBody>
          <a:bodyPr rtlCol="0" anchor="ctr"/>
          <a:lstStyle/>
          <a:p>
            <a:pPr algn="ctr"/>
          </a:p>
        </p:txBody>
      </p:sp>
      <p:sp>
        <p:nvSpPr>
          <p:cNvPr id="34" name="TextBox 33"/>
          <p:cNvSpPr txBox="1"/>
          <p:nvPr/>
        </p:nvSpPr>
        <p:spPr>
          <a:xfrm>
            <a:off x="77724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thin</a:t>
            </a:r>
          </a:p>
        </p:txBody>
      </p:sp>
      <p:sp>
        <p:nvSpPr>
          <p:cNvPr id="35" name="TextBox 34"/>
          <p:cNvSpPr txBox="1"/>
          <p:nvPr/>
        </p:nvSpPr>
        <p:spPr>
          <a:xfrm>
            <a:off x="185928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iodine</a:t>
            </a:r>
          </a:p>
        </p:txBody>
      </p:sp>
      <p:sp>
        <p:nvSpPr>
          <p:cNvPr id="36" name="TextBox 35"/>
          <p:cNvSpPr txBox="1"/>
          <p:nvPr/>
        </p:nvSpPr>
        <p:spPr>
          <a:xfrm>
            <a:off x="294132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coverslip</a:t>
            </a:r>
          </a:p>
        </p:txBody>
      </p:sp>
      <p:sp>
        <p:nvSpPr>
          <p:cNvPr id="37" name="TextBox 36"/>
          <p:cNvSpPr txBox="1"/>
          <p:nvPr/>
        </p:nvSpPr>
        <p:spPr>
          <a:xfrm>
            <a:off x="4023359"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lowest</a:t>
            </a:r>
          </a:p>
        </p:txBody>
      </p:sp>
      <p:sp>
        <p:nvSpPr>
          <p:cNvPr id="38" name="TextBox 37"/>
          <p:cNvSpPr txBox="1"/>
          <p:nvPr/>
        </p:nvSpPr>
        <p:spPr>
          <a:xfrm>
            <a:off x="510540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fine</a:t>
            </a:r>
          </a:p>
        </p:txBody>
      </p:sp>
      <p:sp>
        <p:nvSpPr>
          <p:cNvPr id="39" name="TextBox 38"/>
          <p:cNvSpPr txBox="1"/>
          <p:nvPr/>
        </p:nvSpPr>
        <p:spPr>
          <a:xfrm>
            <a:off x="618744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pencil</a:t>
            </a:r>
          </a:p>
        </p:txBody>
      </p:sp>
      <p:sp>
        <p:nvSpPr>
          <p:cNvPr id="40" name="TextBox 39"/>
          <p:cNvSpPr txBox="1"/>
          <p:nvPr/>
        </p:nvSpPr>
        <p:spPr>
          <a:xfrm>
            <a:off x="777240" y="6126480"/>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The layer of onion must be __________ so that light can pass through it.</a:t>
            </a:r>
          </a:p>
        </p:txBody>
      </p:sp>
      <p:sp>
        <p:nvSpPr>
          <p:cNvPr id="41" name="TextBox 40"/>
          <p:cNvSpPr txBox="1"/>
          <p:nvPr/>
        </p:nvSpPr>
        <p:spPr>
          <a:xfrm>
            <a:off x="777240" y="6498869"/>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Add a drop of __________ solution to stain the cells.</a:t>
            </a:r>
          </a:p>
        </p:txBody>
      </p:sp>
      <p:sp>
        <p:nvSpPr>
          <p:cNvPr id="42" name="TextBox 41"/>
          <p:cNvSpPr txBox="1"/>
          <p:nvPr/>
        </p:nvSpPr>
        <p:spPr>
          <a:xfrm>
            <a:off x="777240" y="6871258"/>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Lower the __________ slowly, at an angle.</a:t>
            </a:r>
          </a:p>
        </p:txBody>
      </p:sp>
      <p:sp>
        <p:nvSpPr>
          <p:cNvPr id="43" name="TextBox 42"/>
          <p:cNvSpPr txBox="1"/>
          <p:nvPr/>
        </p:nvSpPr>
        <p:spPr>
          <a:xfrm>
            <a:off x="777240" y="7243648"/>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Start with the __________ -power objective lens.</a:t>
            </a:r>
          </a:p>
        </p:txBody>
      </p:sp>
      <p:sp>
        <p:nvSpPr>
          <p:cNvPr id="44" name="TextBox 43"/>
          <p:cNvSpPr txBox="1"/>
          <p:nvPr/>
        </p:nvSpPr>
        <p:spPr>
          <a:xfrm>
            <a:off x="777240" y="761603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Make the image sharp with the __________ focusing knob.</a:t>
            </a:r>
          </a:p>
        </p:txBody>
      </p:sp>
      <p:sp>
        <p:nvSpPr>
          <p:cNvPr id="45" name="TextBox 44"/>
          <p:cNvSpPr txBox="1"/>
          <p:nvPr/>
        </p:nvSpPr>
        <p:spPr>
          <a:xfrm>
            <a:off x="777240" y="798842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Draw what you see with a sharp __________ .</a:t>
            </a:r>
          </a:p>
        </p:txBody>
      </p:sp>
      <p:sp>
        <p:nvSpPr>
          <p:cNvPr id="46" name="Rectangle 45"/>
          <p:cNvSpPr/>
          <p:nvPr/>
        </p:nvSpPr>
        <p:spPr>
          <a:xfrm>
            <a:off x="7744968"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47" name="TextBox 4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48" name="TextBox 4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9" name="TextBox 48"/>
          <p:cNvSpPr txBox="1"/>
          <p:nvPr/>
        </p:nvSpPr>
        <p:spPr>
          <a:xfrm>
            <a:off x="11411725" y="1284732"/>
            <a:ext cx="2700956"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6, 7, 8, 10 and 12</a:t>
            </a:r>
          </a:p>
        </p:txBody>
      </p:sp>
      <p:sp>
        <p:nvSpPr>
          <p:cNvPr id="50" name="TextBox 49"/>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true or false after each sentence.</a:t>
            </a:r>
          </a:p>
        </p:txBody>
      </p:sp>
      <p:sp>
        <p:nvSpPr>
          <p:cNvPr id="51" name="TextBox 50"/>
          <p:cNvSpPr txBox="1"/>
          <p:nvPr/>
        </p:nvSpPr>
        <p:spPr>
          <a:xfrm>
            <a:off x="7882128" y="1965960"/>
            <a:ext cx="5257799"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Focusing makes the cells look bigger.</a:t>
            </a:r>
          </a:p>
        </p:txBody>
      </p:sp>
      <p:sp>
        <p:nvSpPr>
          <p:cNvPr id="52" name="Rectangle 51"/>
          <p:cNvSpPr/>
          <p:nvPr/>
        </p:nvSpPr>
        <p:spPr>
          <a:xfrm>
            <a:off x="13322808" y="2152269"/>
            <a:ext cx="1234440" cy="10972"/>
          </a:xfrm>
          <a:prstGeom prst="rect">
            <a:avLst/>
          </a:prstGeom>
          <a:solidFill>
            <a:srgbClr val="000000"/>
          </a:solidFill>
          <a:ln>
            <a:noFill/>
          </a:ln>
          <a:effectLst/>
        </p:spPr>
        <p:txBody>
          <a:bodyPr rtlCol="0" anchor="ctr"/>
          <a:lstStyle/>
          <a:p>
            <a:pPr algn="ctr"/>
          </a:p>
        </p:txBody>
      </p:sp>
      <p:sp>
        <p:nvSpPr>
          <p:cNvPr id="53" name="TextBox 52"/>
          <p:cNvSpPr txBox="1"/>
          <p:nvPr/>
        </p:nvSpPr>
        <p:spPr>
          <a:xfrm>
            <a:off x="7882128" y="2394356"/>
            <a:ext cx="5257799"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A stain makes the cells easier to see.</a:t>
            </a:r>
          </a:p>
        </p:txBody>
      </p:sp>
      <p:sp>
        <p:nvSpPr>
          <p:cNvPr id="54" name="Rectangle 53"/>
          <p:cNvSpPr/>
          <p:nvPr/>
        </p:nvSpPr>
        <p:spPr>
          <a:xfrm>
            <a:off x="13322808" y="2580665"/>
            <a:ext cx="1234440" cy="10972"/>
          </a:xfrm>
          <a:prstGeom prst="rect">
            <a:avLst/>
          </a:prstGeom>
          <a:solidFill>
            <a:srgbClr val="000000"/>
          </a:solidFill>
          <a:ln>
            <a:noFill/>
          </a:ln>
          <a:effectLst/>
        </p:spPr>
        <p:txBody>
          <a:bodyPr rtlCol="0" anchor="ctr"/>
          <a:lstStyle/>
          <a:p>
            <a:pPr algn="ctr"/>
          </a:p>
        </p:txBody>
      </p:sp>
      <p:sp>
        <p:nvSpPr>
          <p:cNvPr id="55" name="TextBox 54"/>
          <p:cNvSpPr txBox="1"/>
          <p:nvPr/>
        </p:nvSpPr>
        <p:spPr>
          <a:xfrm>
            <a:off x="7882128" y="2822752"/>
            <a:ext cx="5257799"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An air bubble is a kind of cell.</a:t>
            </a:r>
          </a:p>
        </p:txBody>
      </p:sp>
      <p:sp>
        <p:nvSpPr>
          <p:cNvPr id="56" name="Rectangle 55"/>
          <p:cNvSpPr/>
          <p:nvPr/>
        </p:nvSpPr>
        <p:spPr>
          <a:xfrm>
            <a:off x="13322808" y="3009061"/>
            <a:ext cx="1234440" cy="10972"/>
          </a:xfrm>
          <a:prstGeom prst="rect">
            <a:avLst/>
          </a:prstGeom>
          <a:solidFill>
            <a:srgbClr val="000000"/>
          </a:solidFill>
          <a:ln>
            <a:noFill/>
          </a:ln>
          <a:effectLst/>
        </p:spPr>
        <p:txBody>
          <a:bodyPr rtlCol="0" anchor="ctr"/>
          <a:lstStyle/>
          <a:p>
            <a:pPr algn="ctr"/>
          </a:p>
        </p:txBody>
      </p:sp>
      <p:sp>
        <p:nvSpPr>
          <p:cNvPr id="57" name="TextBox 56"/>
          <p:cNvSpPr txBox="1"/>
          <p:nvPr/>
        </p:nvSpPr>
        <p:spPr>
          <a:xfrm>
            <a:off x="7882128" y="3251149"/>
            <a:ext cx="5257799"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You should shade your drawing.</a:t>
            </a:r>
          </a:p>
        </p:txBody>
      </p:sp>
      <p:sp>
        <p:nvSpPr>
          <p:cNvPr id="58" name="Rectangle 57"/>
          <p:cNvSpPr/>
          <p:nvPr/>
        </p:nvSpPr>
        <p:spPr>
          <a:xfrm>
            <a:off x="13322808" y="3437458"/>
            <a:ext cx="1234440" cy="10972"/>
          </a:xfrm>
          <a:prstGeom prst="rect">
            <a:avLst/>
          </a:prstGeom>
          <a:solidFill>
            <a:srgbClr val="000000"/>
          </a:solidFill>
          <a:ln>
            <a:noFill/>
          </a:ln>
          <a:effectLst/>
        </p:spPr>
        <p:txBody>
          <a:bodyPr rtlCol="0" anchor="ctr"/>
          <a:lstStyle/>
          <a:p>
            <a:pPr algn="ctr"/>
          </a:p>
        </p:txBody>
      </p:sp>
      <p:sp>
        <p:nvSpPr>
          <p:cNvPr id="59" name="TextBox 58"/>
          <p:cNvSpPr txBox="1"/>
          <p:nvPr/>
        </p:nvSpPr>
        <p:spPr>
          <a:xfrm>
            <a:off x="7882128" y="3679545"/>
            <a:ext cx="5257799"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An electron microscope shows more detail than a light microscope.</a:t>
            </a:r>
          </a:p>
        </p:txBody>
      </p:sp>
      <p:sp>
        <p:nvSpPr>
          <p:cNvPr id="60" name="Rectangle 59"/>
          <p:cNvSpPr/>
          <p:nvPr/>
        </p:nvSpPr>
        <p:spPr>
          <a:xfrm>
            <a:off x="13322808" y="4088739"/>
            <a:ext cx="1234440" cy="10972"/>
          </a:xfrm>
          <a:prstGeom prst="rect">
            <a:avLst/>
          </a:prstGeom>
          <a:solidFill>
            <a:srgbClr val="000000"/>
          </a:solidFill>
          <a:ln>
            <a:noFill/>
          </a:ln>
          <a:effectLst/>
        </p:spPr>
        <p:txBody>
          <a:bodyPr rtlCol="0" anchor="ctr"/>
          <a:lstStyle/>
          <a:p>
            <a:pPr algn="ctr"/>
          </a:p>
        </p:txBody>
      </p:sp>
      <p:sp>
        <p:nvSpPr>
          <p:cNvPr id="61" name="TextBox 60"/>
          <p:cNvSpPr txBox="1"/>
          <p:nvPr/>
        </p:nvSpPr>
        <p:spPr>
          <a:xfrm>
            <a:off x="7882128" y="4330826"/>
            <a:ext cx="5257799"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Robert Hooke named cells in 1665.</a:t>
            </a:r>
          </a:p>
        </p:txBody>
      </p:sp>
      <p:sp>
        <p:nvSpPr>
          <p:cNvPr id="62" name="Rectangle 61"/>
          <p:cNvSpPr/>
          <p:nvPr/>
        </p:nvSpPr>
        <p:spPr>
          <a:xfrm>
            <a:off x="13322808" y="4517136"/>
            <a:ext cx="1234440" cy="10972"/>
          </a:xfrm>
          <a:prstGeom prst="rect">
            <a:avLst/>
          </a:prstGeom>
          <a:solidFill>
            <a:srgbClr val="000000"/>
          </a:solidFill>
          <a:ln>
            <a:noFill/>
          </a:ln>
          <a:effectLst/>
        </p:spPr>
        <p:txBody>
          <a:bodyPr rtlCol="0" anchor="ctr"/>
          <a:lstStyle/>
          <a:p>
            <a:pPr algn="ctr"/>
          </a:p>
        </p:txBody>
      </p:sp>
      <p:sp>
        <p:nvSpPr>
          <p:cNvPr id="63" name="Rectangle 62"/>
          <p:cNvSpPr/>
          <p:nvPr/>
        </p:nvSpPr>
        <p:spPr>
          <a:xfrm>
            <a:off x="7744968"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64" name="TextBox 63"/>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Multiply the numbers</a:t>
            </a:r>
          </a:p>
        </p:txBody>
      </p:sp>
      <p:sp>
        <p:nvSpPr>
          <p:cNvPr id="65" name="TextBox 64"/>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66" name="TextBox 65"/>
          <p:cNvSpPr txBox="1"/>
          <p:nvPr/>
        </p:nvSpPr>
        <p:spPr>
          <a:xfrm>
            <a:off x="12589480" y="49423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4</a:t>
            </a:r>
          </a:p>
        </p:txBody>
      </p:sp>
      <p:sp>
        <p:nvSpPr>
          <p:cNvPr id="67" name="TextBox 66"/>
          <p:cNvSpPr txBox="1"/>
          <p:nvPr/>
        </p:nvSpPr>
        <p:spPr>
          <a:xfrm>
            <a:off x="7882128" y="5230368"/>
            <a:ext cx="6675120"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Total magnification = eyepiece × objective. Fill in the totals.</a:t>
            </a:r>
          </a:p>
        </p:txBody>
      </p:sp>
      <p:graphicFrame>
        <p:nvGraphicFramePr>
          <p:cNvPr id="68" name="Table 67"/>
          <p:cNvGraphicFramePr>
            <a:graphicFrameLocks noGrp="1"/>
          </p:cNvGraphicFramePr>
          <p:nvPr/>
        </p:nvGraphicFramePr>
        <p:xfrm>
          <a:off x="8293608" y="5590413"/>
          <a:ext cx="5852160" cy="1645920"/>
        </p:xfrm>
        <a:graphic>
          <a:graphicData uri="http://schemas.openxmlformats.org/drawingml/2006/table">
            <a:tbl>
              <a:tblPr firstRow="0" bandRow="0">
                <a:tableStyleId>{5C22544A-7EE6-4342-B048-85BDC9FD1C3A}</a:tableStyleId>
              </a:tblPr>
              <a:tblGrid>
                <a:gridCol w="1828800"/>
                <a:gridCol w="1828800"/>
                <a:gridCol w="2194560"/>
              </a:tblGrid>
              <a:tr h="411480">
                <a:tc>
                  <a:txBody>
                    <a:bodyPr/>
                    <a:lstStyle/>
                    <a:p>
                      <a:pPr algn="ctr"/>
                      <a:r>
                        <a:rPr sz="1600" b="1">
                          <a:solidFill>
                            <a:srgbClr val="000000"/>
                          </a:solidFill>
                          <a:latin typeface="Arial"/>
                        </a:rPr>
                        <a:t>Eyepiece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600" b="1">
                          <a:solidFill>
                            <a:srgbClr val="000000"/>
                          </a:solidFill>
                          <a:latin typeface="Arial"/>
                        </a:rPr>
                        <a:t>Objective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600" b="1">
                          <a:solidFill>
                            <a:srgbClr val="000000"/>
                          </a:solidFill>
                          <a:latin typeface="Arial"/>
                        </a:rPr>
                        <a:t>Total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11480">
                <a:tc>
                  <a:txBody>
                    <a:bodyPr/>
                    <a:lstStyle/>
                    <a:p>
                      <a:pPr algn="ctr"/>
                      <a:r>
                        <a:rPr sz="16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11480">
                <a:tc>
                  <a:txBody>
                    <a:bodyPr/>
                    <a:lstStyle/>
                    <a:p>
                      <a:pPr algn="ctr"/>
                      <a:r>
                        <a:rPr sz="16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11480">
                <a:tc>
                  <a:txBody>
                    <a:bodyPr/>
                    <a:lstStyle/>
                    <a:p>
                      <a:pPr algn="ctr"/>
                      <a:r>
                        <a:rPr sz="16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69" name="TextBox 68"/>
          <p:cNvSpPr txBox="1"/>
          <p:nvPr/>
        </p:nvSpPr>
        <p:spPr>
          <a:xfrm>
            <a:off x="7882128" y="746493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Which total makes the cells look biggest?  [1]</a:t>
            </a:r>
          </a:p>
        </p:txBody>
      </p:sp>
      <p:sp>
        <p:nvSpPr>
          <p:cNvPr id="70" name="Rectangle 69"/>
          <p:cNvSpPr/>
          <p:nvPr/>
        </p:nvSpPr>
        <p:spPr>
          <a:xfrm>
            <a:off x="8156448" y="8099298"/>
            <a:ext cx="27432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L3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2807334"/>
          </a:xfrm>
          <a:prstGeom prst="rect">
            <a:avLst/>
          </a:prstGeom>
          <a:noFill/>
        </p:spPr>
        <p:txBody>
          <a:bodyPr wrap="square" lIns="0" rIns="0" tIns="0" bIns="0" anchor="t">
            <a:spAutoFit/>
          </a:bodyPr>
          <a:lstStyle/>
          <a:p>
            <a:pPr algn="l" marL="256032" indent="-256032">
              <a:spcAft>
                <a:spcPts val="400"/>
              </a:spcAft>
              <a:buClr>
                <a:srgbClr val="223A5A"/>
              </a:buClr>
              <a:buSzPct val="120000"/>
              <a:buFont typeface="Arial"/>
              <a:buChar char="•"/>
            </a:pPr>
            <a:r>
              <a:rPr sz="1500" b="0">
                <a:solidFill>
                  <a:srgbClr val="000000"/>
                </a:solidFill>
                <a:latin typeface="Arial"/>
              </a:rPr>
              <a:t>A </a:t>
            </a:r>
            <a:r>
              <a:rPr sz="1500" b="1">
                <a:solidFill>
                  <a:srgbClr val="000000"/>
                </a:solidFill>
                <a:latin typeface="Arial"/>
              </a:rPr>
              <a:t>light microscope</a:t>
            </a:r>
            <a:r>
              <a:rPr sz="1500" b="0">
                <a:solidFill>
                  <a:srgbClr val="000000"/>
                </a:solidFill>
                <a:latin typeface="Arial"/>
              </a:rPr>
              <a:t> uses light and lenses to make things look bigger.</a:t>
            </a:r>
          </a:p>
          <a:p>
            <a:pPr algn="l" marL="256032" indent="-256032">
              <a:spcAft>
                <a:spcPts val="400"/>
              </a:spcAft>
              <a:buClr>
                <a:srgbClr val="223A5A"/>
              </a:buClr>
              <a:buSzPct val="120000"/>
              <a:buFont typeface="Arial"/>
              <a:buChar char="•"/>
            </a:pPr>
            <a:r>
              <a:rPr sz="1500" b="0">
                <a:solidFill>
                  <a:srgbClr val="000000"/>
                </a:solidFill>
                <a:latin typeface="Arial"/>
              </a:rPr>
              <a:t>You look through the </a:t>
            </a:r>
            <a:r>
              <a:rPr sz="1500" b="1">
                <a:solidFill>
                  <a:srgbClr val="000000"/>
                </a:solidFill>
                <a:latin typeface="Arial"/>
              </a:rPr>
              <a:t>eyepiece lens</a:t>
            </a:r>
            <a:r>
              <a:rPr sz="1500" b="0">
                <a:solidFill>
                  <a:srgbClr val="000000"/>
                </a:solidFill>
                <a:latin typeface="Arial"/>
              </a:rPr>
              <a:t>. The </a:t>
            </a:r>
            <a:r>
              <a:rPr sz="1500" b="1">
                <a:solidFill>
                  <a:srgbClr val="000000"/>
                </a:solidFill>
                <a:latin typeface="Arial"/>
              </a:rPr>
              <a:t>objective lens</a:t>
            </a:r>
            <a:r>
              <a:rPr sz="1500" b="0">
                <a:solidFill>
                  <a:srgbClr val="000000"/>
                </a:solidFill>
                <a:latin typeface="Arial"/>
              </a:rPr>
              <a:t> is just above the slide.</a:t>
            </a:r>
          </a:p>
          <a:p>
            <a:pPr algn="l" marL="256032" indent="-256032">
              <a:spcAft>
                <a:spcPts val="400"/>
              </a:spcAft>
              <a:buClr>
                <a:srgbClr val="223A5A"/>
              </a:buClr>
              <a:buSzPct val="120000"/>
              <a:buFont typeface="Arial"/>
              <a:buChar char="•"/>
            </a:pPr>
            <a:r>
              <a:rPr sz="1500" b="0">
                <a:solidFill>
                  <a:srgbClr val="000000"/>
                </a:solidFill>
                <a:latin typeface="Arial"/>
              </a:rPr>
              <a:t>The </a:t>
            </a:r>
            <a:r>
              <a:rPr sz="1500" b="1">
                <a:solidFill>
                  <a:srgbClr val="000000"/>
                </a:solidFill>
                <a:latin typeface="Arial"/>
              </a:rPr>
              <a:t>stage</a:t>
            </a:r>
            <a:r>
              <a:rPr sz="1500" b="0">
                <a:solidFill>
                  <a:srgbClr val="000000"/>
                </a:solidFill>
                <a:latin typeface="Arial"/>
              </a:rPr>
              <a:t> holds the slide. The </a:t>
            </a:r>
            <a:r>
              <a:rPr sz="1500" b="1">
                <a:solidFill>
                  <a:srgbClr val="000000"/>
                </a:solidFill>
                <a:latin typeface="Arial"/>
              </a:rPr>
              <a:t>lamp</a:t>
            </a:r>
            <a:r>
              <a:rPr sz="1500" b="0">
                <a:solidFill>
                  <a:srgbClr val="000000"/>
                </a:solidFill>
                <a:latin typeface="Arial"/>
              </a:rPr>
              <a:t> shines light up through it.</a:t>
            </a:r>
          </a:p>
          <a:p>
            <a:pPr algn="l" marL="256032" indent="-256032">
              <a:spcAft>
                <a:spcPts val="400"/>
              </a:spcAft>
              <a:buClr>
                <a:srgbClr val="223A5A"/>
              </a:buClr>
              <a:buSzPct val="120000"/>
              <a:buFont typeface="Arial"/>
              <a:buChar char="•"/>
            </a:pPr>
            <a:r>
              <a:rPr sz="1500" b="1">
                <a:solidFill>
                  <a:srgbClr val="000000"/>
                </a:solidFill>
                <a:latin typeface="Arial"/>
              </a:rPr>
              <a:t>Total magnification</a:t>
            </a:r>
            <a:r>
              <a:rPr sz="1500" b="0">
                <a:solidFill>
                  <a:srgbClr val="000000"/>
                </a:solidFill>
                <a:latin typeface="Arial"/>
              </a:rPr>
              <a:t> = eyepiece × objective. × 10 and × 40 make × 400.</a:t>
            </a:r>
          </a:p>
          <a:p>
            <a:pPr algn="l" marL="256032" indent="-256032">
              <a:spcAft>
                <a:spcPts val="400"/>
              </a:spcAft>
              <a:buClr>
                <a:srgbClr val="223A5A"/>
              </a:buClr>
              <a:buSzPct val="120000"/>
              <a:buFont typeface="Arial"/>
              <a:buChar char="•"/>
            </a:pPr>
            <a:r>
              <a:rPr sz="1500" b="0">
                <a:solidFill>
                  <a:srgbClr val="000000"/>
                </a:solidFill>
                <a:latin typeface="Arial"/>
              </a:rPr>
              <a:t>To make a slide: a </a:t>
            </a:r>
            <a:r>
              <a:rPr sz="1500" b="1">
                <a:solidFill>
                  <a:srgbClr val="000000"/>
                </a:solidFill>
                <a:latin typeface="Arial"/>
              </a:rPr>
              <a:t>thin</a:t>
            </a:r>
            <a:r>
              <a:rPr sz="1500" b="0">
                <a:solidFill>
                  <a:srgbClr val="000000"/>
                </a:solidFill>
                <a:latin typeface="Arial"/>
              </a:rPr>
              <a:t> layer of onion, a drop of </a:t>
            </a:r>
            <a:r>
              <a:rPr sz="1500" b="1">
                <a:solidFill>
                  <a:srgbClr val="000000"/>
                </a:solidFill>
                <a:latin typeface="Arial"/>
              </a:rPr>
              <a:t>iodine solution</a:t>
            </a:r>
            <a:r>
              <a:rPr sz="1500" b="0">
                <a:solidFill>
                  <a:srgbClr val="000000"/>
                </a:solidFill>
                <a:latin typeface="Arial"/>
              </a:rPr>
              <a:t> (a </a:t>
            </a:r>
            <a:r>
              <a:rPr sz="1500" b="1">
                <a:solidFill>
                  <a:srgbClr val="000000"/>
                </a:solidFill>
                <a:latin typeface="Arial"/>
              </a:rPr>
              <a:t>stain</a:t>
            </a:r>
            <a:r>
              <a:rPr sz="1500" b="0">
                <a:solidFill>
                  <a:srgbClr val="000000"/>
                </a:solidFill>
                <a:latin typeface="Arial"/>
              </a:rPr>
              <a:t>), then a </a:t>
            </a:r>
            <a:r>
              <a:rPr sz="1500" b="1">
                <a:solidFill>
                  <a:srgbClr val="000000"/>
                </a:solidFill>
                <a:latin typeface="Arial"/>
              </a:rPr>
              <a:t>coverslip</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Start on </a:t>
            </a:r>
            <a:r>
              <a:rPr sz="1500" b="1">
                <a:solidFill>
                  <a:srgbClr val="000000"/>
                </a:solidFill>
                <a:latin typeface="Arial"/>
              </a:rPr>
              <a:t>low power</a:t>
            </a:r>
            <a:r>
              <a:rPr sz="1500" b="0">
                <a:solidFill>
                  <a:srgbClr val="000000"/>
                </a:solidFill>
                <a:latin typeface="Arial"/>
              </a:rPr>
              <a:t>. Find the cells with the </a:t>
            </a:r>
            <a:r>
              <a:rPr sz="1500" b="1">
                <a:solidFill>
                  <a:srgbClr val="000000"/>
                </a:solidFill>
                <a:latin typeface="Arial"/>
              </a:rPr>
              <a:t>coarse focusing knob</a:t>
            </a:r>
            <a:r>
              <a:rPr sz="1500" b="0">
                <a:solidFill>
                  <a:srgbClr val="000000"/>
                </a:solidFill>
                <a:latin typeface="Arial"/>
              </a:rPr>
              <a:t>. Make them sharp with the </a:t>
            </a:r>
            <a:r>
              <a:rPr sz="1500" b="1">
                <a:solidFill>
                  <a:srgbClr val="000000"/>
                </a:solidFill>
                <a:latin typeface="Arial"/>
              </a:rPr>
              <a:t>fine focusing knob</a:t>
            </a:r>
            <a:r>
              <a:rPr sz="1500" b="0">
                <a:solidFill>
                  <a:srgbClr val="000000"/>
                </a:solidFill>
                <a:latin typeface="Arial"/>
              </a:rPr>
              <a:t>.</a:t>
            </a:r>
          </a:p>
          <a:p>
            <a:pPr algn="l" marL="256032" indent="-256032">
              <a:spcAft>
                <a:spcPts val="400"/>
              </a:spcAft>
              <a:buClr>
                <a:srgbClr val="223A5A"/>
              </a:buClr>
              <a:buSzPct val="120000"/>
              <a:buFont typeface="Arial"/>
              <a:buChar char="•"/>
            </a:pPr>
            <a:r>
              <a:rPr sz="1500" b="0">
                <a:solidFill>
                  <a:srgbClr val="000000"/>
                </a:solidFill>
                <a:latin typeface="Arial"/>
              </a:rPr>
              <a:t>Draw with a </a:t>
            </a:r>
            <a:r>
              <a:rPr sz="1500" b="1">
                <a:solidFill>
                  <a:srgbClr val="000000"/>
                </a:solidFill>
                <a:latin typeface="Arial"/>
              </a:rPr>
              <a:t>sharp pencil</a:t>
            </a:r>
            <a:r>
              <a:rPr sz="1500" b="0">
                <a:solidFill>
                  <a:srgbClr val="000000"/>
                </a:solidFill>
                <a:latin typeface="Arial"/>
              </a:rPr>
              <a:t>. Do not shade.</a:t>
            </a:r>
          </a:p>
          <a:p>
            <a:pPr algn="l" marL="256032" indent="-256032">
              <a:spcAft>
                <a:spcPts val="400"/>
              </a:spcAft>
              <a:buClr>
                <a:srgbClr val="223A5A"/>
              </a:buClr>
              <a:buSzPct val="120000"/>
              <a:buFont typeface="Arial"/>
              <a:buChar char="•"/>
            </a:pPr>
            <a:r>
              <a:rPr sz="1500" b="0">
                <a:solidFill>
                  <a:srgbClr val="000000"/>
                </a:solidFill>
                <a:latin typeface="Arial"/>
              </a:rPr>
              <a:t>An </a:t>
            </a:r>
            <a:r>
              <a:rPr sz="1500" b="1">
                <a:solidFill>
                  <a:srgbClr val="000000"/>
                </a:solidFill>
                <a:latin typeface="Arial"/>
              </a:rPr>
              <a:t>electron microscope</a:t>
            </a:r>
            <a:r>
              <a:rPr sz="1500" b="0">
                <a:solidFill>
                  <a:srgbClr val="000000"/>
                </a:solidFill>
                <a:latin typeface="Arial"/>
              </a:rPr>
              <a:t> shows much more detail than a light microscope.</a:t>
            </a:r>
          </a:p>
        </p:txBody>
      </p:sp>
      <p:sp>
        <p:nvSpPr>
          <p:cNvPr id="9" name="Rounded Rectangle 8"/>
          <p:cNvSpPr/>
          <p:nvPr/>
        </p:nvSpPr>
        <p:spPr>
          <a:xfrm>
            <a:off x="1143373" y="4544694"/>
            <a:ext cx="5759973" cy="3666617"/>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Look through the eyepiece lens. The lamp shines light up through the slide."/>
          <p:cNvPicPr>
            <a:picLocks noChangeAspect="1"/>
          </p:cNvPicPr>
          <p:nvPr/>
        </p:nvPicPr>
        <p:blipFill>
          <a:blip r:embed="rId2"/>
          <a:stretch>
            <a:fillRect/>
          </a:stretch>
        </p:blipFill>
        <p:spPr>
          <a:xfrm>
            <a:off x="1881061" y="4617846"/>
            <a:ext cx="4284596" cy="3290570"/>
          </a:xfrm>
          <a:prstGeom prst="rect">
            <a:avLst/>
          </a:prstGeom>
        </p:spPr>
      </p:pic>
      <p:sp>
        <p:nvSpPr>
          <p:cNvPr id="11" name="TextBox 10"/>
          <p:cNvSpPr txBox="1"/>
          <p:nvPr/>
        </p:nvSpPr>
        <p:spPr>
          <a:xfrm>
            <a:off x="685800" y="7944992"/>
            <a:ext cx="6675120" cy="193167"/>
          </a:xfrm>
          <a:prstGeom prst="rect">
            <a:avLst/>
          </a:prstGeom>
          <a:noFill/>
        </p:spPr>
        <p:txBody>
          <a:bodyPr wrap="square" lIns="0" rIns="0" tIns="0" bIns="0" anchor="t">
            <a:spAutoFit/>
          </a:bodyPr>
          <a:lstStyle/>
          <a:p>
            <a:pPr algn="ctr">
              <a:spcAft>
                <a:spcPts val="0"/>
              </a:spcAft>
            </a:pPr>
            <a:r>
              <a:rPr sz="1300" b="0">
                <a:solidFill>
                  <a:srgbClr val="000000"/>
                </a:solidFill>
                <a:latin typeface="Arial"/>
              </a:rPr>
              <a:t>Look through the eyepiece lens. The lamp shines light up through the slide.</a:t>
            </a:r>
          </a:p>
        </p:txBody>
      </p:sp>
      <p:sp>
        <p:nvSpPr>
          <p:cNvPr id="12" name="Rectangle 1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3" name="TextBox 1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microscope</a:t>
            </a:r>
          </a:p>
        </p:txBody>
      </p:sp>
      <p:sp>
        <p:nvSpPr>
          <p:cNvPr id="14" name="TextBox 1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5" name="TextBox 14"/>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a word from the box in each label box.</a:t>
            </a:r>
          </a:p>
        </p:txBody>
      </p:sp>
      <p:sp>
        <p:nvSpPr>
          <p:cNvPr id="16" name="Rectangle 15"/>
          <p:cNvSpPr/>
          <p:nvPr/>
        </p:nvSpPr>
        <p:spPr>
          <a:xfrm>
            <a:off x="7882128" y="1938528"/>
            <a:ext cx="6675120" cy="731520"/>
          </a:xfrm>
          <a:prstGeom prst="rect">
            <a:avLst/>
          </a:prstGeom>
          <a:solidFill>
            <a:srgbClr val="FFFFFF"/>
          </a:solidFill>
          <a:ln w="15875">
            <a:solidFill>
              <a:srgbClr val="000000"/>
            </a:solidFill>
          </a:ln>
          <a:effectLst/>
        </p:spPr>
        <p:txBody>
          <a:bodyPr rtlCol="0" anchor="ctr"/>
          <a:lstStyle/>
          <a:p>
            <a:pPr algn="ctr"/>
          </a:p>
        </p:txBody>
      </p:sp>
      <p:sp>
        <p:nvSpPr>
          <p:cNvPr id="17" name="TextBox 16"/>
          <p:cNvSpPr txBox="1"/>
          <p:nvPr/>
        </p:nvSpPr>
        <p:spPr>
          <a:xfrm>
            <a:off x="7973568" y="198424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eyepiece lens</a:t>
            </a:r>
          </a:p>
        </p:txBody>
      </p:sp>
      <p:sp>
        <p:nvSpPr>
          <p:cNvPr id="18" name="TextBox 17"/>
          <p:cNvSpPr txBox="1"/>
          <p:nvPr/>
        </p:nvSpPr>
        <p:spPr>
          <a:xfrm>
            <a:off x="10137648" y="198424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objective lens</a:t>
            </a:r>
          </a:p>
        </p:txBody>
      </p:sp>
      <p:sp>
        <p:nvSpPr>
          <p:cNvPr id="19" name="TextBox 18"/>
          <p:cNvSpPr txBox="1"/>
          <p:nvPr/>
        </p:nvSpPr>
        <p:spPr>
          <a:xfrm>
            <a:off x="12301728" y="198424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stage</a:t>
            </a:r>
          </a:p>
        </p:txBody>
      </p:sp>
      <p:sp>
        <p:nvSpPr>
          <p:cNvPr id="20" name="TextBox 19"/>
          <p:cNvSpPr txBox="1"/>
          <p:nvPr/>
        </p:nvSpPr>
        <p:spPr>
          <a:xfrm>
            <a:off x="7973568" y="230428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lamp</a:t>
            </a:r>
          </a:p>
        </p:txBody>
      </p:sp>
      <p:sp>
        <p:nvSpPr>
          <p:cNvPr id="21" name="TextBox 20"/>
          <p:cNvSpPr txBox="1"/>
          <p:nvPr/>
        </p:nvSpPr>
        <p:spPr>
          <a:xfrm>
            <a:off x="10137648" y="230428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coarse focusing knob</a:t>
            </a:r>
          </a:p>
        </p:txBody>
      </p:sp>
      <p:sp>
        <p:nvSpPr>
          <p:cNvPr id="22" name="TextBox 21"/>
          <p:cNvSpPr txBox="1"/>
          <p:nvPr/>
        </p:nvSpPr>
        <p:spPr>
          <a:xfrm>
            <a:off x="12301728" y="2304288"/>
            <a:ext cx="216408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fine focusing knob</a:t>
            </a:r>
          </a:p>
        </p:txBody>
      </p:sp>
      <p:pic>
        <p:nvPicPr>
          <p:cNvPr id="23" name="Picture 22" descr="coarse focusing knob. 1 mark for each box (the words are in the boxes above). Allow small spelling errors if the word is clear."/>
          <p:cNvPicPr>
            <a:picLocks noChangeAspect="1"/>
          </p:cNvPicPr>
          <p:nvPr/>
        </p:nvPicPr>
        <p:blipFill>
          <a:blip r:embed="rId3"/>
          <a:stretch>
            <a:fillRect/>
          </a:stretch>
        </p:blipFill>
        <p:spPr>
          <a:xfrm>
            <a:off x="8019288" y="2926537"/>
            <a:ext cx="6400800" cy="4525366"/>
          </a:xfrm>
          <a:prstGeom prst="rect">
            <a:avLst/>
          </a:prstGeom>
        </p:spPr>
      </p:pic>
      <p:sp>
        <p:nvSpPr>
          <p:cNvPr id="24" name="TextBox 23"/>
          <p:cNvSpPr txBox="1"/>
          <p:nvPr/>
        </p:nvSpPr>
        <p:spPr>
          <a:xfrm>
            <a:off x="7882128" y="7589520"/>
            <a:ext cx="6675120" cy="640080"/>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1 mark for each box (the words are in the boxes above).</a:t>
            </a:r>
          </a:p>
          <a:p>
            <a:pPr algn="l">
              <a:spcAft>
                <a:spcPts val="300"/>
              </a:spcAft>
            </a:pPr>
            <a:r>
              <a:rPr sz="1300" b="1">
                <a:solidFill>
                  <a:srgbClr val="009900"/>
                </a:solidFill>
                <a:latin typeface="Arial"/>
              </a:rPr>
              <a:t>Allow small spelling errors if the word is clear.</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L3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6" name="Rectangle 5"/>
          <p:cNvSpPr/>
          <p:nvPr/>
        </p:nvSpPr>
        <p:spPr>
          <a:xfrm>
            <a:off x="548640"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part to its job</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9" name="TextBox 8"/>
          <p:cNvSpPr txBox="1"/>
          <p:nvPr/>
        </p:nvSpPr>
        <p:spPr>
          <a:xfrm>
            <a:off x="685800"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Draw a line from each part to its job.</a:t>
            </a:r>
          </a:p>
        </p:txBody>
      </p:sp>
      <p:sp>
        <p:nvSpPr>
          <p:cNvPr id="10" name="TextBox 9"/>
          <p:cNvSpPr txBox="1"/>
          <p:nvPr/>
        </p:nvSpPr>
        <p:spPr>
          <a:xfrm>
            <a:off x="685800" y="1591056"/>
            <a:ext cx="6675120" cy="228600"/>
          </a:xfrm>
          <a:prstGeom prst="rect">
            <a:avLst/>
          </a:prstGeom>
          <a:noFill/>
        </p:spPr>
        <p:txBody>
          <a:bodyPr wrap="square" lIns="0" rIns="0" tIns="0" bIns="0" anchor="t">
            <a:spAutoFit/>
          </a:bodyPr>
          <a:lstStyle/>
          <a:p>
            <a:pPr algn="r">
              <a:spcAft>
                <a:spcPts val="0"/>
              </a:spcAft>
            </a:pPr>
            <a:r>
              <a:rPr sz="1400" b="1">
                <a:solidFill>
                  <a:srgbClr val="009900"/>
                </a:solidFill>
                <a:latin typeface="Arial"/>
              </a:rPr>
              <a:t>1 mark for each correct line.</a:t>
            </a:r>
          </a:p>
        </p:txBody>
      </p:sp>
      <p:sp>
        <p:nvSpPr>
          <p:cNvPr id="11" name="TextBox 10"/>
          <p:cNvSpPr txBox="1"/>
          <p:nvPr/>
        </p:nvSpPr>
        <p:spPr>
          <a:xfrm>
            <a:off x="777240" y="2057400"/>
            <a:ext cx="2045557" cy="365760"/>
          </a:xfrm>
          <a:prstGeom prst="rect">
            <a:avLst/>
          </a:prstGeom>
          <a:noFill/>
        </p:spPr>
        <p:txBody>
          <a:bodyPr wrap="square" lIns="0" rIns="0" tIns="0" bIns="0" anchor="ctr">
            <a:spAutoFit/>
          </a:bodyPr>
          <a:lstStyle/>
          <a:p>
            <a:pPr algn="l">
              <a:spcAft>
                <a:spcPts val="0"/>
              </a:spcAft>
            </a:pPr>
            <a:r>
              <a:rPr sz="1600" b="1">
                <a:solidFill>
                  <a:srgbClr val="000000"/>
                </a:solidFill>
                <a:latin typeface="Arial"/>
              </a:rPr>
              <a:t>Eyepiece lens</a:t>
            </a:r>
          </a:p>
        </p:txBody>
      </p:sp>
      <p:sp>
        <p:nvSpPr>
          <p:cNvPr id="12" name="Oval 11"/>
          <p:cNvSpPr/>
          <p:nvPr/>
        </p:nvSpPr>
        <p:spPr>
          <a:xfrm>
            <a:off x="2799937" y="2171700"/>
            <a:ext cx="137160" cy="137160"/>
          </a:xfrm>
          <a:prstGeom prst="ellipse">
            <a:avLst/>
          </a:prstGeom>
          <a:solidFill>
            <a:srgbClr val="000000"/>
          </a:solidFill>
          <a:ln>
            <a:noFill/>
          </a:ln>
          <a:effectLst/>
        </p:spPr>
        <p:txBody>
          <a:bodyPr rtlCol="0" anchor="ctr"/>
          <a:lstStyle/>
          <a:p>
            <a:pPr algn="ctr"/>
          </a:p>
        </p:txBody>
      </p:sp>
      <p:sp>
        <p:nvSpPr>
          <p:cNvPr id="13" name="Oval 12"/>
          <p:cNvSpPr/>
          <p:nvPr/>
        </p:nvSpPr>
        <p:spPr>
          <a:xfrm>
            <a:off x="4171537" y="2171700"/>
            <a:ext cx="137160" cy="137160"/>
          </a:xfrm>
          <a:prstGeom prst="ellipse">
            <a:avLst/>
          </a:prstGeom>
          <a:solidFill>
            <a:srgbClr val="000000"/>
          </a:solidFill>
          <a:ln>
            <a:noFill/>
          </a:ln>
          <a:effectLst/>
        </p:spPr>
        <p:txBody>
          <a:bodyPr rtlCol="0" anchor="ctr"/>
          <a:lstStyle/>
          <a:p>
            <a:pPr algn="ctr"/>
          </a:p>
        </p:txBody>
      </p:sp>
      <p:sp>
        <p:nvSpPr>
          <p:cNvPr id="14" name="TextBox 13"/>
          <p:cNvSpPr txBox="1"/>
          <p:nvPr/>
        </p:nvSpPr>
        <p:spPr>
          <a:xfrm>
            <a:off x="4441285" y="2057400"/>
            <a:ext cx="2919634" cy="365760"/>
          </a:xfrm>
          <a:prstGeom prst="rect">
            <a:avLst/>
          </a:prstGeom>
          <a:noFill/>
        </p:spPr>
        <p:txBody>
          <a:bodyPr wrap="square" lIns="0" rIns="0" tIns="0" bIns="0" anchor="ctr">
            <a:spAutoFit/>
          </a:bodyPr>
          <a:lstStyle/>
          <a:p>
            <a:pPr algn="l">
              <a:spcAft>
                <a:spcPts val="0"/>
              </a:spcAft>
            </a:pPr>
            <a:r>
              <a:rPr sz="1600" b="0">
                <a:solidFill>
                  <a:srgbClr val="000000"/>
                </a:solidFill>
                <a:latin typeface="Arial"/>
              </a:rPr>
              <a:t>makes the image sharp</a:t>
            </a:r>
          </a:p>
        </p:txBody>
      </p:sp>
      <p:sp>
        <p:nvSpPr>
          <p:cNvPr id="15" name="TextBox 14"/>
          <p:cNvSpPr txBox="1"/>
          <p:nvPr/>
        </p:nvSpPr>
        <p:spPr>
          <a:xfrm>
            <a:off x="777240" y="2758440"/>
            <a:ext cx="2045557" cy="365760"/>
          </a:xfrm>
          <a:prstGeom prst="rect">
            <a:avLst/>
          </a:prstGeom>
          <a:noFill/>
        </p:spPr>
        <p:txBody>
          <a:bodyPr wrap="square" lIns="0" rIns="0" tIns="0" bIns="0" anchor="ctr">
            <a:spAutoFit/>
          </a:bodyPr>
          <a:lstStyle/>
          <a:p>
            <a:pPr algn="l">
              <a:spcAft>
                <a:spcPts val="0"/>
              </a:spcAft>
            </a:pPr>
            <a:r>
              <a:rPr sz="1600" b="1">
                <a:solidFill>
                  <a:srgbClr val="000000"/>
                </a:solidFill>
                <a:latin typeface="Arial"/>
              </a:rPr>
              <a:t>Stage</a:t>
            </a:r>
          </a:p>
        </p:txBody>
      </p:sp>
      <p:sp>
        <p:nvSpPr>
          <p:cNvPr id="16" name="Oval 15"/>
          <p:cNvSpPr/>
          <p:nvPr/>
        </p:nvSpPr>
        <p:spPr>
          <a:xfrm>
            <a:off x="2799937" y="2872740"/>
            <a:ext cx="137160" cy="137160"/>
          </a:xfrm>
          <a:prstGeom prst="ellipse">
            <a:avLst/>
          </a:prstGeom>
          <a:solidFill>
            <a:srgbClr val="000000"/>
          </a:solidFill>
          <a:ln>
            <a:noFill/>
          </a:ln>
          <a:effectLst/>
        </p:spPr>
        <p:txBody>
          <a:bodyPr rtlCol="0" anchor="ctr"/>
          <a:lstStyle/>
          <a:p>
            <a:pPr algn="ctr"/>
          </a:p>
        </p:txBody>
      </p:sp>
      <p:sp>
        <p:nvSpPr>
          <p:cNvPr id="17" name="Oval 16"/>
          <p:cNvSpPr/>
          <p:nvPr/>
        </p:nvSpPr>
        <p:spPr>
          <a:xfrm>
            <a:off x="4171537" y="2872740"/>
            <a:ext cx="137160" cy="137160"/>
          </a:xfrm>
          <a:prstGeom prst="ellipse">
            <a:avLst/>
          </a:prstGeom>
          <a:solidFill>
            <a:srgbClr val="000000"/>
          </a:solidFill>
          <a:ln>
            <a:noFill/>
          </a:ln>
          <a:effectLst/>
        </p:spPr>
        <p:txBody>
          <a:bodyPr rtlCol="0" anchor="ctr"/>
          <a:lstStyle/>
          <a:p>
            <a:pPr algn="ctr"/>
          </a:p>
        </p:txBody>
      </p:sp>
      <p:sp>
        <p:nvSpPr>
          <p:cNvPr id="18" name="TextBox 17"/>
          <p:cNvSpPr txBox="1"/>
          <p:nvPr/>
        </p:nvSpPr>
        <p:spPr>
          <a:xfrm>
            <a:off x="4441285" y="2758440"/>
            <a:ext cx="2919634" cy="365760"/>
          </a:xfrm>
          <a:prstGeom prst="rect">
            <a:avLst/>
          </a:prstGeom>
          <a:noFill/>
        </p:spPr>
        <p:txBody>
          <a:bodyPr wrap="square" lIns="0" rIns="0" tIns="0" bIns="0" anchor="ctr">
            <a:spAutoFit/>
          </a:bodyPr>
          <a:lstStyle/>
          <a:p>
            <a:pPr algn="l">
              <a:spcAft>
                <a:spcPts val="0"/>
              </a:spcAft>
            </a:pPr>
            <a:r>
              <a:rPr sz="1600" b="0">
                <a:solidFill>
                  <a:srgbClr val="000000"/>
                </a:solidFill>
                <a:latin typeface="Arial"/>
              </a:rPr>
              <a:t>shines light up through the slide</a:t>
            </a:r>
          </a:p>
        </p:txBody>
      </p:sp>
      <p:sp>
        <p:nvSpPr>
          <p:cNvPr id="19" name="TextBox 18"/>
          <p:cNvSpPr txBox="1"/>
          <p:nvPr/>
        </p:nvSpPr>
        <p:spPr>
          <a:xfrm>
            <a:off x="777240" y="3459480"/>
            <a:ext cx="2045557" cy="365760"/>
          </a:xfrm>
          <a:prstGeom prst="rect">
            <a:avLst/>
          </a:prstGeom>
          <a:noFill/>
        </p:spPr>
        <p:txBody>
          <a:bodyPr wrap="square" lIns="0" rIns="0" tIns="0" bIns="0" anchor="ctr">
            <a:spAutoFit/>
          </a:bodyPr>
          <a:lstStyle/>
          <a:p>
            <a:pPr algn="l">
              <a:spcAft>
                <a:spcPts val="0"/>
              </a:spcAft>
            </a:pPr>
            <a:r>
              <a:rPr sz="1600" b="1">
                <a:solidFill>
                  <a:srgbClr val="000000"/>
                </a:solidFill>
                <a:latin typeface="Arial"/>
              </a:rPr>
              <a:t>Lamp</a:t>
            </a:r>
          </a:p>
        </p:txBody>
      </p:sp>
      <p:sp>
        <p:nvSpPr>
          <p:cNvPr id="20" name="Oval 19"/>
          <p:cNvSpPr/>
          <p:nvPr/>
        </p:nvSpPr>
        <p:spPr>
          <a:xfrm>
            <a:off x="2799937" y="3573780"/>
            <a:ext cx="137160" cy="137160"/>
          </a:xfrm>
          <a:prstGeom prst="ellipse">
            <a:avLst/>
          </a:prstGeom>
          <a:solidFill>
            <a:srgbClr val="000000"/>
          </a:solidFill>
          <a:ln>
            <a:noFill/>
          </a:ln>
          <a:effectLst/>
        </p:spPr>
        <p:txBody>
          <a:bodyPr rtlCol="0" anchor="ctr"/>
          <a:lstStyle/>
          <a:p>
            <a:pPr algn="ctr"/>
          </a:p>
        </p:txBody>
      </p:sp>
      <p:sp>
        <p:nvSpPr>
          <p:cNvPr id="21" name="Oval 20"/>
          <p:cNvSpPr/>
          <p:nvPr/>
        </p:nvSpPr>
        <p:spPr>
          <a:xfrm>
            <a:off x="4171537" y="3573780"/>
            <a:ext cx="137160" cy="137160"/>
          </a:xfrm>
          <a:prstGeom prst="ellipse">
            <a:avLst/>
          </a:prstGeom>
          <a:solidFill>
            <a:srgbClr val="000000"/>
          </a:solidFill>
          <a:ln>
            <a:noFill/>
          </a:ln>
          <a:effectLst/>
        </p:spPr>
        <p:txBody>
          <a:bodyPr rtlCol="0" anchor="ctr"/>
          <a:lstStyle/>
          <a:p>
            <a:pPr algn="ctr"/>
          </a:p>
        </p:txBody>
      </p:sp>
      <p:sp>
        <p:nvSpPr>
          <p:cNvPr id="22" name="TextBox 21"/>
          <p:cNvSpPr txBox="1"/>
          <p:nvPr/>
        </p:nvSpPr>
        <p:spPr>
          <a:xfrm>
            <a:off x="4441285" y="3459480"/>
            <a:ext cx="2919634" cy="365760"/>
          </a:xfrm>
          <a:prstGeom prst="rect">
            <a:avLst/>
          </a:prstGeom>
          <a:noFill/>
        </p:spPr>
        <p:txBody>
          <a:bodyPr wrap="square" lIns="0" rIns="0" tIns="0" bIns="0" anchor="ctr">
            <a:spAutoFit/>
          </a:bodyPr>
          <a:lstStyle/>
          <a:p>
            <a:pPr algn="l">
              <a:spcAft>
                <a:spcPts val="0"/>
              </a:spcAft>
            </a:pPr>
            <a:r>
              <a:rPr sz="1600" b="0">
                <a:solidFill>
                  <a:srgbClr val="000000"/>
                </a:solidFill>
                <a:latin typeface="Arial"/>
              </a:rPr>
              <a:t>you look through it</a:t>
            </a:r>
          </a:p>
        </p:txBody>
      </p:sp>
      <p:sp>
        <p:nvSpPr>
          <p:cNvPr id="23" name="TextBox 22"/>
          <p:cNvSpPr txBox="1"/>
          <p:nvPr/>
        </p:nvSpPr>
        <p:spPr>
          <a:xfrm>
            <a:off x="777240" y="4160519"/>
            <a:ext cx="2045557" cy="365760"/>
          </a:xfrm>
          <a:prstGeom prst="rect">
            <a:avLst/>
          </a:prstGeom>
          <a:noFill/>
        </p:spPr>
        <p:txBody>
          <a:bodyPr wrap="square" lIns="0" rIns="0" tIns="0" bIns="0" anchor="ctr">
            <a:spAutoFit/>
          </a:bodyPr>
          <a:lstStyle/>
          <a:p>
            <a:pPr algn="l">
              <a:spcAft>
                <a:spcPts val="0"/>
              </a:spcAft>
            </a:pPr>
            <a:r>
              <a:rPr sz="1600" b="1">
                <a:solidFill>
                  <a:srgbClr val="000000"/>
                </a:solidFill>
                <a:latin typeface="Arial"/>
              </a:rPr>
              <a:t>Fine focusing knob</a:t>
            </a:r>
          </a:p>
        </p:txBody>
      </p:sp>
      <p:sp>
        <p:nvSpPr>
          <p:cNvPr id="24" name="Oval 23"/>
          <p:cNvSpPr/>
          <p:nvPr/>
        </p:nvSpPr>
        <p:spPr>
          <a:xfrm>
            <a:off x="2799937" y="4274819"/>
            <a:ext cx="137160" cy="137160"/>
          </a:xfrm>
          <a:prstGeom prst="ellipse">
            <a:avLst/>
          </a:prstGeom>
          <a:solidFill>
            <a:srgbClr val="000000"/>
          </a:solidFill>
          <a:ln>
            <a:noFill/>
          </a:ln>
          <a:effectLst/>
        </p:spPr>
        <p:txBody>
          <a:bodyPr rtlCol="0" anchor="ctr"/>
          <a:lstStyle/>
          <a:p>
            <a:pPr algn="ctr"/>
          </a:p>
        </p:txBody>
      </p:sp>
      <p:sp>
        <p:nvSpPr>
          <p:cNvPr id="25" name="Oval 24"/>
          <p:cNvSpPr/>
          <p:nvPr/>
        </p:nvSpPr>
        <p:spPr>
          <a:xfrm>
            <a:off x="4171537" y="4274819"/>
            <a:ext cx="137160" cy="137160"/>
          </a:xfrm>
          <a:prstGeom prst="ellipse">
            <a:avLst/>
          </a:prstGeom>
          <a:solidFill>
            <a:srgbClr val="000000"/>
          </a:solidFill>
          <a:ln>
            <a:noFill/>
          </a:ln>
          <a:effectLst/>
        </p:spPr>
        <p:txBody>
          <a:bodyPr rtlCol="0" anchor="ctr"/>
          <a:lstStyle/>
          <a:p>
            <a:pPr algn="ctr"/>
          </a:p>
        </p:txBody>
      </p:sp>
      <p:sp>
        <p:nvSpPr>
          <p:cNvPr id="26" name="TextBox 25"/>
          <p:cNvSpPr txBox="1"/>
          <p:nvPr/>
        </p:nvSpPr>
        <p:spPr>
          <a:xfrm>
            <a:off x="4441285" y="4160519"/>
            <a:ext cx="2919634" cy="365760"/>
          </a:xfrm>
          <a:prstGeom prst="rect">
            <a:avLst/>
          </a:prstGeom>
          <a:noFill/>
        </p:spPr>
        <p:txBody>
          <a:bodyPr wrap="square" lIns="0" rIns="0" tIns="0" bIns="0" anchor="ctr">
            <a:spAutoFit/>
          </a:bodyPr>
          <a:lstStyle/>
          <a:p>
            <a:pPr algn="l">
              <a:spcAft>
                <a:spcPts val="0"/>
              </a:spcAft>
            </a:pPr>
            <a:r>
              <a:rPr sz="1600" b="0">
                <a:solidFill>
                  <a:srgbClr val="000000"/>
                </a:solidFill>
                <a:latin typeface="Arial"/>
              </a:rPr>
              <a:t>holds the slide</a:t>
            </a:r>
          </a:p>
        </p:txBody>
      </p:sp>
      <p:cxnSp>
        <p:nvCxnSpPr>
          <p:cNvPr id="27" name="Connector 26"/>
          <p:cNvCxnSpPr/>
          <p:nvPr/>
        </p:nvCxnSpPr>
        <p:spPr>
          <a:xfrm>
            <a:off x="2868517" y="2240280"/>
            <a:ext cx="1371600" cy="1402080"/>
          </a:xfrm>
          <a:prstGeom prst="line">
            <a:avLst/>
          </a:prstGeom>
          <a:ln w="31750">
            <a:solidFill>
              <a:srgbClr val="009900"/>
            </a:solidFill>
          </a:ln>
        </p:spPr>
      </p:cxnSp>
      <p:cxnSp>
        <p:nvCxnSpPr>
          <p:cNvPr id="28" name="Connector 27"/>
          <p:cNvCxnSpPr/>
          <p:nvPr/>
        </p:nvCxnSpPr>
        <p:spPr>
          <a:xfrm>
            <a:off x="2868517" y="2941320"/>
            <a:ext cx="1371600" cy="1402079"/>
          </a:xfrm>
          <a:prstGeom prst="line">
            <a:avLst/>
          </a:prstGeom>
          <a:ln w="31750">
            <a:solidFill>
              <a:srgbClr val="009900"/>
            </a:solidFill>
          </a:ln>
        </p:spPr>
      </p:cxnSp>
      <p:cxnSp>
        <p:nvCxnSpPr>
          <p:cNvPr id="29" name="Connector 28"/>
          <p:cNvCxnSpPr/>
          <p:nvPr/>
        </p:nvCxnSpPr>
        <p:spPr>
          <a:xfrm flipV="1">
            <a:off x="2868517" y="2941320"/>
            <a:ext cx="1371600" cy="701040"/>
          </a:xfrm>
          <a:prstGeom prst="line">
            <a:avLst/>
          </a:prstGeom>
          <a:ln w="31750">
            <a:solidFill>
              <a:srgbClr val="009900"/>
            </a:solidFill>
          </a:ln>
        </p:spPr>
      </p:cxnSp>
      <p:cxnSp>
        <p:nvCxnSpPr>
          <p:cNvPr id="30" name="Connector 29"/>
          <p:cNvCxnSpPr/>
          <p:nvPr/>
        </p:nvCxnSpPr>
        <p:spPr>
          <a:xfrm flipV="1">
            <a:off x="2868517" y="2240280"/>
            <a:ext cx="1371600" cy="2103119"/>
          </a:xfrm>
          <a:prstGeom prst="line">
            <a:avLst/>
          </a:prstGeom>
          <a:ln w="31750">
            <a:solidFill>
              <a:srgbClr val="009900"/>
            </a:solidFill>
          </a:ln>
        </p:spPr>
      </p:cxnSp>
      <p:sp>
        <p:nvSpPr>
          <p:cNvPr id="31" name="Rectangle 30"/>
          <p:cNvSpPr/>
          <p:nvPr/>
        </p:nvSpPr>
        <p:spPr>
          <a:xfrm>
            <a:off x="548640"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32" name="TextBox 31"/>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3" name="TextBox 32"/>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4" name="TextBox 33"/>
          <p:cNvSpPr txBox="1"/>
          <p:nvPr/>
        </p:nvSpPr>
        <p:spPr>
          <a:xfrm>
            <a:off x="685800" y="52303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Use the words in the box. Use each word once.</a:t>
            </a:r>
          </a:p>
        </p:txBody>
      </p:sp>
      <p:sp>
        <p:nvSpPr>
          <p:cNvPr id="35" name="Rectangle 34"/>
          <p:cNvSpPr/>
          <p:nvPr/>
        </p:nvSpPr>
        <p:spPr>
          <a:xfrm>
            <a:off x="685800" y="5577840"/>
            <a:ext cx="6675120" cy="411480"/>
          </a:xfrm>
          <a:prstGeom prst="rect">
            <a:avLst/>
          </a:prstGeom>
          <a:solidFill>
            <a:srgbClr val="FFFFFF"/>
          </a:solidFill>
          <a:ln w="15875">
            <a:solidFill>
              <a:srgbClr val="000000"/>
            </a:solidFill>
          </a:ln>
          <a:effectLst/>
        </p:spPr>
        <p:txBody>
          <a:bodyPr rtlCol="0" anchor="ctr"/>
          <a:lstStyle/>
          <a:p>
            <a:pPr algn="ctr"/>
          </a:p>
        </p:txBody>
      </p:sp>
      <p:sp>
        <p:nvSpPr>
          <p:cNvPr id="36" name="TextBox 35"/>
          <p:cNvSpPr txBox="1"/>
          <p:nvPr/>
        </p:nvSpPr>
        <p:spPr>
          <a:xfrm>
            <a:off x="77724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thin</a:t>
            </a:r>
          </a:p>
        </p:txBody>
      </p:sp>
      <p:sp>
        <p:nvSpPr>
          <p:cNvPr id="37" name="TextBox 36"/>
          <p:cNvSpPr txBox="1"/>
          <p:nvPr/>
        </p:nvSpPr>
        <p:spPr>
          <a:xfrm>
            <a:off x="185928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iodine</a:t>
            </a:r>
          </a:p>
        </p:txBody>
      </p:sp>
      <p:sp>
        <p:nvSpPr>
          <p:cNvPr id="38" name="TextBox 37"/>
          <p:cNvSpPr txBox="1"/>
          <p:nvPr/>
        </p:nvSpPr>
        <p:spPr>
          <a:xfrm>
            <a:off x="294132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coverslip</a:t>
            </a:r>
          </a:p>
        </p:txBody>
      </p:sp>
      <p:sp>
        <p:nvSpPr>
          <p:cNvPr id="39" name="TextBox 38"/>
          <p:cNvSpPr txBox="1"/>
          <p:nvPr/>
        </p:nvSpPr>
        <p:spPr>
          <a:xfrm>
            <a:off x="4023359"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lowest</a:t>
            </a:r>
          </a:p>
        </p:txBody>
      </p:sp>
      <p:sp>
        <p:nvSpPr>
          <p:cNvPr id="40" name="TextBox 39"/>
          <p:cNvSpPr txBox="1"/>
          <p:nvPr/>
        </p:nvSpPr>
        <p:spPr>
          <a:xfrm>
            <a:off x="510540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fine</a:t>
            </a:r>
          </a:p>
        </p:txBody>
      </p:sp>
      <p:sp>
        <p:nvSpPr>
          <p:cNvPr id="41" name="TextBox 40"/>
          <p:cNvSpPr txBox="1"/>
          <p:nvPr/>
        </p:nvSpPr>
        <p:spPr>
          <a:xfrm>
            <a:off x="6187440" y="5623559"/>
            <a:ext cx="1082040" cy="32004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pencil</a:t>
            </a:r>
          </a:p>
        </p:txBody>
      </p:sp>
      <p:sp>
        <p:nvSpPr>
          <p:cNvPr id="42" name="TextBox 41"/>
          <p:cNvSpPr txBox="1"/>
          <p:nvPr/>
        </p:nvSpPr>
        <p:spPr>
          <a:xfrm>
            <a:off x="777240" y="6126480"/>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The layer of onion must be </a:t>
            </a:r>
            <a:r>
              <a:rPr sz="1500" b="1">
                <a:solidFill>
                  <a:srgbClr val="009900"/>
                </a:solidFill>
                <a:latin typeface="Arial"/>
              </a:rPr>
              <a:t>thin</a:t>
            </a:r>
            <a:r>
              <a:rPr sz="1500" b="0">
                <a:solidFill>
                  <a:srgbClr val="000000"/>
                </a:solidFill>
                <a:latin typeface="Arial"/>
              </a:rPr>
              <a:t> so that light can pass through it.</a:t>
            </a:r>
            <a:r>
              <a:rPr sz="1500" b="1">
                <a:solidFill>
                  <a:srgbClr val="009900"/>
                </a:solidFill>
                <a:latin typeface="Arial"/>
              </a:rPr>
              <a:t>  (1)</a:t>
            </a:r>
          </a:p>
        </p:txBody>
      </p:sp>
      <p:sp>
        <p:nvSpPr>
          <p:cNvPr id="43" name="TextBox 42"/>
          <p:cNvSpPr txBox="1"/>
          <p:nvPr/>
        </p:nvSpPr>
        <p:spPr>
          <a:xfrm>
            <a:off x="777240" y="6498869"/>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Add a drop of </a:t>
            </a:r>
            <a:r>
              <a:rPr sz="1500" b="1">
                <a:solidFill>
                  <a:srgbClr val="009900"/>
                </a:solidFill>
                <a:latin typeface="Arial"/>
              </a:rPr>
              <a:t>iodine</a:t>
            </a:r>
            <a:r>
              <a:rPr sz="1500" b="0">
                <a:solidFill>
                  <a:srgbClr val="000000"/>
                </a:solidFill>
                <a:latin typeface="Arial"/>
              </a:rPr>
              <a:t> solution to stain the cells.</a:t>
            </a:r>
            <a:r>
              <a:rPr sz="1500" b="1">
                <a:solidFill>
                  <a:srgbClr val="009900"/>
                </a:solidFill>
                <a:latin typeface="Arial"/>
              </a:rPr>
              <a:t>  (1)</a:t>
            </a:r>
          </a:p>
        </p:txBody>
      </p:sp>
      <p:sp>
        <p:nvSpPr>
          <p:cNvPr id="44" name="TextBox 43"/>
          <p:cNvSpPr txBox="1"/>
          <p:nvPr/>
        </p:nvSpPr>
        <p:spPr>
          <a:xfrm>
            <a:off x="777240" y="6871258"/>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Lower the </a:t>
            </a:r>
            <a:r>
              <a:rPr sz="1500" b="1">
                <a:solidFill>
                  <a:srgbClr val="009900"/>
                </a:solidFill>
                <a:latin typeface="Arial"/>
              </a:rPr>
              <a:t>coverslip</a:t>
            </a:r>
            <a:r>
              <a:rPr sz="1500" b="0">
                <a:solidFill>
                  <a:srgbClr val="000000"/>
                </a:solidFill>
                <a:latin typeface="Arial"/>
              </a:rPr>
              <a:t> slowly, at an angle.</a:t>
            </a:r>
            <a:r>
              <a:rPr sz="1500" b="1">
                <a:solidFill>
                  <a:srgbClr val="009900"/>
                </a:solidFill>
                <a:latin typeface="Arial"/>
              </a:rPr>
              <a:t>  (1)</a:t>
            </a:r>
          </a:p>
        </p:txBody>
      </p:sp>
      <p:sp>
        <p:nvSpPr>
          <p:cNvPr id="45" name="TextBox 44"/>
          <p:cNvSpPr txBox="1"/>
          <p:nvPr/>
        </p:nvSpPr>
        <p:spPr>
          <a:xfrm>
            <a:off x="777240" y="7243648"/>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Start with the </a:t>
            </a:r>
            <a:r>
              <a:rPr sz="1500" b="1">
                <a:solidFill>
                  <a:srgbClr val="009900"/>
                </a:solidFill>
                <a:latin typeface="Arial"/>
              </a:rPr>
              <a:t>lowest</a:t>
            </a:r>
            <a:r>
              <a:rPr sz="1500" b="0">
                <a:solidFill>
                  <a:srgbClr val="000000"/>
                </a:solidFill>
                <a:latin typeface="Arial"/>
              </a:rPr>
              <a:t>-power objective lens.</a:t>
            </a:r>
            <a:r>
              <a:rPr sz="1500" b="1">
                <a:solidFill>
                  <a:srgbClr val="009900"/>
                </a:solidFill>
                <a:latin typeface="Arial"/>
              </a:rPr>
              <a:t>  (1)</a:t>
            </a:r>
          </a:p>
        </p:txBody>
      </p:sp>
      <p:sp>
        <p:nvSpPr>
          <p:cNvPr id="46" name="TextBox 45"/>
          <p:cNvSpPr txBox="1"/>
          <p:nvPr/>
        </p:nvSpPr>
        <p:spPr>
          <a:xfrm>
            <a:off x="777240" y="761603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Make the image sharp with the </a:t>
            </a:r>
            <a:r>
              <a:rPr sz="1500" b="1">
                <a:solidFill>
                  <a:srgbClr val="009900"/>
                </a:solidFill>
                <a:latin typeface="Arial"/>
              </a:rPr>
              <a:t>fine</a:t>
            </a:r>
            <a:r>
              <a:rPr sz="1500" b="0">
                <a:solidFill>
                  <a:srgbClr val="000000"/>
                </a:solidFill>
                <a:latin typeface="Arial"/>
              </a:rPr>
              <a:t> focusing knob.</a:t>
            </a:r>
            <a:r>
              <a:rPr sz="1500" b="1">
                <a:solidFill>
                  <a:srgbClr val="009900"/>
                </a:solidFill>
                <a:latin typeface="Arial"/>
              </a:rPr>
              <a:t>  (1)</a:t>
            </a:r>
          </a:p>
        </p:txBody>
      </p:sp>
      <p:sp>
        <p:nvSpPr>
          <p:cNvPr id="47" name="TextBox 46"/>
          <p:cNvSpPr txBox="1"/>
          <p:nvPr/>
        </p:nvSpPr>
        <p:spPr>
          <a:xfrm>
            <a:off x="777240" y="7988427"/>
            <a:ext cx="658368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Draw what you see with a sharp </a:t>
            </a:r>
            <a:r>
              <a:rPr sz="1500" b="1">
                <a:solidFill>
                  <a:srgbClr val="009900"/>
                </a:solidFill>
                <a:latin typeface="Arial"/>
              </a:rPr>
              <a:t>pencil</a:t>
            </a:r>
            <a:r>
              <a:rPr sz="1500" b="0">
                <a:solidFill>
                  <a:srgbClr val="000000"/>
                </a:solidFill>
                <a:latin typeface="Arial"/>
              </a:rPr>
              <a:t>.</a:t>
            </a:r>
            <a:r>
              <a:rPr sz="1500" b="1">
                <a:solidFill>
                  <a:srgbClr val="009900"/>
                </a:solidFill>
                <a:latin typeface="Arial"/>
              </a:rPr>
              <a:t>  (1)</a:t>
            </a:r>
          </a:p>
        </p:txBody>
      </p:sp>
      <p:sp>
        <p:nvSpPr>
          <p:cNvPr id="48" name="Rectangle 47"/>
          <p:cNvSpPr/>
          <p:nvPr/>
        </p:nvSpPr>
        <p:spPr>
          <a:xfrm>
            <a:off x="7744968"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49" name="TextBox 4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0" name="TextBox 4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1" name="TextBox 50"/>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Write true or false after each sentence.</a:t>
            </a:r>
          </a:p>
        </p:txBody>
      </p:sp>
      <p:sp>
        <p:nvSpPr>
          <p:cNvPr id="52" name="TextBox 51"/>
          <p:cNvSpPr txBox="1"/>
          <p:nvPr/>
        </p:nvSpPr>
        <p:spPr>
          <a:xfrm>
            <a:off x="7882128" y="1965960"/>
            <a:ext cx="6675120" cy="1941194"/>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1. Focusing makes the cells look bigger.   </a:t>
            </a:r>
            <a:r>
              <a:rPr sz="1500" b="1">
                <a:solidFill>
                  <a:srgbClr val="009900"/>
                </a:solidFill>
                <a:latin typeface="Arial"/>
              </a:rPr>
              <a:t>False: focusing makes the cells sharper, not bigger. (1)</a:t>
            </a:r>
          </a:p>
          <a:p>
            <a:pPr algn="l">
              <a:spcAft>
                <a:spcPts val="600"/>
              </a:spcAft>
            </a:pPr>
            <a:r>
              <a:rPr sz="1400" b="0">
                <a:solidFill>
                  <a:srgbClr val="000000"/>
                </a:solidFill>
                <a:latin typeface="Arial"/>
              </a:rPr>
              <a:t>2. A stain makes the cells easier to see.   </a:t>
            </a:r>
            <a:r>
              <a:rPr sz="1500" b="1">
                <a:solidFill>
                  <a:srgbClr val="009900"/>
                </a:solidFill>
                <a:latin typeface="Arial"/>
              </a:rPr>
              <a:t>True. (1)</a:t>
            </a:r>
          </a:p>
          <a:p>
            <a:pPr algn="l">
              <a:spcAft>
                <a:spcPts val="600"/>
              </a:spcAft>
            </a:pPr>
            <a:r>
              <a:rPr sz="1400" b="0">
                <a:solidFill>
                  <a:srgbClr val="000000"/>
                </a:solidFill>
                <a:latin typeface="Arial"/>
              </a:rPr>
              <a:t>3. An air bubble is a kind of cell.   </a:t>
            </a:r>
            <a:r>
              <a:rPr sz="1500" b="1">
                <a:solidFill>
                  <a:srgbClr val="009900"/>
                </a:solidFill>
                <a:latin typeface="Arial"/>
              </a:rPr>
              <a:t>False: an air bubble is not a cell. (1)</a:t>
            </a:r>
          </a:p>
          <a:p>
            <a:pPr algn="l">
              <a:spcAft>
                <a:spcPts val="600"/>
              </a:spcAft>
            </a:pPr>
            <a:r>
              <a:rPr sz="1400" b="0">
                <a:solidFill>
                  <a:srgbClr val="000000"/>
                </a:solidFill>
                <a:latin typeface="Arial"/>
              </a:rPr>
              <a:t>4. You should shade your drawing.   </a:t>
            </a:r>
            <a:r>
              <a:rPr sz="1500" b="1">
                <a:solidFill>
                  <a:srgbClr val="009900"/>
                </a:solidFill>
                <a:latin typeface="Arial"/>
              </a:rPr>
              <a:t>False: never shade. (1)</a:t>
            </a:r>
          </a:p>
          <a:p>
            <a:pPr algn="l">
              <a:spcAft>
                <a:spcPts val="600"/>
              </a:spcAft>
            </a:pPr>
            <a:r>
              <a:rPr sz="1400" b="0">
                <a:solidFill>
                  <a:srgbClr val="000000"/>
                </a:solidFill>
                <a:latin typeface="Arial"/>
              </a:rPr>
              <a:t>5. An electron microscope shows more detail than a light microscope.   </a:t>
            </a:r>
            <a:r>
              <a:rPr sz="1500" b="1">
                <a:solidFill>
                  <a:srgbClr val="009900"/>
                </a:solidFill>
                <a:latin typeface="Arial"/>
              </a:rPr>
              <a:t>True. (1)</a:t>
            </a:r>
          </a:p>
          <a:p>
            <a:pPr algn="l">
              <a:spcAft>
                <a:spcPts val="600"/>
              </a:spcAft>
            </a:pPr>
            <a:r>
              <a:rPr sz="1400" b="0">
                <a:solidFill>
                  <a:srgbClr val="000000"/>
                </a:solidFill>
                <a:latin typeface="Arial"/>
              </a:rPr>
              <a:t>6. Robert Hooke named cells in 1665.   </a:t>
            </a:r>
            <a:r>
              <a:rPr sz="1500" b="1">
                <a:solidFill>
                  <a:srgbClr val="009900"/>
                </a:solidFill>
                <a:latin typeface="Arial"/>
              </a:rPr>
              <a:t>True. (1)</a:t>
            </a:r>
          </a:p>
        </p:txBody>
      </p:sp>
      <p:sp>
        <p:nvSpPr>
          <p:cNvPr id="53" name="Rectangle 52"/>
          <p:cNvSpPr/>
          <p:nvPr/>
        </p:nvSpPr>
        <p:spPr>
          <a:xfrm>
            <a:off x="7744968"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54" name="TextBox 53"/>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Multiply the numbers</a:t>
            </a:r>
          </a:p>
        </p:txBody>
      </p:sp>
      <p:sp>
        <p:nvSpPr>
          <p:cNvPr id="55" name="TextBox 54"/>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56" name="TextBox 55"/>
          <p:cNvSpPr txBox="1"/>
          <p:nvPr/>
        </p:nvSpPr>
        <p:spPr>
          <a:xfrm>
            <a:off x="7882128" y="5230368"/>
            <a:ext cx="6675120" cy="222884"/>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Total magnification = eyepiece × objective. Fill in the totals.</a:t>
            </a:r>
          </a:p>
        </p:txBody>
      </p:sp>
      <p:graphicFrame>
        <p:nvGraphicFramePr>
          <p:cNvPr id="57" name="Table 56"/>
          <p:cNvGraphicFramePr>
            <a:graphicFrameLocks noGrp="1"/>
          </p:cNvGraphicFramePr>
          <p:nvPr/>
        </p:nvGraphicFramePr>
        <p:xfrm>
          <a:off x="8293608" y="5590413"/>
          <a:ext cx="5852160" cy="1645920"/>
        </p:xfrm>
        <a:graphic>
          <a:graphicData uri="http://schemas.openxmlformats.org/drawingml/2006/table">
            <a:tbl>
              <a:tblPr firstRow="0" bandRow="0">
                <a:tableStyleId>{5C22544A-7EE6-4342-B048-85BDC9FD1C3A}</a:tableStyleId>
              </a:tblPr>
              <a:tblGrid>
                <a:gridCol w="1828800"/>
                <a:gridCol w="1828800"/>
                <a:gridCol w="2194560"/>
              </a:tblGrid>
              <a:tr h="411480">
                <a:tc>
                  <a:txBody>
                    <a:bodyPr/>
                    <a:lstStyle/>
                    <a:p>
                      <a:pPr algn="ctr"/>
                      <a:r>
                        <a:rPr sz="1600" b="1">
                          <a:solidFill>
                            <a:srgbClr val="000000"/>
                          </a:solidFill>
                          <a:latin typeface="Arial"/>
                        </a:rPr>
                        <a:t>Eyepiece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600" b="1">
                          <a:solidFill>
                            <a:srgbClr val="000000"/>
                          </a:solidFill>
                          <a:latin typeface="Arial"/>
                        </a:rPr>
                        <a:t>Objective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600" b="1">
                          <a:solidFill>
                            <a:srgbClr val="000000"/>
                          </a:solidFill>
                          <a:latin typeface="Arial"/>
                        </a:rPr>
                        <a:t>Total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411480">
                <a:tc>
                  <a:txBody>
                    <a:bodyPr/>
                    <a:lstStyle/>
                    <a:p>
                      <a:pPr algn="ctr"/>
                      <a:r>
                        <a:rPr sz="16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 40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11480">
                <a:tc>
                  <a:txBody>
                    <a:bodyPr/>
                    <a:lstStyle/>
                    <a:p>
                      <a:pPr algn="ctr"/>
                      <a:r>
                        <a:rPr sz="16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 100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411480">
                <a:tc>
                  <a:txBody>
                    <a:bodyPr/>
                    <a:lstStyle/>
                    <a:p>
                      <a:pPr algn="ctr"/>
                      <a:r>
                        <a:rPr sz="1600" b="0">
                          <a:solidFill>
                            <a:srgbClr val="000000"/>
                          </a:solidFill>
                          <a:latin typeface="Arial"/>
                        </a:rPr>
                        <a:t>× 10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0">
                          <a:solidFill>
                            <a:srgbClr val="000000"/>
                          </a:solidFill>
                          <a:latin typeface="Arial"/>
                        </a:rPr>
                        <a:t>× 40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600" b="1">
                          <a:solidFill>
                            <a:srgbClr val="009900"/>
                          </a:solidFill>
                          <a:latin typeface="Arial"/>
                        </a:rPr>
                        <a:t>× 400 (1)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58" name="TextBox 57"/>
          <p:cNvSpPr txBox="1"/>
          <p:nvPr/>
        </p:nvSpPr>
        <p:spPr>
          <a:xfrm>
            <a:off x="7882128" y="746493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Which total makes the cells look biggest?  [1]</a:t>
            </a:r>
          </a:p>
        </p:txBody>
      </p:sp>
      <p:sp>
        <p:nvSpPr>
          <p:cNvPr id="59" name="TextBox 58"/>
          <p:cNvSpPr txBox="1"/>
          <p:nvPr/>
        </p:nvSpPr>
        <p:spPr>
          <a:xfrm>
            <a:off x="8156448" y="7779258"/>
            <a:ext cx="6400800" cy="548640"/>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 400 (1)</a:t>
            </a:r>
          </a:p>
          <a:p>
            <a:pPr algn="l">
              <a:spcAft>
                <a:spcPts val="300"/>
              </a:spcAft>
            </a:pPr>
            <a:r>
              <a:rPr sz="1300" b="1">
                <a:solidFill>
                  <a:srgbClr val="009900"/>
                </a:solidFill>
                <a:latin typeface="Arial"/>
              </a:rPr>
              <a:t>Allow the numbers without the × sign.</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L3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6" name="Rectangle 5"/>
          <p:cNvSpPr/>
          <p:nvPr/>
        </p:nvSpPr>
        <p:spPr>
          <a:xfrm>
            <a:off x="548640"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A light microscope</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pic>
        <p:nvPicPr>
          <p:cNvPr id="9" name="Picture 8" descr="Figure 1, the light microscope, with the three answers written on its label lines: 1 objective lens, 2 stage, 3 fine focusing knob."/>
          <p:cNvPicPr>
            <a:picLocks noChangeAspect="1"/>
          </p:cNvPicPr>
          <p:nvPr/>
        </p:nvPicPr>
        <p:blipFill>
          <a:blip r:embed="rId2"/>
          <a:stretch>
            <a:fillRect/>
          </a:stretch>
        </p:blipFill>
        <p:spPr>
          <a:xfrm>
            <a:off x="3383279" y="1645920"/>
            <a:ext cx="4023360" cy="2502530"/>
          </a:xfrm>
          <a:prstGeom prst="rect">
            <a:avLst/>
          </a:prstGeom>
        </p:spPr>
      </p:pic>
      <p:sp>
        <p:nvSpPr>
          <p:cNvPr id="10" name="TextBox 9"/>
          <p:cNvSpPr txBox="1"/>
          <p:nvPr/>
        </p:nvSpPr>
        <p:spPr>
          <a:xfrm>
            <a:off x="685800" y="1572768"/>
            <a:ext cx="2560319"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Complete Figure 1.  </a:t>
            </a:r>
            <a:r>
              <a:rPr sz="1250" b="0">
                <a:solidFill>
                  <a:srgbClr val="5A5A5A"/>
                </a:solidFill>
                <a:latin typeface="Arial"/>
              </a:rPr>
              <a:t>[3]</a:t>
            </a:r>
          </a:p>
          <a:p>
            <a:pPr algn="l">
              <a:spcBef>
                <a:spcPts val="200"/>
              </a:spcBef>
              <a:spcAft>
                <a:spcPts val="0"/>
              </a:spcAft>
            </a:pPr>
            <a:r>
              <a:rPr sz="1200" b="1">
                <a:solidFill>
                  <a:srgbClr val="009900"/>
                </a:solidFill>
                <a:latin typeface="Arial"/>
              </a:rPr>
              <a:t>1 objective lens (1)</a:t>
            </a:r>
          </a:p>
          <a:p>
            <a:pPr algn="l">
              <a:spcBef>
                <a:spcPts val="200"/>
              </a:spcBef>
              <a:spcAft>
                <a:spcPts val="0"/>
              </a:spcAft>
            </a:pPr>
            <a:r>
              <a:rPr sz="1200" b="1">
                <a:solidFill>
                  <a:srgbClr val="009900"/>
                </a:solidFill>
                <a:latin typeface="Arial"/>
              </a:rPr>
              <a:t>2 stage (1)</a:t>
            </a:r>
          </a:p>
          <a:p>
            <a:pPr algn="l">
              <a:spcBef>
                <a:spcPts val="200"/>
              </a:spcBef>
              <a:spcAft>
                <a:spcPts val="0"/>
              </a:spcAft>
            </a:pPr>
            <a:r>
              <a:rPr sz="1200" b="1">
                <a:solidFill>
                  <a:srgbClr val="009900"/>
                </a:solidFill>
                <a:latin typeface="Arial"/>
              </a:rPr>
              <a:t>3 fine focusing knob (1)</a:t>
            </a:r>
          </a:p>
          <a:p>
            <a:pPr algn="l">
              <a:spcBef>
                <a:spcPts val="200"/>
              </a:spcBef>
              <a:spcAft>
                <a:spcPts val="0"/>
              </a:spcAft>
            </a:pPr>
            <a:r>
              <a:rPr sz="1200" b="0">
                <a:solidFill>
                  <a:srgbClr val="009900"/>
                </a:solidFill>
                <a:latin typeface="Arial"/>
              </a:rPr>
              <a:t>1 mark for each correct label. If more than one word from the box is written on one line, do not give that mark.</a:t>
            </a:r>
          </a:p>
          <a:p>
            <a:pPr algn="l">
              <a:spcBef>
                <a:spcPts val="900"/>
              </a:spcBef>
              <a:spcAft>
                <a:spcPts val="0"/>
              </a:spcAft>
            </a:pPr>
            <a:r>
              <a:rPr sz="1250" b="1">
                <a:solidFill>
                  <a:srgbClr val="000000"/>
                </a:solidFill>
                <a:latin typeface="Arial"/>
              </a:rPr>
              <a:t>01.2  </a:t>
            </a:r>
            <a:r>
              <a:rPr sz="1250" b="0">
                <a:solidFill>
                  <a:srgbClr val="000000"/>
                </a:solidFill>
                <a:latin typeface="Arial"/>
              </a:rPr>
              <a:t>Calculate the total magnification.  </a:t>
            </a:r>
            <a:r>
              <a:rPr sz="1250" b="0">
                <a:solidFill>
                  <a:srgbClr val="5A5A5A"/>
                </a:solidFill>
                <a:latin typeface="Arial"/>
              </a:rPr>
              <a:t>[2]</a:t>
            </a:r>
          </a:p>
          <a:p>
            <a:pPr algn="l">
              <a:spcBef>
                <a:spcPts val="200"/>
              </a:spcBef>
              <a:spcAft>
                <a:spcPts val="0"/>
              </a:spcAft>
            </a:pPr>
            <a:r>
              <a:rPr sz="1200" b="1">
                <a:solidFill>
                  <a:srgbClr val="009900"/>
                </a:solidFill>
                <a:latin typeface="Arial"/>
              </a:rPr>
              <a:t>15 × 10 (1)</a:t>
            </a:r>
          </a:p>
          <a:p>
            <a:pPr algn="l">
              <a:spcBef>
                <a:spcPts val="200"/>
              </a:spcBef>
              <a:spcAft>
                <a:spcPts val="0"/>
              </a:spcAft>
            </a:pPr>
            <a:r>
              <a:rPr sz="1200" b="1">
                <a:solidFill>
                  <a:srgbClr val="009900"/>
                </a:solidFill>
                <a:latin typeface="Arial"/>
              </a:rPr>
              <a:t>= (×) 150 (1)</a:t>
            </a:r>
          </a:p>
          <a:p>
            <a:pPr algn="l">
              <a:spcBef>
                <a:spcPts val="200"/>
              </a:spcBef>
              <a:spcAft>
                <a:spcPts val="0"/>
              </a:spcAft>
            </a:pPr>
            <a:r>
              <a:rPr sz="1200" b="0">
                <a:solidFill>
                  <a:srgbClr val="009900"/>
                </a:solidFill>
                <a:latin typeface="Arial"/>
              </a:rPr>
              <a:t>Correct answer with no working = 2 marks. </a:t>
            </a:r>
            <a:r>
              <a:rPr sz="1200" b="1">
                <a:solidFill>
                  <a:srgbClr val="009900"/>
                </a:solidFill>
                <a:latin typeface="Arial"/>
              </a:rPr>
              <a:t>allow</a:t>
            </a:r>
            <a:r>
              <a:rPr sz="1200" b="0">
                <a:solidFill>
                  <a:srgbClr val="009900"/>
                </a:solidFill>
                <a:latin typeface="Arial"/>
              </a:rPr>
              <a:t> 150 without the × sign. </a:t>
            </a:r>
            <a:r>
              <a:rPr sz="1200" b="1">
                <a:solidFill>
                  <a:srgbClr val="009900"/>
                </a:solidFill>
                <a:latin typeface="Arial"/>
              </a:rPr>
              <a:t>do not accept</a:t>
            </a:r>
            <a:r>
              <a:rPr sz="1200" b="0">
                <a:solidFill>
                  <a:srgbClr val="009900"/>
                </a:solidFill>
                <a:latin typeface="Arial"/>
              </a:rPr>
              <a:t> 25 (the magnifications added): 0 marks. </a:t>
            </a:r>
            <a:r>
              <a:rPr sz="1200" b="1">
                <a:solidFill>
                  <a:srgbClr val="009900"/>
                </a:solidFill>
                <a:latin typeface="Arial"/>
              </a:rPr>
              <a:t>ignore</a:t>
            </a:r>
            <a:r>
              <a:rPr sz="1200" b="0">
                <a:solidFill>
                  <a:srgbClr val="009900"/>
                </a:solidFill>
                <a:latin typeface="Arial"/>
              </a:rPr>
              <a:t> a unit.</a:t>
            </a:r>
          </a:p>
        </p:txBody>
      </p:sp>
      <p:sp>
        <p:nvSpPr>
          <p:cNvPr id="11" name="Rectangle 10"/>
          <p:cNvSpPr/>
          <p:nvPr/>
        </p:nvSpPr>
        <p:spPr>
          <a:xfrm>
            <a:off x="548640"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Preparing a slide</a:t>
            </a:r>
          </a:p>
        </p:txBody>
      </p:sp>
      <p:sp>
        <p:nvSpPr>
          <p:cNvPr id="13" name="TextBox 12"/>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14" name="TextBox 13"/>
          <p:cNvSpPr txBox="1"/>
          <p:nvPr/>
        </p:nvSpPr>
        <p:spPr>
          <a:xfrm>
            <a:off x="685800"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Write the letters P, Q, R and S in the correct order.  </a:t>
            </a:r>
            <a:r>
              <a:rPr sz="1250" b="0">
                <a:solidFill>
                  <a:srgbClr val="5A5A5A"/>
                </a:solidFill>
                <a:latin typeface="Arial"/>
              </a:rPr>
              <a:t>[2]</a:t>
            </a:r>
          </a:p>
          <a:p>
            <a:pPr algn="l">
              <a:spcBef>
                <a:spcPts val="200"/>
              </a:spcBef>
              <a:spcAft>
                <a:spcPts val="0"/>
              </a:spcAft>
            </a:pPr>
            <a:r>
              <a:rPr sz="1200" b="1">
                <a:solidFill>
                  <a:srgbClr val="009900"/>
                </a:solidFill>
                <a:latin typeface="Arial"/>
              </a:rPr>
              <a:t>P, R, S, Q (2)</a:t>
            </a:r>
          </a:p>
          <a:p>
            <a:pPr algn="l">
              <a:spcBef>
                <a:spcPts val="200"/>
              </a:spcBef>
              <a:spcAft>
                <a:spcPts val="0"/>
              </a:spcAft>
            </a:pPr>
            <a:r>
              <a:rPr sz="1200" b="0">
                <a:solidFill>
                  <a:srgbClr val="009900"/>
                </a:solidFill>
                <a:latin typeface="Arial"/>
              </a:rPr>
              <a:t>All four in the correct order = 2 marks. At least two letters in the correct place = 1 mark.</a:t>
            </a:r>
          </a:p>
          <a:p>
            <a:pPr algn="l">
              <a:spcBef>
                <a:spcPts val="900"/>
              </a:spcBef>
              <a:spcAft>
                <a:spcPts val="0"/>
              </a:spcAft>
            </a:pPr>
            <a:r>
              <a:rPr sz="1250" b="1">
                <a:solidFill>
                  <a:srgbClr val="000000"/>
                </a:solidFill>
                <a:latin typeface="Arial"/>
              </a:rPr>
              <a:t>02.2  </a:t>
            </a:r>
            <a:r>
              <a:rPr sz="1250" b="0">
                <a:solidFill>
                  <a:srgbClr val="000000"/>
                </a:solidFill>
                <a:latin typeface="Arial"/>
              </a:rPr>
              <a:t>Give one safety precaution when using iodine solution.  </a:t>
            </a:r>
            <a:r>
              <a:rPr sz="1250" b="0">
                <a:solidFill>
                  <a:srgbClr val="5A5A5A"/>
                </a:solidFill>
                <a:latin typeface="Arial"/>
              </a:rPr>
              <a:t>[1]</a:t>
            </a:r>
          </a:p>
          <a:p>
            <a:pPr algn="l">
              <a:spcBef>
                <a:spcPts val="200"/>
              </a:spcBef>
              <a:spcAft>
                <a:spcPts val="0"/>
              </a:spcAft>
            </a:pPr>
            <a:r>
              <a:rPr sz="1200" b="1">
                <a:solidFill>
                  <a:srgbClr val="009900"/>
                </a:solidFill>
                <a:latin typeface="Arial"/>
              </a:rPr>
              <a:t>wear eye protection / safety glasses / goggles (1)</a:t>
            </a:r>
          </a:p>
          <a:p>
            <a:pPr algn="l">
              <a:spcBef>
                <a:spcPts val="200"/>
              </a:spcBef>
              <a:spcAft>
                <a:spcPts val="0"/>
              </a:spcAft>
            </a:pPr>
            <a:r>
              <a:rPr sz="1200" b="1">
                <a:solidFill>
                  <a:srgbClr val="009900"/>
                </a:solidFill>
                <a:latin typeface="Arial"/>
              </a:rPr>
              <a:t>allow</a:t>
            </a:r>
            <a:r>
              <a:rPr sz="1200" b="0">
                <a:solidFill>
                  <a:srgbClr val="009900"/>
                </a:solidFill>
                <a:latin typeface="Arial"/>
              </a:rPr>
              <a:t> wear gloves (it stains skin); wash splashes off (the skin) with (plenty of) water. </a:t>
            </a:r>
            <a:r>
              <a:rPr sz="1200" b="1">
                <a:solidFill>
                  <a:srgbClr val="009900"/>
                </a:solidFill>
                <a:latin typeface="Arial"/>
              </a:rPr>
              <a:t>ignore</a:t>
            </a:r>
            <a:r>
              <a:rPr sz="1200" b="0">
                <a:solidFill>
                  <a:srgbClr val="009900"/>
                </a:solidFill>
                <a:latin typeface="Arial"/>
              </a:rPr>
              <a:t> “be careful”; lab coat.</a:t>
            </a:r>
          </a:p>
        </p:txBody>
      </p:sp>
      <p:sp>
        <p:nvSpPr>
          <p:cNvPr id="15" name="Rectangle 14"/>
          <p:cNvSpPr/>
          <p:nvPr/>
        </p:nvSpPr>
        <p:spPr>
          <a:xfrm>
            <a:off x="7744968" y="11430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A student's drawing</a:t>
            </a:r>
          </a:p>
        </p:txBody>
      </p:sp>
      <p:sp>
        <p:nvSpPr>
          <p:cNvPr id="17" name="TextBox 1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18" name="TextBox 17"/>
          <p:cNvSpPr txBox="1"/>
          <p:nvPr/>
        </p:nvSpPr>
        <p:spPr>
          <a:xfrm>
            <a:off x="7882128" y="15727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03.1  </a:t>
            </a:r>
            <a:r>
              <a:rPr sz="1250" b="0">
                <a:solidFill>
                  <a:srgbClr val="000000"/>
                </a:solidFill>
                <a:latin typeface="Arial"/>
              </a:rPr>
              <a:t>Give two ways the student could improve the drawing.  </a:t>
            </a:r>
            <a:r>
              <a:rPr sz="1250" b="0">
                <a:solidFill>
                  <a:srgbClr val="5A5A5A"/>
                </a:solidFill>
                <a:latin typeface="Arial"/>
              </a:rPr>
              <a:t>[2]</a:t>
            </a:r>
          </a:p>
          <a:p>
            <a:pPr algn="l">
              <a:spcBef>
                <a:spcPts val="200"/>
              </a:spcBef>
              <a:spcAft>
                <a:spcPts val="0"/>
              </a:spcAft>
            </a:pPr>
            <a:r>
              <a:rPr sz="1200" b="1">
                <a:solidFill>
                  <a:srgbClr val="009900"/>
                </a:solidFill>
                <a:latin typeface="Arial"/>
              </a:rPr>
              <a:t>any two from: do not shade (1); clear, single lines (1); label lines drawn with a ruler (1); label lines do not cross (1); add a title (1); add the magnification / a scale bar (1)</a:t>
            </a:r>
          </a:p>
          <a:p>
            <a:pPr algn="l">
              <a:spcBef>
                <a:spcPts val="200"/>
              </a:spcBef>
              <a:spcAft>
                <a:spcPts val="0"/>
              </a:spcAft>
            </a:pPr>
            <a:r>
              <a:rPr sz="1200" b="0">
                <a:solidFill>
                  <a:srgbClr val="009900"/>
                </a:solidFill>
                <a:latin typeface="Arial"/>
              </a:rPr>
              <a:t>Max 2. </a:t>
            </a:r>
            <a:r>
              <a:rPr sz="1200" b="1">
                <a:solidFill>
                  <a:srgbClr val="009900"/>
                </a:solidFill>
                <a:latin typeface="Arial"/>
              </a:rPr>
              <a:t>ignore</a:t>
            </a:r>
            <a:r>
              <a:rPr sz="1200" b="0">
                <a:solidFill>
                  <a:srgbClr val="009900"/>
                </a:solidFill>
                <a:latin typeface="Arial"/>
              </a:rPr>
              <a:t> “remove the cell wall label” (tested in 03.2); “draw it bigger”.</a:t>
            </a:r>
          </a:p>
          <a:p>
            <a:pPr algn="l">
              <a:spcBef>
                <a:spcPts val="900"/>
              </a:spcBef>
              <a:spcAft>
                <a:spcPts val="0"/>
              </a:spcAft>
            </a:pPr>
            <a:r>
              <a:rPr sz="1250" b="1">
                <a:solidFill>
                  <a:srgbClr val="000000"/>
                </a:solidFill>
                <a:latin typeface="Arial"/>
              </a:rPr>
              <a:t>03.2  </a:t>
            </a:r>
            <a:r>
              <a:rPr sz="1250" b="0">
                <a:solidFill>
                  <a:srgbClr val="000000"/>
                </a:solidFill>
                <a:latin typeface="Arial"/>
              </a:rPr>
              <a:t>Give one reason why the cell wall label is wrong.  </a:t>
            </a:r>
            <a:r>
              <a:rPr sz="1250" b="0">
                <a:solidFill>
                  <a:srgbClr val="5A5A5A"/>
                </a:solidFill>
                <a:latin typeface="Arial"/>
              </a:rPr>
              <a:t>[1]</a:t>
            </a:r>
          </a:p>
          <a:p>
            <a:pPr algn="l">
              <a:spcBef>
                <a:spcPts val="200"/>
              </a:spcBef>
              <a:spcAft>
                <a:spcPts val="0"/>
              </a:spcAft>
            </a:pPr>
            <a:r>
              <a:rPr sz="1200" b="1">
                <a:solidFill>
                  <a:srgbClr val="009900"/>
                </a:solidFill>
                <a:latin typeface="Arial"/>
              </a:rPr>
              <a:t>cheek cells are animal cells, which do not have a cell wall / the outline is the cell membrane (1)</a:t>
            </a:r>
          </a:p>
          <a:p>
            <a:pPr algn="l">
              <a:spcBef>
                <a:spcPts val="200"/>
              </a:spcBef>
              <a:spcAft>
                <a:spcPts val="0"/>
              </a:spcAft>
            </a:pPr>
            <a:r>
              <a:rPr sz="1200" b="1">
                <a:solidFill>
                  <a:srgbClr val="009900"/>
                </a:solidFill>
                <a:latin typeface="Arial"/>
              </a:rPr>
              <a:t>allow</a:t>
            </a:r>
            <a:r>
              <a:rPr sz="1200" b="0">
                <a:solidFill>
                  <a:srgbClr val="009900"/>
                </a:solidFill>
                <a:latin typeface="Arial"/>
              </a:rPr>
              <a:t> “animal cells have no cell wall”. </a:t>
            </a:r>
            <a:r>
              <a:rPr sz="1200" b="1">
                <a:solidFill>
                  <a:srgbClr val="009900"/>
                </a:solidFill>
                <a:latin typeface="Arial"/>
              </a:rPr>
              <a:t>allow</a:t>
            </a:r>
            <a:r>
              <a:rPr sz="1200" b="0">
                <a:solidFill>
                  <a:srgbClr val="009900"/>
                </a:solidFill>
                <a:latin typeface="Arial"/>
              </a:rPr>
              <a:t> “only plant (and algal) cells have a cell wall”. </a:t>
            </a:r>
            <a:r>
              <a:rPr sz="1200" b="1">
                <a:solidFill>
                  <a:srgbClr val="009900"/>
                </a:solidFill>
                <a:latin typeface="Arial"/>
              </a:rPr>
              <a:t>do not accept</a:t>
            </a:r>
            <a:r>
              <a:rPr sz="1200" b="0">
                <a:solidFill>
                  <a:srgbClr val="009900"/>
                </a:solidFill>
                <a:latin typeface="Arial"/>
              </a:rPr>
              <a:t> “you cannot see the cell wall” on its own.</a:t>
            </a:r>
          </a:p>
        </p:txBody>
      </p:sp>
      <p:sp>
        <p:nvSpPr>
          <p:cNvPr id="19" name="Rectangle 18"/>
          <p:cNvSpPr/>
          <p:nvPr/>
        </p:nvSpPr>
        <p:spPr>
          <a:xfrm>
            <a:off x="7744968" y="4800600"/>
            <a:ext cx="6949440" cy="35204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Light and electron microscopes</a:t>
            </a:r>
          </a:p>
        </p:txBody>
      </p:sp>
      <p:sp>
        <p:nvSpPr>
          <p:cNvPr id="21" name="TextBox 20"/>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2" name="TextBox 21"/>
          <p:cNvSpPr txBox="1"/>
          <p:nvPr/>
        </p:nvSpPr>
        <p:spPr>
          <a:xfrm>
            <a:off x="7882128" y="5230368"/>
            <a:ext cx="6675120" cy="30175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04.1  </a:t>
            </a:r>
            <a:r>
              <a:rPr sz="1250" b="0">
                <a:solidFill>
                  <a:srgbClr val="000000"/>
                </a:solidFill>
                <a:latin typeface="Arial"/>
              </a:rPr>
              <a:t>Which structure can be seen with an electron microscope but not with a light microscope?  </a:t>
            </a:r>
            <a:r>
              <a:rPr sz="1250" b="0">
                <a:solidFill>
                  <a:srgbClr val="5A5A5A"/>
                </a:solidFill>
                <a:latin typeface="Arial"/>
              </a:rPr>
              <a:t>[1]</a:t>
            </a:r>
          </a:p>
          <a:p>
            <a:pPr algn="l">
              <a:spcBef>
                <a:spcPts val="200"/>
              </a:spcBef>
              <a:spcAft>
                <a:spcPts val="0"/>
              </a:spcAft>
            </a:pPr>
            <a:r>
              <a:rPr sz="1200" b="1">
                <a:solidFill>
                  <a:srgbClr val="009900"/>
                </a:solidFill>
                <a:latin typeface="Arial"/>
              </a:rPr>
              <a:t>Ribosome (1)</a:t>
            </a:r>
          </a:p>
          <a:p>
            <a:pPr algn="l">
              <a:spcBef>
                <a:spcPts val="200"/>
              </a:spcBef>
              <a:spcAft>
                <a:spcPts val="0"/>
              </a:spcAft>
            </a:pPr>
            <a:r>
              <a:rPr sz="1200" b="0">
                <a:solidFill>
                  <a:srgbClr val="009900"/>
                </a:solidFill>
                <a:latin typeface="Arial"/>
              </a:rPr>
              <a:t>If more than one box is ticked, give 0 marks.</a:t>
            </a:r>
          </a:p>
          <a:p>
            <a:pPr algn="l">
              <a:spcBef>
                <a:spcPts val="900"/>
              </a:spcBef>
              <a:spcAft>
                <a:spcPts val="0"/>
              </a:spcAft>
            </a:pPr>
            <a:r>
              <a:rPr sz="1250" b="1">
                <a:solidFill>
                  <a:srgbClr val="000000"/>
                </a:solidFill>
                <a:latin typeface="Arial"/>
              </a:rPr>
              <a:t>04.2  </a:t>
            </a:r>
            <a:r>
              <a:rPr sz="1250" b="0">
                <a:solidFill>
                  <a:srgbClr val="000000"/>
                </a:solidFill>
                <a:latin typeface="Arial"/>
              </a:rPr>
              <a:t>Explain how electron microscopes have helped biologists. Use Table 1.  </a:t>
            </a:r>
            <a:r>
              <a:rPr sz="1250" b="0">
                <a:solidFill>
                  <a:srgbClr val="5A5A5A"/>
                </a:solidFill>
                <a:latin typeface="Arial"/>
              </a:rPr>
              <a:t>[2]</a:t>
            </a:r>
          </a:p>
          <a:p>
            <a:pPr algn="l">
              <a:spcBef>
                <a:spcPts val="200"/>
              </a:spcBef>
              <a:spcAft>
                <a:spcPts val="0"/>
              </a:spcAft>
            </a:pPr>
            <a:r>
              <a:rPr sz="1200" b="1">
                <a:solidFill>
                  <a:srgbClr val="009900"/>
                </a:solidFill>
                <a:latin typeface="Arial"/>
              </a:rPr>
              <a:t>(much) higher resolution / resolving power (1)</a:t>
            </a:r>
          </a:p>
          <a:p>
            <a:pPr algn="l">
              <a:spcBef>
                <a:spcPts val="200"/>
              </a:spcBef>
              <a:spcAft>
                <a:spcPts val="0"/>
              </a:spcAft>
            </a:pPr>
            <a:r>
              <a:rPr sz="1200" b="1">
                <a:solidFill>
                  <a:srgbClr val="009900"/>
                </a:solidFill>
                <a:latin typeface="Arial"/>
              </a:rPr>
              <a:t>so sub-cellular structures can be seen / cells studied in finer detail (1)</a:t>
            </a:r>
          </a:p>
          <a:p>
            <a:pPr algn="l">
              <a:spcBef>
                <a:spcPts val="200"/>
              </a:spcBef>
              <a:spcAft>
                <a:spcPts val="0"/>
              </a:spcAft>
            </a:pPr>
            <a:r>
              <a:rPr sz="1200" b="1">
                <a:solidFill>
                  <a:srgbClr val="009900"/>
                </a:solidFill>
                <a:latin typeface="Arial"/>
              </a:rPr>
              <a:t>allow</a:t>
            </a:r>
            <a:r>
              <a:rPr sz="1200" b="0">
                <a:solidFill>
                  <a:srgbClr val="009900"/>
                </a:solidFill>
                <a:latin typeface="Arial"/>
              </a:rPr>
              <a:t> “higher magnification and resolution” for the first mark; “higher magnification” alone does not score the first mark. </a:t>
            </a:r>
            <a:r>
              <a:rPr sz="1200" b="1">
                <a:solidFill>
                  <a:srgbClr val="009900"/>
                </a:solidFill>
                <a:latin typeface="Arial"/>
              </a:rPr>
              <a:t>allow</a:t>
            </a:r>
            <a:r>
              <a:rPr sz="1200" b="0">
                <a:solidFill>
                  <a:srgbClr val="009900"/>
                </a:solidFill>
                <a:latin typeface="Arial"/>
              </a:rPr>
              <a:t> a named example for the second mark, such as ribosomes / the inside of a mitochondrion. </a:t>
            </a:r>
            <a:r>
              <a:rPr sz="1200" b="1">
                <a:solidFill>
                  <a:srgbClr val="009900"/>
                </a:solidFill>
                <a:latin typeface="Arial"/>
              </a:rPr>
              <a:t>allow</a:t>
            </a:r>
            <a:r>
              <a:rPr sz="1200" b="0">
                <a:solidFill>
                  <a:srgbClr val="009900"/>
                </a:solidFill>
                <a:latin typeface="Arial"/>
              </a:rPr>
              <a:t> use of data, such as 0.2 nm compared with 200 nm, for the first mark.</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L3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L3 · Using a microscope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05  </a:t>
            </a:r>
            <a:r>
              <a:rPr sz="1600" b="0">
                <a:solidFill>
                  <a:srgbClr val="000000"/>
                </a:solidFill>
                <a:latin typeface="Arial"/>
              </a:rPr>
              <a:t>A student has a prepared slide of onion cells. Describe how the student should use a light microscope to see the cells clearly at high power, and then make a labelled drawing of what they see.  </a:t>
            </a:r>
            <a:r>
              <a:rPr sz="1600" b="0">
                <a:solidFill>
                  <a:srgbClr val="5A5A5A"/>
                </a:solidFill>
                <a:latin typeface="Arial"/>
              </a:rPr>
              <a:t>[6]</a:t>
            </a:r>
          </a:p>
          <a:p>
            <a:pPr algn="l">
              <a:spcBef>
                <a:spcPts val="900"/>
              </a:spcBef>
              <a:spcAft>
                <a:spcPts val="0"/>
              </a:spcAft>
            </a:pPr>
            <a:r>
              <a:rPr sz="1600" b="1">
                <a:solidFill>
                  <a:srgbClr val="000000"/>
                </a:solidFill>
                <a:latin typeface="Arial"/>
              </a:rPr>
              <a:t>Level descriptors</a:t>
            </a:r>
          </a:p>
          <a:p>
            <a:pPr algn="l">
              <a:spcBef>
                <a:spcPts val="200"/>
              </a:spcBef>
              <a:spcAft>
                <a:spcPts val="0"/>
              </a:spcAft>
            </a:pPr>
            <a:r>
              <a:rPr sz="1500" b="1">
                <a:solidFill>
                  <a:srgbClr val="009900"/>
                </a:solidFill>
                <a:latin typeface="Arial"/>
              </a:rPr>
              <a:t>Level 3 (5–6 marks): </a:t>
            </a:r>
            <a:r>
              <a:rPr sz="1500" b="0">
                <a:solidFill>
                  <a:srgbClr val="009900"/>
                </a:solidFill>
                <a:latin typeface="Arial"/>
              </a:rPr>
              <a:t>A detailed, logical description of how to focus at low power then at high power, in a sensible order (lowest-power objective first; coarse focusing knob, then fine; fine knob only at high power) and of a good drawing, including at least two drawing rules and the magnification or a scale bar.</a:t>
            </a:r>
          </a:p>
          <a:p>
            <a:pPr algn="l">
              <a:spcBef>
                <a:spcPts val="200"/>
              </a:spcBef>
              <a:spcAft>
                <a:spcPts val="0"/>
              </a:spcAft>
            </a:pPr>
            <a:r>
              <a:rPr sz="1500" b="1">
                <a:solidFill>
                  <a:srgbClr val="009900"/>
                </a:solidFill>
                <a:latin typeface="Arial"/>
              </a:rPr>
              <a:t>Level 2 (3–4 marks): </a:t>
            </a:r>
            <a:r>
              <a:rPr sz="1500" b="0">
                <a:solidFill>
                  <a:srgbClr val="009900"/>
                </a:solidFill>
                <a:latin typeface="Arial"/>
              </a:rPr>
              <a:t>A description with some detail of focusing and of drawing. The order may not be fully clear, or the drawing is described with only one rule.</a:t>
            </a:r>
          </a:p>
          <a:p>
            <a:pPr algn="l">
              <a:spcBef>
                <a:spcPts val="200"/>
              </a:spcBef>
              <a:spcAft>
                <a:spcPts val="0"/>
              </a:spcAft>
            </a:pPr>
            <a:r>
              <a:rPr sz="1500" b="1">
                <a:solidFill>
                  <a:srgbClr val="009900"/>
                </a:solidFill>
                <a:latin typeface="Arial"/>
              </a:rPr>
              <a:t>Level 1 (1–2 marks): </a:t>
            </a:r>
            <a:r>
              <a:rPr sz="1500" b="0">
                <a:solidFill>
                  <a:srgbClr val="009900"/>
                </a:solidFill>
                <a:latin typeface="Arial"/>
              </a:rPr>
              <a:t>Simple statements, for example “focus it” or “draw the cells”, with little detail.</a:t>
            </a:r>
          </a:p>
          <a:p>
            <a:pPr algn="l">
              <a:spcBef>
                <a:spcPts val="200"/>
              </a:spcBef>
              <a:spcAft>
                <a:spcPts val="0"/>
              </a:spcAft>
            </a:pPr>
            <a:r>
              <a:rPr sz="1500" b="1">
                <a:solidFill>
                  <a:srgbClr val="009900"/>
                </a:solidFill>
                <a:latin typeface="Arial"/>
              </a:rPr>
              <a:t>0 marks: </a:t>
            </a:r>
            <a:r>
              <a:rPr sz="1500" b="0">
                <a:solidFill>
                  <a:srgbClr val="009900"/>
                </a:solidFill>
                <a:latin typeface="Arial"/>
              </a:rPr>
              <a:t>No relevant content.</a:t>
            </a:r>
          </a:p>
          <a:p>
            <a:pPr algn="l">
              <a:spcBef>
                <a:spcPts val="900"/>
              </a:spcBef>
              <a:spcAft>
                <a:spcPts val="0"/>
              </a:spcAft>
            </a:pPr>
            <a:r>
              <a:rPr sz="1600" b="1">
                <a:solidFill>
                  <a:srgbClr val="000000"/>
                </a:solidFill>
                <a:latin typeface="Arial"/>
              </a:rPr>
              <a:t>Model answer (Level 3)</a:t>
            </a:r>
          </a:p>
          <a:p>
            <a:pPr algn="l">
              <a:spcBef>
                <a:spcPts val="200"/>
              </a:spcBef>
              <a:spcAft>
                <a:spcPts val="0"/>
              </a:spcAft>
            </a:pPr>
            <a:r>
              <a:rPr sz="1500" b="1">
                <a:solidFill>
                  <a:srgbClr val="009900"/>
                </a:solidFill>
                <a:latin typeface="Arial"/>
              </a:rPr>
              <a:t>Clip the slide onto the stage with the cells over the hole, and switch on the lamp. Start with the lowest-power objective lens. Watching from the side, turn the coarse focusing knob to bring the lens close to the slide without touching it. Then look through the eyepiece lens and turn the coarse knob to move the lens and the slide apart until the cells appear. Make the image sharp with the fine focusing knob. Turn the nosepiece to a higher-power objective lens and refocus using only the fine focusing knob. Draw the cells with a sharp pencil, using clear, single lines and no shading. Label the cell wall, the cytoplasm and the nucleus with ruled lines that do not cross. Add a title and the magnification, such as × 400.</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clip the slide onto the stage, with the specimen over the hole; switch on the lamp</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start with the lowest-power objective lens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watch from the side and turn the coarse focusing knob to bring the lens close to the slide (without touching it)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look through the eyepiece lens and turn the coarse focusing knob to move the lens and the slide apart until the cells appear</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turn the fine focusing knob until the image is sharp</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turn the nosepiece to a higher-power objective lens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refocus with the fine focusing knob only (the coarse knob could crack the slide)</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draw with a sharp pencil, using clear, single lines and no shading</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draw label lines with a ruler; they do not cross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label only what can be seen, such as the cell wall, the cytoplasm and the nucleus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add a title and the magnification (eyepiece × objective, such as × 400) or a scale bar</a:t>
            </a:r>
          </a:p>
          <a:p>
            <a:pPr algn="l">
              <a:spcBef>
                <a:spcPts val="200"/>
              </a:spcBef>
              <a:spcAft>
                <a:spcPts val="0"/>
              </a:spcAft>
            </a:pPr>
            <a:r>
              <a:rPr sz="1500" b="1">
                <a:solidFill>
                  <a:srgbClr val="009900"/>
                </a:solidFill>
                <a:latin typeface="Arial"/>
              </a:rPr>
              <a:t>do not accept</a:t>
            </a:r>
            <a:r>
              <a:rPr sz="1500" b="0">
                <a:solidFill>
                  <a:srgbClr val="009900"/>
                </a:solidFill>
                <a:latin typeface="Arial"/>
              </a:rPr>
              <a:t> “use the coarse focusing knob at high power” (that point scores nothing; others still score).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L3 Using a microscope</dc:title>
  <dc:subject>AQA GCSE Biology B1 Cell biology</dc:subject>
  <dc:creator>sciencegcse.co.uk</dc:creator>
  <cp:keywords/>
  <dc:description/>
  <cp:lastModifiedBy>sciencegcse.co.uk</cp:lastModifiedBy>
  <cp:revision>1</cp:revision>
  <dcterms:created xsi:type="dcterms:W3CDTF">2026-10-20T02:29:17Z</dcterms:created>
  <dcterms:modified xsi:type="dcterms:W3CDTF">2026-10-20T02:29:17Z</dcterms:modified>
  <cp:category/>
</cp:coreProperties>
</file>