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B1 L3 (Q1, Q2) and B1 L2 (Q3). The picture is a painting of the view down a light microscope at × 100: onion epidermis cells stained yellow-brown with iodine solution, as in the B1 L3 practical. Ask: roughly how many cells fit across the circle? (About 8.) Keep the answer: we use it on slide 15 to work out how long one cell is. Suggested 60 min: slides 1-3 (8 min); slides 4-9 (15 min); slides 10-13 (12 min); slides 14-18 (12 min); Mandatory worksheet started in class (8 min), finished for homework; exit ticket slides 22-23 (5 min). Use slides 19-21 if time allows. Students need a ruler and a calculator. Homework: online lesson quiz and the B1 L4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Then share the lesson focus. The online lesson (sciencegcse.co.uk, B1 L4) follows the same 12 screens as this PowerPoint, so students can go over it at home. There are three checkpoints along the way. Q2 links to today: an electron microscope also magnifies far more than a light microscope, which is why some micrographs are at × 10 000 or more.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Ask: why can you not see a cell without a microscope? (Most cells are smaller than about 0.1 mm, the smallest thing your eye can see clearly. Even a large onion cell, about 0.2 mm long, is only a tiny speck.) The picture on the first card shows a hair beside a cheek cell at the same scale: a cheek cell is about 50 µm, half the width of a hair. A light microscope magnifies up to about × 1500; an electron microscope up to about × 2 000 000 (B1 L3 Using a microscope). A bacterium is about 2 µm, which is 2000 nm, so a 100 nm virus is 20 times smaller. Viruses as pathogens: B3 Infection and response.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view students saw in the B1 L3 practical with the × 10 objective lens: 10 × 10 = 100, so × 100. The picture is a painting based on a light micrograph: real onion epidermis cells are almost colourless; the yellow-brown comes from the iodine stain. Ask: how long do you think one of these cells really is? Take guesses in millimetres and write two or three on the board. Students find out on screen 10 (slide 15): about 0.2 mm. Ask: what is the round shape with the thick dark edge? (An air bubble trapped under the coverslip. It is not a cell.) One key fact a click. The picture is the same as screen 1 of the online lesson, where the labels switch on and off.</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right panel and ask: what is different between the two pictures? Take ideas, then reveal the five differences: each click shows one difference and puts its number on both pictures; the last click shows what is the same in both. A biological drawing (B1 L3 Using a microscope) uses clear single pencil lines, no shading and no colour, shows only whole cells, and leaves out air bubbles. Exam pictures of cells are usually drawings like this. Ask: which picture could you use to find the real length of one cell? (The drawing: it has a scale bar, screen 9. For the view down the microscope, you use the width of the field of view, screen 10.)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prefixes tell you the size: centi means a hundredth, milli a thousandth, micro a millionth and nano a billionth of a metre. The smallest marks on a ruler are millimetres: 1000 micrometres fit in one of them. Run screen 3 of the online lesson, or let the GIF play: the 0.2 mm token steps down to µm and nm, then a 25 nm ribosome climbs up to µm. One line a click. Ask: a cheek cell is 50 µm across. How many mm? (50 ÷ 1000 = 0.05 mm.) Common error: multiplying when changing µm into mm. Check: going up the staircase to a bigger unit, the number must get smaller. The picture is an animated GIF: it runs when the slide show runs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magnification = size of image ÷ size of real object is the AQA equation: learn it word for word (next lesson's Do now asks for it). Both sizes must be in the same unit; here both are in mm. The units cancel, so magnification has no unit. Link to B1 L3: the total magnification of a light microscope is the eyepiece lens magnification × the objective lens magnification. This equation works for any image: a micrograph, a drawing or a picture on a screen. Ask: an image is 30 mm long and the real object is 3 mm long. What is the magnification? (× 10.) Check that the image is always bigger than the real object. One step a click, then the green line. The online lesson, screen 4, has the same steps with Next step. The picture is an animated GIF: it runs when the slide show runs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1. Hinge check. Everyone shows A, B or C at the same time. Q1 tests the air bubble; Q2 A tests dividing instead of multiplying; Q3 B tests the equation upside down and Q3 C the 'magnification has a unit' trap. If several get Q1 wrong, go back to slide 5; Q2, slide 6; Q3, slide 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Ask a student who got each one right to explain why. Follow-up for Q3: how could you check? (0.06 mm × 500 = 30 mm, the size of the drawing.)</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the worked example on the board, saying each step. Image size means the size of the image; real size means the size of the real object. The triangle is a memory aid: cover what you want to find, and what is left tells you the sum. The AQA equation is still magnification = size of image ÷ size of real object. A real cheek cell is about 50 µm across (B1 L1), so the answer is sensible: always ask 'does my answer make sense?'. Ask: a picture of a cell is 40 mm wide at × 800. How wide is the real cell? (40 ÷ 800 = 0.05 mm = 50 µm.) One line a click. On screen 6 of the online lesson students tap what they want to find and the card covers it. The picture is an animated GIF: it runs when the slide show runs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Both sizes must be in the same unit before you divide, or the answer is 1000 times too small (or too big). Usually change the image size from mm into µm, because the real object is small. Model the example, one line a click. Then open screen 7 of the online lesson and let students try the presets, and press 'What if I forget?' to see the mistake. A light microscope can only magnify up to about × 1500, so a × 10 000 image of a bacterium was most likely taken with an electron microscope (B1 L3). On a calculator, type only the numbers: the × in × 500 is not a times sign to type. For standard form, use the EXP or × 10ˣ key. The picture shows the online calculator with the Bacterium example worked out.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2. Mini whiteboards: A, B or C. Q1 A and B test the triangle; Q2 B tests multiplying instead of dividing; Q3 A tests the 'same units' trap, the most common mistake in exams. If several get Q1 or Q2 wrong, go back to slide 10; Q3, slide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 2 A, 3 B. Each click shows one answer and why. Follow-up for Q3: is the answer sensible? (× 3000 is higher than a light microscope can manage, so this micrograph was most likely taken with an electron microscope.)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exam micrographs have a scale bar instead of a magnification. Model it with a real ruler on a printed copy if you can. One line a click. Common error: using the label, 100 µm, as if it were the bar's length. The scale bar is printed as part of the picture, so it shrinks or grows with the picture; a written magnification is only right at the original size (the GIF shows the drawing printed at half size: the bar is 10 mm, the cell 20 mm, and the answer is still 200 µm; online screen 9: try Smaller and Bigger). You can also find the magnification from a scale bar: 20 mm = 20 000 µm, and 20 000 ÷ 100 = × 200, so this drawing is at × 200. The picture is an animated GIF: it runs when the slide show runs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widths of the field of view come from the B1 L3 practical (they depend on the microscope; these are typical for a school microscope with a × 10 eyepiece lens). Go back to the guesses from slide 4: who was closest to 0.2 mm? The two examples give the sizes we use all lesson: an onion cell about 200 µm long, a cheek cell about 50 µm across. The table rows wipe in one a click, then the four lines. Ask: why is it an estimate? (Cells are not all the same size, and they do not fit exactly.) Ask: at × 400 the field is 0.4 mm. How many 200 µm onion cells fit across? (400 ÷ 200 = 2.) The picture is an animated GIF: it runs when the slide show runs (print and PDF show its first frame).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Standard form: the first number is between 1 and 10 (it can be 1, but not 10); the power says how many places the decimal point moves; for a number less than 1 the power is negative. Practise: 0.000 002 m, move the point 6 places to get 2, so 2 × 10⁻⁶ m. On a calculator, type 2 EXP −6 (or 2 × 10ˣ −6). Orders of magnitude: divide the bigger size by the smaller (same units), then write the answer as a power of 10. The power is the number of orders of magnitude. Use orders of magnitude to check answers: a plant cell about 100 µm is about 2 orders of magnitude bigger than a 1 µm bacterium. The four 'Standard form' lines one a click, then the four 'Orders of magnitude' lines. Online screen 11: tap the compare chips to see the hops.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3. Mini whiteboards: A, B or C. Q1 A is the 'scale bar label' trap; Q2 A and B test the division; Q3 B tests the sign of the power and Q3 C the 'between 1 and 10' rule. If several get Q1 wrong, go back to slide 14; Q2, slide 15; Q3, slide 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Next: practise with three drawings, then the quiz in the online lesson.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5 minutes, with calculators. The lengths are given, so nobody needs to measure the screen. Remind students: write the equation, change to the same unit, show the working, give the unit.</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Q1: real size = image size ÷ magnification. Q3: 0.003 mm × 1000 = 3 µm; a sensible size for a bacterium. Q4: 3 µm = 0.000 003 m. Q5 is the common trap: 100 µm is the bar's label, not its length. Q6: change to the same unit first (both in µm), then 100 = 10², so 2 orders of magnitude.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with mark points in brackets. Students try each question first, then mark their own work in green. Q1: an answer in mm (0.008 mm) without changing to µm scores 2 of the 3 marks. For more, the B1 L4 Exam questions worksheet (PDF) has 5 questions, 20 marks; its mark scheme is at the end of this PowerPoint. The same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with a calculator, then rate their confidence. Q4 needs the same units first: the most common exam mistake.</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Q4: 18 ÷ 1.5 = × 12 scores 0: the units were not changed. After this slide: the B1 L4 revision notes (4 printable pages), then the worksheets with answers in green: Mandatory (everyone), Challenge (stretch) and Alternative (easier: key notes and very simple tasks). The B1 L4 Exam questions worksheet (exam style, black and white, 20 marks) is a separate PDF for homework; its mark scheme is the last two slides. Homework: the online lesson quiz and the B1 L4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(or use B1_L4_Revision_notes.pdf). These pages are the textbook for B1 L4: students read them before the worksheets. Page 1: how small cells are, the units mm, µm and nm, and the view down a microscope beside a biological drawing. Ask: which way do you go on the units staircase to change µm into mm, and do you multiply or divide?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What magnification means, the equation and its rearranged forms, how to answer a calculation, two worked examples, and using a scale bar. Go through worked example 1 on the board: it needs the same units first. Ask: why does a scale bar still work when a picture is printed bigger?</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The three mistakes to avoid in a calculation, estimating size from the field of view, standard form and orders of magnitude. Ask: why is the size from the field of view only an estimate?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Key words, exam tips and Check yourself: students cover the answers, try all eight, then check. The common mistakes and the worked answer sum up the lesson: ask students to set out every calculation like the worked answer.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magnification-cell-size.html#screen-1" TargetMode="Externa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magnification-cell-size.html#screen-2" TargetMode="External"/><Relationship Id="rId4" Type="http://schemas.openxmlformats.org/officeDocument/2006/relationships/image" Target="../media/image1.png"/><Relationship Id="rId5"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magnification-cell-size.html#screen-3" TargetMode="External"/><Relationship Id="rId4" Type="http://schemas.openxmlformats.org/officeDocument/2006/relationships/image" Target="../media/image6.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magnification-cell-size.html#screen-4" TargetMode="External"/><Relationship Id="rId4" Type="http://schemas.openxmlformats.org/officeDocument/2006/relationships/image" Target="../media/image7.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magnification-cell-size.html#screen-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magnification-cell-size.html#screen-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magnification-cell-size.html#screen-6" TargetMode="External"/><Relationship Id="rId4" Type="http://schemas.openxmlformats.org/officeDocument/2006/relationships/image" Target="../media/image8.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magnification-cell-size.html#screen-7" TargetMode="Externa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magnification-cell-size.html#screen-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magnification-cell-size.html#screen-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magnification-cell-size.html#screen-9" TargetMode="External"/><Relationship Id="rId4" Type="http://schemas.openxmlformats.org/officeDocument/2006/relationships/image" Target="../media/image10.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magnification-cell-size.html#screen-10" TargetMode="External"/><Relationship Id="rId4" Type="http://schemas.openxmlformats.org/officeDocument/2006/relationships/image" Target="../media/image11.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magnification-cell-size.html#screen-11" TargetMode="Externa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magnification-cell-size.html#screen-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magnification-cell-size.html#screen-1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hyperlink" Target="https://sciencegcse.co.uk/magnification-cell-size.html#quiz" TargetMode="External"/><Relationship Id="rId4" Type="http://schemas.openxmlformats.org/officeDocument/2006/relationships/hyperlink" Target="https://sciencegcse.co.uk/magnification-cell-size.html#exa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6.pn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8.png"/><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2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L4: Magnification and cell size</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5152"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6512" cy="3840479"/>
          </a:xfrm>
          <a:prstGeom prst="rect">
            <a:avLst/>
          </a:prstGeom>
          <a:noFill/>
        </p:spPr>
        <p:txBody>
          <a:bodyPr wrap="square" lIns="0" rIns="0" tIns="0" bIns="0" anchor="t">
            <a:noAutofit/>
          </a:bodyPr>
          <a:lstStyle/>
          <a:p>
            <a:pPr algn="l">
              <a:spcAft>
                <a:spcPts val="1889"/>
              </a:spcAft>
            </a:pPr>
            <a:r>
              <a:rPr sz="3000" b="0">
                <a:solidFill>
                  <a:srgbClr val="000000"/>
                </a:solidFill>
                <a:latin typeface="Arial"/>
              </a:rPr>
              <a:t>1. Which objective lens should you start with?</a:t>
            </a:r>
          </a:p>
          <a:p>
            <a:pPr algn="l">
              <a:spcAft>
                <a:spcPts val="1889"/>
              </a:spcAft>
            </a:pPr>
            <a:r>
              <a:rPr sz="3000" b="0">
                <a:solidFill>
                  <a:srgbClr val="000000"/>
                </a:solidFill>
                <a:latin typeface="Arial"/>
              </a:rPr>
              <a:t>2. Which type of microscope has the higher resolution?</a:t>
            </a:r>
          </a:p>
          <a:p>
            <a:pPr algn="l">
              <a:spcAft>
                <a:spcPts val="1889"/>
              </a:spcAft>
            </a:pPr>
            <a:r>
              <a:rPr sz="3000" b="0">
                <a:solidFill>
                  <a:srgbClr val="000000"/>
                </a:solidFill>
                <a:latin typeface="Arial"/>
              </a:rPr>
              <a:t>3. Where is the main DNA in a bacterial cell?</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Magnification</a:t>
            </a:r>
          </a:p>
          <a:p>
            <a:pPr algn="l">
              <a:spcAft>
                <a:spcPts val="1400"/>
              </a:spcAft>
            </a:pPr>
            <a:r>
              <a:rPr sz="2200" b="0">
                <a:solidFill>
                  <a:srgbClr val="FFFFFF"/>
                </a:solidFill>
                <a:latin typeface="Arial"/>
              </a:rPr>
              <a:t>Image size</a:t>
            </a:r>
          </a:p>
          <a:p>
            <a:pPr algn="l">
              <a:spcAft>
                <a:spcPts val="1400"/>
              </a:spcAft>
            </a:pPr>
            <a:r>
              <a:rPr sz="2200" b="0">
                <a:solidFill>
                  <a:srgbClr val="FFFFFF"/>
                </a:solidFill>
                <a:latin typeface="Arial"/>
              </a:rPr>
              <a:t>Real size</a:t>
            </a:r>
          </a:p>
          <a:p>
            <a:pPr algn="l">
              <a:spcAft>
                <a:spcPts val="1400"/>
              </a:spcAft>
            </a:pPr>
            <a:r>
              <a:rPr sz="2200" b="0">
                <a:solidFill>
                  <a:srgbClr val="FFFFFF"/>
                </a:solidFill>
                <a:latin typeface="Arial"/>
              </a:rPr>
              <a:t>Micrometre</a:t>
            </a:r>
          </a:p>
          <a:p>
            <a:pPr algn="l">
              <a:spcAft>
                <a:spcPts val="1400"/>
              </a:spcAft>
            </a:pPr>
            <a:r>
              <a:rPr sz="2200" b="0">
                <a:solidFill>
                  <a:srgbClr val="FFFFFF"/>
                </a:solidFill>
                <a:latin typeface="Arial"/>
              </a:rPr>
              <a:t>Standard form</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2120" y="3063240"/>
            <a:ext cx="4645152"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the view down a light microscope at × 100: rows of brick-shaped onion cells stained yellow-brown with iodine, each with a darker nucleus, and one round air bubble near the edge."/>
          <p:cNvPicPr>
            <a:picLocks noChangeAspect="1"/>
          </p:cNvPicPr>
          <p:nvPr/>
        </p:nvPicPr>
        <p:blipFill>
          <a:blip r:embed="rId2"/>
          <a:stretch>
            <a:fillRect/>
          </a:stretch>
        </p:blipFill>
        <p:spPr>
          <a:xfrm>
            <a:off x="5641848" y="3172968"/>
            <a:ext cx="4425696" cy="4425696"/>
          </a:xfrm>
          <a:prstGeom prst="rect">
            <a:avLst/>
          </a:prstGeom>
        </p:spPr>
      </p:pic>
      <p:sp>
        <p:nvSpPr>
          <p:cNvPr id="20" name="SG title caption"/>
          <p:cNvSpPr txBox="1"/>
          <p:nvPr/>
        </p:nvSpPr>
        <p:spPr>
          <a:xfrm>
            <a:off x="5605272" y="7635240"/>
            <a:ext cx="4498848" cy="310896"/>
          </a:xfrm>
          <a:prstGeom prst="rect">
            <a:avLst/>
          </a:prstGeom>
          <a:noFill/>
        </p:spPr>
        <p:txBody>
          <a:bodyPr wrap="square" lIns="0" rIns="0" tIns="0" bIns="0" anchor="ctr">
            <a:spAutoFit/>
          </a:bodyPr>
          <a:lstStyle/>
          <a:p>
            <a:pPr algn="ctr">
              <a:spcAft>
                <a:spcPts val="0"/>
              </a:spcAft>
            </a:pPr>
            <a:r>
              <a:rPr sz="1200" b="0">
                <a:solidFill>
                  <a:srgbClr val="5A5A5A"/>
                </a:solidFill>
                <a:latin typeface="Arial"/>
              </a:rPr>
              <a:t>A painting based on a light micrograph. Stains colour the cells.</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The lowest-power one.</a:t>
            </a:r>
          </a:p>
          <a:p>
            <a:pPr algn="l">
              <a:spcAft>
                <a:spcPts val="3000"/>
              </a:spcAft>
            </a:pPr>
            <a:r>
              <a:rPr sz="2800" b="1">
                <a:solidFill>
                  <a:srgbClr val="009900"/>
                </a:solidFill>
                <a:latin typeface="Arial"/>
              </a:rPr>
              <a:t>2. The electron microscope.</a:t>
            </a:r>
          </a:p>
          <a:p>
            <a:pPr algn="l">
              <a:spcAft>
                <a:spcPts val="3000"/>
              </a:spcAft>
            </a:pPr>
            <a:r>
              <a:rPr sz="2800" b="1">
                <a:solidFill>
                  <a:srgbClr val="009900"/>
                </a:solidFill>
                <a:latin typeface="Arial"/>
              </a:rPr>
              <a:t>3. In a single loop, free in the cytoplasm.</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2100" b="0">
                <a:solidFill>
                  <a:srgbClr val="000000"/>
                </a:solidFill>
                <a:latin typeface="Arial"/>
              </a:rPr>
              <a:t>• Compare the view down a microscope with a biological drawing.</a:t>
            </a:r>
          </a:p>
          <a:p>
            <a:pPr algn="l">
              <a:spcAft>
                <a:spcPts val="800"/>
              </a:spcAft>
            </a:pPr>
            <a:r>
              <a:rPr sz="2100" b="0">
                <a:solidFill>
                  <a:srgbClr val="000000"/>
                </a:solidFill>
                <a:latin typeface="Arial"/>
              </a:rPr>
              <a:t>• Convert between mm, µm and nm.</a:t>
            </a:r>
          </a:p>
          <a:p>
            <a:pPr algn="l">
              <a:spcAft>
                <a:spcPts val="800"/>
              </a:spcAft>
            </a:pPr>
            <a:r>
              <a:rPr sz="2100" b="0">
                <a:solidFill>
                  <a:srgbClr val="000000"/>
                </a:solidFill>
                <a:latin typeface="Arial"/>
              </a:rPr>
              <a:t>• Calculate magnification, real size and image size.</a:t>
            </a:r>
          </a:p>
          <a:p>
            <a:pPr algn="l">
              <a:spcAft>
                <a:spcPts val="800"/>
              </a:spcAft>
            </a:pPr>
            <a:r>
              <a:rPr sz="2100" b="0">
                <a:solidFill>
                  <a:srgbClr val="000000"/>
                </a:solidFill>
                <a:latin typeface="Arial"/>
              </a:rPr>
              <a:t>• Use a scale bar and the field of view to find real sizes.</a:t>
            </a:r>
          </a:p>
          <a:p>
            <a:pPr algn="l">
              <a:spcAft>
                <a:spcPts val="800"/>
              </a:spcAft>
            </a:pPr>
            <a:r>
              <a:rPr sz="2100" b="0">
                <a:solidFill>
                  <a:srgbClr val="000000"/>
                </a:solidFill>
                <a:latin typeface="Arial"/>
              </a:rPr>
              <a:t>• Use standard form and orders of magnitude.</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E7D32"/>
                </a:solidFill>
                <a:latin typeface="Arial"/>
              </a:rPr>
              <a:t>magnification</a:t>
            </a:r>
            <a:r>
              <a:rPr sz="2600" b="1">
                <a:solidFill>
                  <a:srgbClr val="223A5A"/>
                </a:solidFill>
                <a:latin typeface="Arial"/>
              </a:rPr>
              <a:t> = </a:t>
            </a:r>
            <a:r>
              <a:rPr sz="2600" b="1">
                <a:solidFill>
                  <a:srgbClr val="1F6FB2"/>
                </a:solidFill>
                <a:latin typeface="Arial"/>
              </a:rPr>
              <a:t>size of image</a:t>
            </a:r>
            <a:r>
              <a:rPr sz="2600" b="1">
                <a:solidFill>
                  <a:srgbClr val="223A5A"/>
                </a:solidFill>
                <a:latin typeface="Arial"/>
              </a:rPr>
              <a:t> ÷ </a:t>
            </a:r>
            <a:r>
              <a:rPr sz="2600" b="1">
                <a:solidFill>
                  <a:srgbClr val="B5651D"/>
                </a:solidFill>
                <a:latin typeface="Arial"/>
              </a:rPr>
              <a:t>size of real object</a:t>
            </a:r>
          </a:p>
          <a:p>
            <a:pPr algn="l">
              <a:spcAft>
                <a:spcPts val="1000"/>
              </a:spcAft>
            </a:pPr>
            <a:r>
              <a:rPr sz="2600" b="1">
                <a:solidFill>
                  <a:srgbClr val="223A5A"/>
                </a:solidFill>
                <a:latin typeface="Arial"/>
              </a:rPr>
              <a:t>Put both sizes in the same unit before you divide.</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Cells are far too small to see. To measure them, we need tiny units and a bit of maths.</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Thinner than a hair</a:t>
            </a:r>
          </a:p>
        </p:txBody>
      </p:sp>
      <p:sp>
        <p:nvSpPr>
          <p:cNvPr id="13" name="Rectangle 12"/>
          <p:cNvSpPr/>
          <p:nvPr/>
        </p:nvSpPr>
        <p:spPr>
          <a:xfrm>
            <a:off x="822959"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Thinner than a hair."/>
          <p:cNvPicPr>
            <a:picLocks noChangeAspect="1"/>
          </p:cNvPicPr>
          <p:nvPr/>
        </p:nvPicPr>
        <p:blipFill>
          <a:blip r:embed="rId3"/>
          <a:stretch>
            <a:fillRect/>
          </a:stretch>
        </p:blipFill>
        <p:spPr>
          <a:xfrm>
            <a:off x="1858054" y="2880360"/>
            <a:ext cx="1816011" cy="1298448"/>
          </a:xfrm>
          <a:prstGeom prst="rect">
            <a:avLst/>
          </a:prstGeom>
        </p:spPr>
      </p:pic>
      <p:sp>
        <p:nvSpPr>
          <p:cNvPr id="15" name="TextBox 14"/>
          <p:cNvSpPr txBox="1"/>
          <p:nvPr/>
        </p:nvSpPr>
        <p:spPr>
          <a:xfrm>
            <a:off x="822959" y="4215383"/>
            <a:ext cx="3886200" cy="502920"/>
          </a:xfrm>
          <a:prstGeom prst="rect">
            <a:avLst/>
          </a:prstGeom>
          <a:noFill/>
        </p:spPr>
        <p:txBody>
          <a:bodyPr wrap="square" lIns="0" rIns="0" tIns="0" bIns="0" anchor="t">
            <a:spAutoFit/>
          </a:bodyPr>
          <a:lstStyle/>
          <a:p>
            <a:pPr algn="ctr">
              <a:spcAft>
                <a:spcPts val="0"/>
              </a:spcAft>
            </a:pPr>
            <a:r>
              <a:rPr sz="3600" b="1">
                <a:solidFill>
                  <a:srgbClr val="223A5A"/>
                </a:solidFill>
                <a:latin typeface="Arial"/>
              </a:rPr>
              <a:t>0.1 mm</a:t>
            </a:r>
          </a:p>
        </p:txBody>
      </p:sp>
      <p:sp>
        <p:nvSpPr>
          <p:cNvPr id="16" name="TextBox 15"/>
          <p:cNvSpPr txBox="1"/>
          <p:nvPr/>
        </p:nvSpPr>
        <p:spPr>
          <a:xfrm>
            <a:off x="822959" y="4736592"/>
            <a:ext cx="3886200" cy="292608"/>
          </a:xfrm>
          <a:prstGeom prst="rect">
            <a:avLst/>
          </a:prstGeom>
          <a:noFill/>
        </p:spPr>
        <p:txBody>
          <a:bodyPr wrap="square" lIns="0" rIns="0" tIns="0" bIns="0" anchor="t">
            <a:spAutoFit/>
          </a:bodyPr>
          <a:lstStyle/>
          <a:p>
            <a:pPr algn="ctr">
              <a:spcAft>
                <a:spcPts val="0"/>
              </a:spcAft>
            </a:pPr>
            <a:r>
              <a:rPr sz="1600" b="0">
                <a:solidFill>
                  <a:srgbClr val="5A5A5A"/>
                </a:solidFill>
                <a:latin typeface="Arial"/>
              </a:rPr>
              <a:t>the width of a hair</a:t>
            </a:r>
          </a:p>
        </p:txBody>
      </p:sp>
      <p:sp>
        <p:nvSpPr>
          <p:cNvPr id="17" name="TextBox 16"/>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Most cells are narrower than a human hair. A cheek cell is about half as wide as a hair.</a:t>
            </a:r>
          </a:p>
        </p:txBody>
      </p:sp>
      <p:sp>
        <p:nvSpPr>
          <p:cNvPr id="18" name="Rectangle 17"/>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Too small to see</a:t>
            </a:r>
          </a:p>
        </p:txBody>
      </p:sp>
      <p:sp>
        <p:nvSpPr>
          <p:cNvPr id="20" name="Rectangle 19"/>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many times bigger?</a:t>
            </a:r>
          </a:p>
        </p:txBody>
      </p:sp>
      <p:sp>
        <p:nvSpPr>
          <p:cNvPr id="23" name="Rectangle 22"/>
          <p:cNvSpPr/>
          <p:nvPr/>
        </p:nvSpPr>
        <p:spPr>
          <a:xfrm>
            <a:off x="557784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605272" y="2816351"/>
            <a:ext cx="3831336" cy="23225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A hand lens, a light microscope and an electron microscope."/>
          <p:cNvPicPr>
            <a:picLocks noChangeAspect="1"/>
          </p:cNvPicPr>
          <p:nvPr/>
        </p:nvPicPr>
        <p:blipFill>
          <a:blip r:embed="rId4"/>
          <a:srcRect t="3000" b="25000"/>
          <a:stretch>
            <a:fillRect/>
          </a:stretch>
        </p:blipFill>
        <p:spPr>
          <a:xfrm>
            <a:off x="5806440" y="2983687"/>
            <a:ext cx="3429000" cy="1036929"/>
          </a:xfrm>
          <a:prstGeom prst="rect">
            <a:avLst/>
          </a:prstGeom>
        </p:spPr>
      </p:pic>
      <p:sp>
        <p:nvSpPr>
          <p:cNvPr id="26" name="TextBox 25"/>
          <p:cNvSpPr txBox="1"/>
          <p:nvPr/>
        </p:nvSpPr>
        <p:spPr>
          <a:xfrm>
            <a:off x="5796153" y="4057192"/>
            <a:ext cx="1152144" cy="914400"/>
          </a:xfrm>
          <a:prstGeom prst="rect">
            <a:avLst/>
          </a:prstGeom>
          <a:noFill/>
        </p:spPr>
        <p:txBody>
          <a:bodyPr wrap="square" lIns="0" rIns="0" tIns="0" bIns="0" anchor="t">
            <a:spAutoFit/>
          </a:bodyPr>
          <a:lstStyle/>
          <a:p>
            <a:pPr algn="ctr">
              <a:spcAft>
                <a:spcPts val="0"/>
              </a:spcAft>
            </a:pPr>
            <a:r>
              <a:rPr sz="1400" b="1">
                <a:solidFill>
                  <a:srgbClr val="223A5A"/>
                </a:solidFill>
                <a:latin typeface="Arial"/>
              </a:rPr>
              <a:t>hand</a:t>
            </a:r>
          </a:p>
          <a:p>
            <a:pPr algn="ctr">
              <a:spcAft>
                <a:spcPts val="0"/>
              </a:spcAft>
            </a:pPr>
            <a:r>
              <a:rPr sz="1400" b="1">
                <a:solidFill>
                  <a:srgbClr val="223A5A"/>
                </a:solidFill>
                <a:latin typeface="Arial"/>
              </a:rPr>
              <a:t>lens</a:t>
            </a:r>
          </a:p>
          <a:p>
            <a:pPr algn="ctr">
              <a:spcAft>
                <a:spcPts val="0"/>
              </a:spcAft>
            </a:pPr>
            <a:r>
              <a:rPr sz="1400" b="1">
                <a:solidFill>
                  <a:srgbClr val="2E7D32"/>
                </a:solidFill>
                <a:latin typeface="Arial"/>
              </a:rPr>
              <a:t/>
            </a:r>
          </a:p>
          <a:p>
            <a:pPr algn="ctr">
              <a:spcAft>
                <a:spcPts val="0"/>
              </a:spcAft>
            </a:pPr>
            <a:r>
              <a:rPr sz="1400" b="1">
                <a:solidFill>
                  <a:srgbClr val="2E7D32"/>
                </a:solidFill>
                <a:latin typeface="Arial"/>
              </a:rPr>
              <a:t>× 10</a:t>
            </a:r>
          </a:p>
        </p:txBody>
      </p:sp>
      <p:sp>
        <p:nvSpPr>
          <p:cNvPr id="27" name="TextBox 26"/>
          <p:cNvSpPr txBox="1"/>
          <p:nvPr/>
        </p:nvSpPr>
        <p:spPr>
          <a:xfrm>
            <a:off x="6944868" y="4057192"/>
            <a:ext cx="1152144" cy="914400"/>
          </a:xfrm>
          <a:prstGeom prst="rect">
            <a:avLst/>
          </a:prstGeom>
          <a:noFill/>
        </p:spPr>
        <p:txBody>
          <a:bodyPr wrap="square" lIns="0" rIns="0" tIns="0" bIns="0" anchor="t">
            <a:spAutoFit/>
          </a:bodyPr>
          <a:lstStyle/>
          <a:p>
            <a:pPr algn="ctr">
              <a:spcAft>
                <a:spcPts val="0"/>
              </a:spcAft>
            </a:pPr>
            <a:r>
              <a:rPr sz="1400" b="1">
                <a:solidFill>
                  <a:srgbClr val="223A5A"/>
                </a:solidFill>
                <a:latin typeface="Arial"/>
              </a:rPr>
              <a:t>light</a:t>
            </a:r>
          </a:p>
          <a:p>
            <a:pPr algn="ctr">
              <a:spcAft>
                <a:spcPts val="0"/>
              </a:spcAft>
            </a:pPr>
            <a:r>
              <a:rPr sz="1400" b="1">
                <a:solidFill>
                  <a:srgbClr val="223A5A"/>
                </a:solidFill>
                <a:latin typeface="Arial"/>
              </a:rPr>
              <a:t>microscope</a:t>
            </a:r>
          </a:p>
          <a:p>
            <a:pPr algn="ctr">
              <a:spcAft>
                <a:spcPts val="0"/>
              </a:spcAft>
            </a:pPr>
            <a:r>
              <a:rPr sz="1400" b="1">
                <a:solidFill>
                  <a:srgbClr val="2E7D32"/>
                </a:solidFill>
                <a:latin typeface="Arial"/>
              </a:rPr>
              <a:t>up to</a:t>
            </a:r>
          </a:p>
          <a:p>
            <a:pPr algn="ctr">
              <a:spcAft>
                <a:spcPts val="0"/>
              </a:spcAft>
            </a:pPr>
            <a:r>
              <a:rPr sz="1400" b="1">
                <a:solidFill>
                  <a:srgbClr val="2E7D32"/>
                </a:solidFill>
                <a:latin typeface="Arial"/>
              </a:rPr>
              <a:t>× 1500</a:t>
            </a:r>
          </a:p>
        </p:txBody>
      </p:sp>
      <p:sp>
        <p:nvSpPr>
          <p:cNvPr id="28" name="TextBox 27"/>
          <p:cNvSpPr txBox="1"/>
          <p:nvPr/>
        </p:nvSpPr>
        <p:spPr>
          <a:xfrm>
            <a:off x="8093582" y="4057192"/>
            <a:ext cx="1152144" cy="914400"/>
          </a:xfrm>
          <a:prstGeom prst="rect">
            <a:avLst/>
          </a:prstGeom>
          <a:noFill/>
        </p:spPr>
        <p:txBody>
          <a:bodyPr wrap="square" lIns="0" rIns="0" tIns="0" bIns="0" anchor="t">
            <a:spAutoFit/>
          </a:bodyPr>
          <a:lstStyle/>
          <a:p>
            <a:pPr algn="ctr">
              <a:spcAft>
                <a:spcPts val="0"/>
              </a:spcAft>
            </a:pPr>
            <a:r>
              <a:rPr sz="1400" b="1">
                <a:solidFill>
                  <a:srgbClr val="223A5A"/>
                </a:solidFill>
                <a:latin typeface="Arial"/>
              </a:rPr>
              <a:t>electron</a:t>
            </a:r>
          </a:p>
          <a:p>
            <a:pPr algn="ctr">
              <a:spcAft>
                <a:spcPts val="0"/>
              </a:spcAft>
            </a:pPr>
            <a:r>
              <a:rPr sz="1400" b="1">
                <a:solidFill>
                  <a:srgbClr val="223A5A"/>
                </a:solidFill>
                <a:latin typeface="Arial"/>
              </a:rPr>
              <a:t>microscope</a:t>
            </a:r>
          </a:p>
          <a:p>
            <a:pPr algn="ctr">
              <a:spcAft>
                <a:spcPts val="0"/>
              </a:spcAft>
            </a:pPr>
            <a:r>
              <a:rPr sz="1400" b="1">
                <a:solidFill>
                  <a:srgbClr val="2E7D32"/>
                </a:solidFill>
                <a:latin typeface="Arial"/>
              </a:rPr>
              <a:t>up to</a:t>
            </a:r>
          </a:p>
          <a:p>
            <a:pPr algn="ctr">
              <a:spcAft>
                <a:spcPts val="0"/>
              </a:spcAft>
            </a:pPr>
            <a:r>
              <a:rPr sz="1400" b="1">
                <a:solidFill>
                  <a:srgbClr val="2E7D32"/>
                </a:solidFill>
                <a:latin typeface="Arial"/>
              </a:rPr>
              <a:t>× 2 000 000</a:t>
            </a:r>
          </a:p>
        </p:txBody>
      </p:sp>
      <p:sp>
        <p:nvSpPr>
          <p:cNvPr id="29" name="TextBox 28"/>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A hand lens, a light microscope and an electron microscope magnify by very different amounts.</a:t>
            </a:r>
          </a:p>
        </p:txBody>
      </p:sp>
      <p:sp>
        <p:nvSpPr>
          <p:cNvPr id="30" name="Rectangle 29"/>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Magnification</a:t>
            </a:r>
          </a:p>
        </p:txBody>
      </p:sp>
      <p:sp>
        <p:nvSpPr>
          <p:cNvPr id="32" name="Rectangle 31"/>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Smaller still</a:t>
            </a:r>
          </a:p>
        </p:txBody>
      </p:sp>
      <p:sp>
        <p:nvSpPr>
          <p:cNvPr id="35" name="Rectangle 34"/>
          <p:cNvSpPr/>
          <p:nvPr/>
        </p:nvSpPr>
        <p:spPr>
          <a:xfrm>
            <a:off x="1033272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0332720" y="3429000"/>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100 nm</a:t>
            </a:r>
          </a:p>
        </p:txBody>
      </p:sp>
      <p:sp>
        <p:nvSpPr>
          <p:cNvPr id="37" name="TextBox 36"/>
          <p:cNvSpPr txBox="1"/>
          <p:nvPr/>
        </p:nvSpPr>
        <p:spPr>
          <a:xfrm>
            <a:off x="10332720" y="4069080"/>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a typical virus</a:t>
            </a:r>
          </a:p>
        </p:txBody>
      </p:sp>
      <p:sp>
        <p:nvSpPr>
          <p:cNvPr id="38" name="TextBox 37"/>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Many viruses are about 100 nm across: 20 times smaller than a bacterium. Only an electron microscope shows them.</a:t>
            </a:r>
          </a:p>
        </p:txBody>
      </p:sp>
      <p:sp>
        <p:nvSpPr>
          <p:cNvPr id="39" name="Rectangle 38"/>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Nanometres</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Onion cells at × 100</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The view at × 100</a:t>
            </a:r>
          </a:p>
        </p:txBody>
      </p:sp>
      <p:sp>
        <p:nvSpPr>
          <p:cNvPr id="13" name="Rectangle 12"/>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The view at × 100. A painting based on a light micrograph. Stains colour the cells."/>
          <p:cNvPicPr>
            <a:picLocks noChangeAspect="1"/>
          </p:cNvPicPr>
          <p:nvPr/>
        </p:nvPicPr>
        <p:blipFill>
          <a:blip r:embed="rId4"/>
          <a:stretch>
            <a:fillRect/>
          </a:stretch>
        </p:blipFill>
        <p:spPr>
          <a:xfrm>
            <a:off x="937259" y="2103119"/>
            <a:ext cx="5074920" cy="5074920"/>
          </a:xfrm>
          <a:prstGeom prst="rect">
            <a:avLst/>
          </a:prstGeom>
        </p:spPr>
      </p:pic>
      <p:sp>
        <p:nvSpPr>
          <p:cNvPr id="17" name="TextBox 16"/>
          <p:cNvSpPr txBox="1"/>
          <p:nvPr/>
        </p:nvSpPr>
        <p:spPr>
          <a:xfrm>
            <a:off x="640080" y="7269479"/>
            <a:ext cx="5669280" cy="365760"/>
          </a:xfrm>
          <a:prstGeom prst="rect">
            <a:avLst/>
          </a:prstGeom>
          <a:noFill/>
        </p:spPr>
        <p:txBody>
          <a:bodyPr wrap="square" lIns="0" rIns="0" tIns="0" bIns="0" anchor="t">
            <a:spAutoFit/>
          </a:bodyPr>
          <a:lstStyle/>
          <a:p>
            <a:pPr algn="ctr">
              <a:spcAft>
                <a:spcPts val="0"/>
              </a:spcAft>
            </a:pPr>
            <a:r>
              <a:rPr sz="1400" b="0">
                <a:solidFill>
                  <a:srgbClr val="5A5A5A"/>
                </a:solidFill>
                <a:latin typeface="Arial"/>
              </a:rPr>
              <a:t>A painting based on a light micrograph. Stains colour the cells.</a:t>
            </a:r>
          </a:p>
        </p:txBody>
      </p:sp>
      <p:sp>
        <p:nvSpPr>
          <p:cNvPr id="18" name="TextBox 17"/>
          <p:cNvSpPr txBox="1"/>
          <p:nvPr/>
        </p:nvSpPr>
        <p:spPr>
          <a:xfrm>
            <a:off x="6858000" y="2148839"/>
            <a:ext cx="7635240" cy="5486400"/>
          </a:xfrm>
          <a:prstGeom prst="rect">
            <a:avLst/>
          </a:prstGeom>
          <a:noFill/>
        </p:spPr>
        <p:txBody>
          <a:bodyPr wrap="square" lIns="0" rIns="0" tIns="0" bIns="0" anchor="t">
            <a:spAutoFit/>
          </a:bodyPr>
          <a:lstStyle/>
          <a:p>
            <a:pPr algn="l">
              <a:spcAft>
                <a:spcPts val="1800"/>
              </a:spcAft>
            </a:pPr>
            <a:r>
              <a:rPr sz="2200" b="0">
                <a:solidFill>
                  <a:srgbClr val="000000"/>
                </a:solidFill>
                <a:latin typeface="Arial"/>
              </a:rPr>
              <a:t>This is the view down a light microscope at </a:t>
            </a:r>
            <a:r>
              <a:rPr sz="2200" b="1">
                <a:solidFill>
                  <a:srgbClr val="000000"/>
                </a:solidFill>
                <a:latin typeface="Arial"/>
              </a:rPr>
              <a:t>× 100</a:t>
            </a:r>
            <a:r>
              <a:rPr sz="2200" b="0">
                <a:solidFill>
                  <a:srgbClr val="000000"/>
                </a:solidFill>
                <a:latin typeface="Arial"/>
              </a:rPr>
              <a:t>: a × 10 eyepiece lens and a × 10 objective lens (B1 L3).</a:t>
            </a:r>
          </a:p>
          <a:p>
            <a:pPr algn="l">
              <a:spcAft>
                <a:spcPts val="1800"/>
              </a:spcAft>
            </a:pPr>
            <a:r>
              <a:rPr sz="2200" b="0">
                <a:solidFill>
                  <a:srgbClr val="000000"/>
                </a:solidFill>
                <a:latin typeface="Arial"/>
              </a:rPr>
              <a:t>The cells come from a thin layer of </a:t>
            </a:r>
            <a:r>
              <a:rPr sz="2200" b="1">
                <a:solidFill>
                  <a:srgbClr val="000000"/>
                </a:solidFill>
                <a:latin typeface="Arial"/>
              </a:rPr>
              <a:t>onion epidermis</a:t>
            </a:r>
            <a:r>
              <a:rPr sz="2200" b="0">
                <a:solidFill>
                  <a:srgbClr val="000000"/>
                </a:solidFill>
                <a:latin typeface="Arial"/>
              </a:rPr>
              <a:t> (skin).</a:t>
            </a:r>
          </a:p>
          <a:p>
            <a:pPr algn="l">
              <a:spcAft>
                <a:spcPts val="1800"/>
              </a:spcAft>
            </a:pPr>
            <a:r>
              <a:rPr sz="2200" b="1">
                <a:solidFill>
                  <a:srgbClr val="000000"/>
                </a:solidFill>
                <a:latin typeface="Arial"/>
              </a:rPr>
              <a:t>Iodine solution</a:t>
            </a:r>
            <a:r>
              <a:rPr sz="2200" b="0">
                <a:solidFill>
                  <a:srgbClr val="000000"/>
                </a:solidFill>
                <a:latin typeface="Arial"/>
              </a:rPr>
              <a:t> stains them yellow-brown, so the cell walls and nuclei are easier to see.</a:t>
            </a:r>
          </a:p>
          <a:p>
            <a:pPr algn="l">
              <a:spcAft>
                <a:spcPts val="1800"/>
              </a:spcAft>
            </a:pPr>
            <a:r>
              <a:rPr sz="2200" b="0">
                <a:solidFill>
                  <a:srgbClr val="000000"/>
                </a:solidFill>
                <a:latin typeface="Arial"/>
              </a:rPr>
              <a:t>The circle is the </a:t>
            </a:r>
            <a:r>
              <a:rPr sz="2200" b="1">
                <a:solidFill>
                  <a:srgbClr val="000000"/>
                </a:solidFill>
                <a:latin typeface="Arial"/>
              </a:rPr>
              <a:t>field of view</a:t>
            </a:r>
            <a:r>
              <a:rPr sz="2200" b="0">
                <a:solidFill>
                  <a:srgbClr val="000000"/>
                </a:solidFill>
                <a:latin typeface="Arial"/>
              </a:rPr>
              <a:t>. At × 100 it is about </a:t>
            </a:r>
            <a:r>
              <a:rPr sz="2200" b="1">
                <a:solidFill>
                  <a:srgbClr val="000000"/>
                </a:solidFill>
                <a:latin typeface="Arial"/>
              </a:rPr>
              <a:t>1.6 mm</a:t>
            </a:r>
            <a:r>
              <a:rPr sz="2200" b="0">
                <a:solidFill>
                  <a:srgbClr val="000000"/>
                </a:solidFill>
                <a:latin typeface="Arial"/>
              </a:rPr>
              <a:t> across.</a:t>
            </a:r>
          </a:p>
          <a:p>
            <a:pPr algn="l">
              <a:spcAft>
                <a:spcPts val="1800"/>
              </a:spcAft>
            </a:pPr>
            <a:r>
              <a:rPr sz="2200" b="0">
                <a:solidFill>
                  <a:srgbClr val="000000"/>
                </a:solidFill>
                <a:latin typeface="Arial"/>
              </a:rPr>
              <a:t>The round shape with a thick dark edge is an </a:t>
            </a:r>
            <a:r>
              <a:rPr sz="2200" b="1">
                <a:solidFill>
                  <a:srgbClr val="000000"/>
                </a:solidFill>
                <a:latin typeface="Arial"/>
              </a:rPr>
              <a:t>air bubble</a:t>
            </a:r>
            <a:r>
              <a:rPr sz="2200" b="0">
                <a:solidFill>
                  <a:srgbClr val="000000"/>
                </a:solidFill>
                <a:latin typeface="Arial"/>
              </a:rPr>
              <a:t>, not a cell.</a:t>
            </a:r>
          </a:p>
          <a:p>
            <a:pPr algn="l">
              <a:spcAft>
                <a:spcPts val="1800"/>
              </a:spcAft>
            </a:pPr>
            <a:r>
              <a:rPr sz="2200" b="1">
                <a:solidFill>
                  <a:srgbClr val="009900"/>
                </a:solidFill>
                <a:latin typeface="Arial"/>
              </a:rPr>
              <a:t>Cells are tiny. Today: how to work out their real size.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fade">
                                      <p:cBhvr>
                                        <p:cTn id="32" dur="3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real view and a drawing</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12</a:t>
            </a:r>
          </a:p>
        </p:txBody>
      </p:sp>
      <p:sp>
        <p:nvSpPr>
          <p:cNvPr id="10" name="Rectangle 9"/>
          <p:cNvSpPr/>
          <p:nvPr/>
        </p:nvSpPr>
        <p:spPr>
          <a:xfrm>
            <a:off x="548640" y="1508760"/>
            <a:ext cx="85953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5953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83210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Same thing, two ways. The view at × 100."/>
          <p:cNvPicPr>
            <a:picLocks noChangeAspect="1"/>
          </p:cNvPicPr>
          <p:nvPr/>
        </p:nvPicPr>
        <p:blipFill>
          <a:blip r:embed="rId4"/>
          <a:stretch>
            <a:fillRect/>
          </a:stretch>
        </p:blipFill>
        <p:spPr>
          <a:xfrm>
            <a:off x="777240" y="2592155"/>
            <a:ext cx="3328753" cy="3328753"/>
          </a:xfrm>
          <a:prstGeom prst="rect">
            <a:avLst/>
          </a:prstGeom>
        </p:spPr>
      </p:pic>
      <p:pic>
        <p:nvPicPr>
          <p:cNvPr id="14" name="SG cmp diagram" descr="Same thing, two ways. A drawing."/>
          <p:cNvPicPr>
            <a:picLocks noChangeAspect="1"/>
          </p:cNvPicPr>
          <p:nvPr/>
        </p:nvPicPr>
        <p:blipFill>
          <a:blip r:embed="rId5"/>
          <a:stretch>
            <a:fillRect/>
          </a:stretch>
        </p:blipFill>
        <p:spPr>
          <a:xfrm>
            <a:off x="4380313" y="2592155"/>
            <a:ext cx="4535086" cy="3328753"/>
          </a:xfrm>
          <a:prstGeom prst="rect">
            <a:avLst/>
          </a:prstGeom>
        </p:spPr>
      </p:pic>
      <p:sp>
        <p:nvSpPr>
          <p:cNvPr id="15" name="TextBox 14"/>
          <p:cNvSpPr txBox="1"/>
          <p:nvPr/>
        </p:nvSpPr>
        <p:spPr>
          <a:xfrm>
            <a:off x="777240" y="5994060"/>
            <a:ext cx="3328753"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The view at × 100</a:t>
            </a:r>
          </a:p>
        </p:txBody>
      </p:sp>
      <p:sp>
        <p:nvSpPr>
          <p:cNvPr id="16" name="TextBox 15"/>
          <p:cNvSpPr txBox="1"/>
          <p:nvPr/>
        </p:nvSpPr>
        <p:spPr>
          <a:xfrm>
            <a:off x="4380313" y="5994060"/>
            <a:ext cx="4535086"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drawing</a:t>
            </a:r>
          </a:p>
        </p:txBody>
      </p:sp>
      <p:sp>
        <p:nvSpPr>
          <p:cNvPr id="17" name="TextBox 16"/>
          <p:cNvSpPr txBox="1"/>
          <p:nvPr/>
        </p:nvSpPr>
        <p:spPr>
          <a:xfrm>
            <a:off x="731520" y="6903720"/>
            <a:ext cx="8229600"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Iodine stains the cells yellow-brown. The drawing adds a scale bar, so you can work out real sizes.</a:t>
            </a:r>
          </a:p>
        </p:txBody>
      </p:sp>
      <p:sp>
        <p:nvSpPr>
          <p:cNvPr id="18" name="Rectangle 17"/>
          <p:cNvSpPr/>
          <p:nvPr/>
        </p:nvSpPr>
        <p:spPr>
          <a:xfrm>
            <a:off x="9326880" y="1508760"/>
            <a:ext cx="534923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9326880" y="1508760"/>
            <a:ext cx="5349239"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464040" y="1508760"/>
            <a:ext cx="507491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1" name="Oval 20"/>
          <p:cNvSpPr/>
          <p:nvPr/>
        </p:nvSpPr>
        <p:spPr>
          <a:xfrm>
            <a:off x="9518904" y="210731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2" name="SG cmp diff 1"/>
          <p:cNvSpPr txBox="1"/>
          <p:nvPr/>
        </p:nvSpPr>
        <p:spPr>
          <a:xfrm>
            <a:off x="9966959" y="2176272"/>
            <a:ext cx="4571999" cy="1026414"/>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Scale bar: </a:t>
            </a:r>
            <a:r>
              <a:rPr sz="1650" b="0">
                <a:solidFill>
                  <a:srgbClr val="000000"/>
                </a:solidFill>
                <a:latin typeface="Arial"/>
              </a:rPr>
              <a:t>The drawing has a scale bar, so you can work out real sizes. The view down the microscope has none: you use the width of the field of view instead.</a:t>
            </a:r>
          </a:p>
        </p:txBody>
      </p:sp>
      <p:sp>
        <p:nvSpPr>
          <p:cNvPr id="23" name="Oval 22"/>
          <p:cNvSpPr/>
          <p:nvPr/>
        </p:nvSpPr>
        <p:spPr>
          <a:xfrm>
            <a:off x="2235876" y="553208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4" name="Oval 23"/>
          <p:cNvSpPr/>
          <p:nvPr/>
        </p:nvSpPr>
        <p:spPr>
          <a:xfrm>
            <a:off x="5497349" y="525112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5" name="Oval 24"/>
          <p:cNvSpPr/>
          <p:nvPr/>
        </p:nvSpPr>
        <p:spPr>
          <a:xfrm>
            <a:off x="9518904" y="3243453"/>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6" name="SG cmp diff 2"/>
          <p:cNvSpPr txBox="1"/>
          <p:nvPr/>
        </p:nvSpPr>
        <p:spPr>
          <a:xfrm>
            <a:off x="9966959" y="3312413"/>
            <a:ext cx="4571999"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Edges: </a:t>
            </a:r>
            <a:r>
              <a:rPr sz="1650" b="0">
                <a:solidFill>
                  <a:srgbClr val="000000"/>
                </a:solidFill>
                <a:latin typeface="Arial"/>
              </a:rPr>
              <a:t>Down the microscope, cells are cut off by the round edge of the field of view. The drawing shows only whole cells.</a:t>
            </a:r>
          </a:p>
        </p:txBody>
      </p:sp>
      <p:sp>
        <p:nvSpPr>
          <p:cNvPr id="27" name="Oval 26"/>
          <p:cNvSpPr/>
          <p:nvPr/>
        </p:nvSpPr>
        <p:spPr>
          <a:xfrm>
            <a:off x="864430" y="371791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8" name="Oval 27"/>
          <p:cNvSpPr/>
          <p:nvPr/>
        </p:nvSpPr>
        <p:spPr>
          <a:xfrm>
            <a:off x="4854836" y="2961381"/>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9" name="Oval 28"/>
          <p:cNvSpPr/>
          <p:nvPr/>
        </p:nvSpPr>
        <p:spPr>
          <a:xfrm>
            <a:off x="9518904" y="413442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0" name="SG cmp diff 3"/>
          <p:cNvSpPr txBox="1"/>
          <p:nvPr/>
        </p:nvSpPr>
        <p:spPr>
          <a:xfrm>
            <a:off x="9966959" y="4203382"/>
            <a:ext cx="4571999"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Shapes: </a:t>
            </a:r>
            <a:r>
              <a:rPr sz="1650" b="0">
                <a:solidFill>
                  <a:srgbClr val="000000"/>
                </a:solidFill>
                <a:latin typeface="Arial"/>
              </a:rPr>
              <a:t>Real cells vary in size and shape, and their walls are not quite straight. The drawing tidies them into neat bricks.</a:t>
            </a:r>
          </a:p>
        </p:txBody>
      </p:sp>
      <p:sp>
        <p:nvSpPr>
          <p:cNvPr id="31" name="Oval 30"/>
          <p:cNvSpPr/>
          <p:nvPr/>
        </p:nvSpPr>
        <p:spPr>
          <a:xfrm>
            <a:off x="1869713" y="319530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2" name="Oval 31"/>
          <p:cNvSpPr/>
          <p:nvPr/>
        </p:nvSpPr>
        <p:spPr>
          <a:xfrm>
            <a:off x="7703904" y="350608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3" name="Oval 32"/>
          <p:cNvSpPr/>
          <p:nvPr/>
        </p:nvSpPr>
        <p:spPr>
          <a:xfrm>
            <a:off x="9518904" y="5025389"/>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4" name="SG cmp diff 4"/>
          <p:cNvSpPr txBox="1"/>
          <p:nvPr/>
        </p:nvSpPr>
        <p:spPr>
          <a:xfrm>
            <a:off x="9966959" y="5094351"/>
            <a:ext cx="4571999" cy="1026414"/>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Air bubble: </a:t>
            </a:r>
            <a:r>
              <a:rPr sz="1650" b="0">
                <a:solidFill>
                  <a:srgbClr val="000000"/>
                </a:solidFill>
                <a:latin typeface="Arial"/>
              </a:rPr>
              <a:t>The round shape with a thick dark edge is an air bubble trapped under the coverslip. It is not a cell, so it is left out of the drawing.</a:t>
            </a:r>
          </a:p>
        </p:txBody>
      </p:sp>
      <p:sp>
        <p:nvSpPr>
          <p:cNvPr id="35" name="Oval 34"/>
          <p:cNvSpPr/>
          <p:nvPr/>
        </p:nvSpPr>
        <p:spPr>
          <a:xfrm>
            <a:off x="3051421" y="4833049"/>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6" name="Oval 35"/>
          <p:cNvSpPr/>
          <p:nvPr/>
        </p:nvSpPr>
        <p:spPr>
          <a:xfrm>
            <a:off x="7575888" y="459549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7" name="Oval 36"/>
          <p:cNvSpPr/>
          <p:nvPr/>
        </p:nvSpPr>
        <p:spPr>
          <a:xfrm>
            <a:off x="9518904" y="616153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5</a:t>
            </a:r>
          </a:p>
        </p:txBody>
      </p:sp>
      <p:sp>
        <p:nvSpPr>
          <p:cNvPr id="38" name="SG cmp diff 5"/>
          <p:cNvSpPr txBox="1"/>
          <p:nvPr/>
        </p:nvSpPr>
        <p:spPr>
          <a:xfrm>
            <a:off x="9966959" y="6230493"/>
            <a:ext cx="4571999" cy="781240"/>
          </a:xfrm>
          <a:prstGeom prst="rect">
            <a:avLst/>
          </a:prstGeom>
          <a:noFill/>
        </p:spPr>
        <p:txBody>
          <a:bodyPr wrap="square" lIns="0" rIns="0" tIns="0" bIns="0" anchor="t">
            <a:spAutoFit/>
          </a:bodyPr>
          <a:lstStyle/>
          <a:p>
            <a:pPr algn="l">
              <a:spcAft>
                <a:spcPts val="0"/>
              </a:spcAft>
            </a:pPr>
            <a:r>
              <a:rPr sz="1650" b="1">
                <a:solidFill>
                  <a:srgbClr val="000000"/>
                </a:solidFill>
                <a:latin typeface="Arial"/>
              </a:rPr>
              <a:t>Colour: </a:t>
            </a:r>
            <a:r>
              <a:rPr sz="1650" b="0">
                <a:solidFill>
                  <a:srgbClr val="000000"/>
                </a:solidFill>
                <a:latin typeface="Arial"/>
              </a:rPr>
              <a:t>Iodine stains the real cells yellow-brown. The drawing uses clear pencil lines, with no colour and no shading.</a:t>
            </a:r>
          </a:p>
        </p:txBody>
      </p:sp>
      <p:sp>
        <p:nvSpPr>
          <p:cNvPr id="39" name="Oval 38"/>
          <p:cNvSpPr/>
          <p:nvPr/>
        </p:nvSpPr>
        <p:spPr>
          <a:xfrm>
            <a:off x="2435601" y="425051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0" name="Oval 39"/>
          <p:cNvSpPr/>
          <p:nvPr/>
        </p:nvSpPr>
        <p:spPr>
          <a:xfrm>
            <a:off x="6064192" y="405079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1" name="SG cmp same"/>
          <p:cNvSpPr txBox="1"/>
          <p:nvPr/>
        </p:nvSpPr>
        <p:spPr>
          <a:xfrm>
            <a:off x="9555480" y="7139749"/>
            <a:ext cx="4965191" cy="536067"/>
          </a:xfrm>
          <a:prstGeom prst="rect">
            <a:avLst/>
          </a:prstGeom>
          <a:noFill/>
        </p:spPr>
        <p:txBody>
          <a:bodyPr wrap="square" lIns="0" rIns="0" tIns="0" bIns="0" anchor="t">
            <a:spAutoFit/>
          </a:bodyPr>
          <a:lstStyle/>
          <a:p>
            <a:pPr algn="l">
              <a:spcAft>
                <a:spcPts val="600"/>
              </a:spcAft>
            </a:pPr>
            <a:r>
              <a:rPr sz="1650" b="1">
                <a:solidFill>
                  <a:srgbClr val="009900"/>
                </a:solidFill>
                <a:latin typeface="Arial"/>
              </a:rPr>
              <a:t>Both show rows of brick-shaped cells with cell walls, and a nucleus in most cells.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3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3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3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3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300"/>
                                        <p:tgtEl>
                                          <p:spTgt spid="3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3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3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3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3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300"/>
                                        <p:tgtEl>
                                          <p:spTgt spid="3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300"/>
                                        <p:tgtEl>
                                          <p:spTgt spid="3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300"/>
                                        <p:tgtEl>
                                          <p:spTgt spid="3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3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3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Units for tiny things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Down and up the staircase</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Changing units</a:t>
            </a:r>
          </a:p>
        </p:txBody>
      </p:sp>
      <p:pic>
        <p:nvPicPr>
          <p:cNvPr id="16" name="Picture 15" descr="Down and up the staircase."/>
          <p:cNvPicPr>
            <a:picLocks noChangeAspect="1"/>
          </p:cNvPicPr>
          <p:nvPr/>
        </p:nvPicPr>
        <p:blipFill>
          <a:blip r:embed="rId4"/>
          <a:stretch>
            <a:fillRect/>
          </a:stretch>
        </p:blipFill>
        <p:spPr>
          <a:xfrm>
            <a:off x="1084923" y="2148839"/>
            <a:ext cx="7339913" cy="4828032"/>
          </a:xfrm>
          <a:prstGeom prst="rect">
            <a:avLst/>
          </a:prstGeom>
        </p:spPr>
      </p:pic>
      <p:sp>
        <p:nvSpPr>
          <p:cNvPr id="17" name="Rectangle 16"/>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3: step down the staircase</a:t>
            </a:r>
          </a:p>
        </p:txBody>
      </p:sp>
      <p:sp>
        <p:nvSpPr>
          <p:cNvPr id="19" name="TextBox 18"/>
          <p:cNvSpPr txBox="1"/>
          <p:nvPr/>
        </p:nvSpPr>
        <p:spPr>
          <a:xfrm>
            <a:off x="9418319" y="2148839"/>
            <a:ext cx="5074920" cy="5486400"/>
          </a:xfrm>
          <a:prstGeom prst="rect">
            <a:avLst/>
          </a:prstGeom>
          <a:noFill/>
        </p:spPr>
        <p:txBody>
          <a:bodyPr wrap="square" lIns="0" rIns="0" tIns="0" bIns="0" anchor="t">
            <a:spAutoFit/>
          </a:bodyPr>
          <a:lstStyle/>
          <a:p>
            <a:pPr algn="l">
              <a:spcAft>
                <a:spcPts val="100"/>
              </a:spcAft>
            </a:pPr>
            <a:r>
              <a:rPr sz="2000" b="1">
                <a:solidFill>
                  <a:srgbClr val="000000"/>
                </a:solidFill>
                <a:latin typeface="Arial"/>
              </a:rPr>
              <a:t>1 cm = 10 mm</a:t>
            </a:r>
          </a:p>
          <a:p>
            <a:pPr algn="l">
              <a:spcAft>
                <a:spcPts val="100"/>
              </a:spcAft>
            </a:pPr>
            <a:r>
              <a:rPr sz="2000" b="1">
                <a:solidFill>
                  <a:srgbClr val="000000"/>
                </a:solidFill>
                <a:latin typeface="Arial"/>
              </a:rPr>
              <a:t>1 mm = 1000 µm</a:t>
            </a:r>
          </a:p>
          <a:p>
            <a:pPr algn="l">
              <a:spcAft>
                <a:spcPts val="1200"/>
              </a:spcAft>
            </a:pPr>
            <a:r>
              <a:rPr sz="2000" b="1">
                <a:solidFill>
                  <a:srgbClr val="000000"/>
                </a:solidFill>
                <a:latin typeface="Arial"/>
              </a:rPr>
              <a:t>1 µm = 1000 nm</a:t>
            </a:r>
          </a:p>
          <a:p>
            <a:pPr algn="l">
              <a:spcAft>
                <a:spcPts val="1200"/>
              </a:spcAft>
            </a:pPr>
            <a:r>
              <a:rPr sz="2000" b="0">
                <a:solidFill>
                  <a:srgbClr val="000000"/>
                </a:solidFill>
                <a:latin typeface="Arial"/>
              </a:rPr>
              <a:t>To a </a:t>
            </a:r>
            <a:r>
              <a:rPr sz="2000" b="1">
                <a:solidFill>
                  <a:srgbClr val="000000"/>
                </a:solidFill>
                <a:latin typeface="Arial"/>
              </a:rPr>
              <a:t>smaller</a:t>
            </a:r>
            <a:r>
              <a:rPr sz="2000" b="0">
                <a:solidFill>
                  <a:srgbClr val="000000"/>
                </a:solidFill>
                <a:latin typeface="Arial"/>
              </a:rPr>
              <a:t> unit (down the steps): </a:t>
            </a:r>
            <a:r>
              <a:rPr sz="2000" b="1">
                <a:solidFill>
                  <a:srgbClr val="000000"/>
                </a:solidFill>
                <a:latin typeface="Arial"/>
              </a:rPr>
              <a:t>multiply</a:t>
            </a:r>
            <a:r>
              <a:rPr sz="2000" b="0">
                <a:solidFill>
                  <a:srgbClr val="000000"/>
                </a:solidFill>
                <a:latin typeface="Arial"/>
              </a:rPr>
              <a:t>.</a:t>
            </a:r>
          </a:p>
          <a:p>
            <a:pPr algn="l">
              <a:spcAft>
                <a:spcPts val="1200"/>
              </a:spcAft>
            </a:pPr>
            <a:r>
              <a:rPr sz="2000" b="0">
                <a:solidFill>
                  <a:srgbClr val="000000"/>
                </a:solidFill>
                <a:latin typeface="Arial"/>
              </a:rPr>
              <a:t>To a </a:t>
            </a:r>
            <a:r>
              <a:rPr sz="2000" b="1">
                <a:solidFill>
                  <a:srgbClr val="000000"/>
                </a:solidFill>
                <a:latin typeface="Arial"/>
              </a:rPr>
              <a:t>bigger</a:t>
            </a:r>
            <a:r>
              <a:rPr sz="2000" b="0">
                <a:solidFill>
                  <a:srgbClr val="000000"/>
                </a:solidFill>
                <a:latin typeface="Arial"/>
              </a:rPr>
              <a:t> unit (up the steps): </a:t>
            </a:r>
            <a:r>
              <a:rPr sz="2000" b="1">
                <a:solidFill>
                  <a:srgbClr val="000000"/>
                </a:solidFill>
                <a:latin typeface="Arial"/>
              </a:rPr>
              <a:t>divide</a:t>
            </a:r>
            <a:r>
              <a:rPr sz="2000" b="0">
                <a:solidFill>
                  <a:srgbClr val="000000"/>
                </a:solidFill>
                <a:latin typeface="Arial"/>
              </a:rPr>
              <a:t>.</a:t>
            </a:r>
          </a:p>
          <a:p>
            <a:pPr algn="l">
              <a:spcAft>
                <a:spcPts val="1200"/>
              </a:spcAft>
            </a:pPr>
            <a:r>
              <a:rPr sz="2000" b="1">
                <a:solidFill>
                  <a:srgbClr val="000000"/>
                </a:solidFill>
                <a:latin typeface="Arial"/>
              </a:rPr>
              <a:t>Example 1:</a:t>
            </a:r>
            <a:r>
              <a:rPr sz="2000" b="0">
                <a:solidFill>
                  <a:srgbClr val="000000"/>
                </a:solidFill>
                <a:latin typeface="Arial"/>
              </a:rPr>
              <a:t> an onion cell is 0.2 mm long. 0.2 × 1000 = </a:t>
            </a:r>
            <a:r>
              <a:rPr sz="2000" b="1">
                <a:solidFill>
                  <a:srgbClr val="000000"/>
                </a:solidFill>
                <a:latin typeface="Arial"/>
              </a:rPr>
              <a:t>200 µm</a:t>
            </a:r>
            <a:r>
              <a:rPr sz="2000" b="0">
                <a:solidFill>
                  <a:srgbClr val="000000"/>
                </a:solidFill>
                <a:latin typeface="Arial"/>
              </a:rPr>
              <a:t>. 200 × 1000 = </a:t>
            </a:r>
            <a:r>
              <a:rPr sz="2000" b="1">
                <a:solidFill>
                  <a:srgbClr val="000000"/>
                </a:solidFill>
                <a:latin typeface="Arial"/>
              </a:rPr>
              <a:t>200 000 nm</a:t>
            </a:r>
            <a:r>
              <a:rPr sz="2000" b="0">
                <a:solidFill>
                  <a:srgbClr val="000000"/>
                </a:solidFill>
                <a:latin typeface="Arial"/>
              </a:rPr>
              <a:t>.</a:t>
            </a:r>
          </a:p>
          <a:p>
            <a:pPr algn="l">
              <a:spcAft>
                <a:spcPts val="1200"/>
              </a:spcAft>
            </a:pPr>
            <a:r>
              <a:rPr sz="2000" b="1">
                <a:solidFill>
                  <a:srgbClr val="000000"/>
                </a:solidFill>
                <a:latin typeface="Arial"/>
              </a:rPr>
              <a:t>Example 2:</a:t>
            </a:r>
            <a:r>
              <a:rPr sz="2000" b="0">
                <a:solidFill>
                  <a:srgbClr val="000000"/>
                </a:solidFill>
                <a:latin typeface="Arial"/>
              </a:rPr>
              <a:t> a ribosome is 25 nm across. 25 ÷ 1000 = </a:t>
            </a:r>
            <a:r>
              <a:rPr sz="2000" b="1">
                <a:solidFill>
                  <a:srgbClr val="000000"/>
                </a:solidFill>
                <a:latin typeface="Arial"/>
              </a:rPr>
              <a:t>0.025 µm</a:t>
            </a:r>
            <a:r>
              <a:rPr sz="2000" b="0">
                <a:solidFill>
                  <a:srgbClr val="000000"/>
                </a:solidFill>
                <a:latin typeface="Arial"/>
              </a:rPr>
              <a:t>.</a:t>
            </a:r>
          </a:p>
          <a:p>
            <a:pPr algn="l">
              <a:spcAft>
                <a:spcPts val="1200"/>
              </a:spcAft>
            </a:pPr>
            <a:r>
              <a:rPr sz="2000" b="1">
                <a:solidFill>
                  <a:srgbClr val="000000"/>
                </a:solidFill>
                <a:latin typeface="Arial"/>
              </a:rPr>
              <a:t>Watch out:</a:t>
            </a:r>
            <a:r>
              <a:rPr sz="2000" b="0">
                <a:solidFill>
                  <a:srgbClr val="000000"/>
                </a:solidFill>
                <a:latin typeface="Arial"/>
              </a:rPr>
              <a:t> µm → mm: divide by 1000. The number of mm is always smaller.</a:t>
            </a:r>
          </a:p>
          <a:p>
            <a:pPr algn="l">
              <a:spcAft>
                <a:spcPts val="1200"/>
              </a:spcAft>
            </a:pPr>
            <a:r>
              <a:rPr sz="2000" b="1">
                <a:solidFill>
                  <a:srgbClr val="009900"/>
                </a:solidFill>
                <a:latin typeface="Arial"/>
              </a:rPr>
              <a:t>Smaller unit, bigger number.</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3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300"/>
                                        <p:tgtEl>
                                          <p:spTgt spid="1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fade">
                                      <p:cBhvr>
                                        <p:cTn id="13" dur="300"/>
                                        <p:tgtEl>
                                          <p:spTgt spid="1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300"/>
                                        <p:tgtEl>
                                          <p:spTgt spid="1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Effect transition="in" filter="fade">
                                      <p:cBhvr>
                                        <p:cTn id="23" dur="300"/>
                                        <p:tgtEl>
                                          <p:spTgt spid="1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xEl>
                                              <p:pRg st="5" end="5"/>
                                            </p:txEl>
                                          </p:spTgt>
                                        </p:tgtEl>
                                        <p:attrNameLst>
                                          <p:attrName>style.visibility</p:attrName>
                                        </p:attrNameLst>
                                      </p:cBhvr>
                                      <p:to>
                                        <p:strVal val="visible"/>
                                      </p:to>
                                    </p:set>
                                    <p:animEffect transition="in" filter="fade">
                                      <p:cBhvr>
                                        <p:cTn id="28" dur="300"/>
                                        <p:tgtEl>
                                          <p:spTgt spid="19">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xEl>
                                              <p:pRg st="6" end="6"/>
                                            </p:txEl>
                                          </p:spTgt>
                                        </p:tgtEl>
                                        <p:attrNameLst>
                                          <p:attrName>style.visibility</p:attrName>
                                        </p:attrNameLst>
                                      </p:cBhvr>
                                      <p:to>
                                        <p:strVal val="visible"/>
                                      </p:to>
                                    </p:set>
                                    <p:animEffect transition="in" filter="fade">
                                      <p:cBhvr>
                                        <p:cTn id="33" dur="300"/>
                                        <p:tgtEl>
                                          <p:spTgt spid="19">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xEl>
                                              <p:pRg st="7" end="7"/>
                                            </p:txEl>
                                          </p:spTgt>
                                        </p:tgtEl>
                                        <p:attrNameLst>
                                          <p:attrName>style.visibility</p:attrName>
                                        </p:attrNameLst>
                                      </p:cBhvr>
                                      <p:to>
                                        <p:strVal val="visible"/>
                                      </p:to>
                                    </p:set>
                                    <p:animEffect transition="in" filter="fade">
                                      <p:cBhvr>
                                        <p:cTn id="38" dur="300"/>
                                        <p:tgtEl>
                                          <p:spTgt spid="19">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9">
                                            <p:txEl>
                                              <p:pRg st="8" end="8"/>
                                            </p:txEl>
                                          </p:spTgt>
                                        </p:tgtEl>
                                        <p:attrNameLst>
                                          <p:attrName>style.visibility</p:attrName>
                                        </p:attrNameLst>
                                      </p:cBhvr>
                                      <p:to>
                                        <p:strVal val="visible"/>
                                      </p:to>
                                    </p:set>
                                    <p:animEffect transition="in" filter="fade">
                                      <p:cBhvr>
                                        <p:cTn id="43" dur="3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How many times bigger?</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ectangle 9"/>
          <p:cNvSpPr/>
          <p:nvPr/>
        </p:nvSpPr>
        <p:spPr>
          <a:xfrm>
            <a:off x="548640" y="1508760"/>
            <a:ext cx="7315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7315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7040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Magnify, measure, calculate</a:t>
            </a:r>
          </a:p>
        </p:txBody>
      </p:sp>
      <p:pic>
        <p:nvPicPr>
          <p:cNvPr id="13" name="Picture 12" descr="Magnify, measure, calculate. Brown = real size. Blue = image size. Green = magnification."/>
          <p:cNvPicPr>
            <a:picLocks noChangeAspect="1"/>
          </p:cNvPicPr>
          <p:nvPr/>
        </p:nvPicPr>
        <p:blipFill>
          <a:blip r:embed="rId4"/>
          <a:stretch>
            <a:fillRect/>
          </a:stretch>
        </p:blipFill>
        <p:spPr>
          <a:xfrm>
            <a:off x="685800" y="2720594"/>
            <a:ext cx="7040880" cy="3794252"/>
          </a:xfrm>
          <a:prstGeom prst="rect">
            <a:avLst/>
          </a:prstGeom>
        </p:spPr>
      </p:pic>
      <p:sp>
        <p:nvSpPr>
          <p:cNvPr id="14" name="TextBox 13"/>
          <p:cNvSpPr txBox="1"/>
          <p:nvPr/>
        </p:nvSpPr>
        <p:spPr>
          <a:xfrm>
            <a:off x="685800" y="6697726"/>
            <a:ext cx="7040880" cy="365760"/>
          </a:xfrm>
          <a:prstGeom prst="rect">
            <a:avLst/>
          </a:prstGeom>
          <a:noFill/>
        </p:spPr>
        <p:txBody>
          <a:bodyPr wrap="square" lIns="0" rIns="0" tIns="0" bIns="0" anchor="t">
            <a:spAutoFit/>
          </a:bodyPr>
          <a:lstStyle/>
          <a:p>
            <a:pPr algn="ctr">
              <a:spcAft>
                <a:spcPts val="0"/>
              </a:spcAft>
            </a:pPr>
            <a:r>
              <a:rPr sz="1600" b="1">
                <a:solidFill>
                  <a:srgbClr val="B5651D"/>
                </a:solidFill>
                <a:latin typeface="Arial"/>
              </a:rPr>
              <a:t>Brown</a:t>
            </a:r>
            <a:r>
              <a:rPr sz="1600" b="0">
                <a:solidFill>
                  <a:srgbClr val="5A5A5A"/>
                </a:solidFill>
                <a:latin typeface="Arial"/>
              </a:rPr>
              <a:t> = real size. </a:t>
            </a:r>
            <a:r>
              <a:rPr sz="1600" b="1">
                <a:solidFill>
                  <a:srgbClr val="1F6FB2"/>
                </a:solidFill>
                <a:latin typeface="Arial"/>
              </a:rPr>
              <a:t>Blue</a:t>
            </a:r>
            <a:r>
              <a:rPr sz="1600" b="0">
                <a:solidFill>
                  <a:srgbClr val="5A5A5A"/>
                </a:solidFill>
                <a:latin typeface="Arial"/>
              </a:rPr>
              <a:t> = image size. </a:t>
            </a:r>
            <a:r>
              <a:rPr sz="1600" b="1">
                <a:solidFill>
                  <a:srgbClr val="2E7D32"/>
                </a:solidFill>
                <a:latin typeface="Arial"/>
              </a:rPr>
              <a:t>Green</a:t>
            </a:r>
            <a:r>
              <a:rPr sz="1600" b="0">
                <a:solidFill>
                  <a:srgbClr val="5A5A5A"/>
                </a:solidFill>
                <a:latin typeface="Arial"/>
              </a:rPr>
              <a:t> = magnification.</a:t>
            </a:r>
          </a:p>
        </p:txBody>
      </p:sp>
      <p:sp>
        <p:nvSpPr>
          <p:cNvPr id="15" name="Rectangle 14"/>
          <p:cNvSpPr/>
          <p:nvPr/>
        </p:nvSpPr>
        <p:spPr>
          <a:xfrm>
            <a:off x="8138160" y="1508760"/>
            <a:ext cx="6537960" cy="4937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38160" y="1508760"/>
            <a:ext cx="6537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75320" y="1508760"/>
            <a:ext cx="6263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8366760" y="2114803"/>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8915400" y="2157984"/>
            <a:ext cx="557784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Real size:</a:t>
            </a:r>
            <a:r>
              <a:rPr sz="2200" b="0">
                <a:solidFill>
                  <a:srgbClr val="000000"/>
                </a:solidFill>
                <a:latin typeface="Arial"/>
              </a:rPr>
              <a:t> the actual size of the object. An onion cell is </a:t>
            </a:r>
            <a:r>
              <a:rPr sz="2200" b="1">
                <a:solidFill>
                  <a:srgbClr val="B5651D"/>
                </a:solidFill>
                <a:latin typeface="Arial"/>
              </a:rPr>
              <a:t>0.2 mm</a:t>
            </a:r>
            <a:r>
              <a:rPr sz="2200" b="0">
                <a:solidFill>
                  <a:srgbClr val="000000"/>
                </a:solidFill>
                <a:latin typeface="Arial"/>
              </a:rPr>
              <a:t> long.</a:t>
            </a:r>
          </a:p>
        </p:txBody>
      </p:sp>
      <p:sp>
        <p:nvSpPr>
          <p:cNvPr id="20" name="Oval 19"/>
          <p:cNvSpPr/>
          <p:nvPr/>
        </p:nvSpPr>
        <p:spPr>
          <a:xfrm>
            <a:off x="8366760" y="287832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8915400" y="2921508"/>
            <a:ext cx="557784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Magnify:</a:t>
            </a:r>
            <a:r>
              <a:rPr sz="2200" b="0">
                <a:solidFill>
                  <a:srgbClr val="000000"/>
                </a:solidFill>
                <a:latin typeface="Arial"/>
              </a:rPr>
              <a:t> a microscope makes a bigger image of it.</a:t>
            </a:r>
          </a:p>
        </p:txBody>
      </p:sp>
      <p:sp>
        <p:nvSpPr>
          <p:cNvPr id="22" name="Oval 21"/>
          <p:cNvSpPr/>
          <p:nvPr/>
        </p:nvSpPr>
        <p:spPr>
          <a:xfrm>
            <a:off x="8366760" y="364185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8915400" y="3685031"/>
            <a:ext cx="557784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Image size:</a:t>
            </a:r>
            <a:r>
              <a:rPr sz="2200" b="0">
                <a:solidFill>
                  <a:srgbClr val="000000"/>
                </a:solidFill>
                <a:latin typeface="Arial"/>
              </a:rPr>
              <a:t> measure the image with a ruler, in mm: </a:t>
            </a:r>
            <a:r>
              <a:rPr sz="2200" b="1">
                <a:solidFill>
                  <a:srgbClr val="1F6FB2"/>
                </a:solidFill>
                <a:latin typeface="Arial"/>
              </a:rPr>
              <a:t>20 mm</a:t>
            </a:r>
            <a:r>
              <a:rPr sz="2200" b="0">
                <a:solidFill>
                  <a:srgbClr val="000000"/>
                </a:solidFill>
                <a:latin typeface="Arial"/>
              </a:rPr>
              <a:t>.</a:t>
            </a:r>
          </a:p>
        </p:txBody>
      </p:sp>
      <p:sp>
        <p:nvSpPr>
          <p:cNvPr id="24" name="Oval 23"/>
          <p:cNvSpPr/>
          <p:nvPr/>
        </p:nvSpPr>
        <p:spPr>
          <a:xfrm>
            <a:off x="8366760" y="4405375"/>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5" name="TextBox 24"/>
          <p:cNvSpPr txBox="1"/>
          <p:nvPr/>
        </p:nvSpPr>
        <p:spPr>
          <a:xfrm>
            <a:off x="8915400" y="4448555"/>
            <a:ext cx="557784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Calculate:</a:t>
            </a:r>
            <a:r>
              <a:rPr sz="2200" b="0">
                <a:solidFill>
                  <a:srgbClr val="000000"/>
                </a:solidFill>
                <a:latin typeface="Arial"/>
              </a:rPr>
              <a:t> </a:t>
            </a:r>
            <a:r>
              <a:rPr sz="2200" b="1">
                <a:solidFill>
                  <a:srgbClr val="2E7D32"/>
                </a:solidFill>
                <a:latin typeface="Arial"/>
              </a:rPr>
              <a:t>magnification</a:t>
            </a:r>
            <a:r>
              <a:rPr sz="2200" b="0">
                <a:solidFill>
                  <a:srgbClr val="000000"/>
                </a:solidFill>
                <a:latin typeface="Arial"/>
              </a:rPr>
              <a:t> = </a:t>
            </a:r>
            <a:r>
              <a:rPr sz="2200" b="1">
                <a:solidFill>
                  <a:srgbClr val="1F6FB2"/>
                </a:solidFill>
                <a:latin typeface="Arial"/>
              </a:rPr>
              <a:t>size of image</a:t>
            </a:r>
            <a:r>
              <a:rPr sz="2200" b="0">
                <a:solidFill>
                  <a:srgbClr val="000000"/>
                </a:solidFill>
                <a:latin typeface="Arial"/>
              </a:rPr>
              <a:t> ÷ </a:t>
            </a:r>
            <a:r>
              <a:rPr sz="2200" b="1">
                <a:solidFill>
                  <a:srgbClr val="B5651D"/>
                </a:solidFill>
                <a:latin typeface="Arial"/>
              </a:rPr>
              <a:t>size of real object</a:t>
            </a:r>
            <a:r>
              <a:rPr sz="2200" b="0">
                <a:solidFill>
                  <a:srgbClr val="000000"/>
                </a:solidFill>
                <a:latin typeface="Arial"/>
              </a:rPr>
              <a:t> = </a:t>
            </a:r>
            <a:r>
              <a:rPr sz="2200" b="1">
                <a:solidFill>
                  <a:srgbClr val="1F6FB2"/>
                </a:solidFill>
                <a:latin typeface="Arial"/>
              </a:rPr>
              <a:t>20</a:t>
            </a:r>
            <a:r>
              <a:rPr sz="2200" b="0">
                <a:solidFill>
                  <a:srgbClr val="000000"/>
                </a:solidFill>
                <a:latin typeface="Arial"/>
              </a:rPr>
              <a:t> ÷ </a:t>
            </a:r>
            <a:r>
              <a:rPr sz="2200" b="1">
                <a:solidFill>
                  <a:srgbClr val="B5651D"/>
                </a:solidFill>
                <a:latin typeface="Arial"/>
              </a:rPr>
              <a:t>0.2</a:t>
            </a:r>
            <a:r>
              <a:rPr sz="2200" b="0">
                <a:solidFill>
                  <a:srgbClr val="000000"/>
                </a:solidFill>
                <a:latin typeface="Arial"/>
              </a:rPr>
              <a:t> = </a:t>
            </a:r>
            <a:r>
              <a:rPr sz="2200" b="1">
                <a:solidFill>
                  <a:srgbClr val="2E7D32"/>
                </a:solidFill>
                <a:latin typeface="Arial"/>
              </a:rPr>
              <a:t>× 100</a:t>
            </a:r>
          </a:p>
        </p:txBody>
      </p:sp>
      <p:sp>
        <p:nvSpPr>
          <p:cNvPr id="26" name="TextBox 25"/>
          <p:cNvSpPr txBox="1"/>
          <p:nvPr/>
        </p:nvSpPr>
        <p:spPr>
          <a:xfrm>
            <a:off x="8915400" y="5212079"/>
            <a:ext cx="5577840" cy="372618"/>
          </a:xfrm>
          <a:prstGeom prst="rect">
            <a:avLst/>
          </a:prstGeom>
          <a:noFill/>
        </p:spPr>
        <p:txBody>
          <a:bodyPr wrap="square" lIns="0" rIns="0" tIns="0" bIns="0" anchor="t">
            <a:spAutoFit/>
          </a:bodyPr>
          <a:lstStyle/>
          <a:p>
            <a:pPr algn="l">
              <a:spcAft>
                <a:spcPts val="600"/>
              </a:spcAft>
            </a:pPr>
            <a:r>
              <a:rPr sz="2200" b="1">
                <a:solidFill>
                  <a:srgbClr val="009900"/>
                </a:solidFill>
                <a:latin typeface="Arial"/>
              </a:rPr>
              <a:t>Magnification has no unit: write × 100.</a:t>
            </a:r>
          </a:p>
        </p:txBody>
      </p:sp>
      <p:sp>
        <p:nvSpPr>
          <p:cNvPr id="27" name="Rectangle 26"/>
          <p:cNvSpPr/>
          <p:nvPr/>
        </p:nvSpPr>
        <p:spPr>
          <a:xfrm>
            <a:off x="8138160" y="6629400"/>
            <a:ext cx="6537960" cy="11430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275320" y="6629400"/>
            <a:ext cx="6263640" cy="1143000"/>
          </a:xfrm>
          <a:prstGeom prst="rect">
            <a:avLst/>
          </a:prstGeom>
          <a:noFill/>
        </p:spPr>
        <p:txBody>
          <a:bodyPr wrap="square" lIns="0" rIns="0" tIns="0" bIns="0" anchor="ctr">
            <a:spAutoFit/>
          </a:bodyPr>
          <a:lstStyle/>
          <a:p>
            <a:pPr algn="ctr">
              <a:spcAft>
                <a:spcPts val="600"/>
              </a:spcAft>
            </a:pPr>
            <a:r>
              <a:rPr sz="1800" b="1">
                <a:solidFill>
                  <a:srgbClr val="438FC9"/>
                </a:solidFill>
                <a:latin typeface="Arial"/>
                <a:hlinkClick r:id="rId3"/>
              </a:rPr>
              <a:t>▶ Online lesson, screen 4: How many times bigger?</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3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Down the microscope there is a round shape with a thick dark edge. Why is it left out of the biological drawing?</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 is a nucleus, and nuclei are never drawn.</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is an air bubble, not a cell.</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It is too big to fit in the drawing.</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human egg cell is about 0.1 mm across. How wide is it in micrometres (µm)? (1 mm = 1000 µm)</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0.0001 µm</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10 µm</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100 µm</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drawing of a cell is 30 mm long. The real cell is 0.06 mm long. What is the magnification?</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 500</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 0.002</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500 mm</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Down the microscope there is a round shape with a thick dark edge. Why is it left out of the biological drawing?</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 is a nucleus, and nuclei are never drawn.</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is an air bubble, not a cell.</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It is too big to fit in the drawing.</a:t>
            </a:r>
          </a:p>
        </p:txBody>
      </p:sp>
      <p:sp>
        <p:nvSpPr>
          <p:cNvPr id="21" name="SG cp1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It is an air bubble, not a cell.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It is air trapped under the coverslip. It is not part of the specimen, so it is left out.</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human egg cell is about 0.1 mm across. How wide is it in micrometres (µm)? (1 mm = 1000 µm)</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0.0001 µm</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10 µm</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100 µm</a:t>
            </a:r>
          </a:p>
        </p:txBody>
      </p:sp>
      <p:sp>
        <p:nvSpPr>
          <p:cNvPr id="30" name="SG cp1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100 µm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0.1 × 1000 = 100 µm. Smaller unit, bigger number.</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drawing of a cell is 30 mm long. The real cell is 0.06 mm long. What is the magnification?</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 500</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 0.002</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500 mm</a:t>
            </a:r>
          </a:p>
        </p:txBody>
      </p:sp>
      <p:sp>
        <p:nvSpPr>
          <p:cNvPr id="39" name="SG cp1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 500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magnification = size of image ÷ size of real object = 30 ÷ 0.06 = 500.</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5  ·  Q2 slide 6  ·  Q3 slide 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Finding the real size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Cover to find</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Worked example</a:t>
            </a:r>
          </a:p>
        </p:txBody>
      </p:sp>
      <p:pic>
        <p:nvPicPr>
          <p:cNvPr id="16" name="Picture 15" descr="Cover to find. Brown = real size. Blue = image size. Green = magnification."/>
          <p:cNvPicPr>
            <a:picLocks noChangeAspect="1"/>
          </p:cNvPicPr>
          <p:nvPr/>
        </p:nvPicPr>
        <p:blipFill>
          <a:blip r:embed="rId4"/>
          <a:stretch>
            <a:fillRect/>
          </a:stretch>
        </p:blipFill>
        <p:spPr>
          <a:xfrm>
            <a:off x="2061821" y="2103120"/>
            <a:ext cx="5386117" cy="5074919"/>
          </a:xfrm>
          <a:prstGeom prst="rect">
            <a:avLst/>
          </a:prstGeom>
        </p:spPr>
      </p:pic>
      <p:sp>
        <p:nvSpPr>
          <p:cNvPr id="17" name="TextBox 16"/>
          <p:cNvSpPr txBox="1"/>
          <p:nvPr/>
        </p:nvSpPr>
        <p:spPr>
          <a:xfrm>
            <a:off x="731520" y="7287768"/>
            <a:ext cx="8046719" cy="329184"/>
          </a:xfrm>
          <a:prstGeom prst="rect">
            <a:avLst/>
          </a:prstGeom>
          <a:noFill/>
        </p:spPr>
        <p:txBody>
          <a:bodyPr wrap="square" lIns="0" rIns="0" tIns="0" bIns="0" anchor="t">
            <a:spAutoFit/>
          </a:bodyPr>
          <a:lstStyle/>
          <a:p>
            <a:pPr algn="ctr">
              <a:spcAft>
                <a:spcPts val="0"/>
              </a:spcAft>
            </a:pPr>
            <a:r>
              <a:rPr sz="1400" b="1">
                <a:solidFill>
                  <a:srgbClr val="B5651D"/>
                </a:solidFill>
                <a:latin typeface="Arial"/>
              </a:rPr>
              <a:t>Brown</a:t>
            </a:r>
            <a:r>
              <a:rPr sz="1400" b="0">
                <a:solidFill>
                  <a:srgbClr val="5A5A5A"/>
                </a:solidFill>
                <a:latin typeface="Arial"/>
              </a:rPr>
              <a:t> = real size. </a:t>
            </a:r>
            <a:r>
              <a:rPr sz="1400" b="1">
                <a:solidFill>
                  <a:srgbClr val="1F6FB2"/>
                </a:solidFill>
                <a:latin typeface="Arial"/>
              </a:rPr>
              <a:t>Blue</a:t>
            </a:r>
            <a:r>
              <a:rPr sz="1400" b="0">
                <a:solidFill>
                  <a:srgbClr val="5A5A5A"/>
                </a:solidFill>
                <a:latin typeface="Arial"/>
              </a:rPr>
              <a:t> = image size. </a:t>
            </a:r>
            <a:r>
              <a:rPr sz="1400" b="1">
                <a:solidFill>
                  <a:srgbClr val="2E7D32"/>
                </a:solidFill>
                <a:latin typeface="Arial"/>
              </a:rPr>
              <a:t>Green</a:t>
            </a:r>
            <a:r>
              <a:rPr sz="1400" b="0">
                <a:solidFill>
                  <a:srgbClr val="5A5A5A"/>
                </a:solidFill>
                <a:latin typeface="Arial"/>
              </a:rPr>
              <a:t> = magnification.</a:t>
            </a:r>
          </a:p>
        </p:txBody>
      </p:sp>
      <p:sp>
        <p:nvSpPr>
          <p:cNvPr id="18" name="TextBox 17"/>
          <p:cNvSpPr txBox="1"/>
          <p:nvPr/>
        </p:nvSpPr>
        <p:spPr>
          <a:xfrm>
            <a:off x="9418319" y="2148839"/>
            <a:ext cx="5074920" cy="5486400"/>
          </a:xfrm>
          <a:prstGeom prst="rect">
            <a:avLst/>
          </a:prstGeom>
          <a:noFill/>
        </p:spPr>
        <p:txBody>
          <a:bodyPr wrap="square" lIns="0" rIns="0" tIns="0" bIns="0" anchor="t">
            <a:spAutoFit/>
          </a:bodyPr>
          <a:lstStyle/>
          <a:p>
            <a:pPr algn="l">
              <a:spcAft>
                <a:spcPts val="1000"/>
              </a:spcAft>
            </a:pPr>
            <a:r>
              <a:rPr sz="2000" b="1">
                <a:solidFill>
                  <a:srgbClr val="B5651D"/>
                </a:solidFill>
                <a:latin typeface="Arial"/>
              </a:rPr>
              <a:t>real size</a:t>
            </a:r>
            <a:r>
              <a:rPr sz="2000" b="1">
                <a:solidFill>
                  <a:srgbClr val="000000"/>
                </a:solidFill>
                <a:latin typeface="Arial"/>
              </a:rPr>
              <a:t> = </a:t>
            </a:r>
            <a:r>
              <a:rPr sz="2000" b="1">
                <a:solidFill>
                  <a:srgbClr val="1F6FB2"/>
                </a:solidFill>
                <a:latin typeface="Arial"/>
              </a:rPr>
              <a:t>image size</a:t>
            </a:r>
            <a:r>
              <a:rPr sz="2000" b="1">
                <a:solidFill>
                  <a:srgbClr val="000000"/>
                </a:solidFill>
                <a:latin typeface="Arial"/>
              </a:rPr>
              <a:t> ÷ </a:t>
            </a:r>
            <a:r>
              <a:rPr sz="2000" b="1">
                <a:solidFill>
                  <a:srgbClr val="2E7D32"/>
                </a:solidFill>
                <a:latin typeface="Arial"/>
              </a:rPr>
              <a:t>magnification</a:t>
            </a:r>
          </a:p>
          <a:p>
            <a:pPr algn="l">
              <a:spcAft>
                <a:spcPts val="1000"/>
              </a:spcAft>
            </a:pPr>
            <a:r>
              <a:rPr sz="2000" b="0">
                <a:solidFill>
                  <a:srgbClr val="000000"/>
                </a:solidFill>
                <a:latin typeface="Arial"/>
              </a:rPr>
              <a:t>A drawing of a cheek cell is 25 mm wide. The magnification is × 500. Find its real width.</a:t>
            </a:r>
          </a:p>
          <a:p>
            <a:pPr algn="l">
              <a:spcAft>
                <a:spcPts val="1000"/>
              </a:spcAft>
            </a:pPr>
            <a:r>
              <a:rPr sz="2000" b="0">
                <a:solidFill>
                  <a:srgbClr val="000000"/>
                </a:solidFill>
                <a:latin typeface="Arial"/>
              </a:rPr>
              <a:t>Step 1: </a:t>
            </a:r>
            <a:r>
              <a:rPr sz="2000" b="1">
                <a:solidFill>
                  <a:srgbClr val="B5651D"/>
                </a:solidFill>
                <a:latin typeface="Arial"/>
              </a:rPr>
              <a:t>real size</a:t>
            </a:r>
            <a:r>
              <a:rPr sz="2000" b="0">
                <a:solidFill>
                  <a:srgbClr val="000000"/>
                </a:solidFill>
                <a:latin typeface="Arial"/>
              </a:rPr>
              <a:t> = </a:t>
            </a:r>
            <a:r>
              <a:rPr sz="2000" b="1">
                <a:solidFill>
                  <a:srgbClr val="1F6FB2"/>
                </a:solidFill>
                <a:latin typeface="Arial"/>
              </a:rPr>
              <a:t>25</a:t>
            </a:r>
            <a:r>
              <a:rPr sz="2000" b="0">
                <a:solidFill>
                  <a:srgbClr val="000000"/>
                </a:solidFill>
                <a:latin typeface="Arial"/>
              </a:rPr>
              <a:t> ÷ </a:t>
            </a:r>
            <a:r>
              <a:rPr sz="2000" b="1">
                <a:solidFill>
                  <a:srgbClr val="2E7D32"/>
                </a:solidFill>
                <a:latin typeface="Arial"/>
              </a:rPr>
              <a:t>500</a:t>
            </a:r>
          </a:p>
          <a:p>
            <a:pPr algn="l">
              <a:spcAft>
                <a:spcPts val="1000"/>
              </a:spcAft>
            </a:pPr>
            <a:r>
              <a:rPr sz="2000" b="0">
                <a:solidFill>
                  <a:srgbClr val="000000"/>
                </a:solidFill>
                <a:latin typeface="Arial"/>
              </a:rPr>
              <a:t>Step 2: = </a:t>
            </a:r>
            <a:r>
              <a:rPr sz="2000" b="1">
                <a:solidFill>
                  <a:srgbClr val="B5651D"/>
                </a:solidFill>
                <a:latin typeface="Arial"/>
              </a:rPr>
              <a:t>0.05 mm</a:t>
            </a:r>
          </a:p>
          <a:p>
            <a:pPr algn="l">
              <a:spcAft>
                <a:spcPts val="1000"/>
              </a:spcAft>
            </a:pPr>
            <a:r>
              <a:rPr sz="2000" b="0">
                <a:solidFill>
                  <a:srgbClr val="000000"/>
                </a:solidFill>
                <a:latin typeface="Arial"/>
              </a:rPr>
              <a:t>Step 3: in µm: 0.05 × 1000 = </a:t>
            </a:r>
            <a:r>
              <a:rPr sz="2000" b="1">
                <a:solidFill>
                  <a:srgbClr val="B5651D"/>
                </a:solidFill>
                <a:latin typeface="Arial"/>
              </a:rPr>
              <a:t>50 µm</a:t>
            </a:r>
          </a:p>
          <a:p>
            <a:pPr algn="l">
              <a:spcAft>
                <a:spcPts val="1000"/>
              </a:spcAft>
            </a:pPr>
            <a:r>
              <a:rPr sz="2000" b="0">
                <a:solidFill>
                  <a:srgbClr val="000000"/>
                </a:solidFill>
                <a:latin typeface="Arial"/>
              </a:rPr>
              <a:t>Check: 50 µm × 500 = 25 000 µm = 25 mm, the size of the drawing.</a:t>
            </a:r>
          </a:p>
          <a:p>
            <a:pPr algn="l">
              <a:spcAft>
                <a:spcPts val="1000"/>
              </a:spcAft>
            </a:pPr>
            <a:r>
              <a:rPr sz="2000" b="1">
                <a:solidFill>
                  <a:srgbClr val="000000"/>
                </a:solidFill>
                <a:latin typeface="Arial"/>
              </a:rPr>
              <a:t>Watch out:</a:t>
            </a:r>
            <a:r>
              <a:rPr sz="2000" b="0">
                <a:solidFill>
                  <a:srgbClr val="000000"/>
                </a:solidFill>
                <a:latin typeface="Arial"/>
              </a:rPr>
              <a:t> the real size must be smaller than the image. If yours is bigger, you multiplied: divide instead.</a:t>
            </a:r>
          </a:p>
          <a:p>
            <a:pPr algn="l">
              <a:spcAft>
                <a:spcPts val="1000"/>
              </a:spcAft>
            </a:pPr>
            <a:r>
              <a:rPr sz="2000" b="1">
                <a:solidFill>
                  <a:srgbClr val="009900"/>
                </a:solidFill>
                <a:latin typeface="Arial"/>
              </a:rPr>
              <a:t>Divide to find the real size. Multiply to find the image size.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fade">
                                      <p:cBhvr>
                                        <p:cTn id="32" dur="300"/>
                                        <p:tgtEl>
                                          <p:spTgt spid="1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xEl>
                                              <p:pRg st="6" end="6"/>
                                            </p:txEl>
                                          </p:spTgt>
                                        </p:tgtEl>
                                        <p:attrNameLst>
                                          <p:attrName>style.visibility</p:attrName>
                                        </p:attrNameLst>
                                      </p:cBhvr>
                                      <p:to>
                                        <p:strVal val="visible"/>
                                      </p:to>
                                    </p:set>
                                    <p:animEffect transition="in" filter="fade">
                                      <p:cBhvr>
                                        <p:cTn id="37" dur="300"/>
                                        <p:tgtEl>
                                          <p:spTgt spid="1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xEl>
                                              <p:pRg st="7" end="7"/>
                                            </p:txEl>
                                          </p:spTgt>
                                        </p:tgtEl>
                                        <p:attrNameLst>
                                          <p:attrName>style.visibility</p:attrName>
                                        </p:attrNameLst>
                                      </p:cBhvr>
                                      <p:to>
                                        <p:strVal val="visible"/>
                                      </p:to>
                                    </p:set>
                                    <p:animEffect transition="in" filter="fade">
                                      <p:cBhvr>
                                        <p:cTn id="42" dur="300"/>
                                        <p:tgtEl>
                                          <p:spTgt spid="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Same units first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ectangle 9"/>
          <p:cNvSpPr/>
          <p:nvPr/>
        </p:nvSpPr>
        <p:spPr>
          <a:xfrm>
            <a:off x="548640" y="1508760"/>
            <a:ext cx="75895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75895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73152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Try it</a:t>
            </a:r>
          </a:p>
        </p:txBody>
      </p:sp>
      <p:pic>
        <p:nvPicPr>
          <p:cNvPr id="13" name="Picture 12" descr="Same units first."/>
          <p:cNvPicPr>
            <a:picLocks noChangeAspect="1"/>
          </p:cNvPicPr>
          <p:nvPr/>
        </p:nvPicPr>
        <p:blipFill>
          <a:blip r:embed="rId4"/>
          <a:stretch>
            <a:fillRect/>
          </a:stretch>
        </p:blipFill>
        <p:spPr>
          <a:xfrm>
            <a:off x="938001" y="2148840"/>
            <a:ext cx="6810796" cy="4617720"/>
          </a:xfrm>
          <a:prstGeom prst="rect">
            <a:avLst/>
          </a:prstGeom>
        </p:spPr>
      </p:pic>
      <p:sp>
        <p:nvSpPr>
          <p:cNvPr id="14" name="Rectangle 13"/>
          <p:cNvSpPr/>
          <p:nvPr/>
        </p:nvSpPr>
        <p:spPr>
          <a:xfrm>
            <a:off x="731520" y="6967728"/>
            <a:ext cx="7223760" cy="603504"/>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6967728"/>
            <a:ext cx="6949440" cy="603504"/>
          </a:xfrm>
          <a:prstGeom prst="rect">
            <a:avLst/>
          </a:prstGeom>
          <a:noFill/>
        </p:spPr>
        <p:txBody>
          <a:bodyPr wrap="square" lIns="0" rIns="0" tIns="0" bIns="0" anchor="ctr">
            <a:spAutoFit/>
          </a:bodyPr>
          <a:lstStyle/>
          <a:p>
            <a:pPr algn="ctr">
              <a:spcAft>
                <a:spcPts val="600"/>
              </a:spcAft>
            </a:pPr>
            <a:r>
              <a:rPr sz="1800" b="1">
                <a:solidFill>
                  <a:srgbClr val="438FC9"/>
                </a:solidFill>
                <a:latin typeface="Arial"/>
                <a:hlinkClick r:id="rId3"/>
              </a:rPr>
              <a:t>▶ Online lesson, screen 7: Try the calculator</a:t>
            </a:r>
          </a:p>
        </p:txBody>
      </p:sp>
      <p:sp>
        <p:nvSpPr>
          <p:cNvPr id="16" name="Rectangle 15"/>
          <p:cNvSpPr/>
          <p:nvPr/>
        </p:nvSpPr>
        <p:spPr>
          <a:xfrm>
            <a:off x="8412480" y="1508760"/>
            <a:ext cx="62636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412480" y="1508760"/>
            <a:ext cx="626364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549640" y="1508760"/>
            <a:ext cx="59893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Worked example</a:t>
            </a:r>
          </a:p>
        </p:txBody>
      </p:sp>
      <p:sp>
        <p:nvSpPr>
          <p:cNvPr id="19" name="TextBox 18"/>
          <p:cNvSpPr txBox="1"/>
          <p:nvPr/>
        </p:nvSpPr>
        <p:spPr>
          <a:xfrm>
            <a:off x="8595360" y="2148840"/>
            <a:ext cx="5897880" cy="5486400"/>
          </a:xfrm>
          <a:prstGeom prst="rect">
            <a:avLst/>
          </a:prstGeom>
          <a:noFill/>
        </p:spPr>
        <p:txBody>
          <a:bodyPr wrap="square" lIns="0" rIns="0" tIns="0" bIns="0" anchor="t">
            <a:spAutoFit/>
          </a:bodyPr>
          <a:lstStyle/>
          <a:p>
            <a:pPr algn="l">
              <a:spcAft>
                <a:spcPts val="900"/>
              </a:spcAft>
            </a:pPr>
            <a:r>
              <a:rPr sz="2000" b="0">
                <a:solidFill>
                  <a:srgbClr val="000000"/>
                </a:solidFill>
                <a:latin typeface="Arial"/>
              </a:rPr>
              <a:t>A bacterium is 2 µm long. In a micrograph, its image is 20 mm long. Calculate the magnification.</a:t>
            </a:r>
          </a:p>
          <a:p>
            <a:pPr algn="l">
              <a:spcAft>
                <a:spcPts val="900"/>
              </a:spcAft>
            </a:pPr>
            <a:r>
              <a:rPr sz="2000" b="0">
                <a:solidFill>
                  <a:srgbClr val="000000"/>
                </a:solidFill>
                <a:latin typeface="Arial"/>
              </a:rPr>
              <a:t>Step 1: same unit: 20 mm = 20 × 1000 = </a:t>
            </a:r>
            <a:r>
              <a:rPr sz="2000" b="1">
                <a:solidFill>
                  <a:srgbClr val="1F6FB2"/>
                </a:solidFill>
                <a:latin typeface="Arial"/>
              </a:rPr>
              <a:t>20 000 µm</a:t>
            </a:r>
          </a:p>
          <a:p>
            <a:pPr algn="l">
              <a:spcAft>
                <a:spcPts val="900"/>
              </a:spcAft>
            </a:pPr>
            <a:r>
              <a:rPr sz="2000" b="0">
                <a:solidFill>
                  <a:srgbClr val="000000"/>
                </a:solidFill>
                <a:latin typeface="Arial"/>
              </a:rPr>
              <a:t>Step 2: </a:t>
            </a:r>
            <a:r>
              <a:rPr sz="2000" b="1">
                <a:solidFill>
                  <a:srgbClr val="1F6FB2"/>
                </a:solidFill>
                <a:latin typeface="Arial"/>
              </a:rPr>
              <a:t>20 000</a:t>
            </a:r>
            <a:r>
              <a:rPr sz="2000" b="0">
                <a:solidFill>
                  <a:srgbClr val="000000"/>
                </a:solidFill>
                <a:latin typeface="Arial"/>
              </a:rPr>
              <a:t> ÷ </a:t>
            </a:r>
            <a:r>
              <a:rPr sz="2000" b="1">
                <a:solidFill>
                  <a:srgbClr val="B5651D"/>
                </a:solidFill>
                <a:latin typeface="Arial"/>
              </a:rPr>
              <a:t>2</a:t>
            </a:r>
            <a:r>
              <a:rPr sz="2000" b="0">
                <a:solidFill>
                  <a:srgbClr val="000000"/>
                </a:solidFill>
                <a:latin typeface="Arial"/>
              </a:rPr>
              <a:t> = </a:t>
            </a:r>
            <a:r>
              <a:rPr sz="2000" b="1">
                <a:solidFill>
                  <a:srgbClr val="2E7D32"/>
                </a:solidFill>
                <a:latin typeface="Arial"/>
              </a:rPr>
              <a:t>10 000</a:t>
            </a:r>
          </a:p>
          <a:p>
            <a:pPr algn="l">
              <a:spcAft>
                <a:spcPts val="900"/>
              </a:spcAft>
            </a:pPr>
            <a:r>
              <a:rPr sz="2000" b="0">
                <a:solidFill>
                  <a:srgbClr val="000000"/>
                </a:solidFill>
                <a:latin typeface="Arial"/>
              </a:rPr>
              <a:t>Step 3: </a:t>
            </a:r>
            <a:r>
              <a:rPr sz="2000" b="1">
                <a:solidFill>
                  <a:srgbClr val="2E7D32"/>
                </a:solidFill>
                <a:latin typeface="Arial"/>
              </a:rPr>
              <a:t>magnification</a:t>
            </a:r>
            <a:r>
              <a:rPr sz="2000" b="0">
                <a:solidFill>
                  <a:srgbClr val="000000"/>
                </a:solidFill>
                <a:latin typeface="Arial"/>
              </a:rPr>
              <a:t> = </a:t>
            </a:r>
            <a:r>
              <a:rPr sz="2000" b="1">
                <a:solidFill>
                  <a:srgbClr val="2E7D32"/>
                </a:solidFill>
                <a:latin typeface="Arial"/>
              </a:rPr>
              <a:t>× 10 000</a:t>
            </a:r>
          </a:p>
          <a:p>
            <a:pPr algn="l">
              <a:spcAft>
                <a:spcPts val="900"/>
              </a:spcAft>
            </a:pPr>
            <a:r>
              <a:rPr sz="2000" b="0">
                <a:solidFill>
                  <a:srgbClr val="000000"/>
                </a:solidFill>
                <a:latin typeface="Arial"/>
              </a:rPr>
              <a:t>Check: 2 µm × 10 000 = 20 000 µm = 20 mm, the size of the image.</a:t>
            </a:r>
          </a:p>
          <a:p>
            <a:pPr algn="l">
              <a:spcAft>
                <a:spcPts val="900"/>
              </a:spcAft>
            </a:pPr>
            <a:r>
              <a:rPr sz="2000" b="1">
                <a:solidFill>
                  <a:srgbClr val="000000"/>
                </a:solidFill>
                <a:latin typeface="Arial"/>
              </a:rPr>
              <a:t>Watch out:</a:t>
            </a:r>
            <a:r>
              <a:rPr sz="2000" b="0">
                <a:solidFill>
                  <a:srgbClr val="000000"/>
                </a:solidFill>
                <a:latin typeface="Arial"/>
              </a:rPr>
              <a:t> 20 ÷ 2 = × 10 is wrong. It mixes mm and µm.</a:t>
            </a:r>
          </a:p>
          <a:p>
            <a:pPr algn="l">
              <a:spcAft>
                <a:spcPts val="900"/>
              </a:spcAft>
            </a:pPr>
            <a:r>
              <a:rPr sz="2000" b="1">
                <a:solidFill>
                  <a:srgbClr val="000000"/>
                </a:solidFill>
                <a:latin typeface="Arial"/>
              </a:rPr>
              <a:t>Calculator:</a:t>
            </a:r>
            <a:r>
              <a:rPr sz="2000" b="0">
                <a:solidFill>
                  <a:srgbClr val="000000"/>
                </a:solidFill>
                <a:latin typeface="Arial"/>
              </a:rPr>
              <a:t> type 20000 ÷ 2. Never type the × sign.</a:t>
            </a:r>
          </a:p>
          <a:p>
            <a:pPr algn="l">
              <a:spcAft>
                <a:spcPts val="900"/>
              </a:spcAft>
            </a:pPr>
            <a:r>
              <a:rPr sz="2000" b="1">
                <a:solidFill>
                  <a:srgbClr val="009900"/>
                </a:solidFill>
                <a:latin typeface="Arial"/>
              </a:rPr>
              <a:t>Same unit first, then divide.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3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3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3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fade">
                                      <p:cBhvr>
                                        <p:cTn id="22" dur="300"/>
                                        <p:tgtEl>
                                          <p:spTgt spid="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xEl>
                                              <p:pRg st="4" end="4"/>
                                            </p:txEl>
                                          </p:spTgt>
                                        </p:tgtEl>
                                        <p:attrNameLst>
                                          <p:attrName>style.visibility</p:attrName>
                                        </p:attrNameLst>
                                      </p:cBhvr>
                                      <p:to>
                                        <p:strVal val="visible"/>
                                      </p:to>
                                    </p:set>
                                    <p:animEffect transition="in" filter="fade">
                                      <p:cBhvr>
                                        <p:cTn id="27" dur="300"/>
                                        <p:tgtEl>
                                          <p:spTgt spid="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xEl>
                                              <p:pRg st="5" end="5"/>
                                            </p:txEl>
                                          </p:spTgt>
                                        </p:tgtEl>
                                        <p:attrNameLst>
                                          <p:attrName>style.visibility</p:attrName>
                                        </p:attrNameLst>
                                      </p:cBhvr>
                                      <p:to>
                                        <p:strVal val="visible"/>
                                      </p:to>
                                    </p:set>
                                    <p:animEffect transition="in" filter="fade">
                                      <p:cBhvr>
                                        <p:cTn id="32" dur="300"/>
                                        <p:tgtEl>
                                          <p:spTgt spid="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xEl>
                                              <p:pRg st="6" end="6"/>
                                            </p:txEl>
                                          </p:spTgt>
                                        </p:tgtEl>
                                        <p:attrNameLst>
                                          <p:attrName>style.visibility</p:attrName>
                                        </p:attrNameLst>
                                      </p:cBhvr>
                                      <p:to>
                                        <p:strVal val="visible"/>
                                      </p:to>
                                    </p:set>
                                    <p:animEffect transition="in" filter="fade">
                                      <p:cBhvr>
                                        <p:cTn id="37" dur="300"/>
                                        <p:tgtEl>
                                          <p:spTgt spid="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xEl>
                                              <p:pRg st="7" end="7"/>
                                            </p:txEl>
                                          </p:spTgt>
                                        </p:tgtEl>
                                        <p:attrNameLst>
                                          <p:attrName>style.visibility</p:attrName>
                                        </p:attrNameLst>
                                      </p:cBhvr>
                                      <p:to>
                                        <p:strVal val="visible"/>
                                      </p:to>
                                    </p:set>
                                    <p:animEffect transition="in" filter="fade">
                                      <p:cBhvr>
                                        <p:cTn id="42" dur="300"/>
                                        <p:tgtEl>
                                          <p:spTgt spid="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equation gives the real size of an object?</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real size = image size × magnification</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real size = magnification ÷ image size</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real size = image size ÷ magnification</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drawing of a cell is 18 mm long. The magnification is × 600. What is the real length of the cell?</a:t>
            </a:r>
          </a:p>
        </p:txBody>
      </p:sp>
      <p:sp>
        <p:nvSpPr>
          <p:cNvPr id="25"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0.03 mm</a:t>
            </a:r>
          </a:p>
        </p:txBody>
      </p:sp>
      <p:sp>
        <p:nvSpPr>
          <p:cNvPr id="26"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10 800 mm</a:t>
            </a:r>
          </a:p>
        </p:txBody>
      </p:sp>
      <p:sp>
        <p:nvSpPr>
          <p:cNvPr id="27"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33.3 mm</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bacterium is 4 µm long. Its image in a micrograph is 12 mm long. What is the magnification?</a:t>
            </a:r>
          </a:p>
        </p:txBody>
      </p:sp>
      <p:sp>
        <p:nvSpPr>
          <p:cNvPr id="32"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 3</a:t>
            </a:r>
          </a:p>
        </p:txBody>
      </p:sp>
      <p:sp>
        <p:nvSpPr>
          <p:cNvPr id="33"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 3000</a:t>
            </a:r>
          </a:p>
        </p:txBody>
      </p:sp>
      <p:sp>
        <p:nvSpPr>
          <p:cNvPr id="34"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 48 000</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equation gives the real size of an object?</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real size = image size × magnification</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real size = magnification ÷ image size</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real size = image size ÷ magnification</a:t>
            </a:r>
          </a:p>
        </p:txBody>
      </p:sp>
      <p:sp>
        <p:nvSpPr>
          <p:cNvPr id="21" name="SG cp2 q1 answer C"/>
          <p:cNvSpPr/>
          <p:nvPr/>
        </p:nvSpPr>
        <p:spPr>
          <a:xfrm>
            <a:off x="73152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real size = image size ÷ magnification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Cover "real size" in the triangle: image size ÷ magnification.</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drawing of a cell is 18 mm long. The magnification is × 600. What is the real length of the cell?</a:t>
            </a:r>
          </a:p>
        </p:txBody>
      </p:sp>
      <p:sp>
        <p:nvSpPr>
          <p:cNvPr id="27"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0.03 mm</a:t>
            </a:r>
          </a:p>
        </p:txBody>
      </p:sp>
      <p:sp>
        <p:nvSpPr>
          <p:cNvPr id="28"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10 800 mm</a:t>
            </a:r>
          </a:p>
        </p:txBody>
      </p:sp>
      <p:sp>
        <p:nvSpPr>
          <p:cNvPr id="29"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33.3 mm</a:t>
            </a:r>
          </a:p>
        </p:txBody>
      </p:sp>
      <p:sp>
        <p:nvSpPr>
          <p:cNvPr id="30" name="SG cp2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0.03 mm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real size = 18 ÷ 600 = 0.03 mm, which is 30 µm.</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bacterium is 4 µm long. Its image in a micrograph is 12 mm long. What is the magnification?</a:t>
            </a:r>
          </a:p>
        </p:txBody>
      </p:sp>
      <p:sp>
        <p:nvSpPr>
          <p:cNvPr id="36"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 3</a:t>
            </a:r>
          </a:p>
        </p:txBody>
      </p:sp>
      <p:sp>
        <p:nvSpPr>
          <p:cNvPr id="37"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 3000</a:t>
            </a:r>
          </a:p>
        </p:txBody>
      </p:sp>
      <p:sp>
        <p:nvSpPr>
          <p:cNvPr id="38"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 48 000</a:t>
            </a:r>
          </a:p>
        </p:txBody>
      </p:sp>
      <p:sp>
        <p:nvSpPr>
          <p:cNvPr id="39" name="SG cp2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 3000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12 mm = 12 000 µm, and 12 000 ÷ 4 = 3000.</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and Q2 slide 10  ·  Q3 slide 11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Using a scale bar</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Measure, then calculate</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Using a scale bar</a:t>
            </a:r>
          </a:p>
        </p:txBody>
      </p:sp>
      <p:pic>
        <p:nvPicPr>
          <p:cNvPr id="16" name="Picture 15" descr="Measure, then calculate."/>
          <p:cNvPicPr>
            <a:picLocks noChangeAspect="1"/>
          </p:cNvPicPr>
          <p:nvPr/>
        </p:nvPicPr>
        <p:blipFill>
          <a:blip r:embed="rId4"/>
          <a:stretch>
            <a:fillRect/>
          </a:stretch>
        </p:blipFill>
        <p:spPr>
          <a:xfrm>
            <a:off x="1084923" y="2148839"/>
            <a:ext cx="7339913" cy="4828032"/>
          </a:xfrm>
          <a:prstGeom prst="rect">
            <a:avLst/>
          </a:prstGeom>
        </p:spPr>
      </p:pic>
      <p:sp>
        <p:nvSpPr>
          <p:cNvPr id="17" name="Rectangle 16"/>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9: print it smaller or bigger</a:t>
            </a:r>
          </a:p>
        </p:txBody>
      </p:sp>
      <p:sp>
        <p:nvSpPr>
          <p:cNvPr id="19" name="TextBox 18"/>
          <p:cNvSpPr txBox="1"/>
          <p:nvPr/>
        </p:nvSpPr>
        <p:spPr>
          <a:xfrm>
            <a:off x="9418319" y="2148839"/>
            <a:ext cx="5074920" cy="5486400"/>
          </a:xfrm>
          <a:prstGeom prst="rect">
            <a:avLst/>
          </a:prstGeom>
          <a:noFill/>
        </p:spPr>
        <p:txBody>
          <a:bodyPr wrap="square" lIns="0" rIns="0" tIns="0" bIns="0" anchor="t">
            <a:spAutoFit/>
          </a:bodyPr>
          <a:lstStyle/>
          <a:p>
            <a:pPr algn="l">
              <a:spcAft>
                <a:spcPts val="1000"/>
              </a:spcAft>
            </a:pPr>
            <a:r>
              <a:rPr sz="2000" b="0">
                <a:solidFill>
                  <a:srgbClr val="000000"/>
                </a:solidFill>
                <a:latin typeface="Arial"/>
              </a:rPr>
              <a:t>A </a:t>
            </a:r>
            <a:r>
              <a:rPr sz="2000" b="1">
                <a:solidFill>
                  <a:srgbClr val="000000"/>
                </a:solidFill>
                <a:latin typeface="Arial"/>
              </a:rPr>
              <a:t>scale bar</a:t>
            </a:r>
            <a:r>
              <a:rPr sz="2000" b="0">
                <a:solidFill>
                  <a:srgbClr val="000000"/>
                </a:solidFill>
                <a:latin typeface="Arial"/>
              </a:rPr>
              <a:t> shows a real length on the picture.</a:t>
            </a:r>
          </a:p>
          <a:p>
            <a:pPr algn="l">
              <a:spcAft>
                <a:spcPts val="1000"/>
              </a:spcAft>
            </a:pPr>
            <a:r>
              <a:rPr sz="2000" b="0">
                <a:solidFill>
                  <a:srgbClr val="000000"/>
                </a:solidFill>
                <a:latin typeface="Arial"/>
              </a:rPr>
              <a:t>1. Measure the scale bar in mm: </a:t>
            </a:r>
            <a:r>
              <a:rPr sz="2000" b="1">
                <a:solidFill>
                  <a:srgbClr val="1F6FB2"/>
                </a:solidFill>
                <a:latin typeface="Arial"/>
              </a:rPr>
              <a:t>20 mm</a:t>
            </a:r>
            <a:r>
              <a:rPr sz="2000" b="0">
                <a:solidFill>
                  <a:srgbClr val="000000"/>
                </a:solidFill>
                <a:latin typeface="Arial"/>
              </a:rPr>
              <a:t>. It stands for </a:t>
            </a:r>
            <a:r>
              <a:rPr sz="2000" b="1">
                <a:solidFill>
                  <a:srgbClr val="B5651D"/>
                </a:solidFill>
                <a:latin typeface="Arial"/>
              </a:rPr>
              <a:t>100 µm</a:t>
            </a:r>
            <a:r>
              <a:rPr sz="2000" b="0">
                <a:solidFill>
                  <a:srgbClr val="000000"/>
                </a:solidFill>
                <a:latin typeface="Arial"/>
              </a:rPr>
              <a:t>.</a:t>
            </a:r>
          </a:p>
          <a:p>
            <a:pPr algn="l">
              <a:spcAft>
                <a:spcPts val="1000"/>
              </a:spcAft>
            </a:pPr>
            <a:r>
              <a:rPr sz="2000" b="0">
                <a:solidFill>
                  <a:srgbClr val="000000"/>
                </a:solidFill>
                <a:latin typeface="Arial"/>
              </a:rPr>
              <a:t>2. Measure the cell in mm: </a:t>
            </a:r>
            <a:r>
              <a:rPr sz="2000" b="1">
                <a:solidFill>
                  <a:srgbClr val="1F6FB2"/>
                </a:solidFill>
                <a:latin typeface="Arial"/>
              </a:rPr>
              <a:t>40 mm</a:t>
            </a:r>
            <a:r>
              <a:rPr sz="2000" b="0">
                <a:solidFill>
                  <a:srgbClr val="000000"/>
                </a:solidFill>
                <a:latin typeface="Arial"/>
              </a:rPr>
              <a:t>.</a:t>
            </a:r>
          </a:p>
          <a:p>
            <a:pPr algn="l">
              <a:spcAft>
                <a:spcPts val="1000"/>
              </a:spcAft>
            </a:pPr>
            <a:r>
              <a:rPr sz="2000" b="0">
                <a:solidFill>
                  <a:srgbClr val="000000"/>
                </a:solidFill>
                <a:latin typeface="Arial"/>
              </a:rPr>
              <a:t>3. real size = size on the picture ÷ length of the scale bar × value of the scale bar</a:t>
            </a:r>
          </a:p>
          <a:p>
            <a:pPr algn="l">
              <a:spcAft>
                <a:spcPts val="1000"/>
              </a:spcAft>
            </a:pPr>
            <a:r>
              <a:rPr sz="2000" b="0">
                <a:solidFill>
                  <a:srgbClr val="000000"/>
                </a:solidFill>
                <a:latin typeface="Arial"/>
              </a:rPr>
              <a:t>= </a:t>
            </a:r>
            <a:r>
              <a:rPr sz="2000" b="1">
                <a:solidFill>
                  <a:srgbClr val="1F6FB2"/>
                </a:solidFill>
                <a:latin typeface="Arial"/>
              </a:rPr>
              <a:t>40</a:t>
            </a:r>
            <a:r>
              <a:rPr sz="2000" b="0">
                <a:solidFill>
                  <a:srgbClr val="000000"/>
                </a:solidFill>
                <a:latin typeface="Arial"/>
              </a:rPr>
              <a:t> ÷ </a:t>
            </a:r>
            <a:r>
              <a:rPr sz="2000" b="1">
                <a:solidFill>
                  <a:srgbClr val="1F6FB2"/>
                </a:solidFill>
                <a:latin typeface="Arial"/>
              </a:rPr>
              <a:t>20</a:t>
            </a:r>
            <a:r>
              <a:rPr sz="2000" b="0">
                <a:solidFill>
                  <a:srgbClr val="000000"/>
                </a:solidFill>
                <a:latin typeface="Arial"/>
              </a:rPr>
              <a:t> × </a:t>
            </a:r>
            <a:r>
              <a:rPr sz="2000" b="1">
                <a:solidFill>
                  <a:srgbClr val="B5651D"/>
                </a:solidFill>
                <a:latin typeface="Arial"/>
              </a:rPr>
              <a:t>100</a:t>
            </a:r>
            <a:r>
              <a:rPr sz="2000" b="0">
                <a:solidFill>
                  <a:srgbClr val="000000"/>
                </a:solidFill>
                <a:latin typeface="Arial"/>
              </a:rPr>
              <a:t> = </a:t>
            </a:r>
            <a:r>
              <a:rPr sz="2000" b="1">
                <a:solidFill>
                  <a:srgbClr val="B5651D"/>
                </a:solidFill>
                <a:latin typeface="Arial"/>
              </a:rPr>
              <a:t>200 µm</a:t>
            </a:r>
          </a:p>
          <a:p>
            <a:pPr algn="l">
              <a:spcAft>
                <a:spcPts val="1000"/>
              </a:spcAft>
            </a:pPr>
            <a:r>
              <a:rPr sz="2000" b="1">
                <a:solidFill>
                  <a:srgbClr val="000000"/>
                </a:solidFill>
                <a:latin typeface="Arial"/>
              </a:rPr>
              <a:t>Watch out:</a:t>
            </a:r>
            <a:r>
              <a:rPr sz="2000" b="0">
                <a:solidFill>
                  <a:srgbClr val="000000"/>
                </a:solidFill>
                <a:latin typeface="Arial"/>
              </a:rPr>
              <a:t> measure the bar with a ruler. Never use its label (100 µm) as its length.</a:t>
            </a:r>
          </a:p>
          <a:p>
            <a:pPr algn="l">
              <a:spcAft>
                <a:spcPts val="1000"/>
              </a:spcAft>
            </a:pPr>
            <a:r>
              <a:rPr sz="2000" b="0">
                <a:solidFill>
                  <a:srgbClr val="000000"/>
                </a:solidFill>
                <a:latin typeface="Arial"/>
              </a:rPr>
              <a:t>You can also find the </a:t>
            </a:r>
            <a:r>
              <a:rPr sz="2000" b="1">
                <a:solidFill>
                  <a:srgbClr val="2E7D32"/>
                </a:solidFill>
                <a:latin typeface="Arial"/>
              </a:rPr>
              <a:t>magnification</a:t>
            </a:r>
            <a:r>
              <a:rPr sz="2000" b="0">
                <a:solidFill>
                  <a:srgbClr val="000000"/>
                </a:solidFill>
                <a:latin typeface="Arial"/>
              </a:rPr>
              <a:t>: </a:t>
            </a:r>
            <a:r>
              <a:rPr sz="2000" b="1">
                <a:solidFill>
                  <a:srgbClr val="1F6FB2"/>
                </a:solidFill>
                <a:latin typeface="Arial"/>
              </a:rPr>
              <a:t>20 mm</a:t>
            </a:r>
            <a:r>
              <a:rPr sz="2000" b="0">
                <a:solidFill>
                  <a:srgbClr val="000000"/>
                </a:solidFill>
                <a:latin typeface="Arial"/>
              </a:rPr>
              <a:t> = </a:t>
            </a:r>
            <a:r>
              <a:rPr sz="2000" b="1">
                <a:solidFill>
                  <a:srgbClr val="1F6FB2"/>
                </a:solidFill>
                <a:latin typeface="Arial"/>
              </a:rPr>
              <a:t>20 000 µm</a:t>
            </a:r>
            <a:r>
              <a:rPr sz="2000" b="0">
                <a:solidFill>
                  <a:srgbClr val="000000"/>
                </a:solidFill>
                <a:latin typeface="Arial"/>
              </a:rPr>
              <a:t>, and </a:t>
            </a:r>
            <a:r>
              <a:rPr sz="2000" b="1">
                <a:solidFill>
                  <a:srgbClr val="1F6FB2"/>
                </a:solidFill>
                <a:latin typeface="Arial"/>
              </a:rPr>
              <a:t>20 000</a:t>
            </a:r>
            <a:r>
              <a:rPr sz="2000" b="0">
                <a:solidFill>
                  <a:srgbClr val="000000"/>
                </a:solidFill>
                <a:latin typeface="Arial"/>
              </a:rPr>
              <a:t> ÷ </a:t>
            </a:r>
            <a:r>
              <a:rPr sz="2000" b="1">
                <a:solidFill>
                  <a:srgbClr val="B5651D"/>
                </a:solidFill>
                <a:latin typeface="Arial"/>
              </a:rPr>
              <a:t>100</a:t>
            </a:r>
            <a:r>
              <a:rPr sz="2000" b="0">
                <a:solidFill>
                  <a:srgbClr val="000000"/>
                </a:solidFill>
                <a:latin typeface="Arial"/>
              </a:rPr>
              <a:t> = </a:t>
            </a:r>
            <a:r>
              <a:rPr sz="2000" b="1">
                <a:solidFill>
                  <a:srgbClr val="2E7D32"/>
                </a:solidFill>
                <a:latin typeface="Arial"/>
              </a:rPr>
              <a:t>× 200</a:t>
            </a:r>
            <a:r>
              <a:rPr sz="2000" b="0">
                <a:solidFill>
                  <a:srgbClr val="000000"/>
                </a:solidFill>
                <a:latin typeface="Arial"/>
              </a:rPr>
              <a:t>.</a:t>
            </a:r>
          </a:p>
          <a:p>
            <a:pPr algn="l">
              <a:spcAft>
                <a:spcPts val="1000"/>
              </a:spcAft>
            </a:pPr>
            <a:r>
              <a:rPr sz="2000" b="1">
                <a:solidFill>
                  <a:srgbClr val="009900"/>
                </a:solidFill>
                <a:latin typeface="Arial"/>
              </a:rPr>
              <a:t>A scale bar still works when the picture is printed bigger or smaller.</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3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3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3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fade">
                                      <p:cBhvr>
                                        <p:cTn id="22" dur="300"/>
                                        <p:tgtEl>
                                          <p:spTgt spid="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xEl>
                                              <p:pRg st="4" end="4"/>
                                            </p:txEl>
                                          </p:spTgt>
                                        </p:tgtEl>
                                        <p:attrNameLst>
                                          <p:attrName>style.visibility</p:attrName>
                                        </p:attrNameLst>
                                      </p:cBhvr>
                                      <p:to>
                                        <p:strVal val="visible"/>
                                      </p:to>
                                    </p:set>
                                    <p:animEffect transition="in" filter="fade">
                                      <p:cBhvr>
                                        <p:cTn id="27" dur="300"/>
                                        <p:tgtEl>
                                          <p:spTgt spid="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xEl>
                                              <p:pRg st="5" end="5"/>
                                            </p:txEl>
                                          </p:spTgt>
                                        </p:tgtEl>
                                        <p:attrNameLst>
                                          <p:attrName>style.visibility</p:attrName>
                                        </p:attrNameLst>
                                      </p:cBhvr>
                                      <p:to>
                                        <p:strVal val="visible"/>
                                      </p:to>
                                    </p:set>
                                    <p:animEffect transition="in" filter="fade">
                                      <p:cBhvr>
                                        <p:cTn id="32" dur="300"/>
                                        <p:tgtEl>
                                          <p:spTgt spid="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xEl>
                                              <p:pRg st="6" end="6"/>
                                            </p:txEl>
                                          </p:spTgt>
                                        </p:tgtEl>
                                        <p:attrNameLst>
                                          <p:attrName>style.visibility</p:attrName>
                                        </p:attrNameLst>
                                      </p:cBhvr>
                                      <p:to>
                                        <p:strVal val="visible"/>
                                      </p:to>
                                    </p:set>
                                    <p:animEffect transition="in" filter="fade">
                                      <p:cBhvr>
                                        <p:cTn id="37" dur="300"/>
                                        <p:tgtEl>
                                          <p:spTgt spid="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xEl>
                                              <p:pRg st="7" end="7"/>
                                            </p:txEl>
                                          </p:spTgt>
                                        </p:tgtEl>
                                        <p:attrNameLst>
                                          <p:attrName>style.visibility</p:attrName>
                                        </p:attrNameLst>
                                      </p:cBhvr>
                                      <p:to>
                                        <p:strVal val="visible"/>
                                      </p:to>
                                    </p:set>
                                    <p:animEffect transition="in" filter="fade">
                                      <p:cBhvr>
                                        <p:cTn id="42" dur="300"/>
                                        <p:tgtEl>
                                          <p:spTgt spid="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Cell size from the field of view</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Count across the field</a:t>
            </a:r>
          </a:p>
        </p:txBody>
      </p:sp>
      <p:pic>
        <p:nvPicPr>
          <p:cNvPr id="13" name="Picture 12" descr="Count across the field."/>
          <p:cNvPicPr>
            <a:picLocks noChangeAspect="1"/>
          </p:cNvPicPr>
          <p:nvPr/>
        </p:nvPicPr>
        <p:blipFill>
          <a:blip r:embed="rId4"/>
          <a:stretch>
            <a:fillRect/>
          </a:stretch>
        </p:blipFill>
        <p:spPr>
          <a:xfrm>
            <a:off x="731520" y="2148840"/>
            <a:ext cx="5486400" cy="5486400"/>
          </a:xfrm>
          <a:prstGeom prst="rect">
            <a:avLst/>
          </a:prstGeom>
        </p:spPr>
      </p:pic>
      <p:sp>
        <p:nvSpPr>
          <p:cNvPr id="14" name="Rectangle 13"/>
          <p:cNvSpPr/>
          <p:nvPr/>
        </p:nvSpPr>
        <p:spPr>
          <a:xfrm>
            <a:off x="6675120" y="1508760"/>
            <a:ext cx="8001000" cy="25146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Field of view (× 10 eyepiece lens)</a:t>
            </a:r>
          </a:p>
        </p:txBody>
      </p:sp>
      <p:sp>
        <p:nvSpPr>
          <p:cNvPr id="17" name="Rectangle 16"/>
          <p:cNvSpPr/>
          <p:nvPr/>
        </p:nvSpPr>
        <p:spPr>
          <a:xfrm>
            <a:off x="6858000" y="2130552"/>
            <a:ext cx="3291840" cy="41148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Magnification</a:t>
            </a:r>
          </a:p>
        </p:txBody>
      </p:sp>
      <p:sp>
        <p:nvSpPr>
          <p:cNvPr id="18" name="Rectangle 17"/>
          <p:cNvSpPr/>
          <p:nvPr/>
        </p:nvSpPr>
        <p:spPr>
          <a:xfrm>
            <a:off x="10149840" y="2130552"/>
            <a:ext cx="4343400" cy="41148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FFFFFF"/>
                </a:solidFill>
                <a:latin typeface="Arial"/>
              </a:rPr>
              <a:t>Width of the field of view</a:t>
            </a:r>
          </a:p>
        </p:txBody>
      </p:sp>
      <p:sp>
        <p:nvSpPr>
          <p:cNvPr id="19" name="Rectangle 18"/>
          <p:cNvSpPr/>
          <p:nvPr/>
        </p:nvSpPr>
        <p:spPr>
          <a:xfrm>
            <a:off x="6858000" y="2542032"/>
            <a:ext cx="32918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 40</a:t>
            </a:r>
          </a:p>
        </p:txBody>
      </p:sp>
      <p:sp>
        <p:nvSpPr>
          <p:cNvPr id="20" name="Rectangle 19"/>
          <p:cNvSpPr/>
          <p:nvPr/>
        </p:nvSpPr>
        <p:spPr>
          <a:xfrm>
            <a:off x="10149840" y="2542032"/>
            <a:ext cx="43434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about 4.0 mm</a:t>
            </a:r>
          </a:p>
        </p:txBody>
      </p:sp>
      <p:sp>
        <p:nvSpPr>
          <p:cNvPr id="21" name="Rectangle 20"/>
          <p:cNvSpPr/>
          <p:nvPr/>
        </p:nvSpPr>
        <p:spPr>
          <a:xfrm>
            <a:off x="6858000" y="2926080"/>
            <a:ext cx="32918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 100</a:t>
            </a:r>
          </a:p>
        </p:txBody>
      </p:sp>
      <p:sp>
        <p:nvSpPr>
          <p:cNvPr id="22" name="Rectangle 21"/>
          <p:cNvSpPr/>
          <p:nvPr/>
        </p:nvSpPr>
        <p:spPr>
          <a:xfrm>
            <a:off x="10149840" y="2926080"/>
            <a:ext cx="43434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about 1.6 mm</a:t>
            </a:r>
          </a:p>
        </p:txBody>
      </p:sp>
      <p:sp>
        <p:nvSpPr>
          <p:cNvPr id="23" name="Rectangle 22"/>
          <p:cNvSpPr/>
          <p:nvPr/>
        </p:nvSpPr>
        <p:spPr>
          <a:xfrm>
            <a:off x="6858000" y="3310128"/>
            <a:ext cx="32918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000000"/>
                </a:solidFill>
                <a:latin typeface="Arial"/>
              </a:rPr>
              <a:t>× 400</a:t>
            </a:r>
          </a:p>
        </p:txBody>
      </p:sp>
      <p:sp>
        <p:nvSpPr>
          <p:cNvPr id="24" name="Rectangle 23"/>
          <p:cNvSpPr/>
          <p:nvPr/>
        </p:nvSpPr>
        <p:spPr>
          <a:xfrm>
            <a:off x="10149840" y="3310128"/>
            <a:ext cx="43434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0">
                <a:solidFill>
                  <a:srgbClr val="000000"/>
                </a:solidFill>
                <a:latin typeface="Arial"/>
              </a:rPr>
              <a:t>about 0.4 mm</a:t>
            </a:r>
          </a:p>
        </p:txBody>
      </p:sp>
      <p:sp>
        <p:nvSpPr>
          <p:cNvPr id="25" name="Rectangle 24"/>
          <p:cNvSpPr/>
          <p:nvPr/>
        </p:nvSpPr>
        <p:spPr>
          <a:xfrm>
            <a:off x="6675120" y="4206240"/>
            <a:ext cx="8001000" cy="35661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675120" y="420624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812280" y="420624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Estimate the size</a:t>
            </a:r>
          </a:p>
        </p:txBody>
      </p:sp>
      <p:sp>
        <p:nvSpPr>
          <p:cNvPr id="28" name="TextBox 27"/>
          <p:cNvSpPr txBox="1"/>
          <p:nvPr/>
        </p:nvSpPr>
        <p:spPr>
          <a:xfrm>
            <a:off x="6858000" y="4846320"/>
            <a:ext cx="7635240" cy="2834640"/>
          </a:xfrm>
          <a:prstGeom prst="rect">
            <a:avLst/>
          </a:prstGeom>
          <a:noFill/>
        </p:spPr>
        <p:txBody>
          <a:bodyPr wrap="square" lIns="0" rIns="0" tIns="0" bIns="0" anchor="t">
            <a:spAutoFit/>
          </a:bodyPr>
          <a:lstStyle/>
          <a:p>
            <a:pPr algn="l">
              <a:spcAft>
                <a:spcPts val="800"/>
              </a:spcAft>
            </a:pPr>
            <a:r>
              <a:rPr sz="2000" b="1">
                <a:solidFill>
                  <a:srgbClr val="000000"/>
                </a:solidFill>
                <a:latin typeface="Arial"/>
              </a:rPr>
              <a:t>size of one cell ≈ width of the field of view ÷ number of cells across</a:t>
            </a:r>
          </a:p>
          <a:p>
            <a:pPr algn="l">
              <a:spcAft>
                <a:spcPts val="800"/>
              </a:spcAft>
            </a:pPr>
            <a:r>
              <a:rPr sz="2000" b="1">
                <a:solidFill>
                  <a:srgbClr val="000000"/>
                </a:solidFill>
                <a:latin typeface="Arial"/>
              </a:rPr>
              <a:t>Example 1:</a:t>
            </a:r>
            <a:r>
              <a:rPr sz="2000" b="0">
                <a:solidFill>
                  <a:srgbClr val="000000"/>
                </a:solidFill>
                <a:latin typeface="Arial"/>
              </a:rPr>
              <a:t> × 100, field 1.6 mm, 8 onion cells across: 1.6 ÷ 8 = 0.2 mm = </a:t>
            </a:r>
            <a:r>
              <a:rPr sz="2000" b="1">
                <a:solidFill>
                  <a:srgbClr val="B5651D"/>
                </a:solidFill>
                <a:latin typeface="Arial"/>
              </a:rPr>
              <a:t>200 µm</a:t>
            </a:r>
            <a:r>
              <a:rPr sz="2000" b="0">
                <a:solidFill>
                  <a:srgbClr val="000000"/>
                </a:solidFill>
                <a:latin typeface="Arial"/>
              </a:rPr>
              <a:t>.</a:t>
            </a:r>
          </a:p>
          <a:p>
            <a:pPr algn="l">
              <a:spcAft>
                <a:spcPts val="800"/>
              </a:spcAft>
            </a:pPr>
            <a:r>
              <a:rPr sz="2000" b="1">
                <a:solidFill>
                  <a:srgbClr val="000000"/>
                </a:solidFill>
                <a:latin typeface="Arial"/>
              </a:rPr>
              <a:t>Example 2:</a:t>
            </a:r>
            <a:r>
              <a:rPr sz="2000" b="0">
                <a:solidFill>
                  <a:srgbClr val="000000"/>
                </a:solidFill>
                <a:latin typeface="Arial"/>
              </a:rPr>
              <a:t> × 400, field 0.4 mm, 8 cheek cells across: 0.4 ÷ 8 = 0.05 mm = </a:t>
            </a:r>
            <a:r>
              <a:rPr sz="2000" b="1">
                <a:solidFill>
                  <a:srgbClr val="B5651D"/>
                </a:solidFill>
                <a:latin typeface="Arial"/>
              </a:rPr>
              <a:t>50 µm</a:t>
            </a:r>
            <a:r>
              <a:rPr sz="2000" b="0">
                <a:solidFill>
                  <a:srgbClr val="000000"/>
                </a:solidFill>
                <a:latin typeface="Arial"/>
              </a:rPr>
              <a:t>.</a:t>
            </a:r>
          </a:p>
          <a:p>
            <a:pPr algn="l">
              <a:spcAft>
                <a:spcPts val="800"/>
              </a:spcAft>
            </a:pPr>
            <a:r>
              <a:rPr sz="2000" b="1">
                <a:solidFill>
                  <a:srgbClr val="009900"/>
                </a:solidFill>
                <a:latin typeface="Arial"/>
              </a:rPr>
              <a:t>It is an estimate: cells vary, and cells at the edge are cut off.</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xEl>
                                              <p:pRg st="0" end="0"/>
                                            </p:txEl>
                                          </p:spTgt>
                                        </p:tgtEl>
                                        <p:attrNameLst>
                                          <p:attrName>style.visibility</p:attrName>
                                        </p:attrNameLst>
                                      </p:cBhvr>
                                      <p:to>
                                        <p:strVal val="visible"/>
                                      </p:to>
                                    </p:set>
                                    <p:animEffect transition="in" filter="fade">
                                      <p:cBhvr>
                                        <p:cTn id="31" dur="300"/>
                                        <p:tgtEl>
                                          <p:spTgt spid="28">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8">
                                            <p:txEl>
                                              <p:pRg st="1" end="1"/>
                                            </p:txEl>
                                          </p:spTgt>
                                        </p:tgtEl>
                                        <p:attrNameLst>
                                          <p:attrName>style.visibility</p:attrName>
                                        </p:attrNameLst>
                                      </p:cBhvr>
                                      <p:to>
                                        <p:strVal val="visible"/>
                                      </p:to>
                                    </p:set>
                                    <p:animEffect transition="in" filter="fade">
                                      <p:cBhvr>
                                        <p:cTn id="36" dur="300"/>
                                        <p:tgtEl>
                                          <p:spTgt spid="28">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8">
                                            <p:txEl>
                                              <p:pRg st="2" end="2"/>
                                            </p:txEl>
                                          </p:spTgt>
                                        </p:tgtEl>
                                        <p:attrNameLst>
                                          <p:attrName>style.visibility</p:attrName>
                                        </p:attrNameLst>
                                      </p:cBhvr>
                                      <p:to>
                                        <p:strVal val="visible"/>
                                      </p:to>
                                    </p:set>
                                    <p:animEffect transition="in" filter="fade">
                                      <p:cBhvr>
                                        <p:cTn id="41" dur="300"/>
                                        <p:tgtEl>
                                          <p:spTgt spid="28">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8">
                                            <p:txEl>
                                              <p:pRg st="3" end="3"/>
                                            </p:txEl>
                                          </p:spTgt>
                                        </p:tgtEl>
                                        <p:attrNameLst>
                                          <p:attrName>style.visibility</p:attrName>
                                        </p:attrNameLst>
                                      </p:cBhvr>
                                      <p:to>
                                        <p:strVal val="visible"/>
                                      </p:to>
                                    </p:set>
                                    <p:animEffect transition="in" filter="fade">
                                      <p:cBhvr>
                                        <p:cTn id="46" dur="300"/>
                                        <p:tgtEl>
                                          <p:spTgt spid="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8"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Standard form and orders of magnitude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The size ladder</a:t>
            </a:r>
          </a:p>
        </p:txBody>
      </p:sp>
      <p:pic>
        <p:nvPicPr>
          <p:cNvPr id="13" name="Picture 12" descr="The size ladder."/>
          <p:cNvPicPr>
            <a:picLocks noChangeAspect="1"/>
          </p:cNvPicPr>
          <p:nvPr/>
        </p:nvPicPr>
        <p:blipFill>
          <a:blip r:embed="rId4"/>
          <a:stretch>
            <a:fillRect/>
          </a:stretch>
        </p:blipFill>
        <p:spPr>
          <a:xfrm>
            <a:off x="1036727" y="2103120"/>
            <a:ext cx="4875984" cy="5532119"/>
          </a:xfrm>
          <a:prstGeom prst="rect">
            <a:avLst/>
          </a:prstGeom>
        </p:spPr>
      </p:pic>
      <p:sp>
        <p:nvSpPr>
          <p:cNvPr id="14" name="Rectangle 13"/>
          <p:cNvSpPr/>
          <p:nvPr/>
        </p:nvSpPr>
        <p:spPr>
          <a:xfrm>
            <a:off x="6675120" y="1508760"/>
            <a:ext cx="8001000" cy="30632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Standard form</a:t>
            </a:r>
          </a:p>
        </p:txBody>
      </p:sp>
      <p:sp>
        <p:nvSpPr>
          <p:cNvPr id="17" name="TextBox 16"/>
          <p:cNvSpPr txBox="1"/>
          <p:nvPr/>
        </p:nvSpPr>
        <p:spPr>
          <a:xfrm>
            <a:off x="6858000" y="2130552"/>
            <a:ext cx="7635240" cy="2377440"/>
          </a:xfrm>
          <a:prstGeom prst="rect">
            <a:avLst/>
          </a:prstGeom>
          <a:noFill/>
        </p:spPr>
        <p:txBody>
          <a:bodyPr wrap="square" lIns="0" rIns="0" tIns="0" bIns="0" anchor="t">
            <a:spAutoFit/>
          </a:bodyPr>
          <a:lstStyle/>
          <a:p>
            <a:pPr algn="l">
              <a:spcAft>
                <a:spcPts val="800"/>
              </a:spcAft>
            </a:pPr>
            <a:r>
              <a:rPr sz="2000" b="0">
                <a:solidFill>
                  <a:srgbClr val="000000"/>
                </a:solidFill>
                <a:latin typeface="Arial"/>
              </a:rPr>
              <a:t>a number between 1 and 10, multiplied by a power of 10</a:t>
            </a:r>
          </a:p>
          <a:p>
            <a:pPr algn="l">
              <a:spcAft>
                <a:spcPts val="800"/>
              </a:spcAft>
            </a:pPr>
            <a:r>
              <a:rPr sz="2000" b="0">
                <a:solidFill>
                  <a:srgbClr val="000000"/>
                </a:solidFill>
                <a:latin typeface="Arial"/>
              </a:rPr>
              <a:t>2000 = 2 × 10</a:t>
            </a:r>
            <a:r>
              <a:rPr sz="2000" b="0" baseline="30000">
                <a:solidFill>
                  <a:srgbClr val="000000"/>
                </a:solidFill>
                <a:latin typeface="Arial"/>
              </a:rPr>
              <a:t>3</a:t>
            </a:r>
            <a:r>
              <a:rPr sz="2000" b="0">
                <a:solidFill>
                  <a:srgbClr val="000000"/>
                </a:solidFill>
                <a:latin typeface="Arial"/>
              </a:rPr>
              <a:t>   ·   0.000 002 m = 2 × 10</a:t>
            </a:r>
            <a:r>
              <a:rPr sz="2000" b="0" baseline="30000">
                <a:solidFill>
                  <a:srgbClr val="000000"/>
                </a:solidFill>
                <a:latin typeface="Arial"/>
              </a:rPr>
              <a:t>−6</a:t>
            </a:r>
            <a:r>
              <a:rPr sz="2000" b="0">
                <a:solidFill>
                  <a:srgbClr val="000000"/>
                </a:solidFill>
                <a:latin typeface="Arial"/>
              </a:rPr>
              <a:t> m (a bacterium)</a:t>
            </a:r>
          </a:p>
          <a:p>
            <a:pPr algn="l">
              <a:spcAft>
                <a:spcPts val="800"/>
              </a:spcAft>
            </a:pPr>
            <a:r>
              <a:rPr sz="2000" b="0">
                <a:solidFill>
                  <a:srgbClr val="000000"/>
                </a:solidFill>
                <a:latin typeface="Arial"/>
              </a:rPr>
              <a:t>Small numbers have negative powers: count how many places the point moves.</a:t>
            </a:r>
          </a:p>
          <a:p>
            <a:pPr algn="l">
              <a:spcAft>
                <a:spcPts val="800"/>
              </a:spcAft>
            </a:pPr>
            <a:r>
              <a:rPr sz="2000" b="1">
                <a:solidFill>
                  <a:srgbClr val="000000"/>
                </a:solidFill>
                <a:latin typeface="Arial"/>
              </a:rPr>
              <a:t>Watch out:</a:t>
            </a:r>
            <a:r>
              <a:rPr sz="2000" b="0">
                <a:solidFill>
                  <a:srgbClr val="000000"/>
                </a:solidFill>
                <a:latin typeface="Arial"/>
              </a:rPr>
              <a:t> 25 × 10</a:t>
            </a:r>
            <a:r>
              <a:rPr sz="2000" b="0" baseline="30000">
                <a:solidFill>
                  <a:srgbClr val="000000"/>
                </a:solidFill>
                <a:latin typeface="Arial"/>
              </a:rPr>
              <a:t>−6</a:t>
            </a:r>
            <a:r>
              <a:rPr sz="2000" b="0">
                <a:solidFill>
                  <a:srgbClr val="000000"/>
                </a:solidFill>
                <a:latin typeface="Arial"/>
              </a:rPr>
              <a:t> m is not standard form. Write 2.5 × 10</a:t>
            </a:r>
            <a:r>
              <a:rPr sz="2000" b="0" baseline="30000">
                <a:solidFill>
                  <a:srgbClr val="000000"/>
                </a:solidFill>
                <a:latin typeface="Arial"/>
              </a:rPr>
              <a:t>−5</a:t>
            </a:r>
            <a:r>
              <a:rPr sz="2000" b="0">
                <a:solidFill>
                  <a:srgbClr val="000000"/>
                </a:solidFill>
                <a:latin typeface="Arial"/>
              </a:rPr>
              <a:t> m.</a:t>
            </a:r>
          </a:p>
        </p:txBody>
      </p:sp>
      <p:sp>
        <p:nvSpPr>
          <p:cNvPr id="18" name="Rectangle 17"/>
          <p:cNvSpPr/>
          <p:nvPr/>
        </p:nvSpPr>
        <p:spPr>
          <a:xfrm>
            <a:off x="6675120" y="4754880"/>
            <a:ext cx="8001000" cy="30175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675120" y="475488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812280" y="475488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Orders of magnitude</a:t>
            </a:r>
          </a:p>
        </p:txBody>
      </p:sp>
      <p:sp>
        <p:nvSpPr>
          <p:cNvPr id="21" name="TextBox 20"/>
          <p:cNvSpPr txBox="1"/>
          <p:nvPr/>
        </p:nvSpPr>
        <p:spPr>
          <a:xfrm>
            <a:off x="6858000" y="5376672"/>
            <a:ext cx="7635240" cy="2331720"/>
          </a:xfrm>
          <a:prstGeom prst="rect">
            <a:avLst/>
          </a:prstGeom>
          <a:noFill/>
        </p:spPr>
        <p:txBody>
          <a:bodyPr wrap="square" lIns="0" rIns="0" tIns="0" bIns="0" anchor="t">
            <a:spAutoFit/>
          </a:bodyPr>
          <a:lstStyle/>
          <a:p>
            <a:pPr algn="l">
              <a:spcAft>
                <a:spcPts val="800"/>
              </a:spcAft>
            </a:pPr>
            <a:r>
              <a:rPr sz="2000" b="0">
                <a:solidFill>
                  <a:srgbClr val="000000"/>
                </a:solidFill>
                <a:latin typeface="Arial"/>
              </a:rPr>
              <a:t>One order of magnitude = 10 times. Two = 10 × 10 = 100 times.</a:t>
            </a:r>
          </a:p>
          <a:p>
            <a:pPr algn="l">
              <a:spcAft>
                <a:spcPts val="800"/>
              </a:spcAft>
            </a:pPr>
            <a:r>
              <a:rPr sz="2000" b="0">
                <a:solidFill>
                  <a:srgbClr val="000000"/>
                </a:solidFill>
                <a:latin typeface="Arial"/>
              </a:rPr>
              <a:t>Onion cell 200 µm ÷ bacterium 2 µm = 100 = 10</a:t>
            </a:r>
            <a:r>
              <a:rPr sz="2000" b="0" baseline="30000">
                <a:solidFill>
                  <a:srgbClr val="000000"/>
                </a:solidFill>
                <a:latin typeface="Arial"/>
              </a:rPr>
              <a:t>2</a:t>
            </a:r>
            <a:r>
              <a:rPr sz="2000" b="0">
                <a:solidFill>
                  <a:srgbClr val="000000"/>
                </a:solidFill>
                <a:latin typeface="Arial"/>
              </a:rPr>
              <a:t>: </a:t>
            </a:r>
            <a:r>
              <a:rPr sz="2000" b="1">
                <a:solidFill>
                  <a:srgbClr val="000000"/>
                </a:solidFill>
                <a:latin typeface="Arial"/>
              </a:rPr>
              <a:t>2 orders of magnitude</a:t>
            </a:r>
            <a:r>
              <a:rPr sz="2000" b="0">
                <a:solidFill>
                  <a:srgbClr val="000000"/>
                </a:solidFill>
                <a:latin typeface="Arial"/>
              </a:rPr>
              <a:t>.</a:t>
            </a:r>
          </a:p>
          <a:p>
            <a:pPr algn="l">
              <a:spcAft>
                <a:spcPts val="800"/>
              </a:spcAft>
            </a:pPr>
            <a:r>
              <a:rPr sz="2000" b="1">
                <a:solidFill>
                  <a:srgbClr val="000000"/>
                </a:solidFill>
                <a:latin typeface="Arial"/>
              </a:rPr>
              <a:t>Watch out:</a:t>
            </a:r>
            <a:r>
              <a:rPr sz="2000" b="0">
                <a:solidFill>
                  <a:srgbClr val="000000"/>
                </a:solidFill>
                <a:latin typeface="Arial"/>
              </a:rPr>
              <a:t> two orders of magnitude is 100 times, not 20 times.</a:t>
            </a:r>
          </a:p>
          <a:p>
            <a:pPr algn="l">
              <a:spcAft>
                <a:spcPts val="800"/>
              </a:spcAft>
            </a:pPr>
            <a:r>
              <a:rPr sz="2000" b="1">
                <a:solidFill>
                  <a:srgbClr val="009900"/>
                </a:solidFill>
                <a:latin typeface="Arial"/>
              </a:rPr>
              <a:t>Use orders of magnitude to check that an answer is sensible.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3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3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fade">
                                      <p:cBhvr>
                                        <p:cTn id="17" dur="3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xEl>
                                              <p:pRg st="3" end="3"/>
                                            </p:txEl>
                                          </p:spTgt>
                                        </p:tgtEl>
                                        <p:attrNameLst>
                                          <p:attrName>style.visibility</p:attrName>
                                        </p:attrNameLst>
                                      </p:cBhvr>
                                      <p:to>
                                        <p:strVal val="visible"/>
                                      </p:to>
                                    </p:set>
                                    <p:animEffect transition="in" filter="fade">
                                      <p:cBhvr>
                                        <p:cTn id="22" dur="300"/>
                                        <p:tgtEl>
                                          <p:spTgt spid="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xEl>
                                              <p:pRg st="0" end="0"/>
                                            </p:txEl>
                                          </p:spTgt>
                                        </p:tgtEl>
                                        <p:attrNameLst>
                                          <p:attrName>style.visibility</p:attrName>
                                        </p:attrNameLst>
                                      </p:cBhvr>
                                      <p:to>
                                        <p:strVal val="visible"/>
                                      </p:to>
                                    </p:set>
                                    <p:animEffect transition="in" filter="fade">
                                      <p:cBhvr>
                                        <p:cTn id="27" dur="300"/>
                                        <p:tgtEl>
                                          <p:spTgt spid="2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xEl>
                                              <p:pRg st="1" end="1"/>
                                            </p:txEl>
                                          </p:spTgt>
                                        </p:tgtEl>
                                        <p:attrNameLst>
                                          <p:attrName>style.visibility</p:attrName>
                                        </p:attrNameLst>
                                      </p:cBhvr>
                                      <p:to>
                                        <p:strVal val="visible"/>
                                      </p:to>
                                    </p:set>
                                    <p:animEffect transition="in" filter="fade">
                                      <p:cBhvr>
                                        <p:cTn id="32" dur="300"/>
                                        <p:tgtEl>
                                          <p:spTgt spid="2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xEl>
                                              <p:pRg st="2" end="2"/>
                                            </p:txEl>
                                          </p:spTgt>
                                        </p:tgtEl>
                                        <p:attrNameLst>
                                          <p:attrName>style.visibility</p:attrName>
                                        </p:attrNameLst>
                                      </p:cBhvr>
                                      <p:to>
                                        <p:strVal val="visible"/>
                                      </p:to>
                                    </p:set>
                                    <p:animEffect transition="in" filter="fade">
                                      <p:cBhvr>
                                        <p:cTn id="37" dur="300"/>
                                        <p:tgtEl>
                                          <p:spTgt spid="2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xEl>
                                              <p:pRg st="3" end="3"/>
                                            </p:txEl>
                                          </p:spTgt>
                                        </p:tgtEl>
                                        <p:attrNameLst>
                                          <p:attrName>style.visibility</p:attrName>
                                        </p:attrNameLst>
                                      </p:cBhvr>
                                      <p:to>
                                        <p:strVal val="visible"/>
                                      </p:to>
                                    </p:set>
                                    <p:animEffect transition="in" filter="fade">
                                      <p:cBhvr>
                                        <p:cTn id="42" dur="3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1"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1056132"/>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On a drawing, a 50 µm scale bar is 10 mm long. A cell on the drawing is 30 mm long. What is the real length of the cell?</a:t>
            </a:r>
          </a:p>
        </p:txBody>
      </p:sp>
      <p:sp>
        <p:nvSpPr>
          <p:cNvPr id="18" name="SG cp3 q1 opt A"/>
          <p:cNvSpPr/>
          <p:nvPr/>
        </p:nvSpPr>
        <p:spPr>
          <a:xfrm>
            <a:off x="731520" y="4000500"/>
            <a:ext cx="4069080" cy="873252"/>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50 µm</a:t>
            </a:r>
          </a:p>
        </p:txBody>
      </p:sp>
      <p:sp>
        <p:nvSpPr>
          <p:cNvPr id="19" name="SG cp3 q1 opt B"/>
          <p:cNvSpPr/>
          <p:nvPr/>
        </p:nvSpPr>
        <p:spPr>
          <a:xfrm>
            <a:off x="731520" y="4946904"/>
            <a:ext cx="4069080" cy="873252"/>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150 µm</a:t>
            </a:r>
          </a:p>
        </p:txBody>
      </p:sp>
      <p:sp>
        <p:nvSpPr>
          <p:cNvPr id="20" name="SG cp3 q1 opt C"/>
          <p:cNvSpPr/>
          <p:nvPr/>
        </p:nvSpPr>
        <p:spPr>
          <a:xfrm>
            <a:off x="731520" y="5893308"/>
            <a:ext cx="4069080" cy="873252"/>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300 µm</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field of view is 1.2 mm across. About 4 cells fit across it. About how long is one cell?</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4.8 mm</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3.3 mm</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0.3 mm</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is 0.000 005 m written in standard form?</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5 × 10</a:t>
            </a:r>
            <a:r>
              <a:rPr sz="1800" b="0" baseline="30000">
                <a:solidFill>
                  <a:srgbClr val="000000"/>
                </a:solidFill>
                <a:latin typeface="Arial"/>
              </a:rPr>
              <a:t>−6</a:t>
            </a:r>
            <a:r>
              <a:rPr sz="1800" b="0">
                <a:solidFill>
                  <a:srgbClr val="000000"/>
                </a:solidFill>
                <a:latin typeface="Arial"/>
              </a:rPr>
              <a:t> m</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5 × 10</a:t>
            </a:r>
            <a:r>
              <a:rPr sz="1800" b="0" baseline="30000">
                <a:solidFill>
                  <a:srgbClr val="000000"/>
                </a:solidFill>
                <a:latin typeface="Arial"/>
              </a:rPr>
              <a:t>6</a:t>
            </a:r>
            <a:r>
              <a:rPr sz="1800" b="0">
                <a:solidFill>
                  <a:srgbClr val="000000"/>
                </a:solidFill>
                <a:latin typeface="Arial"/>
              </a:rPr>
              <a:t> m</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0.5 × 10</a:t>
            </a:r>
            <a:r>
              <a:rPr sz="1800" b="0" baseline="30000">
                <a:solidFill>
                  <a:srgbClr val="000000"/>
                </a:solidFill>
                <a:latin typeface="Arial"/>
              </a:rPr>
              <a:t>−5</a:t>
            </a:r>
            <a:r>
              <a:rPr sz="1800" b="0">
                <a:solidFill>
                  <a:srgbClr val="000000"/>
                </a:solidFill>
                <a:latin typeface="Arial"/>
              </a:rPr>
              <a:t> m</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1056132"/>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On a drawing, a 50 µm scale bar is 10 mm long. A cell on the drawing is 30 mm long. What is the real length of the cell?</a:t>
            </a:r>
          </a:p>
        </p:txBody>
      </p:sp>
      <p:sp>
        <p:nvSpPr>
          <p:cNvPr id="18" name="SG cp3 q1 opt A"/>
          <p:cNvSpPr/>
          <p:nvPr/>
        </p:nvSpPr>
        <p:spPr>
          <a:xfrm>
            <a:off x="731520" y="4000500"/>
            <a:ext cx="4069080" cy="873252"/>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50 µm</a:t>
            </a:r>
          </a:p>
        </p:txBody>
      </p:sp>
      <p:sp>
        <p:nvSpPr>
          <p:cNvPr id="19" name="SG cp3 q1 opt B"/>
          <p:cNvSpPr/>
          <p:nvPr/>
        </p:nvSpPr>
        <p:spPr>
          <a:xfrm>
            <a:off x="731520" y="4946904"/>
            <a:ext cx="4069080" cy="873252"/>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150 µm</a:t>
            </a:r>
          </a:p>
        </p:txBody>
      </p:sp>
      <p:sp>
        <p:nvSpPr>
          <p:cNvPr id="20" name="SG cp3 q1 opt C"/>
          <p:cNvSpPr/>
          <p:nvPr/>
        </p:nvSpPr>
        <p:spPr>
          <a:xfrm>
            <a:off x="731520" y="5893308"/>
            <a:ext cx="4069080" cy="873252"/>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300 µm</a:t>
            </a:r>
          </a:p>
        </p:txBody>
      </p:sp>
      <p:sp>
        <p:nvSpPr>
          <p:cNvPr id="21" name="SG cp3 q1 answer B"/>
          <p:cNvSpPr/>
          <p:nvPr/>
        </p:nvSpPr>
        <p:spPr>
          <a:xfrm>
            <a:off x="731520" y="4946904"/>
            <a:ext cx="4069080" cy="873252"/>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150 µm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30 ÷ 10 = 3, and 3 × 50 µm = 150 µm.</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field of view is 1.2 mm across. About 4 cells fit across it. About how long is one cell?</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4.8 mm</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3.3 mm</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0.3 mm</a:t>
            </a:r>
          </a:p>
        </p:txBody>
      </p:sp>
      <p:sp>
        <p:nvSpPr>
          <p:cNvPr id="30" name="SG cp3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0.3 mm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1.2 ÷ 4 = 0.3 mm, which is 300 µm.</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is 0.000 005 m written in standard form?</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5 × 10</a:t>
            </a:r>
            <a:r>
              <a:rPr sz="1800" b="0" baseline="30000">
                <a:solidFill>
                  <a:srgbClr val="5A5A5A"/>
                </a:solidFill>
                <a:latin typeface="Arial"/>
              </a:rPr>
              <a:t>−6</a:t>
            </a:r>
            <a:r>
              <a:rPr sz="1800" b="0">
                <a:solidFill>
                  <a:srgbClr val="5A5A5A"/>
                </a:solidFill>
                <a:latin typeface="Arial"/>
              </a:rPr>
              <a:t> m</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5 × 10</a:t>
            </a:r>
            <a:r>
              <a:rPr sz="1800" b="0" baseline="30000">
                <a:solidFill>
                  <a:srgbClr val="5A5A5A"/>
                </a:solidFill>
                <a:latin typeface="Arial"/>
              </a:rPr>
              <a:t>6</a:t>
            </a:r>
            <a:r>
              <a:rPr sz="1800" b="0">
                <a:solidFill>
                  <a:srgbClr val="5A5A5A"/>
                </a:solidFill>
                <a:latin typeface="Arial"/>
              </a:rPr>
              <a:t> m</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0.5 × 10</a:t>
            </a:r>
            <a:r>
              <a:rPr sz="1800" b="0" baseline="30000">
                <a:solidFill>
                  <a:srgbClr val="5A5A5A"/>
                </a:solidFill>
                <a:latin typeface="Arial"/>
              </a:rPr>
              <a:t>−5</a:t>
            </a:r>
            <a:r>
              <a:rPr sz="1800" b="0">
                <a:solidFill>
                  <a:srgbClr val="5A5A5A"/>
                </a:solidFill>
                <a:latin typeface="Arial"/>
              </a:rPr>
              <a:t> m</a:t>
            </a:r>
          </a:p>
        </p:txBody>
      </p:sp>
      <p:sp>
        <p:nvSpPr>
          <p:cNvPr id="39" name="SG cp3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5 × 10</a:t>
            </a:r>
            <a:r>
              <a:rPr sz="1800" b="1" baseline="30000">
                <a:solidFill>
                  <a:srgbClr val="009900"/>
                </a:solidFill>
                <a:latin typeface="Arial"/>
              </a:rPr>
              <a:t>−6</a:t>
            </a:r>
            <a:r>
              <a:rPr sz="1800" b="1">
                <a:solidFill>
                  <a:srgbClr val="009900"/>
                </a:solidFill>
                <a:latin typeface="Arial"/>
              </a:rPr>
              <a:t> m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point moves 6 places, and a small number has a negative power.</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14  ·  Q2 slide 15  ·  Q3 slide 16</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Sizes of three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Rectangle 8"/>
          <p:cNvSpPr/>
          <p:nvPr/>
        </p:nvSpPr>
        <p:spPr>
          <a:xfrm>
            <a:off x="548640" y="1508760"/>
            <a:ext cx="5029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5029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4754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drawings</a:t>
            </a:r>
          </a:p>
        </p:txBody>
      </p:sp>
      <p:pic>
        <p:nvPicPr>
          <p:cNvPr id="12" name="Picture 11" descr="Three drawings. Not to scale with each other."/>
          <p:cNvPicPr>
            <a:picLocks noChangeAspect="1"/>
          </p:cNvPicPr>
          <p:nvPr/>
        </p:nvPicPr>
        <p:blipFill>
          <a:blip r:embed="rId3"/>
          <a:stretch>
            <a:fillRect/>
          </a:stretch>
        </p:blipFill>
        <p:spPr>
          <a:xfrm>
            <a:off x="1615133" y="2103120"/>
            <a:ext cx="2896213" cy="5232654"/>
          </a:xfrm>
          <a:prstGeom prst="rect">
            <a:avLst/>
          </a:prstGeom>
        </p:spPr>
      </p:pic>
      <p:sp>
        <p:nvSpPr>
          <p:cNvPr id="13" name="TextBox 12"/>
          <p:cNvSpPr txBox="1"/>
          <p:nvPr/>
        </p:nvSpPr>
        <p:spPr>
          <a:xfrm>
            <a:off x="685800" y="7427214"/>
            <a:ext cx="475488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Not to scale with each other.</a:t>
            </a:r>
          </a:p>
        </p:txBody>
      </p:sp>
      <p:sp>
        <p:nvSpPr>
          <p:cNvPr id="14" name="Rectangle 13"/>
          <p:cNvSpPr/>
          <p:nvPr/>
        </p:nvSpPr>
        <p:spPr>
          <a:xfrm>
            <a:off x="5852159" y="1508760"/>
            <a:ext cx="88239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852159" y="1508760"/>
            <a:ext cx="8823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989320" y="1508760"/>
            <a:ext cx="8549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7" name="SG practice"/>
          <p:cNvSpPr txBox="1"/>
          <p:nvPr/>
        </p:nvSpPr>
        <p:spPr>
          <a:xfrm>
            <a:off x="6080759" y="2148840"/>
            <a:ext cx="836676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The image of A is 36 mm wide. Calculate its real width in mm.</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2. Write your answer to question 1 in µm.</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3. The image of B is 24 mm long. Calculate its real length in µm.</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4. Write the real length of B in metres, in standard form.</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5. In drawing C, the scale bar is 15 mm long and the cell is 45 mm long. Calculate the real length of C.</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6. How many times longer is C than B? How many orders of magnitude is that?</a:t>
            </a:r>
          </a:p>
          <a:p>
            <a:pPr algn="l">
              <a:spcAft>
                <a:spcPts val="800"/>
              </a:spcAft>
            </a:pPr>
            <a:r>
              <a:rPr sz="2000" b="0">
                <a:solidFill>
                  <a:srgbClr val="5A5A5A"/>
                </a:solidFill>
                <a:latin typeface="Arial"/>
              </a:rPr>
              <a:t>______________</a:t>
            </a:r>
          </a:p>
        </p:txBody>
      </p:sp>
    </p:spTree>
  </p:cSld>
  <p:clrMapOvr>
    <a:masterClrMapping/>
  </p:clrMapOvr>
  <p:transition spd="fast">
    <p:fade/>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Sizes of three cells: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Rectangle 8"/>
          <p:cNvSpPr/>
          <p:nvPr/>
        </p:nvSpPr>
        <p:spPr>
          <a:xfrm>
            <a:off x="548640" y="1508760"/>
            <a:ext cx="5029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5029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4754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drawings</a:t>
            </a:r>
          </a:p>
        </p:txBody>
      </p:sp>
      <p:pic>
        <p:nvPicPr>
          <p:cNvPr id="12" name="Picture 11" descr="Three drawings. Not to scale with each other."/>
          <p:cNvPicPr>
            <a:picLocks noChangeAspect="1"/>
          </p:cNvPicPr>
          <p:nvPr/>
        </p:nvPicPr>
        <p:blipFill>
          <a:blip r:embed="rId3"/>
          <a:stretch>
            <a:fillRect/>
          </a:stretch>
        </p:blipFill>
        <p:spPr>
          <a:xfrm>
            <a:off x="1615133" y="2103120"/>
            <a:ext cx="2896213" cy="5232654"/>
          </a:xfrm>
          <a:prstGeom prst="rect">
            <a:avLst/>
          </a:prstGeom>
        </p:spPr>
      </p:pic>
      <p:sp>
        <p:nvSpPr>
          <p:cNvPr id="13" name="TextBox 12"/>
          <p:cNvSpPr txBox="1"/>
          <p:nvPr/>
        </p:nvSpPr>
        <p:spPr>
          <a:xfrm>
            <a:off x="685800" y="7427214"/>
            <a:ext cx="475488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Not to scale with each other.</a:t>
            </a:r>
          </a:p>
        </p:txBody>
      </p:sp>
      <p:sp>
        <p:nvSpPr>
          <p:cNvPr id="14" name="Rectangle 13"/>
          <p:cNvSpPr/>
          <p:nvPr/>
        </p:nvSpPr>
        <p:spPr>
          <a:xfrm>
            <a:off x="5852159" y="1508760"/>
            <a:ext cx="88239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852159" y="1508760"/>
            <a:ext cx="8823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989320" y="1508760"/>
            <a:ext cx="8549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7" name="SG practice"/>
          <p:cNvSpPr txBox="1"/>
          <p:nvPr/>
        </p:nvSpPr>
        <p:spPr>
          <a:xfrm>
            <a:off x="6080759" y="2148840"/>
            <a:ext cx="836676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The image of A is 36 mm wide. Calculate its real width in mm.</a:t>
            </a:r>
          </a:p>
          <a:p>
            <a:pPr algn="l">
              <a:spcAft>
                <a:spcPts val="800"/>
              </a:spcAft>
            </a:pPr>
            <a:r>
              <a:rPr sz="2000" b="1">
                <a:solidFill>
                  <a:srgbClr val="009900"/>
                </a:solidFill>
                <a:latin typeface="Arial"/>
              </a:rPr>
              <a:t>36 ÷ 600 = 0.06 mm</a:t>
            </a:r>
          </a:p>
          <a:p>
            <a:pPr algn="l">
              <a:spcAft>
                <a:spcPts val="200"/>
              </a:spcAft>
            </a:pPr>
            <a:r>
              <a:rPr sz="2000" b="1">
                <a:solidFill>
                  <a:srgbClr val="000000"/>
                </a:solidFill>
                <a:latin typeface="Arial"/>
              </a:rPr>
              <a:t>2. Write your answer to question 1 in µm.</a:t>
            </a:r>
          </a:p>
          <a:p>
            <a:pPr algn="l">
              <a:spcAft>
                <a:spcPts val="800"/>
              </a:spcAft>
            </a:pPr>
            <a:r>
              <a:rPr sz="2000" b="1">
                <a:solidFill>
                  <a:srgbClr val="009900"/>
                </a:solidFill>
                <a:latin typeface="Arial"/>
              </a:rPr>
              <a:t>0.06 × 1000 = 60 µm</a:t>
            </a:r>
          </a:p>
          <a:p>
            <a:pPr algn="l">
              <a:spcAft>
                <a:spcPts val="200"/>
              </a:spcAft>
            </a:pPr>
            <a:r>
              <a:rPr sz="2000" b="1">
                <a:solidFill>
                  <a:srgbClr val="000000"/>
                </a:solidFill>
                <a:latin typeface="Arial"/>
              </a:rPr>
              <a:t>3. The image of B is 24 mm long. Calculate its real length in µm.</a:t>
            </a:r>
          </a:p>
          <a:p>
            <a:pPr algn="l">
              <a:spcAft>
                <a:spcPts val="800"/>
              </a:spcAft>
            </a:pPr>
            <a:r>
              <a:rPr sz="2000" b="1">
                <a:solidFill>
                  <a:srgbClr val="009900"/>
                </a:solidFill>
                <a:latin typeface="Arial"/>
              </a:rPr>
              <a:t>24 ÷ 8000 = 0.003 mm = 3 µm</a:t>
            </a:r>
          </a:p>
          <a:p>
            <a:pPr algn="l">
              <a:spcAft>
                <a:spcPts val="200"/>
              </a:spcAft>
            </a:pPr>
            <a:r>
              <a:rPr sz="2000" b="1">
                <a:solidFill>
                  <a:srgbClr val="000000"/>
                </a:solidFill>
                <a:latin typeface="Arial"/>
              </a:rPr>
              <a:t>4. Write the real length of B in metres, in standard form.</a:t>
            </a:r>
          </a:p>
          <a:p>
            <a:pPr algn="l">
              <a:spcAft>
                <a:spcPts val="800"/>
              </a:spcAft>
            </a:pPr>
            <a:r>
              <a:rPr sz="2000" b="1">
                <a:solidFill>
                  <a:srgbClr val="009900"/>
                </a:solidFill>
                <a:latin typeface="Arial"/>
              </a:rPr>
              <a:t>3 × 10</a:t>
            </a:r>
            <a:r>
              <a:rPr sz="2000" b="1" baseline="30000">
                <a:solidFill>
                  <a:srgbClr val="009900"/>
                </a:solidFill>
                <a:latin typeface="Arial"/>
              </a:rPr>
              <a:t>−6</a:t>
            </a:r>
            <a:r>
              <a:rPr sz="2000" b="1">
                <a:solidFill>
                  <a:srgbClr val="009900"/>
                </a:solidFill>
                <a:latin typeface="Arial"/>
              </a:rPr>
              <a:t> m</a:t>
            </a:r>
          </a:p>
          <a:p>
            <a:pPr algn="l">
              <a:spcAft>
                <a:spcPts val="200"/>
              </a:spcAft>
            </a:pPr>
            <a:r>
              <a:rPr sz="2000" b="1">
                <a:solidFill>
                  <a:srgbClr val="000000"/>
                </a:solidFill>
                <a:latin typeface="Arial"/>
              </a:rPr>
              <a:t>5. In drawing C, the scale bar is 15 mm long and the cell is 45 mm long. Calculate the real length of C.</a:t>
            </a:r>
          </a:p>
          <a:p>
            <a:pPr algn="l">
              <a:spcAft>
                <a:spcPts val="800"/>
              </a:spcAft>
            </a:pPr>
            <a:r>
              <a:rPr sz="2000" b="1">
                <a:solidFill>
                  <a:srgbClr val="009900"/>
                </a:solidFill>
                <a:latin typeface="Arial"/>
              </a:rPr>
              <a:t>45 ÷ 15 × 100 = 300 µm</a:t>
            </a:r>
          </a:p>
          <a:p>
            <a:pPr algn="l">
              <a:spcAft>
                <a:spcPts val="200"/>
              </a:spcAft>
            </a:pPr>
            <a:r>
              <a:rPr sz="2000" b="1">
                <a:solidFill>
                  <a:srgbClr val="000000"/>
                </a:solidFill>
                <a:latin typeface="Arial"/>
              </a:rPr>
              <a:t>6. How many times longer is C than B? How many orders of magnitude is that?</a:t>
            </a:r>
          </a:p>
          <a:p>
            <a:pPr algn="l">
              <a:spcAft>
                <a:spcPts val="800"/>
              </a:spcAft>
            </a:pPr>
            <a:r>
              <a:rPr sz="2000" b="1">
                <a:solidFill>
                  <a:srgbClr val="009900"/>
                </a:solidFill>
                <a:latin typeface="Arial"/>
              </a:rPr>
              <a:t>300 ÷ 3 = 100 times: 2 orders of magnitude</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Rectangle 8"/>
          <p:cNvSpPr/>
          <p:nvPr/>
        </p:nvSpPr>
        <p:spPr>
          <a:xfrm>
            <a:off x="548640" y="1508760"/>
            <a:ext cx="14127480" cy="2860928"/>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777239"/>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777239"/>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An image of a nucleus is 16 mm across. The magnification is × 2000. Calculate the real diameter of the nucleus in µm.  [3]</a:t>
            </a:r>
          </a:p>
        </p:txBody>
      </p:sp>
      <p:sp>
        <p:nvSpPr>
          <p:cNvPr id="12" name="Rectangle 11"/>
          <p:cNvSpPr/>
          <p:nvPr/>
        </p:nvSpPr>
        <p:spPr>
          <a:xfrm>
            <a:off x="777240" y="2514600"/>
            <a:ext cx="13670280" cy="1626488"/>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606040"/>
            <a:ext cx="13213080" cy="1443608"/>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real size = image size ÷ magnification = 16 ÷ 2000 (1) = 0.008 mm (1) = 0.008 × 1000 = 8 µm (1).</a:t>
            </a:r>
          </a:p>
        </p:txBody>
      </p:sp>
      <p:sp>
        <p:nvSpPr>
          <p:cNvPr id="14" name="Rectangle 13"/>
          <p:cNvSpPr/>
          <p:nvPr/>
        </p:nvSpPr>
        <p:spPr>
          <a:xfrm>
            <a:off x="548640" y="4644008"/>
            <a:ext cx="14127480" cy="312839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4644008"/>
            <a:ext cx="14127480" cy="777239"/>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4644008"/>
            <a:ext cx="13853160" cy="777239"/>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A micrograph has a scale bar. It may be printed bigger or smaller in another book. Explain why a scale bar is more useful than writing the magnification under the picture.  [2]</a:t>
            </a:r>
          </a:p>
        </p:txBody>
      </p:sp>
      <p:sp>
        <p:nvSpPr>
          <p:cNvPr id="17" name="Rectangle 16"/>
          <p:cNvSpPr/>
          <p:nvPr/>
        </p:nvSpPr>
        <p:spPr>
          <a:xfrm>
            <a:off x="777240" y="5649848"/>
            <a:ext cx="13670280" cy="1893951"/>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5741288"/>
            <a:ext cx="13213080" cy="1711071"/>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The scale bar is part of the picture, so it changes size by the same amount as the picture (1). So measuring with it always gives the right real size, but a written magnification is wrong once the picture is printed at a different size (1).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sp>
        <p:nvSpPr>
          <p:cNvPr id="12" name="SG exit q1"/>
          <p:cNvSpPr txBox="1"/>
          <p:nvPr/>
        </p:nvSpPr>
        <p:spPr>
          <a:xfrm>
            <a:off x="777240" y="224028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Write 3.5 mm in micrometres (µm).  [1]</a:t>
            </a:r>
          </a:p>
        </p:txBody>
      </p:sp>
      <p:cxnSp>
        <p:nvCxnSpPr>
          <p:cNvPr id="13" name="Connector 12"/>
          <p:cNvCxnSpPr/>
          <p:nvPr/>
        </p:nvCxnSpPr>
        <p:spPr>
          <a:xfrm>
            <a:off x="777240" y="302437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4" name="SG exit q2"/>
          <p:cNvSpPr txBox="1"/>
          <p:nvPr/>
        </p:nvSpPr>
        <p:spPr>
          <a:xfrm>
            <a:off x="777240" y="3280410"/>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A cell's image is 14 mm long. The magnification is × 200. Calculate its real length in mm.  [1]</a:t>
            </a:r>
          </a:p>
        </p:txBody>
      </p:sp>
      <p:cxnSp>
        <p:nvCxnSpPr>
          <p:cNvPr id="15" name="Connector 14"/>
          <p:cNvCxnSpPr/>
          <p:nvPr/>
        </p:nvCxnSpPr>
        <p:spPr>
          <a:xfrm>
            <a:off x="777240" y="439140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3"/>
          <p:cNvSpPr txBox="1"/>
          <p:nvPr/>
        </p:nvSpPr>
        <p:spPr>
          <a:xfrm>
            <a:off x="777240" y="4647438"/>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Write 0.000 08 m in standard form.  [1]</a:t>
            </a:r>
          </a:p>
        </p:txBody>
      </p:sp>
      <p:cxnSp>
        <p:nvCxnSpPr>
          <p:cNvPr id="17" name="Connector 16"/>
          <p:cNvCxnSpPr/>
          <p:nvPr/>
        </p:nvCxnSpPr>
        <p:spPr>
          <a:xfrm>
            <a:off x="777240" y="543153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4"/>
          <p:cNvSpPr txBox="1"/>
          <p:nvPr/>
        </p:nvSpPr>
        <p:spPr>
          <a:xfrm>
            <a:off x="777240" y="5687568"/>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A bacterium is 1.5 µm long. In a micrograph it is 18 mm long. Calculate the magnification.  [2]</a:t>
            </a:r>
          </a:p>
        </p:txBody>
      </p:sp>
      <p:cxnSp>
        <p:nvCxnSpPr>
          <p:cNvPr id="19" name="Connector 18"/>
          <p:cNvCxnSpPr/>
          <p:nvPr/>
        </p:nvCxnSpPr>
        <p:spPr>
          <a:xfrm>
            <a:off x="777240" y="679856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77240" y="725576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4" name="TextBox 23"/>
          <p:cNvSpPr txBox="1"/>
          <p:nvPr/>
        </p:nvSpPr>
        <p:spPr>
          <a:xfrm>
            <a:off x="10515600" y="21945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convert between mm, µm and nm.</a:t>
            </a:r>
          </a:p>
        </p:txBody>
      </p:sp>
      <p:sp>
        <p:nvSpPr>
          <p:cNvPr id="25" name="Oval 24"/>
          <p:cNvSpPr/>
          <p:nvPr/>
        </p:nvSpPr>
        <p:spPr>
          <a:xfrm>
            <a:off x="10954512" y="313639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2051792" y="313639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3149072" y="313639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515600" y="40233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calculate magnification and real size.</a:t>
            </a:r>
          </a:p>
        </p:txBody>
      </p:sp>
      <p:sp>
        <p:nvSpPr>
          <p:cNvPr id="29" name="Oval 28"/>
          <p:cNvSpPr/>
          <p:nvPr/>
        </p:nvSpPr>
        <p:spPr>
          <a:xfrm>
            <a:off x="10954512" y="49651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2051792" y="49651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3149072" y="49651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515600" y="58521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use a scale bar and standard form.</a:t>
            </a:r>
          </a:p>
        </p:txBody>
      </p:sp>
      <p:sp>
        <p:nvSpPr>
          <p:cNvPr id="33" name="Oval 32"/>
          <p:cNvSpPr/>
          <p:nvPr/>
        </p:nvSpPr>
        <p:spPr>
          <a:xfrm>
            <a:off x="10954512" y="67939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2051792" y="67939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149072" y="67939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L4: Magnification and cell size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L4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3.5 × 1000 = 3500 µm.</a:t>
            </a:r>
          </a:p>
          <a:p>
            <a:pPr algn="l">
              <a:spcAft>
                <a:spcPts val="2200"/>
              </a:spcAft>
            </a:pPr>
            <a:r>
              <a:rPr sz="2200" b="1">
                <a:solidFill>
                  <a:srgbClr val="009900"/>
                </a:solidFill>
                <a:latin typeface="Arial"/>
              </a:rPr>
              <a:t>2. 14 ÷ 200 = 0.07 mm.</a:t>
            </a:r>
          </a:p>
          <a:p>
            <a:pPr algn="l">
              <a:spcAft>
                <a:spcPts val="2200"/>
              </a:spcAft>
            </a:pPr>
            <a:r>
              <a:rPr sz="2200" b="1">
                <a:solidFill>
                  <a:srgbClr val="009900"/>
                </a:solidFill>
                <a:latin typeface="Arial"/>
              </a:rPr>
              <a:t>3. 8 × 10</a:t>
            </a:r>
            <a:r>
              <a:rPr sz="2200" b="1" baseline="30000">
                <a:solidFill>
                  <a:srgbClr val="009900"/>
                </a:solidFill>
                <a:latin typeface="Arial"/>
              </a:rPr>
              <a:t>−5</a:t>
            </a:r>
            <a:r>
              <a:rPr sz="2200" b="1">
                <a:solidFill>
                  <a:srgbClr val="009900"/>
                </a:solidFill>
                <a:latin typeface="Arial"/>
              </a:rPr>
              <a:t> m.</a:t>
            </a:r>
          </a:p>
          <a:p>
            <a:pPr algn="l">
              <a:spcAft>
                <a:spcPts val="2200"/>
              </a:spcAft>
            </a:pPr>
            <a:r>
              <a:rPr sz="2200" b="1">
                <a:solidFill>
                  <a:srgbClr val="009900"/>
                </a:solidFill>
                <a:latin typeface="Arial"/>
              </a:rPr>
              <a:t>4. 18 mm = 18 000 µm (1). 18 000 ÷ 1.5 = × 12 000 (1).</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1737360"/>
          </a:xfrm>
          <a:prstGeom prst="rect">
            <a:avLst/>
          </a:prstGeom>
          <a:noFill/>
        </p:spPr>
        <p:txBody>
          <a:bodyPr wrap="square" lIns="0" rIns="0" tIns="0" bIns="0" anchor="t">
            <a:spAutoFit/>
          </a:bodyPr>
          <a:lstStyle/>
          <a:p>
            <a:pPr algn="l">
              <a:spcAft>
                <a:spcPts val="1000"/>
              </a:spcAft>
            </a:pPr>
            <a:r>
              <a:rPr sz="2400" b="1">
                <a:solidFill>
                  <a:srgbClr val="223A5A"/>
                </a:solidFill>
                <a:latin typeface="Arial"/>
              </a:rPr>
              <a:t>Next: B1 L5 Specialised cells</a:t>
            </a:r>
          </a:p>
          <a:p>
            <a:pPr algn="l">
              <a:spcAft>
                <a:spcPts val="1000"/>
              </a:spcAft>
            </a:pPr>
            <a:r>
              <a:rPr sz="2000" b="0">
                <a:solidFill>
                  <a:srgbClr val="000000"/>
                </a:solidFill>
                <a:latin typeface="Arial"/>
              </a:rPr>
              <a:t>How specialised cells are adapted for their jobs, and how cells become specialised.</a:t>
            </a:r>
          </a:p>
        </p:txBody>
      </p:sp>
      <p:cxnSp>
        <p:nvCxnSpPr>
          <p:cNvPr id="20" name="Connector 19"/>
          <p:cNvCxnSpPr/>
          <p:nvPr/>
        </p:nvCxnSpPr>
        <p:spPr>
          <a:xfrm>
            <a:off x="10515600" y="4315968"/>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453128"/>
            <a:ext cx="3977639" cy="320040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Revision notes 1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Magnification and cell size</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How small cells are, units, and the view down a microscope</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How small are cells?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399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Most cells are far too small to see with your eyes alone. You need a microscope to see them, and very small units to measure them. Sizes vary, so these are typical values:</a:t>
            </a:r>
          </a:p>
        </p:txBody>
      </p:sp>
      <p:graphicFrame>
        <p:nvGraphicFramePr>
          <p:cNvPr id="10" name="Table 9"/>
          <p:cNvGraphicFramePr>
            <a:graphicFrameLocks noGrp="1"/>
          </p:cNvGraphicFramePr>
          <p:nvPr/>
        </p:nvGraphicFramePr>
        <p:xfrm>
          <a:off x="548640" y="1945538"/>
          <a:ext cx="6766560" cy="2400291"/>
        </p:xfrm>
        <a:graphic>
          <a:graphicData uri="http://schemas.openxmlformats.org/drawingml/2006/table">
            <a:tbl>
              <a:tblPr firstRow="0" bandRow="0">
                <a:tableStyleId>{5C22544A-7EE6-4342-B048-85BDC9FD1C3A}</a:tableStyleId>
              </a:tblPr>
              <a:tblGrid>
                <a:gridCol w="4206240"/>
                <a:gridCol w="2560320"/>
              </a:tblGrid>
              <a:tr h="266699">
                <a:tc>
                  <a:txBody>
                    <a:bodyPr/>
                    <a:lstStyle/>
                    <a:p>
                      <a:r>
                        <a:rPr sz="1150" b="1">
                          <a:solidFill>
                            <a:srgbClr val="FFFFFF"/>
                          </a:solidFill>
                          <a:latin typeface="Arial"/>
                        </a:rPr>
                        <a:t>Thing</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About how big</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the width of a human hair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0.1 mm (100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an onion epidermis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0.2 mm (200 µm) long</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 cheek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50 µm across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 chloroplast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5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 bacterium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 µm long</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 mitochondrion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 virus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100 nm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 ribosome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25 nm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1" name="TextBox 10"/>
          <p:cNvSpPr txBox="1"/>
          <p:nvPr/>
        </p:nvSpPr>
        <p:spPr>
          <a:xfrm>
            <a:off x="548640" y="459272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Units for tiny things</a:t>
            </a:r>
          </a:p>
        </p:txBody>
      </p:sp>
      <p:sp>
        <p:nvSpPr>
          <p:cNvPr id="12" name="Rectangle 11"/>
          <p:cNvSpPr/>
          <p:nvPr/>
        </p:nvSpPr>
        <p:spPr>
          <a:xfrm>
            <a:off x="548640" y="4853330"/>
            <a:ext cx="6949440" cy="19202"/>
          </a:xfrm>
          <a:prstGeom prst="rect">
            <a:avLst/>
          </a:prstGeom>
          <a:solidFill>
            <a:srgbClr val="2E7D32"/>
          </a:solidFill>
          <a:ln>
            <a:noFill/>
          </a:ln>
          <a:effectLst/>
        </p:spPr>
        <p:txBody>
          <a:bodyPr rtlCol="0" anchor="ctr"/>
          <a:lstStyle/>
          <a:p>
            <a:pPr algn="ctr"/>
          </a:p>
        </p:txBody>
      </p:sp>
      <p:sp>
        <p:nvSpPr>
          <p:cNvPr id="13" name="TextBox 12"/>
          <p:cNvSpPr txBox="1"/>
          <p:nvPr/>
        </p:nvSpPr>
        <p:spPr>
          <a:xfrm>
            <a:off x="548640" y="4941112"/>
            <a:ext cx="3657599" cy="1275587"/>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1 cm = 10 mm</a:t>
            </a:r>
          </a:p>
          <a:p>
            <a:pPr algn="l" marL="182880" indent="-182880">
              <a:spcAft>
                <a:spcPts val="300"/>
              </a:spcAft>
              <a:buClr>
                <a:srgbClr val="2E7D32"/>
              </a:buClr>
              <a:buSzPct val="115000"/>
              <a:buFont typeface="Arial"/>
              <a:buChar char="•"/>
            </a:pPr>
            <a:r>
              <a:rPr sz="1250" b="0">
                <a:solidFill>
                  <a:srgbClr val="000000"/>
                </a:solidFill>
                <a:latin typeface="Arial"/>
              </a:rPr>
              <a:t>1 mm = 1000 µm (</a:t>
            </a:r>
            <a:r>
              <a:rPr sz="1250" b="1">
                <a:solidFill>
                  <a:srgbClr val="000000"/>
                </a:solidFill>
                <a:latin typeface="Arial"/>
              </a:rPr>
              <a:t>micrometres</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1 µm = 1000 nm (</a:t>
            </a:r>
            <a:r>
              <a:rPr sz="1250" b="1">
                <a:solidFill>
                  <a:srgbClr val="000000"/>
                </a:solidFill>
                <a:latin typeface="Arial"/>
              </a:rPr>
              <a:t>nanometres</a:t>
            </a:r>
            <a:r>
              <a:rPr sz="1250" b="0">
                <a:solidFill>
                  <a:srgbClr val="000000"/>
                </a:solidFill>
                <a:latin typeface="Arial"/>
              </a:rPr>
              <a:t>)</a:t>
            </a:r>
          </a:p>
          <a:p>
            <a:pPr algn="l">
              <a:spcAft>
                <a:spcPts val="300"/>
              </a:spcAft>
            </a:pPr>
            <a:r>
              <a:rPr sz="1250" b="0">
                <a:solidFill>
                  <a:srgbClr val="000000"/>
                </a:solidFill>
                <a:latin typeface="Arial"/>
              </a:rPr>
              <a:t>The prefix tells you the size: </a:t>
            </a:r>
            <a:r>
              <a:rPr sz="1250" b="1">
                <a:solidFill>
                  <a:srgbClr val="000000"/>
                </a:solidFill>
                <a:latin typeface="Arial"/>
              </a:rPr>
              <a:t>centi</a:t>
            </a:r>
            <a:r>
              <a:rPr sz="1250" b="0">
                <a:solidFill>
                  <a:srgbClr val="000000"/>
                </a:solidFill>
                <a:latin typeface="Arial"/>
              </a:rPr>
              <a:t> means one hundredth, </a:t>
            </a:r>
            <a:r>
              <a:rPr sz="1250" b="1">
                <a:solidFill>
                  <a:srgbClr val="000000"/>
                </a:solidFill>
                <a:latin typeface="Arial"/>
              </a:rPr>
              <a:t>milli</a:t>
            </a:r>
            <a:r>
              <a:rPr sz="1250" b="0">
                <a:solidFill>
                  <a:srgbClr val="000000"/>
                </a:solidFill>
                <a:latin typeface="Arial"/>
              </a:rPr>
              <a:t> one thousandth, </a:t>
            </a:r>
            <a:r>
              <a:rPr sz="1250" b="1">
                <a:solidFill>
                  <a:srgbClr val="000000"/>
                </a:solidFill>
                <a:latin typeface="Arial"/>
              </a:rPr>
              <a:t>micro</a:t>
            </a:r>
            <a:r>
              <a:rPr sz="1250" b="0">
                <a:solidFill>
                  <a:srgbClr val="000000"/>
                </a:solidFill>
                <a:latin typeface="Arial"/>
              </a:rPr>
              <a:t> one millionth and </a:t>
            </a:r>
            <a:r>
              <a:rPr sz="1250" b="1">
                <a:solidFill>
                  <a:srgbClr val="000000"/>
                </a:solidFill>
                <a:latin typeface="Arial"/>
              </a:rPr>
              <a:t>nano</a:t>
            </a:r>
            <a:r>
              <a:rPr sz="1250" b="0">
                <a:solidFill>
                  <a:srgbClr val="000000"/>
                </a:solidFill>
                <a:latin typeface="Arial"/>
              </a:rPr>
              <a:t> one billionth of a metre.</a:t>
            </a:r>
          </a:p>
        </p:txBody>
      </p:sp>
      <p:pic>
        <p:nvPicPr>
          <p:cNvPr id="14" name="Picture 13" descr="2. Units for tiny things. To change to a smaller unit (down the staircase), multiply: 0.2 mm × 1000 = 200 µm. To change to a bigger unit (up the staircase), divide: 25 nm ÷ 1000 = 0.025 µm."/>
          <p:cNvPicPr>
            <a:picLocks noChangeAspect="1"/>
          </p:cNvPicPr>
          <p:nvPr/>
        </p:nvPicPr>
        <p:blipFill>
          <a:blip r:embed="rId3"/>
          <a:stretch>
            <a:fillRect/>
          </a:stretch>
        </p:blipFill>
        <p:spPr>
          <a:xfrm>
            <a:off x="4343399" y="4941112"/>
            <a:ext cx="3154680" cy="1795013"/>
          </a:xfrm>
          <a:prstGeom prst="rect">
            <a:avLst/>
          </a:prstGeom>
        </p:spPr>
      </p:pic>
      <p:sp>
        <p:nvSpPr>
          <p:cNvPr id="15" name="TextBox 14"/>
          <p:cNvSpPr txBox="1"/>
          <p:nvPr/>
        </p:nvSpPr>
        <p:spPr>
          <a:xfrm>
            <a:off x="548640" y="6827565"/>
            <a:ext cx="6949440" cy="4373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To change to a </a:t>
            </a:r>
            <a:r>
              <a:rPr sz="1250" b="1">
                <a:solidFill>
                  <a:srgbClr val="000000"/>
                </a:solidFill>
                <a:latin typeface="Arial"/>
              </a:rPr>
              <a:t>smaller</a:t>
            </a:r>
            <a:r>
              <a:rPr sz="1250" b="0">
                <a:solidFill>
                  <a:srgbClr val="000000"/>
                </a:solidFill>
                <a:latin typeface="Arial"/>
              </a:rPr>
              <a:t> unit (down the staircase), </a:t>
            </a:r>
            <a:r>
              <a:rPr sz="1250" b="1">
                <a:solidFill>
                  <a:srgbClr val="000000"/>
                </a:solidFill>
                <a:latin typeface="Arial"/>
              </a:rPr>
              <a:t>multiply</a:t>
            </a:r>
            <a:r>
              <a:rPr sz="1250" b="0">
                <a:solidFill>
                  <a:srgbClr val="000000"/>
                </a:solidFill>
                <a:latin typeface="Arial"/>
              </a:rPr>
              <a:t>: 0.2 mm × 1000 = 200 µm.</a:t>
            </a:r>
          </a:p>
          <a:p>
            <a:pPr algn="l" marL="182880" indent="-182880">
              <a:spcAft>
                <a:spcPts val="300"/>
              </a:spcAft>
              <a:buClr>
                <a:srgbClr val="2E7D32"/>
              </a:buClr>
              <a:buSzPct val="115000"/>
              <a:buFont typeface="Arial"/>
              <a:buChar char="•"/>
            </a:pPr>
            <a:r>
              <a:rPr sz="1250" b="0">
                <a:solidFill>
                  <a:srgbClr val="000000"/>
                </a:solidFill>
                <a:latin typeface="Arial"/>
              </a:rPr>
              <a:t>To change to a </a:t>
            </a:r>
            <a:r>
              <a:rPr sz="1250" b="1">
                <a:solidFill>
                  <a:srgbClr val="000000"/>
                </a:solidFill>
                <a:latin typeface="Arial"/>
              </a:rPr>
              <a:t>bigger</a:t>
            </a:r>
            <a:r>
              <a:rPr sz="1250" b="0">
                <a:solidFill>
                  <a:srgbClr val="000000"/>
                </a:solidFill>
                <a:latin typeface="Arial"/>
              </a:rPr>
              <a:t> unit (up the staircase), </a:t>
            </a:r>
            <a:r>
              <a:rPr sz="1250" b="1">
                <a:solidFill>
                  <a:srgbClr val="000000"/>
                </a:solidFill>
                <a:latin typeface="Arial"/>
              </a:rPr>
              <a:t>divide</a:t>
            </a:r>
            <a:r>
              <a:rPr sz="1250" b="0">
                <a:solidFill>
                  <a:srgbClr val="000000"/>
                </a:solidFill>
                <a:latin typeface="Arial"/>
              </a:rPr>
              <a:t>: 25 nm ÷ 1000 = 0.025 µm.</a:t>
            </a:r>
          </a:p>
        </p:txBody>
      </p:sp>
      <p:sp>
        <p:nvSpPr>
          <p:cNvPr id="16" name="Rectangle 15"/>
          <p:cNvSpPr/>
          <p:nvPr/>
        </p:nvSpPr>
        <p:spPr>
          <a:xfrm>
            <a:off x="548640" y="7328961"/>
            <a:ext cx="50292" cy="344424"/>
          </a:xfrm>
          <a:prstGeom prst="rect">
            <a:avLst/>
          </a:prstGeom>
          <a:solidFill>
            <a:srgbClr val="2E7D32"/>
          </a:solidFill>
          <a:ln>
            <a:noFill/>
          </a:ln>
          <a:effectLst/>
        </p:spPr>
        <p:txBody>
          <a:bodyPr rtlCol="0" anchor="ctr"/>
          <a:lstStyle/>
          <a:p>
            <a:pPr algn="ctr"/>
          </a:p>
        </p:txBody>
      </p:sp>
      <p:sp>
        <p:nvSpPr>
          <p:cNvPr id="17" name="TextBox 16"/>
          <p:cNvSpPr txBox="1"/>
          <p:nvPr/>
        </p:nvSpPr>
        <p:spPr>
          <a:xfrm>
            <a:off x="713232" y="7301529"/>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to change µm into mm, divide by 1000. The number of mm is always smaller than the number of µm.</a:t>
            </a:r>
          </a:p>
        </p:txBody>
      </p:sp>
      <p:sp>
        <p:nvSpPr>
          <p:cNvPr id="18" name="TextBox 17"/>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The view down a microscope</a:t>
            </a:r>
          </a:p>
        </p:txBody>
      </p:sp>
      <p:sp>
        <p:nvSpPr>
          <p:cNvPr id="19" name="Rectangle 18"/>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20" name="TextBox 19"/>
          <p:cNvSpPr txBox="1"/>
          <p:nvPr/>
        </p:nvSpPr>
        <p:spPr>
          <a:xfrm>
            <a:off x="7744968" y="1509674"/>
            <a:ext cx="6949440" cy="16946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At × 100 (a × 10 eyepiece lens and a × 10 objective lens: B1 L3 Using a microscope) you see a round </a:t>
            </a:r>
            <a:r>
              <a:rPr sz="1250" b="1">
                <a:solidFill>
                  <a:srgbClr val="000000"/>
                </a:solidFill>
                <a:latin typeface="Arial"/>
              </a:rPr>
              <a:t>field of view</a:t>
            </a:r>
            <a:r>
              <a:rPr sz="1250" b="0">
                <a:solidFill>
                  <a:srgbClr val="000000"/>
                </a:solidFill>
                <a:latin typeface="Arial"/>
              </a:rPr>
              <a:t>, about 1.6 mm across. A slide of a thin layer of onion epidermis (skin), stained with iodine solution, shows:</a:t>
            </a:r>
          </a:p>
          <a:p>
            <a:pPr algn="l" marL="182880" indent="-182880">
              <a:spcAft>
                <a:spcPts val="300"/>
              </a:spcAft>
              <a:buClr>
                <a:srgbClr val="2E7D32"/>
              </a:buClr>
              <a:buSzPct val="115000"/>
              <a:buFont typeface="Arial"/>
              <a:buChar char="•"/>
            </a:pPr>
            <a:r>
              <a:rPr sz="1250" b="0">
                <a:solidFill>
                  <a:srgbClr val="000000"/>
                </a:solidFill>
                <a:latin typeface="Arial"/>
              </a:rPr>
              <a:t>rows of brick-shaped cells, stained yellow-brown;</a:t>
            </a:r>
          </a:p>
          <a:p>
            <a:pPr algn="l" marL="182880" indent="-182880">
              <a:spcAft>
                <a:spcPts val="300"/>
              </a:spcAft>
              <a:buClr>
                <a:srgbClr val="2E7D32"/>
              </a:buClr>
              <a:buSzPct val="115000"/>
              <a:buFont typeface="Arial"/>
              <a:buChar char="•"/>
            </a:pPr>
            <a:r>
              <a:rPr sz="1250" b="0">
                <a:solidFill>
                  <a:srgbClr val="000000"/>
                </a:solidFill>
                <a:latin typeface="Arial"/>
              </a:rPr>
              <a:t>a cell wall round each cell;</a:t>
            </a:r>
          </a:p>
          <a:p>
            <a:pPr algn="l" marL="182880" indent="-182880">
              <a:spcAft>
                <a:spcPts val="300"/>
              </a:spcAft>
              <a:buClr>
                <a:srgbClr val="2E7D32"/>
              </a:buClr>
              <a:buSzPct val="115000"/>
              <a:buFont typeface="Arial"/>
              <a:buChar char="•"/>
            </a:pPr>
            <a:r>
              <a:rPr sz="1250" b="0">
                <a:solidFill>
                  <a:srgbClr val="000000"/>
                </a:solidFill>
                <a:latin typeface="Arial"/>
              </a:rPr>
              <a:t>a darker nucleus in most cells;</a:t>
            </a:r>
          </a:p>
          <a:p>
            <a:pPr algn="l" marL="182880" indent="-182880">
              <a:spcAft>
                <a:spcPts val="300"/>
              </a:spcAft>
              <a:buClr>
                <a:srgbClr val="2E7D32"/>
              </a:buClr>
              <a:buSzPct val="115000"/>
              <a:buFont typeface="Arial"/>
              <a:buChar char="•"/>
            </a:pPr>
            <a:r>
              <a:rPr sz="1250" b="0">
                <a:solidFill>
                  <a:srgbClr val="000000"/>
                </a:solidFill>
                <a:latin typeface="Arial"/>
              </a:rPr>
              <a:t>sometimes an </a:t>
            </a:r>
            <a:r>
              <a:rPr sz="1250" b="1">
                <a:solidFill>
                  <a:srgbClr val="000000"/>
                </a:solidFill>
                <a:latin typeface="Arial"/>
              </a:rPr>
              <a:t>air bubble</a:t>
            </a:r>
            <a:r>
              <a:rPr sz="1250" b="0">
                <a:solidFill>
                  <a:srgbClr val="000000"/>
                </a:solidFill>
                <a:latin typeface="Arial"/>
              </a:rPr>
              <a:t>: a round shape with a thick dark edge. It is air trapped under the coverslip, not a cell.</a:t>
            </a:r>
          </a:p>
        </p:txBody>
      </p:sp>
      <p:sp>
        <p:nvSpPr>
          <p:cNvPr id="21" name="TextBox 20"/>
          <p:cNvSpPr txBox="1"/>
          <p:nvPr/>
        </p:nvSpPr>
        <p:spPr>
          <a:xfrm>
            <a:off x="7744968" y="33963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A real view and a biological drawing</a:t>
            </a:r>
          </a:p>
        </p:txBody>
      </p:sp>
      <p:sp>
        <p:nvSpPr>
          <p:cNvPr id="22" name="Rectangle 21"/>
          <p:cNvSpPr/>
          <p:nvPr/>
        </p:nvSpPr>
        <p:spPr>
          <a:xfrm>
            <a:off x="7744968" y="3656990"/>
            <a:ext cx="6949440" cy="19202"/>
          </a:xfrm>
          <a:prstGeom prst="rect">
            <a:avLst/>
          </a:prstGeom>
          <a:solidFill>
            <a:srgbClr val="2E7D32"/>
          </a:solidFill>
          <a:ln>
            <a:noFill/>
          </a:ln>
          <a:effectLst/>
        </p:spPr>
        <p:txBody>
          <a:bodyPr rtlCol="0" anchor="ctr"/>
          <a:lstStyle/>
          <a:p>
            <a:pPr algn="ctr"/>
          </a:p>
        </p:txBody>
      </p:sp>
      <p:sp>
        <p:nvSpPr>
          <p:cNvPr id="23" name="TextBox 22"/>
          <p:cNvSpPr txBox="1"/>
          <p:nvPr/>
        </p:nvSpPr>
        <p:spPr>
          <a:xfrm>
            <a:off x="7744968" y="3744772"/>
            <a:ext cx="1911095" cy="1582928"/>
          </a:xfrm>
          <a:prstGeom prst="rect">
            <a:avLst/>
          </a:prstGeom>
          <a:noFill/>
        </p:spPr>
        <p:txBody>
          <a:bodyPr wrap="square" lIns="0" rIns="0" tIns="0" bIns="0" anchor="t">
            <a:spAutoFit/>
          </a:bodyPr>
          <a:lstStyle/>
          <a:p>
            <a:pPr algn="l">
              <a:spcAft>
                <a:spcPts val="800"/>
              </a:spcAft>
            </a:pPr>
            <a:r>
              <a:rPr sz="1250" b="0">
                <a:solidFill>
                  <a:srgbClr val="000000"/>
                </a:solidFill>
                <a:latin typeface="Arial"/>
              </a:rPr>
              <a:t>Both show rows of brick-shaped cells with cell walls, and a nucleus in most cells.</a:t>
            </a:r>
          </a:p>
          <a:p>
            <a:pPr algn="l">
              <a:spcAft>
                <a:spcPts val="300"/>
              </a:spcAft>
            </a:pPr>
            <a:r>
              <a:rPr sz="1150" b="0">
                <a:solidFill>
                  <a:srgbClr val="5A5A5A"/>
                </a:solidFill>
                <a:latin typeface="Arial"/>
              </a:rPr>
              <a:t>Iodine stains the cells yellow-brown. The drawing adds a scale bar, so you can work out real sizes.</a:t>
            </a:r>
          </a:p>
        </p:txBody>
      </p:sp>
      <p:pic>
        <p:nvPicPr>
          <p:cNvPr id="24" name="Picture 23" descr="4. A real view and a biological drawing."/>
          <p:cNvPicPr>
            <a:picLocks noChangeAspect="1"/>
          </p:cNvPicPr>
          <p:nvPr/>
        </p:nvPicPr>
        <p:blipFill>
          <a:blip r:embed="rId4"/>
          <a:stretch>
            <a:fillRect/>
          </a:stretch>
        </p:blipFill>
        <p:spPr>
          <a:xfrm>
            <a:off x="9793224" y="3744772"/>
            <a:ext cx="4901184" cy="2450592"/>
          </a:xfrm>
          <a:prstGeom prst="rect">
            <a:avLst/>
          </a:prstGeom>
        </p:spPr>
      </p:pic>
      <p:sp>
        <p:nvSpPr>
          <p:cNvPr id="25" name="TextBox 24"/>
          <p:cNvSpPr txBox="1"/>
          <p:nvPr/>
        </p:nvSpPr>
        <p:spPr>
          <a:xfrm>
            <a:off x="7744968" y="6286804"/>
            <a:ext cx="6949440" cy="1542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Exam pictures of cells are usually </a:t>
            </a:r>
            <a:r>
              <a:rPr sz="1250" b="1">
                <a:solidFill>
                  <a:srgbClr val="000000"/>
                </a:solidFill>
                <a:latin typeface="Arial"/>
              </a:rPr>
              <a:t>biological drawings</a:t>
            </a:r>
            <a:r>
              <a:rPr sz="1250" b="0">
                <a:solidFill>
                  <a:srgbClr val="000000"/>
                </a:solidFill>
                <a:latin typeface="Arial"/>
              </a:rPr>
              <a:t>. A drawing is simplified on purpose:</a:t>
            </a:r>
          </a:p>
          <a:p>
            <a:pPr algn="l" marL="182880" indent="-182880">
              <a:spcAft>
                <a:spcPts val="300"/>
              </a:spcAft>
              <a:buClr>
                <a:srgbClr val="2E7D32"/>
              </a:buClr>
              <a:buSzPct val="115000"/>
              <a:buFont typeface="Arial"/>
              <a:buChar char="•"/>
            </a:pPr>
            <a:r>
              <a:rPr sz="1250" b="0">
                <a:solidFill>
                  <a:srgbClr val="000000"/>
                </a:solidFill>
                <a:latin typeface="Arial"/>
              </a:rPr>
              <a:t>It has a </a:t>
            </a:r>
            <a:r>
              <a:rPr sz="1250" b="1">
                <a:solidFill>
                  <a:srgbClr val="000000"/>
                </a:solidFill>
                <a:latin typeface="Arial"/>
              </a:rPr>
              <a:t>scale bar</a:t>
            </a:r>
            <a:r>
              <a:rPr sz="1250" b="0">
                <a:solidFill>
                  <a:srgbClr val="000000"/>
                </a:solidFill>
                <a:latin typeface="Arial"/>
              </a:rPr>
              <a:t>, so you can work out real sizes. The view down the microscope has none.</a:t>
            </a:r>
          </a:p>
          <a:p>
            <a:pPr algn="l" marL="182880" indent="-182880">
              <a:spcAft>
                <a:spcPts val="300"/>
              </a:spcAft>
              <a:buClr>
                <a:srgbClr val="2E7D32"/>
              </a:buClr>
              <a:buSzPct val="115000"/>
              <a:buFont typeface="Arial"/>
              <a:buChar char="•"/>
            </a:pPr>
            <a:r>
              <a:rPr sz="1250" b="0">
                <a:solidFill>
                  <a:srgbClr val="000000"/>
                </a:solidFill>
                <a:latin typeface="Arial"/>
              </a:rPr>
              <a:t>It shows only whole cells. Down the microscope, cells are cut off at the edge of the field of view.</a:t>
            </a:r>
          </a:p>
          <a:p>
            <a:pPr algn="l" marL="182880" indent="-182880">
              <a:spcAft>
                <a:spcPts val="300"/>
              </a:spcAft>
              <a:buClr>
                <a:srgbClr val="2E7D32"/>
              </a:buClr>
              <a:buSzPct val="115000"/>
              <a:buFont typeface="Arial"/>
              <a:buChar char="•"/>
            </a:pPr>
            <a:r>
              <a:rPr sz="1250" b="0">
                <a:solidFill>
                  <a:srgbClr val="000000"/>
                </a:solidFill>
                <a:latin typeface="Arial"/>
              </a:rPr>
              <a:t>It tidies the cells into neat bricks. Real cells vary in size and shape.</a:t>
            </a:r>
          </a:p>
          <a:p>
            <a:pPr algn="l" marL="182880" indent="-182880">
              <a:spcAft>
                <a:spcPts val="300"/>
              </a:spcAft>
              <a:buClr>
                <a:srgbClr val="2E7D32"/>
              </a:buClr>
              <a:buSzPct val="115000"/>
              <a:buFont typeface="Arial"/>
              <a:buChar char="•"/>
            </a:pPr>
            <a:r>
              <a:rPr sz="1250" b="0">
                <a:solidFill>
                  <a:srgbClr val="000000"/>
                </a:solidFill>
                <a:latin typeface="Arial"/>
              </a:rPr>
              <a:t>It leaves out air bubbles: they are not cells.</a:t>
            </a:r>
          </a:p>
          <a:p>
            <a:pPr algn="l" marL="182880" indent="-182880">
              <a:spcAft>
                <a:spcPts val="300"/>
              </a:spcAft>
              <a:buClr>
                <a:srgbClr val="2E7D32"/>
              </a:buClr>
              <a:buSzPct val="115000"/>
              <a:buFont typeface="Arial"/>
              <a:buChar char="•"/>
            </a:pPr>
            <a:r>
              <a:rPr sz="1250" b="0">
                <a:solidFill>
                  <a:srgbClr val="000000"/>
                </a:solidFill>
                <a:latin typeface="Arial"/>
              </a:rPr>
              <a:t>It uses clear pencil lines, with no colour and no shading. The real cells are stained yellow-brown.</a:t>
            </a:r>
          </a:p>
        </p:txBody>
      </p:sp>
      <p:sp>
        <p:nvSpPr>
          <p:cNvPr id="26" name="Rectangle 25"/>
          <p:cNvSpPr/>
          <p:nvPr/>
        </p:nvSpPr>
        <p:spPr>
          <a:xfrm>
            <a:off x="7744968" y="7893100"/>
            <a:ext cx="50292" cy="153924"/>
          </a:xfrm>
          <a:prstGeom prst="rect">
            <a:avLst/>
          </a:prstGeom>
          <a:solidFill>
            <a:srgbClr val="2E7D32"/>
          </a:solidFill>
          <a:ln>
            <a:noFill/>
          </a:ln>
          <a:effectLst/>
        </p:spPr>
        <p:txBody>
          <a:bodyPr rtlCol="0" anchor="ctr"/>
          <a:lstStyle/>
          <a:p>
            <a:pPr algn="ctr"/>
          </a:p>
        </p:txBody>
      </p:sp>
      <p:sp>
        <p:nvSpPr>
          <p:cNvPr id="27" name="TextBox 26"/>
          <p:cNvSpPr txBox="1"/>
          <p:nvPr/>
        </p:nvSpPr>
        <p:spPr>
          <a:xfrm>
            <a:off x="7909560" y="7865668"/>
            <a:ext cx="6784848" cy="208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an air bubble is not a cell. Leave air bubbles out of a biological drawing.</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Revision notes 2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Magnification and cell size</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Magnification, the magnification equation and scale bars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What magnification means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16946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Magnification</a:t>
            </a:r>
            <a:r>
              <a:rPr sz="1250" b="0">
                <a:solidFill>
                  <a:srgbClr val="000000"/>
                </a:solidFill>
                <a:latin typeface="Arial"/>
              </a:rPr>
              <a:t> is how many times bigger the image is than the real object. "× 400" means the image is 400 times bigger than the real object.</a:t>
            </a:r>
          </a:p>
          <a:p>
            <a:pPr algn="l" marL="182880" indent="-182880">
              <a:spcAft>
                <a:spcPts val="300"/>
              </a:spcAft>
              <a:buClr>
                <a:srgbClr val="2E7D32"/>
              </a:buClr>
              <a:buSzPct val="115000"/>
              <a:buFont typeface="Arial"/>
              <a:buChar char="•"/>
            </a:pPr>
            <a:r>
              <a:rPr sz="1250" b="0">
                <a:solidFill>
                  <a:srgbClr val="000000"/>
                </a:solidFill>
                <a:latin typeface="Arial"/>
              </a:rPr>
              <a:t>Magnification has </a:t>
            </a:r>
            <a:r>
              <a:rPr sz="1250" b="1">
                <a:solidFill>
                  <a:srgbClr val="000000"/>
                </a:solidFill>
                <a:latin typeface="Arial"/>
              </a:rPr>
              <a:t>no unit</a:t>
            </a:r>
            <a:r>
              <a:rPr sz="1250" b="0">
                <a:solidFill>
                  <a:srgbClr val="000000"/>
                </a:solidFill>
                <a:latin typeface="Arial"/>
              </a:rPr>
              <a:t>. Write it with a times sign: × 400.</a:t>
            </a:r>
          </a:p>
          <a:p>
            <a:pPr algn="l" marL="182880" indent="-182880">
              <a:spcAft>
                <a:spcPts val="300"/>
              </a:spcAft>
              <a:buClr>
                <a:srgbClr val="2E7D32"/>
              </a:buClr>
              <a:buSzPct val="115000"/>
              <a:buFont typeface="Arial"/>
              <a:buChar char="•"/>
            </a:pPr>
            <a:r>
              <a:rPr sz="1250" b="0">
                <a:solidFill>
                  <a:srgbClr val="000000"/>
                </a:solidFill>
                <a:latin typeface="Arial"/>
              </a:rPr>
              <a:t>A light microscope magnifies up to about × 1500. An electron microscope magnifies up to about × 2 000 000 (B1 L3).</a:t>
            </a:r>
          </a:p>
          <a:p>
            <a:pPr algn="l" marL="182880" indent="-182880">
              <a:spcAft>
                <a:spcPts val="300"/>
              </a:spcAft>
              <a:buClr>
                <a:srgbClr val="2E7D32"/>
              </a:buClr>
              <a:buSzPct val="115000"/>
              <a:buFont typeface="Arial"/>
              <a:buChar char="•"/>
            </a:pPr>
            <a:r>
              <a:rPr sz="1250" b="0">
                <a:solidFill>
                  <a:srgbClr val="000000"/>
                </a:solidFill>
                <a:latin typeface="Arial"/>
              </a:rPr>
              <a:t>The total magnification of a light microscope is the eyepiece lens magnification × the objective lens magnification (B1 L3).</a:t>
            </a:r>
          </a:p>
          <a:p>
            <a:pPr algn="l">
              <a:spcAft>
                <a:spcPts val="300"/>
              </a:spcAft>
            </a:pPr>
            <a:r>
              <a:rPr sz="1250" b="0">
                <a:solidFill>
                  <a:srgbClr val="000000"/>
                </a:solidFill>
                <a:latin typeface="Arial"/>
              </a:rPr>
              <a:t>The equation below works for any image: a micrograph, a drawing, or a picture on a screen.</a:t>
            </a:r>
          </a:p>
        </p:txBody>
      </p:sp>
      <p:sp>
        <p:nvSpPr>
          <p:cNvPr id="10" name="Rectangle 9"/>
          <p:cNvSpPr/>
          <p:nvPr/>
        </p:nvSpPr>
        <p:spPr>
          <a:xfrm>
            <a:off x="548640" y="3268370"/>
            <a:ext cx="50292" cy="153924"/>
          </a:xfrm>
          <a:prstGeom prst="rect">
            <a:avLst/>
          </a:prstGeom>
          <a:solidFill>
            <a:srgbClr val="2E7D32"/>
          </a:solidFill>
          <a:ln>
            <a:noFill/>
          </a:ln>
          <a:effectLst/>
        </p:spPr>
        <p:txBody>
          <a:bodyPr rtlCol="0" anchor="ctr"/>
          <a:lstStyle/>
          <a:p>
            <a:pPr algn="ctr"/>
          </a:p>
        </p:txBody>
      </p:sp>
      <p:sp>
        <p:nvSpPr>
          <p:cNvPr id="11" name="TextBox 10"/>
          <p:cNvSpPr txBox="1"/>
          <p:nvPr/>
        </p:nvSpPr>
        <p:spPr>
          <a:xfrm>
            <a:off x="713232" y="3240938"/>
            <a:ext cx="6784848" cy="208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magnification has no unit. Never write 400 mm or 400 µm for a magnification.</a:t>
            </a:r>
          </a:p>
        </p:txBody>
      </p:sp>
      <p:sp>
        <p:nvSpPr>
          <p:cNvPr id="12" name="TextBox 11"/>
          <p:cNvSpPr txBox="1"/>
          <p:nvPr/>
        </p:nvSpPr>
        <p:spPr>
          <a:xfrm>
            <a:off x="548640" y="366003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The magnification equation</a:t>
            </a:r>
          </a:p>
        </p:txBody>
      </p:sp>
      <p:sp>
        <p:nvSpPr>
          <p:cNvPr id="13" name="Rectangle 12"/>
          <p:cNvSpPr/>
          <p:nvPr/>
        </p:nvSpPr>
        <p:spPr>
          <a:xfrm>
            <a:off x="548640" y="3920642"/>
            <a:ext cx="6949440" cy="19202"/>
          </a:xfrm>
          <a:prstGeom prst="rect">
            <a:avLst/>
          </a:prstGeom>
          <a:solidFill>
            <a:srgbClr val="2E7D32"/>
          </a:solidFill>
          <a:ln>
            <a:noFill/>
          </a:ln>
          <a:effectLst/>
        </p:spPr>
        <p:txBody>
          <a:bodyPr rtlCol="0" anchor="ctr"/>
          <a:lstStyle/>
          <a:p>
            <a:pPr algn="ctr"/>
          </a:p>
        </p:txBody>
      </p:sp>
      <p:sp>
        <p:nvSpPr>
          <p:cNvPr id="14" name="Rectangle 13"/>
          <p:cNvSpPr/>
          <p:nvPr/>
        </p:nvSpPr>
        <p:spPr>
          <a:xfrm>
            <a:off x="548640" y="4008424"/>
            <a:ext cx="6949440" cy="344424"/>
          </a:xfrm>
          <a:prstGeom prst="rect">
            <a:avLst/>
          </a:prstGeom>
          <a:noFill/>
          <a:ln w="12700">
            <a:solidFill>
              <a:srgbClr val="2E7D32"/>
            </a:solidFill>
          </a:ln>
          <a:effectLst/>
        </p:spPr>
        <p:txBody>
          <a:bodyPr rtlCol="0" anchor="ctr"/>
          <a:lstStyle/>
          <a:p>
            <a:pPr algn="ctr"/>
          </a:p>
        </p:txBody>
      </p:sp>
      <p:sp>
        <p:nvSpPr>
          <p:cNvPr id="15" name="TextBox 14"/>
          <p:cNvSpPr txBox="1"/>
          <p:nvPr/>
        </p:nvSpPr>
        <p:spPr>
          <a:xfrm>
            <a:off x="685800" y="4081576"/>
            <a:ext cx="6675120" cy="216408"/>
          </a:xfrm>
          <a:prstGeom prst="rect">
            <a:avLst/>
          </a:prstGeom>
          <a:noFill/>
        </p:spPr>
        <p:txBody>
          <a:bodyPr wrap="square" lIns="0" rIns="0" tIns="0" bIns="0" anchor="t">
            <a:spAutoFit/>
          </a:bodyPr>
          <a:lstStyle/>
          <a:p>
            <a:pPr algn="ctr">
              <a:spcAft>
                <a:spcPts val="0"/>
              </a:spcAft>
            </a:pPr>
            <a:r>
              <a:rPr sz="1300" b="1">
                <a:solidFill>
                  <a:srgbClr val="2E7D32"/>
                </a:solidFill>
                <a:latin typeface="Arial"/>
              </a:rPr>
              <a:t>magnification</a:t>
            </a:r>
            <a:r>
              <a:rPr sz="1300" b="1">
                <a:solidFill>
                  <a:srgbClr val="000000"/>
                </a:solidFill>
                <a:latin typeface="Arial"/>
              </a:rPr>
              <a:t> = </a:t>
            </a:r>
            <a:r>
              <a:rPr sz="1300" b="1">
                <a:solidFill>
                  <a:srgbClr val="1F6FB2"/>
                </a:solidFill>
                <a:latin typeface="Arial"/>
              </a:rPr>
              <a:t>size of image</a:t>
            </a:r>
            <a:r>
              <a:rPr sz="1300" b="1">
                <a:solidFill>
                  <a:srgbClr val="000000"/>
                </a:solidFill>
                <a:latin typeface="Arial"/>
              </a:rPr>
              <a:t> ÷ </a:t>
            </a:r>
            <a:r>
              <a:rPr sz="1300" b="1">
                <a:solidFill>
                  <a:srgbClr val="B5651D"/>
                </a:solidFill>
                <a:latin typeface="Arial"/>
              </a:rPr>
              <a:t>size of real object</a:t>
            </a:r>
          </a:p>
        </p:txBody>
      </p:sp>
      <p:sp>
        <p:nvSpPr>
          <p:cNvPr id="16" name="TextBox 15"/>
          <p:cNvSpPr txBox="1"/>
          <p:nvPr/>
        </p:nvSpPr>
        <p:spPr>
          <a:xfrm>
            <a:off x="548640" y="4444288"/>
            <a:ext cx="3886199" cy="1275587"/>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Rearranged:</a:t>
            </a:r>
          </a:p>
          <a:p>
            <a:pPr algn="l" marL="182880" indent="-182880">
              <a:spcAft>
                <a:spcPts val="300"/>
              </a:spcAft>
              <a:buClr>
                <a:srgbClr val="2E7D32"/>
              </a:buClr>
              <a:buSzPct val="115000"/>
              <a:buFont typeface="Arial"/>
              <a:buChar char="•"/>
            </a:pPr>
            <a:r>
              <a:rPr sz="1250" b="1">
                <a:solidFill>
                  <a:srgbClr val="000000"/>
                </a:solidFill>
                <a:latin typeface="Arial"/>
              </a:rPr>
              <a:t>real size</a:t>
            </a:r>
            <a:r>
              <a:rPr sz="1250" b="0">
                <a:solidFill>
                  <a:srgbClr val="000000"/>
                </a:solidFill>
                <a:latin typeface="Arial"/>
              </a:rPr>
              <a:t> = </a:t>
            </a:r>
            <a:r>
              <a:rPr sz="1250" b="1">
                <a:solidFill>
                  <a:srgbClr val="000000"/>
                </a:solidFill>
                <a:latin typeface="Arial"/>
              </a:rPr>
              <a:t>image size</a:t>
            </a:r>
            <a:r>
              <a:rPr sz="1250" b="0">
                <a:solidFill>
                  <a:srgbClr val="000000"/>
                </a:solidFill>
                <a:latin typeface="Arial"/>
              </a:rPr>
              <a:t> ÷ </a:t>
            </a:r>
            <a:r>
              <a:rPr sz="1250" b="1">
                <a:solidFill>
                  <a:srgbClr val="000000"/>
                </a:solidFill>
                <a:latin typeface="Arial"/>
              </a:rPr>
              <a:t>magnification</a:t>
            </a:r>
          </a:p>
          <a:p>
            <a:pPr algn="l" marL="182880" indent="-182880">
              <a:spcAft>
                <a:spcPts val="300"/>
              </a:spcAft>
              <a:buClr>
                <a:srgbClr val="2E7D32"/>
              </a:buClr>
              <a:buSzPct val="115000"/>
              <a:buFont typeface="Arial"/>
              <a:buChar char="•"/>
            </a:pPr>
            <a:r>
              <a:rPr sz="1250" b="1">
                <a:solidFill>
                  <a:srgbClr val="000000"/>
                </a:solidFill>
                <a:latin typeface="Arial"/>
              </a:rPr>
              <a:t>image size</a:t>
            </a:r>
            <a:r>
              <a:rPr sz="1250" b="0">
                <a:solidFill>
                  <a:srgbClr val="000000"/>
                </a:solidFill>
                <a:latin typeface="Arial"/>
              </a:rPr>
              <a:t> = </a:t>
            </a:r>
            <a:r>
              <a:rPr sz="1250" b="1">
                <a:solidFill>
                  <a:srgbClr val="000000"/>
                </a:solidFill>
                <a:latin typeface="Arial"/>
              </a:rPr>
              <a:t>real size</a:t>
            </a:r>
            <a:r>
              <a:rPr sz="1250" b="0">
                <a:solidFill>
                  <a:srgbClr val="000000"/>
                </a:solidFill>
                <a:latin typeface="Arial"/>
              </a:rPr>
              <a:t> × </a:t>
            </a:r>
            <a:r>
              <a:rPr sz="1250" b="1">
                <a:solidFill>
                  <a:srgbClr val="000000"/>
                </a:solidFill>
                <a:latin typeface="Arial"/>
              </a:rPr>
              <a:t>magnification</a:t>
            </a:r>
          </a:p>
          <a:p>
            <a:pPr algn="l">
              <a:spcAft>
                <a:spcPts val="300"/>
              </a:spcAft>
            </a:pPr>
            <a:r>
              <a:rPr sz="1250" b="0">
                <a:solidFill>
                  <a:srgbClr val="000000"/>
                </a:solidFill>
                <a:latin typeface="Arial"/>
              </a:rPr>
              <a:t>Image size means the size of the image (measured with a ruler). Real size means the size of the real object.</a:t>
            </a:r>
          </a:p>
        </p:txBody>
      </p:sp>
      <p:pic>
        <p:nvPicPr>
          <p:cNvPr id="17" name="Picture 16" descr="magnification = size of image ÷ size of real object."/>
          <p:cNvPicPr>
            <a:picLocks noChangeAspect="1"/>
          </p:cNvPicPr>
          <p:nvPr/>
        </p:nvPicPr>
        <p:blipFill>
          <a:blip r:embed="rId3"/>
          <a:stretch>
            <a:fillRect/>
          </a:stretch>
        </p:blipFill>
        <p:spPr>
          <a:xfrm>
            <a:off x="4571999" y="4444288"/>
            <a:ext cx="2926080" cy="2253082"/>
          </a:xfrm>
          <a:prstGeom prst="rect">
            <a:avLst/>
          </a:prstGeom>
        </p:spPr>
      </p:pic>
      <p:sp>
        <p:nvSpPr>
          <p:cNvPr id="18" name="TextBox 17"/>
          <p:cNvSpPr txBox="1"/>
          <p:nvPr/>
        </p:nvSpPr>
        <p:spPr>
          <a:xfrm>
            <a:off x="548640" y="6788810"/>
            <a:ext cx="6949440" cy="1351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How to answer a calculation:</a:t>
            </a:r>
          </a:p>
          <a:p>
            <a:pPr algn="l" marL="274320" indent="-274320">
              <a:spcAft>
                <a:spcPts val="300"/>
              </a:spcAft>
              <a:buNone/>
            </a:pPr>
            <a:r>
              <a:rPr sz="1250" b="1">
                <a:solidFill>
                  <a:srgbClr val="2E7D32"/>
                </a:solidFill>
                <a:latin typeface="Arial"/>
              </a:rPr>
              <a:t>1.	</a:t>
            </a:r>
            <a:r>
              <a:rPr sz="1250" b="0">
                <a:solidFill>
                  <a:srgbClr val="000000"/>
                </a:solidFill>
                <a:latin typeface="Arial"/>
              </a:rPr>
              <a:t>Write the equation you need.</a:t>
            </a:r>
          </a:p>
          <a:p>
            <a:pPr algn="l" marL="274320" indent="-274320">
              <a:spcAft>
                <a:spcPts val="300"/>
              </a:spcAft>
              <a:buNone/>
            </a:pPr>
            <a:r>
              <a:rPr sz="1250" b="1">
                <a:solidFill>
                  <a:srgbClr val="2E7D32"/>
                </a:solidFill>
                <a:latin typeface="Arial"/>
              </a:rPr>
              <a:t>2.	</a:t>
            </a:r>
            <a:r>
              <a:rPr sz="1250" b="0">
                <a:solidFill>
                  <a:srgbClr val="000000"/>
                </a:solidFill>
                <a:latin typeface="Arial"/>
              </a:rPr>
              <a:t>Put both sizes in the same unit (usually µm).</a:t>
            </a:r>
          </a:p>
          <a:p>
            <a:pPr algn="l" marL="274320" indent="-274320">
              <a:spcAft>
                <a:spcPts val="300"/>
              </a:spcAft>
              <a:buNone/>
            </a:pPr>
            <a:r>
              <a:rPr sz="1250" b="1">
                <a:solidFill>
                  <a:srgbClr val="2E7D32"/>
                </a:solidFill>
                <a:latin typeface="Arial"/>
              </a:rPr>
              <a:t>3.	</a:t>
            </a:r>
            <a:r>
              <a:rPr sz="1250" b="0">
                <a:solidFill>
                  <a:srgbClr val="000000"/>
                </a:solidFill>
                <a:latin typeface="Arial"/>
              </a:rPr>
              <a:t>Put the numbers in and work it out. Type only the numbers into the calculator.</a:t>
            </a:r>
          </a:p>
          <a:p>
            <a:pPr algn="l" marL="274320" indent="-274320">
              <a:spcAft>
                <a:spcPts val="300"/>
              </a:spcAft>
              <a:buNone/>
            </a:pPr>
            <a:r>
              <a:rPr sz="1250" b="1">
                <a:solidFill>
                  <a:srgbClr val="2E7D32"/>
                </a:solidFill>
                <a:latin typeface="Arial"/>
              </a:rPr>
              <a:t>4.	</a:t>
            </a:r>
            <a:r>
              <a:rPr sz="1250" b="0">
                <a:solidFill>
                  <a:srgbClr val="000000"/>
                </a:solidFill>
                <a:latin typeface="Arial"/>
              </a:rPr>
              <a:t>Give a unit (mm, µm or nm) for a size. Give no unit for a magnification.</a:t>
            </a:r>
          </a:p>
          <a:p>
            <a:pPr algn="l" marL="274320" indent="-274320">
              <a:spcAft>
                <a:spcPts val="300"/>
              </a:spcAft>
              <a:buNone/>
            </a:pPr>
            <a:r>
              <a:rPr sz="1250" b="1">
                <a:solidFill>
                  <a:srgbClr val="2E7D32"/>
                </a:solidFill>
                <a:latin typeface="Arial"/>
              </a:rPr>
              <a:t>5.	</a:t>
            </a:r>
            <a:r>
              <a:rPr sz="1250" b="0">
                <a:solidFill>
                  <a:srgbClr val="000000"/>
                </a:solidFill>
                <a:latin typeface="Arial"/>
              </a:rPr>
              <a:t>Check: the real size must be smaller than the image.</a:t>
            </a:r>
          </a:p>
        </p:txBody>
      </p:sp>
      <p:sp>
        <p:nvSpPr>
          <p:cNvPr id="19" name="TextBox 18"/>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Worked examples</a:t>
            </a:r>
          </a:p>
        </p:txBody>
      </p:sp>
      <p:sp>
        <p:nvSpPr>
          <p:cNvPr id="20" name="Rectangle 19"/>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21" name="TextBox 20"/>
          <p:cNvSpPr txBox="1"/>
          <p:nvPr/>
        </p:nvSpPr>
        <p:spPr>
          <a:xfrm>
            <a:off x="7744968" y="1509674"/>
            <a:ext cx="6949440" cy="24566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Example 1: finding the magnification.</a:t>
            </a:r>
            <a:r>
              <a:rPr sz="1250" b="0">
                <a:solidFill>
                  <a:srgbClr val="000000"/>
                </a:solidFill>
                <a:latin typeface="Arial"/>
              </a:rPr>
              <a:t> An electron micrograph shows a mitochondrion. Its image is 30 mm long. The real mitochondrion is 1.5 µm long. Calculate the magnification.</a:t>
            </a:r>
          </a:p>
          <a:p>
            <a:pPr algn="l" marL="274320" indent="0">
              <a:spcAft>
                <a:spcPts val="300"/>
              </a:spcAft>
            </a:pPr>
            <a:r>
              <a:rPr sz="1250" b="0">
                <a:solidFill>
                  <a:srgbClr val="000000"/>
                </a:solidFill>
                <a:latin typeface="Arial"/>
              </a:rPr>
              <a:t>Step 1: same unit: 30 mm = 30 × 1000 = 30 000 µm.</a:t>
            </a:r>
          </a:p>
          <a:p>
            <a:pPr algn="l" marL="274320" indent="0">
              <a:spcAft>
                <a:spcPts val="300"/>
              </a:spcAft>
            </a:pPr>
            <a:r>
              <a:rPr sz="1250" b="0">
                <a:solidFill>
                  <a:srgbClr val="000000"/>
                </a:solidFill>
                <a:latin typeface="Arial"/>
              </a:rPr>
              <a:t>Step 2: magnification = size of image ÷ size of real object = 30 000 ÷ 1.5 = 20 000.</a:t>
            </a:r>
          </a:p>
          <a:p>
            <a:pPr algn="l" marL="274320" indent="0">
              <a:spcAft>
                <a:spcPts val="900"/>
              </a:spcAft>
            </a:pPr>
            <a:r>
              <a:rPr sz="1250" b="0">
                <a:solidFill>
                  <a:srgbClr val="000000"/>
                </a:solidFill>
                <a:latin typeface="Arial"/>
              </a:rPr>
              <a:t>Answer: </a:t>
            </a:r>
            <a:r>
              <a:rPr sz="1250" b="1">
                <a:solidFill>
                  <a:srgbClr val="000000"/>
                </a:solidFill>
                <a:latin typeface="Arial"/>
              </a:rPr>
              <a:t>× 20 000</a:t>
            </a:r>
            <a:r>
              <a:rPr sz="1250" b="0">
                <a:solidFill>
                  <a:srgbClr val="000000"/>
                </a:solidFill>
                <a:latin typeface="Arial"/>
              </a:rPr>
              <a:t>. (Too high for a light microscope, as you would expect for an electron micrograph.)</a:t>
            </a:r>
          </a:p>
          <a:p>
            <a:pPr algn="l">
              <a:spcAft>
                <a:spcPts val="300"/>
              </a:spcAft>
            </a:pPr>
            <a:r>
              <a:rPr sz="1250" b="1">
                <a:solidFill>
                  <a:srgbClr val="000000"/>
                </a:solidFill>
                <a:latin typeface="Arial"/>
              </a:rPr>
              <a:t>Example 2: finding the real size.</a:t>
            </a:r>
            <a:r>
              <a:rPr sz="1250" b="0">
                <a:solidFill>
                  <a:srgbClr val="000000"/>
                </a:solidFill>
                <a:latin typeface="Arial"/>
              </a:rPr>
              <a:t> A drawing of a pollen grain is 45 mm wide. The magnification is × 1500. Calculate the real width in µm.</a:t>
            </a:r>
          </a:p>
          <a:p>
            <a:pPr algn="l" marL="274320" indent="0">
              <a:spcAft>
                <a:spcPts val="300"/>
              </a:spcAft>
            </a:pPr>
            <a:r>
              <a:rPr sz="1250" b="0">
                <a:solidFill>
                  <a:srgbClr val="000000"/>
                </a:solidFill>
                <a:latin typeface="Arial"/>
              </a:rPr>
              <a:t>Step 1: real size = image size ÷ magnification = 45 ÷ 1500 = 0.03 mm.</a:t>
            </a:r>
          </a:p>
          <a:p>
            <a:pPr algn="l" marL="274320" indent="0">
              <a:spcAft>
                <a:spcPts val="300"/>
              </a:spcAft>
            </a:pPr>
            <a:r>
              <a:rPr sz="1250" b="0">
                <a:solidFill>
                  <a:srgbClr val="000000"/>
                </a:solidFill>
                <a:latin typeface="Arial"/>
              </a:rPr>
              <a:t>Step 2: in µm: 0.03 × 1000 = </a:t>
            </a:r>
            <a:r>
              <a:rPr sz="1250" b="1">
                <a:solidFill>
                  <a:srgbClr val="000000"/>
                </a:solidFill>
                <a:latin typeface="Arial"/>
              </a:rPr>
              <a:t>30 µm</a:t>
            </a:r>
            <a:r>
              <a:rPr sz="1250" b="0">
                <a:solidFill>
                  <a:srgbClr val="000000"/>
                </a:solidFill>
                <a:latin typeface="Arial"/>
              </a:rPr>
              <a:t>.</a:t>
            </a:r>
          </a:p>
          <a:p>
            <a:pPr algn="l" marL="274320" indent="0">
              <a:spcAft>
                <a:spcPts val="300"/>
              </a:spcAft>
            </a:pPr>
            <a:r>
              <a:rPr sz="1250" b="0">
                <a:solidFill>
                  <a:srgbClr val="000000"/>
                </a:solidFill>
                <a:latin typeface="Arial"/>
              </a:rPr>
              <a:t>Check: 30 µm × 1500 = 45 000 µm = 45 mm, the size of the drawing.</a:t>
            </a:r>
          </a:p>
        </p:txBody>
      </p:sp>
      <p:sp>
        <p:nvSpPr>
          <p:cNvPr id="22" name="TextBox 21"/>
          <p:cNvSpPr txBox="1"/>
          <p:nvPr/>
        </p:nvSpPr>
        <p:spPr>
          <a:xfrm>
            <a:off x="7744968" y="41583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Using a scale bar</a:t>
            </a:r>
          </a:p>
        </p:txBody>
      </p:sp>
      <p:sp>
        <p:nvSpPr>
          <p:cNvPr id="23" name="Rectangle 22"/>
          <p:cNvSpPr/>
          <p:nvPr/>
        </p:nvSpPr>
        <p:spPr>
          <a:xfrm>
            <a:off x="7744968" y="4418990"/>
            <a:ext cx="6949440" cy="19202"/>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744968" y="4506772"/>
            <a:ext cx="3886199" cy="18851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a:t>
            </a:r>
            <a:r>
              <a:rPr sz="1250" b="1">
                <a:solidFill>
                  <a:srgbClr val="000000"/>
                </a:solidFill>
                <a:latin typeface="Arial"/>
              </a:rPr>
              <a:t>scale bar</a:t>
            </a:r>
            <a:r>
              <a:rPr sz="1250" b="0">
                <a:solidFill>
                  <a:srgbClr val="000000"/>
                </a:solidFill>
                <a:latin typeface="Arial"/>
              </a:rPr>
              <a:t> is a line on a picture that shows a real length, such as 10 µm.</a:t>
            </a:r>
          </a:p>
          <a:p>
            <a:pPr algn="l" marL="274320" indent="-274320">
              <a:spcAft>
                <a:spcPts val="300"/>
              </a:spcAft>
              <a:buNone/>
            </a:pPr>
            <a:r>
              <a:rPr sz="1250" b="1">
                <a:solidFill>
                  <a:srgbClr val="2E7D32"/>
                </a:solidFill>
                <a:latin typeface="Arial"/>
              </a:rPr>
              <a:t>1.	</a:t>
            </a:r>
            <a:r>
              <a:rPr sz="1250" b="0">
                <a:solidFill>
                  <a:srgbClr val="000000"/>
                </a:solidFill>
                <a:latin typeface="Arial"/>
              </a:rPr>
              <a:t>Measure the scale bar with a ruler, in mm.</a:t>
            </a:r>
          </a:p>
          <a:p>
            <a:pPr algn="l" marL="274320" indent="-274320">
              <a:spcAft>
                <a:spcPts val="300"/>
              </a:spcAft>
              <a:buNone/>
            </a:pPr>
            <a:r>
              <a:rPr sz="1250" b="1">
                <a:solidFill>
                  <a:srgbClr val="2E7D32"/>
                </a:solidFill>
                <a:latin typeface="Arial"/>
              </a:rPr>
              <a:t>2.	</a:t>
            </a:r>
            <a:r>
              <a:rPr sz="1250" b="0">
                <a:solidFill>
                  <a:srgbClr val="000000"/>
                </a:solidFill>
                <a:latin typeface="Arial"/>
              </a:rPr>
              <a:t>Measure the object, in mm.</a:t>
            </a:r>
          </a:p>
          <a:p>
            <a:pPr algn="l" marL="274320" indent="-274320">
              <a:spcAft>
                <a:spcPts val="300"/>
              </a:spcAft>
              <a:buNone/>
            </a:pPr>
            <a:r>
              <a:rPr sz="1250" b="1">
                <a:solidFill>
                  <a:srgbClr val="2E7D32"/>
                </a:solidFill>
                <a:latin typeface="Arial"/>
              </a:rPr>
              <a:t>3.	</a:t>
            </a:r>
            <a:r>
              <a:rPr sz="1250" b="0">
                <a:solidFill>
                  <a:srgbClr val="000000"/>
                </a:solidFill>
                <a:latin typeface="Arial"/>
              </a:rPr>
              <a:t>real size = size on the picture ÷ length of the scale bar × value of the scale bar.</a:t>
            </a:r>
          </a:p>
          <a:p>
            <a:pPr algn="l">
              <a:spcAft>
                <a:spcPts val="300"/>
              </a:spcAft>
            </a:pPr>
            <a:r>
              <a:rPr sz="1250" b="0">
                <a:solidFill>
                  <a:srgbClr val="000000"/>
                </a:solidFill>
                <a:latin typeface="Arial"/>
              </a:rPr>
              <a:t>Example: in a drawing of onion cells, the 100 µm scale bar is 20 mm long and a cell is 40 mm long. 40 ÷ 20 × 100 = </a:t>
            </a:r>
            <a:r>
              <a:rPr sz="1250" b="1">
                <a:solidFill>
                  <a:srgbClr val="000000"/>
                </a:solidFill>
                <a:latin typeface="Arial"/>
              </a:rPr>
              <a:t>200 µm</a:t>
            </a:r>
            <a:r>
              <a:rPr sz="1250" b="0">
                <a:solidFill>
                  <a:srgbClr val="000000"/>
                </a:solidFill>
                <a:latin typeface="Arial"/>
              </a:rPr>
              <a:t>.</a:t>
            </a:r>
          </a:p>
        </p:txBody>
      </p:sp>
      <p:pic>
        <p:nvPicPr>
          <p:cNvPr id="25" name="Picture 24" descr="8. Using a scale bar."/>
          <p:cNvPicPr>
            <a:picLocks noChangeAspect="1"/>
          </p:cNvPicPr>
          <p:nvPr/>
        </p:nvPicPr>
        <p:blipFill>
          <a:blip r:embed="rId4"/>
          <a:stretch>
            <a:fillRect/>
          </a:stretch>
        </p:blipFill>
        <p:spPr>
          <a:xfrm>
            <a:off x="11768328" y="4506772"/>
            <a:ext cx="2926080" cy="2141891"/>
          </a:xfrm>
          <a:prstGeom prst="rect">
            <a:avLst/>
          </a:prstGeom>
        </p:spPr>
      </p:pic>
      <p:sp>
        <p:nvSpPr>
          <p:cNvPr id="26" name="TextBox 25"/>
          <p:cNvSpPr txBox="1"/>
          <p:nvPr/>
        </p:nvSpPr>
        <p:spPr>
          <a:xfrm>
            <a:off x="7744968" y="6740103"/>
            <a:ext cx="6949440" cy="8183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scale bar is printed as part of the picture, so it stays right when the picture is printed bigger or smaller. A written magnification, such as × 200, is only right at the original size.</a:t>
            </a:r>
          </a:p>
          <a:p>
            <a:pPr algn="l">
              <a:spcAft>
                <a:spcPts val="300"/>
              </a:spcAft>
            </a:pPr>
            <a:r>
              <a:rPr sz="1250" b="0">
                <a:solidFill>
                  <a:srgbClr val="000000"/>
                </a:solidFill>
                <a:latin typeface="Arial"/>
              </a:rPr>
              <a:t>You can also find the magnification from a scale bar: 20 mm = 20 000 µm, and 20 000 ÷ 100 = × 200.</a:t>
            </a:r>
          </a:p>
        </p:txBody>
      </p:sp>
      <p:sp>
        <p:nvSpPr>
          <p:cNvPr id="27" name="Rectangle 26"/>
          <p:cNvSpPr/>
          <p:nvPr/>
        </p:nvSpPr>
        <p:spPr>
          <a:xfrm>
            <a:off x="7744968" y="7622499"/>
            <a:ext cx="50292" cy="153924"/>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909560" y="7595067"/>
            <a:ext cx="6784848" cy="208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measure the scale bar with a ruler. Do not use its label (100 µm) as its length.</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Revision notes 3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Magnification and cell size</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Getting it right, the field of view, standard form and orders of magnitude</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Getting it right</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Rectangle 8"/>
          <p:cNvSpPr/>
          <p:nvPr/>
        </p:nvSpPr>
        <p:spPr>
          <a:xfrm>
            <a:off x="548640" y="1537106"/>
            <a:ext cx="50292" cy="344424"/>
          </a:xfrm>
          <a:prstGeom prst="rect">
            <a:avLst/>
          </a:prstGeom>
          <a:solidFill>
            <a:srgbClr val="2E7D32"/>
          </a:solidFill>
          <a:ln>
            <a:noFill/>
          </a:ln>
          <a:effectLst/>
        </p:spPr>
        <p:txBody>
          <a:bodyPr rtlCol="0" anchor="ctr"/>
          <a:lstStyle/>
          <a:p>
            <a:pPr algn="ctr"/>
          </a:p>
        </p:txBody>
      </p:sp>
      <p:sp>
        <p:nvSpPr>
          <p:cNvPr id="10" name="TextBox 9"/>
          <p:cNvSpPr txBox="1"/>
          <p:nvPr/>
        </p:nvSpPr>
        <p:spPr>
          <a:xfrm>
            <a:off x="713232" y="1509674"/>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change both sizes into the same unit before you divide. mm → µm: multiply by 1000. If you forget, your answer is 1000 times too small or too big.</a:t>
            </a:r>
          </a:p>
        </p:txBody>
      </p:sp>
      <p:sp>
        <p:nvSpPr>
          <p:cNvPr id="11" name="Rectangle 10"/>
          <p:cNvSpPr/>
          <p:nvPr/>
        </p:nvSpPr>
        <p:spPr>
          <a:xfrm>
            <a:off x="548640" y="1991258"/>
            <a:ext cx="50292" cy="344424"/>
          </a:xfrm>
          <a:prstGeom prst="rect">
            <a:avLst/>
          </a:prstGeom>
          <a:solidFill>
            <a:srgbClr val="2E7D32"/>
          </a:solidFill>
          <a:ln>
            <a:noFill/>
          </a:ln>
          <a:effectLst/>
        </p:spPr>
        <p:txBody>
          <a:bodyPr rtlCol="0" anchor="ctr"/>
          <a:lstStyle/>
          <a:p>
            <a:pPr algn="ctr"/>
          </a:p>
        </p:txBody>
      </p:sp>
      <p:sp>
        <p:nvSpPr>
          <p:cNvPr id="12" name="TextBox 11"/>
          <p:cNvSpPr txBox="1"/>
          <p:nvPr/>
        </p:nvSpPr>
        <p:spPr>
          <a:xfrm>
            <a:off x="713232" y="1963826"/>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the real size is smaller than the image. If your answer is bigger, the equation is upside down: divide, do not multiply.</a:t>
            </a:r>
          </a:p>
        </p:txBody>
      </p:sp>
      <p:sp>
        <p:nvSpPr>
          <p:cNvPr id="13" name="Rectangle 12"/>
          <p:cNvSpPr/>
          <p:nvPr/>
        </p:nvSpPr>
        <p:spPr>
          <a:xfrm>
            <a:off x="548640" y="2445410"/>
            <a:ext cx="50292" cy="153924"/>
          </a:xfrm>
          <a:prstGeom prst="rect">
            <a:avLst/>
          </a:prstGeom>
          <a:solidFill>
            <a:srgbClr val="2E7D32"/>
          </a:solidFill>
          <a:ln>
            <a:noFill/>
          </a:ln>
          <a:effectLst/>
        </p:spPr>
        <p:txBody>
          <a:bodyPr rtlCol="0" anchor="ctr"/>
          <a:lstStyle/>
          <a:p>
            <a:pPr algn="ctr"/>
          </a:p>
        </p:txBody>
      </p:sp>
      <p:sp>
        <p:nvSpPr>
          <p:cNvPr id="14" name="TextBox 13"/>
          <p:cNvSpPr txBox="1"/>
          <p:nvPr/>
        </p:nvSpPr>
        <p:spPr>
          <a:xfrm>
            <a:off x="713232" y="2417978"/>
            <a:ext cx="6784848" cy="208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do not type the × sign into your calculator. For × 1500, type 1500.</a:t>
            </a:r>
          </a:p>
        </p:txBody>
      </p:sp>
      <p:sp>
        <p:nvSpPr>
          <p:cNvPr id="15" name="TextBox 14"/>
          <p:cNvSpPr txBox="1"/>
          <p:nvPr/>
        </p:nvSpPr>
        <p:spPr>
          <a:xfrm>
            <a:off x="548640" y="283707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10. Estimating size from the field of view</a:t>
            </a:r>
          </a:p>
        </p:txBody>
      </p:sp>
      <p:sp>
        <p:nvSpPr>
          <p:cNvPr id="16" name="Rectangle 15"/>
          <p:cNvSpPr/>
          <p:nvPr/>
        </p:nvSpPr>
        <p:spPr>
          <a:xfrm>
            <a:off x="548640" y="3097682"/>
            <a:ext cx="6949440" cy="19202"/>
          </a:xfrm>
          <a:prstGeom prst="rect">
            <a:avLst/>
          </a:prstGeom>
          <a:solidFill>
            <a:srgbClr val="2E7D32"/>
          </a:solidFill>
          <a:ln>
            <a:noFill/>
          </a:ln>
          <a:effectLst/>
        </p:spPr>
        <p:txBody>
          <a:bodyPr rtlCol="0" anchor="ctr"/>
          <a:lstStyle/>
          <a:p>
            <a:pPr algn="ctr"/>
          </a:p>
        </p:txBody>
      </p:sp>
      <p:sp>
        <p:nvSpPr>
          <p:cNvPr id="17" name="TextBox 16"/>
          <p:cNvSpPr txBox="1"/>
          <p:nvPr/>
        </p:nvSpPr>
        <p:spPr>
          <a:xfrm>
            <a:off x="548640" y="3185464"/>
            <a:ext cx="3319272" cy="208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With a × 10 eyepiece lens:</a:t>
            </a:r>
          </a:p>
        </p:txBody>
      </p:sp>
      <p:graphicFrame>
        <p:nvGraphicFramePr>
          <p:cNvPr id="18" name="Table 17"/>
          <p:cNvGraphicFramePr>
            <a:graphicFrameLocks noGrp="1"/>
          </p:cNvGraphicFramePr>
          <p:nvPr/>
        </p:nvGraphicFramePr>
        <p:xfrm>
          <a:off x="548640" y="3430828"/>
          <a:ext cx="3291840" cy="1066796"/>
        </p:xfrm>
        <a:graphic>
          <a:graphicData uri="http://schemas.openxmlformats.org/drawingml/2006/table">
            <a:tbl>
              <a:tblPr firstRow="0" bandRow="0">
                <a:tableStyleId>{5C22544A-7EE6-4342-B048-85BDC9FD1C3A}</a:tableStyleId>
              </a:tblPr>
              <a:tblGrid>
                <a:gridCol w="1234440"/>
                <a:gridCol w="2057400"/>
              </a:tblGrid>
              <a:tr h="266699">
                <a:tc>
                  <a:txBody>
                    <a:bodyPr/>
                    <a:lstStyle/>
                    <a:p>
                      <a:r>
                        <a:rPr sz="1150" b="1">
                          <a:solidFill>
                            <a:srgbClr val="FFFFFF"/>
                          </a:solidFill>
                          <a:latin typeface="Arial"/>
                        </a:rPr>
                        <a:t>Magnification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Width of the field of view</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 40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4.0 mm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 100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1.6 mm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 400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0.4 mm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9" name="Rectangle 18"/>
          <p:cNvSpPr/>
          <p:nvPr/>
        </p:nvSpPr>
        <p:spPr>
          <a:xfrm>
            <a:off x="548640" y="4589068"/>
            <a:ext cx="3319272" cy="542544"/>
          </a:xfrm>
          <a:prstGeom prst="rect">
            <a:avLst/>
          </a:prstGeom>
          <a:noFill/>
          <a:ln w="12700">
            <a:solidFill>
              <a:srgbClr val="2E7D32"/>
            </a:solidFill>
          </a:ln>
          <a:effectLst/>
        </p:spPr>
        <p:txBody>
          <a:bodyPr rtlCol="0" anchor="ctr"/>
          <a:lstStyle/>
          <a:p>
            <a:pPr algn="ctr"/>
          </a:p>
        </p:txBody>
      </p:sp>
      <p:sp>
        <p:nvSpPr>
          <p:cNvPr id="20" name="TextBox 19"/>
          <p:cNvSpPr txBox="1"/>
          <p:nvPr/>
        </p:nvSpPr>
        <p:spPr>
          <a:xfrm>
            <a:off x="685800" y="4662220"/>
            <a:ext cx="3044952" cy="414528"/>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size of one cell ≈ width of the field of view ÷ number of cells across</a:t>
            </a:r>
          </a:p>
        </p:txBody>
      </p:sp>
      <p:sp>
        <p:nvSpPr>
          <p:cNvPr id="21" name="TextBox 20"/>
          <p:cNvSpPr txBox="1"/>
          <p:nvPr/>
        </p:nvSpPr>
        <p:spPr>
          <a:xfrm>
            <a:off x="548640" y="5223052"/>
            <a:ext cx="3319272" cy="1199387"/>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Example: at × 40, about 20 onion cells fit across the 4.0 mm field of view. 4.0 ÷ 20 = 0.2 mm = </a:t>
            </a:r>
            <a:r>
              <a:rPr sz="1250" b="1">
                <a:solidFill>
                  <a:srgbClr val="000000"/>
                </a:solidFill>
                <a:latin typeface="Arial"/>
              </a:rPr>
              <a:t>200 µm</a:t>
            </a:r>
            <a:r>
              <a:rPr sz="1250" b="0">
                <a:solidFill>
                  <a:srgbClr val="000000"/>
                </a:solidFill>
                <a:latin typeface="Arial"/>
              </a:rPr>
              <a:t>.</a:t>
            </a:r>
          </a:p>
          <a:p>
            <a:pPr algn="l">
              <a:spcAft>
                <a:spcPts val="300"/>
              </a:spcAft>
            </a:pPr>
            <a:r>
              <a:rPr sz="1250" b="0">
                <a:solidFill>
                  <a:srgbClr val="000000"/>
                </a:solidFill>
                <a:latin typeface="Arial"/>
              </a:rPr>
              <a:t>This is an </a:t>
            </a:r>
            <a:r>
              <a:rPr sz="1250" b="1">
                <a:solidFill>
                  <a:srgbClr val="000000"/>
                </a:solidFill>
                <a:latin typeface="Arial"/>
              </a:rPr>
              <a:t>estimate</a:t>
            </a:r>
            <a:r>
              <a:rPr sz="1250" b="0">
                <a:solidFill>
                  <a:srgbClr val="000000"/>
                </a:solidFill>
                <a:latin typeface="Arial"/>
              </a:rPr>
              <a:t>: cells vary in size, and cells at the edge are cut off. Use estimates to check that a calculated answer is sensible.</a:t>
            </a:r>
          </a:p>
        </p:txBody>
      </p:sp>
      <p:pic>
        <p:nvPicPr>
          <p:cNvPr id="22" name="Picture 21" descr="10. Estimating size from the field of view. Which method? Three ways to find a real size."/>
          <p:cNvPicPr>
            <a:picLocks noChangeAspect="1"/>
          </p:cNvPicPr>
          <p:nvPr/>
        </p:nvPicPr>
        <p:blipFill>
          <a:blip r:embed="rId3"/>
          <a:stretch>
            <a:fillRect/>
          </a:stretch>
        </p:blipFill>
        <p:spPr>
          <a:xfrm>
            <a:off x="4005071" y="3185464"/>
            <a:ext cx="3493008" cy="3493008"/>
          </a:xfrm>
          <a:prstGeom prst="rect">
            <a:avLst/>
          </a:prstGeom>
        </p:spPr>
      </p:pic>
      <p:sp>
        <p:nvSpPr>
          <p:cNvPr id="23" name="TextBox 22"/>
          <p:cNvSpPr txBox="1"/>
          <p:nvPr/>
        </p:nvSpPr>
        <p:spPr>
          <a:xfrm>
            <a:off x="667512" y="6833920"/>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Which method? Three ways to find a real size</a:t>
            </a:r>
          </a:p>
        </p:txBody>
      </p:sp>
      <p:sp>
        <p:nvSpPr>
          <p:cNvPr id="24" name="TextBox 23"/>
          <p:cNvSpPr txBox="1"/>
          <p:nvPr/>
        </p:nvSpPr>
        <p:spPr>
          <a:xfrm>
            <a:off x="667512" y="7117384"/>
            <a:ext cx="6711696" cy="10088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1">
                <a:solidFill>
                  <a:srgbClr val="000000"/>
                </a:solidFill>
                <a:latin typeface="Arial"/>
              </a:rPr>
              <a:t>The magnification is given:</a:t>
            </a:r>
            <a:r>
              <a:rPr sz="1200" b="0">
                <a:solidFill>
                  <a:srgbClr val="000000"/>
                </a:solidFill>
                <a:latin typeface="Arial"/>
              </a:rPr>
              <a:t> real size = image size ÷ magnification.</a:t>
            </a:r>
          </a:p>
          <a:p>
            <a:pPr algn="l" marL="182880" indent="-182880">
              <a:spcAft>
                <a:spcPts val="300"/>
              </a:spcAft>
              <a:buClr>
                <a:srgbClr val="2E7D32"/>
              </a:buClr>
              <a:buSzPct val="115000"/>
              <a:buFont typeface="Arial"/>
              <a:buChar char="•"/>
            </a:pPr>
            <a:r>
              <a:rPr sz="1200" b="1">
                <a:solidFill>
                  <a:srgbClr val="000000"/>
                </a:solidFill>
                <a:latin typeface="Arial"/>
              </a:rPr>
              <a:t>The picture has a scale bar:</a:t>
            </a:r>
            <a:r>
              <a:rPr sz="1200" b="0">
                <a:solidFill>
                  <a:srgbClr val="000000"/>
                </a:solidFill>
                <a:latin typeface="Arial"/>
              </a:rPr>
              <a:t> real size = size on the picture ÷ length of the scale bar × value of the scale bar.</a:t>
            </a:r>
          </a:p>
          <a:p>
            <a:pPr algn="l" marL="182880" indent="-182880">
              <a:spcAft>
                <a:spcPts val="300"/>
              </a:spcAft>
              <a:buClr>
                <a:srgbClr val="2E7D32"/>
              </a:buClr>
              <a:buSzPct val="115000"/>
              <a:buFont typeface="Arial"/>
              <a:buChar char="•"/>
            </a:pPr>
            <a:r>
              <a:rPr sz="1200" b="1">
                <a:solidFill>
                  <a:srgbClr val="000000"/>
                </a:solidFill>
                <a:latin typeface="Arial"/>
              </a:rPr>
              <a:t>You can see the whole field of view:</a:t>
            </a:r>
            <a:r>
              <a:rPr sz="1200" b="0">
                <a:solidFill>
                  <a:srgbClr val="000000"/>
                </a:solidFill>
                <a:latin typeface="Arial"/>
              </a:rPr>
              <a:t> size of one cell ≈ width of the field of view ÷ number of cells across. This is only an estimate.</a:t>
            </a:r>
          </a:p>
        </p:txBody>
      </p:sp>
      <p:sp>
        <p:nvSpPr>
          <p:cNvPr id="25" name="Rectangle 24"/>
          <p:cNvSpPr/>
          <p:nvPr/>
        </p:nvSpPr>
        <p:spPr>
          <a:xfrm>
            <a:off x="548640" y="6769912"/>
            <a:ext cx="6949440" cy="1411223"/>
          </a:xfrm>
          <a:prstGeom prst="rect">
            <a:avLst/>
          </a:prstGeom>
          <a:noFill/>
          <a:ln w="12700">
            <a:solidFill>
              <a:srgbClr val="2E7D32"/>
            </a:solidFill>
          </a:ln>
          <a:effectLst/>
        </p:spPr>
        <p:txBody>
          <a:bodyPr rtlCol="0" anchor="ctr"/>
          <a:lstStyle/>
          <a:p>
            <a:pPr algn="ctr"/>
          </a:p>
        </p:txBody>
      </p:sp>
      <p:sp>
        <p:nvSpPr>
          <p:cNvPr id="26" name="TextBox 25"/>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11. Standard form</a:t>
            </a:r>
          </a:p>
        </p:txBody>
      </p:sp>
      <p:sp>
        <p:nvSpPr>
          <p:cNvPr id="27" name="Rectangle 26"/>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744968" y="1509674"/>
            <a:ext cx="6949440"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Standard form</a:t>
            </a:r>
            <a:r>
              <a:rPr sz="1250" b="0">
                <a:solidFill>
                  <a:srgbClr val="000000"/>
                </a:solidFill>
                <a:latin typeface="Arial"/>
              </a:rPr>
              <a:t> writes a very large or very small number as a number between 1 and 10 multiplied by a power of 10.</a:t>
            </a:r>
          </a:p>
        </p:txBody>
      </p:sp>
      <p:graphicFrame>
        <p:nvGraphicFramePr>
          <p:cNvPr id="29" name="Table 28"/>
          <p:cNvGraphicFramePr>
            <a:graphicFrameLocks noGrp="1"/>
          </p:cNvGraphicFramePr>
          <p:nvPr/>
        </p:nvGraphicFramePr>
        <p:xfrm>
          <a:off x="7744968" y="1945538"/>
          <a:ext cx="6766560" cy="1600194"/>
        </p:xfrm>
        <a:graphic>
          <a:graphicData uri="http://schemas.openxmlformats.org/drawingml/2006/table">
            <a:tbl>
              <a:tblPr firstRow="0" bandRow="0">
                <a:tableStyleId>{5C22544A-7EE6-4342-B048-85BDC9FD1C3A}</a:tableStyleId>
              </a:tblPr>
              <a:tblGrid>
                <a:gridCol w="2286000"/>
                <a:gridCol w="2194560"/>
                <a:gridCol w="2286000"/>
              </a:tblGrid>
              <a:tr h="266699">
                <a:tc>
                  <a:txBody>
                    <a:bodyPr/>
                    <a:lstStyle/>
                    <a:p>
                      <a:r>
                        <a:rPr sz="1150" b="1">
                          <a:solidFill>
                            <a:srgbClr val="FFFFFF"/>
                          </a:solidFill>
                          <a:latin typeface="Arial"/>
                        </a:rPr>
                        <a:t>Length</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In metres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Standard form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1 mm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0.001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 × 10</a:t>
                      </a:r>
                      <a:r>
                        <a:rPr sz="1150" b="0" baseline="30000">
                          <a:solidFill>
                            <a:srgbClr val="000000"/>
                          </a:solidFill>
                          <a:latin typeface="Arial"/>
                        </a:rPr>
                        <a:t>−3</a:t>
                      </a:r>
                      <a:r>
                        <a:rPr sz="1150" b="0">
                          <a:solidFill>
                            <a:srgbClr val="000000"/>
                          </a:solidFill>
                          <a:latin typeface="Arial"/>
                        </a:rPr>
                        <a:t>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1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0.000 001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 × 10</a:t>
                      </a:r>
                      <a:r>
                        <a:rPr sz="1150" b="0" baseline="30000">
                          <a:solidFill>
                            <a:srgbClr val="000000"/>
                          </a:solidFill>
                          <a:latin typeface="Arial"/>
                        </a:rPr>
                        <a:t>−6</a:t>
                      </a:r>
                      <a:r>
                        <a:rPr sz="1150" b="0">
                          <a:solidFill>
                            <a:srgbClr val="000000"/>
                          </a:solidFill>
                          <a:latin typeface="Arial"/>
                        </a:rPr>
                        <a:t>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1 nm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0.000 000 001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 × 10</a:t>
                      </a:r>
                      <a:r>
                        <a:rPr sz="1150" b="0" baseline="30000">
                          <a:solidFill>
                            <a:srgbClr val="000000"/>
                          </a:solidFill>
                          <a:latin typeface="Arial"/>
                        </a:rPr>
                        <a:t>−9</a:t>
                      </a:r>
                      <a:r>
                        <a:rPr sz="1150" b="0">
                          <a:solidFill>
                            <a:srgbClr val="000000"/>
                          </a:solidFill>
                          <a:latin typeface="Arial"/>
                        </a:rPr>
                        <a:t>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an onion cell, 200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0.0002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 × 10</a:t>
                      </a:r>
                      <a:r>
                        <a:rPr sz="1150" b="0" baseline="30000">
                          <a:solidFill>
                            <a:srgbClr val="000000"/>
                          </a:solidFill>
                          <a:latin typeface="Arial"/>
                        </a:rPr>
                        <a:t>−4</a:t>
                      </a:r>
                      <a:r>
                        <a:rPr sz="1150" b="0">
                          <a:solidFill>
                            <a:srgbClr val="000000"/>
                          </a:solidFill>
                          <a:latin typeface="Arial"/>
                        </a:rPr>
                        <a:t>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 bacterium, 2 µm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0.000 002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 × 10</a:t>
                      </a:r>
                      <a:r>
                        <a:rPr sz="1150" b="0" baseline="30000">
                          <a:solidFill>
                            <a:srgbClr val="000000"/>
                          </a:solidFill>
                          <a:latin typeface="Arial"/>
                        </a:rPr>
                        <a:t>−6</a:t>
                      </a:r>
                      <a:r>
                        <a:rPr sz="1150" b="0">
                          <a:solidFill>
                            <a:srgbClr val="000000"/>
                          </a:solidFill>
                          <a:latin typeface="Arial"/>
                        </a:rPr>
                        <a:t> 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30" name="TextBox 29"/>
          <p:cNvSpPr txBox="1"/>
          <p:nvPr/>
        </p:nvSpPr>
        <p:spPr>
          <a:xfrm>
            <a:off x="7744968" y="3637178"/>
            <a:ext cx="4297679" cy="8183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Count how many places the decimal point moves to give a number between 1 and 10. That is the power.</a:t>
            </a:r>
          </a:p>
          <a:p>
            <a:pPr algn="l" marL="182880" indent="-182880">
              <a:spcAft>
                <a:spcPts val="300"/>
              </a:spcAft>
              <a:buClr>
                <a:srgbClr val="2E7D32"/>
              </a:buClr>
              <a:buSzPct val="115000"/>
              <a:buFont typeface="Arial"/>
              <a:buChar char="•"/>
            </a:pPr>
            <a:r>
              <a:rPr sz="1250" b="0">
                <a:solidFill>
                  <a:srgbClr val="000000"/>
                </a:solidFill>
                <a:latin typeface="Arial"/>
              </a:rPr>
              <a:t>Small numbers (less than 1) have </a:t>
            </a:r>
            <a:r>
              <a:rPr sz="1250" b="1">
                <a:solidFill>
                  <a:srgbClr val="000000"/>
                </a:solidFill>
                <a:latin typeface="Arial"/>
              </a:rPr>
              <a:t>negative</a:t>
            </a:r>
            <a:r>
              <a:rPr sz="1250" b="0">
                <a:solidFill>
                  <a:srgbClr val="000000"/>
                </a:solidFill>
                <a:latin typeface="Arial"/>
              </a:rPr>
              <a:t> powers. Big numbers have positive powers: 2000 = 2 × 10</a:t>
            </a:r>
            <a:r>
              <a:rPr sz="1250" b="0" baseline="30000">
                <a:solidFill>
                  <a:srgbClr val="000000"/>
                </a:solidFill>
                <a:latin typeface="Arial"/>
              </a:rPr>
              <a:t>3</a:t>
            </a:r>
            <a:r>
              <a:rPr sz="1250" b="0">
                <a:solidFill>
                  <a:srgbClr val="000000"/>
                </a:solidFill>
                <a:latin typeface="Arial"/>
              </a:rPr>
              <a:t>.</a:t>
            </a:r>
          </a:p>
        </p:txBody>
      </p:sp>
      <p:sp>
        <p:nvSpPr>
          <p:cNvPr id="31" name="Rectangle 30"/>
          <p:cNvSpPr/>
          <p:nvPr/>
        </p:nvSpPr>
        <p:spPr>
          <a:xfrm>
            <a:off x="7744968" y="4519574"/>
            <a:ext cx="50292" cy="344424"/>
          </a:xfrm>
          <a:prstGeom prst="rect">
            <a:avLst/>
          </a:prstGeom>
          <a:solidFill>
            <a:srgbClr val="2E7D32"/>
          </a:solidFill>
          <a:ln>
            <a:noFill/>
          </a:ln>
          <a:effectLst/>
        </p:spPr>
        <p:txBody>
          <a:bodyPr rtlCol="0" anchor="ctr"/>
          <a:lstStyle/>
          <a:p>
            <a:pPr algn="ctr"/>
          </a:p>
        </p:txBody>
      </p:sp>
      <p:sp>
        <p:nvSpPr>
          <p:cNvPr id="32" name="TextBox 31"/>
          <p:cNvSpPr txBox="1"/>
          <p:nvPr/>
        </p:nvSpPr>
        <p:spPr>
          <a:xfrm>
            <a:off x="7909560" y="4492142"/>
            <a:ext cx="4133087"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the first number must be between 1 and 10. 25 × 10</a:t>
            </a:r>
            <a:r>
              <a:rPr sz="1250" b="0" baseline="30000">
                <a:solidFill>
                  <a:srgbClr val="000000"/>
                </a:solidFill>
                <a:latin typeface="Arial"/>
              </a:rPr>
              <a:t>−6</a:t>
            </a:r>
            <a:r>
              <a:rPr sz="1250" b="0">
                <a:solidFill>
                  <a:srgbClr val="000000"/>
                </a:solidFill>
                <a:latin typeface="Arial"/>
              </a:rPr>
              <a:t> m is not standard form: write 2.5 × 10</a:t>
            </a:r>
            <a:r>
              <a:rPr sz="1250" b="0" baseline="30000">
                <a:solidFill>
                  <a:srgbClr val="000000"/>
                </a:solidFill>
                <a:latin typeface="Arial"/>
              </a:rPr>
              <a:t>−5</a:t>
            </a:r>
            <a:r>
              <a:rPr sz="1250" b="0">
                <a:solidFill>
                  <a:srgbClr val="000000"/>
                </a:solidFill>
                <a:latin typeface="Arial"/>
              </a:rPr>
              <a:t> m.</a:t>
            </a:r>
          </a:p>
        </p:txBody>
      </p:sp>
      <p:sp>
        <p:nvSpPr>
          <p:cNvPr id="33" name="TextBox 32"/>
          <p:cNvSpPr txBox="1"/>
          <p:nvPr/>
        </p:nvSpPr>
        <p:spPr>
          <a:xfrm>
            <a:off x="7744968" y="5101742"/>
            <a:ext cx="4297679"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12. Orders of magnitude</a:t>
            </a:r>
          </a:p>
        </p:txBody>
      </p:sp>
      <p:sp>
        <p:nvSpPr>
          <p:cNvPr id="34" name="Rectangle 33"/>
          <p:cNvSpPr/>
          <p:nvPr/>
        </p:nvSpPr>
        <p:spPr>
          <a:xfrm>
            <a:off x="7744968" y="5362346"/>
            <a:ext cx="4297679" cy="19202"/>
          </a:xfrm>
          <a:prstGeom prst="rect">
            <a:avLst/>
          </a:prstGeom>
          <a:solidFill>
            <a:srgbClr val="2E7D32"/>
          </a:solidFill>
          <a:ln>
            <a:noFill/>
          </a:ln>
          <a:effectLst/>
        </p:spPr>
        <p:txBody>
          <a:bodyPr rtlCol="0" anchor="ctr"/>
          <a:lstStyle/>
          <a:p>
            <a:pPr algn="ctr"/>
          </a:p>
        </p:txBody>
      </p:sp>
      <p:sp>
        <p:nvSpPr>
          <p:cNvPr id="35" name="TextBox 34"/>
          <p:cNvSpPr txBox="1"/>
          <p:nvPr/>
        </p:nvSpPr>
        <p:spPr>
          <a:xfrm>
            <a:off x="7744968" y="5450128"/>
            <a:ext cx="4297679" cy="18851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An </a:t>
            </a:r>
            <a:r>
              <a:rPr sz="1250" b="1">
                <a:solidFill>
                  <a:srgbClr val="000000"/>
                </a:solidFill>
                <a:latin typeface="Arial"/>
              </a:rPr>
              <a:t>order of magnitude</a:t>
            </a:r>
            <a:r>
              <a:rPr sz="1250" b="0">
                <a:solidFill>
                  <a:srgbClr val="000000"/>
                </a:solidFill>
                <a:latin typeface="Arial"/>
              </a:rPr>
              <a:t> is a factor of 10. To compare two sizes:</a:t>
            </a:r>
          </a:p>
          <a:p>
            <a:pPr algn="l" marL="274320" indent="-274320">
              <a:spcAft>
                <a:spcPts val="300"/>
              </a:spcAft>
              <a:buNone/>
            </a:pPr>
            <a:r>
              <a:rPr sz="1250" b="1">
                <a:solidFill>
                  <a:srgbClr val="2E7D32"/>
                </a:solidFill>
                <a:latin typeface="Arial"/>
              </a:rPr>
              <a:t>1.	</a:t>
            </a:r>
            <a:r>
              <a:rPr sz="1250" b="0">
                <a:solidFill>
                  <a:srgbClr val="000000"/>
                </a:solidFill>
                <a:latin typeface="Arial"/>
              </a:rPr>
              <a:t>Put them in the same unit.</a:t>
            </a:r>
          </a:p>
          <a:p>
            <a:pPr algn="l" marL="274320" indent="-274320">
              <a:spcAft>
                <a:spcPts val="300"/>
              </a:spcAft>
              <a:buNone/>
            </a:pPr>
            <a:r>
              <a:rPr sz="1250" b="1">
                <a:solidFill>
                  <a:srgbClr val="2E7D32"/>
                </a:solidFill>
                <a:latin typeface="Arial"/>
              </a:rPr>
              <a:t>2.	</a:t>
            </a:r>
            <a:r>
              <a:rPr sz="1250" b="0">
                <a:solidFill>
                  <a:srgbClr val="000000"/>
                </a:solidFill>
                <a:latin typeface="Arial"/>
              </a:rPr>
              <a:t>Divide the bigger by the smaller.</a:t>
            </a:r>
          </a:p>
          <a:p>
            <a:pPr algn="l" marL="274320" indent="-274320">
              <a:spcAft>
                <a:spcPts val="300"/>
              </a:spcAft>
              <a:buNone/>
            </a:pPr>
            <a:r>
              <a:rPr sz="1250" b="1">
                <a:solidFill>
                  <a:srgbClr val="2E7D32"/>
                </a:solidFill>
                <a:latin typeface="Arial"/>
              </a:rPr>
              <a:t>3.	</a:t>
            </a:r>
            <a:r>
              <a:rPr sz="1250" b="0">
                <a:solidFill>
                  <a:srgbClr val="000000"/>
                </a:solidFill>
                <a:latin typeface="Arial"/>
              </a:rPr>
              <a:t>Write the answer as a power of 10. The power is the number of orders of magnitude.</a:t>
            </a:r>
          </a:p>
          <a:p>
            <a:pPr algn="l">
              <a:spcAft>
                <a:spcPts val="300"/>
              </a:spcAft>
            </a:pPr>
            <a:r>
              <a:rPr sz="1250" b="0">
                <a:solidFill>
                  <a:srgbClr val="000000"/>
                </a:solidFill>
                <a:latin typeface="Arial"/>
              </a:rPr>
              <a:t>Example: a plant cell about 100 µm across and a bacterium about 1 µm long. 100 ÷ 1 = 100 = 10</a:t>
            </a:r>
            <a:r>
              <a:rPr sz="1250" b="0" baseline="30000">
                <a:solidFill>
                  <a:srgbClr val="000000"/>
                </a:solidFill>
                <a:latin typeface="Arial"/>
              </a:rPr>
              <a:t>2</a:t>
            </a:r>
            <a:r>
              <a:rPr sz="1250" b="0">
                <a:solidFill>
                  <a:srgbClr val="000000"/>
                </a:solidFill>
                <a:latin typeface="Arial"/>
              </a:rPr>
              <a:t>, so the plant cell is </a:t>
            </a:r>
            <a:r>
              <a:rPr sz="1250" b="1">
                <a:solidFill>
                  <a:srgbClr val="000000"/>
                </a:solidFill>
                <a:latin typeface="Arial"/>
              </a:rPr>
              <a:t>2 orders of magnitude</a:t>
            </a:r>
            <a:r>
              <a:rPr sz="1250" b="0">
                <a:solidFill>
                  <a:srgbClr val="000000"/>
                </a:solidFill>
                <a:latin typeface="Arial"/>
              </a:rPr>
              <a:t> bigger.</a:t>
            </a:r>
          </a:p>
        </p:txBody>
      </p:sp>
      <p:sp>
        <p:nvSpPr>
          <p:cNvPr id="36" name="Rectangle 35"/>
          <p:cNvSpPr/>
          <p:nvPr/>
        </p:nvSpPr>
        <p:spPr>
          <a:xfrm>
            <a:off x="7744968" y="7399324"/>
            <a:ext cx="50292" cy="344424"/>
          </a:xfrm>
          <a:prstGeom prst="rect">
            <a:avLst/>
          </a:prstGeom>
          <a:solidFill>
            <a:srgbClr val="2E7D32"/>
          </a:solidFill>
          <a:ln>
            <a:noFill/>
          </a:ln>
          <a:effectLst/>
        </p:spPr>
        <p:txBody>
          <a:bodyPr rtlCol="0" anchor="ctr"/>
          <a:lstStyle/>
          <a:p>
            <a:pPr algn="ctr"/>
          </a:p>
        </p:txBody>
      </p:sp>
      <p:sp>
        <p:nvSpPr>
          <p:cNvPr id="37" name="TextBox 36"/>
          <p:cNvSpPr txBox="1"/>
          <p:nvPr/>
        </p:nvSpPr>
        <p:spPr>
          <a:xfrm>
            <a:off x="7909560" y="7371892"/>
            <a:ext cx="4133087"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two orders of magnitude is 10 × 10 = 100 times, not 20 times.</a:t>
            </a:r>
          </a:p>
        </p:txBody>
      </p:sp>
      <p:pic>
        <p:nvPicPr>
          <p:cNvPr id="38" name="Picture 37" descr="11. Standard form."/>
          <p:cNvPicPr>
            <a:picLocks noChangeAspect="1"/>
          </p:cNvPicPr>
          <p:nvPr/>
        </p:nvPicPr>
        <p:blipFill>
          <a:blip r:embed="rId4"/>
          <a:stretch>
            <a:fillRect/>
          </a:stretch>
        </p:blipFill>
        <p:spPr>
          <a:xfrm>
            <a:off x="12179808" y="3637178"/>
            <a:ext cx="2514600" cy="4004733"/>
          </a:xfrm>
          <a:prstGeom prst="rect">
            <a:avLst/>
          </a:prstGeom>
        </p:spPr>
      </p:pic>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Revision notes 4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Magnification and cell size</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2870708"/>
          </a:xfrm>
          <a:prstGeom prst="rect">
            <a:avLst/>
          </a:prstGeom>
          <a:noFill/>
        </p:spPr>
        <p:txBody>
          <a:bodyPr wrap="square" lIns="0" rIns="0" tIns="0" bIns="0" anchor="t">
            <a:spAutoFit/>
          </a:bodyPr>
          <a:lstStyle/>
          <a:p>
            <a:pPr algn="l">
              <a:spcAft>
                <a:spcPts val="340"/>
              </a:spcAft>
            </a:pPr>
            <a:r>
              <a:rPr sz="1200" b="1">
                <a:solidFill>
                  <a:srgbClr val="000000"/>
                </a:solidFill>
                <a:latin typeface="Arial"/>
              </a:rPr>
              <a:t>Estimate</a:t>
            </a:r>
            <a:r>
              <a:rPr sz="1200" b="0">
                <a:solidFill>
                  <a:srgbClr val="000000"/>
                </a:solidFill>
                <a:latin typeface="Arial"/>
              </a:rPr>
              <a:t>: a rough value worked out quickly, using simple numbers.</a:t>
            </a:r>
          </a:p>
          <a:p>
            <a:pPr algn="l">
              <a:spcAft>
                <a:spcPts val="340"/>
              </a:spcAft>
            </a:pPr>
            <a:r>
              <a:rPr sz="1200" b="1">
                <a:solidFill>
                  <a:srgbClr val="000000"/>
                </a:solidFill>
                <a:latin typeface="Arial"/>
              </a:rPr>
              <a:t>Field of view</a:t>
            </a:r>
            <a:r>
              <a:rPr sz="1200" b="0">
                <a:solidFill>
                  <a:srgbClr val="000000"/>
                </a:solidFill>
                <a:latin typeface="Arial"/>
              </a:rPr>
              <a:t>: the circle you can see when you look down a microscope.</a:t>
            </a:r>
          </a:p>
          <a:p>
            <a:pPr algn="l">
              <a:spcAft>
                <a:spcPts val="340"/>
              </a:spcAft>
            </a:pPr>
            <a:r>
              <a:rPr sz="1200" b="1">
                <a:solidFill>
                  <a:srgbClr val="000000"/>
                </a:solidFill>
                <a:latin typeface="Arial"/>
              </a:rPr>
              <a:t>Image size</a:t>
            </a:r>
            <a:r>
              <a:rPr sz="1200" b="0">
                <a:solidFill>
                  <a:srgbClr val="000000"/>
                </a:solidFill>
                <a:latin typeface="Arial"/>
              </a:rPr>
              <a:t>: the size of an object in a picture or drawing, measured with a ruler.</a:t>
            </a:r>
          </a:p>
          <a:p>
            <a:pPr algn="l">
              <a:spcAft>
                <a:spcPts val="340"/>
              </a:spcAft>
            </a:pPr>
            <a:r>
              <a:rPr sz="1200" b="1">
                <a:solidFill>
                  <a:srgbClr val="000000"/>
                </a:solidFill>
                <a:latin typeface="Arial"/>
              </a:rPr>
              <a:t>Light micrograph</a:t>
            </a:r>
            <a:r>
              <a:rPr sz="1200" b="0">
                <a:solidFill>
                  <a:srgbClr val="000000"/>
                </a:solidFill>
                <a:latin typeface="Arial"/>
              </a:rPr>
              <a:t>: a picture of something seen through a light microscope.</a:t>
            </a:r>
          </a:p>
          <a:p>
            <a:pPr algn="l">
              <a:spcAft>
                <a:spcPts val="340"/>
              </a:spcAft>
            </a:pPr>
            <a:r>
              <a:rPr sz="1200" b="1">
                <a:solidFill>
                  <a:srgbClr val="000000"/>
                </a:solidFill>
                <a:latin typeface="Arial"/>
              </a:rPr>
              <a:t>Magnification</a:t>
            </a:r>
            <a:r>
              <a:rPr sz="1200" b="0">
                <a:solidFill>
                  <a:srgbClr val="000000"/>
                </a:solidFill>
                <a:latin typeface="Arial"/>
              </a:rPr>
              <a:t>: how many times bigger the image is than the real object.</a:t>
            </a:r>
          </a:p>
          <a:p>
            <a:pPr algn="l">
              <a:spcAft>
                <a:spcPts val="340"/>
              </a:spcAft>
            </a:pPr>
            <a:r>
              <a:rPr sz="1200" b="1">
                <a:solidFill>
                  <a:srgbClr val="000000"/>
                </a:solidFill>
                <a:latin typeface="Arial"/>
              </a:rPr>
              <a:t>Micrometre (µm)</a:t>
            </a:r>
            <a:r>
              <a:rPr sz="1200" b="0">
                <a:solidFill>
                  <a:srgbClr val="000000"/>
                </a:solidFill>
                <a:latin typeface="Arial"/>
              </a:rPr>
              <a:t>: one thousandth of a millimetre (1 mm = 1000 µm).</a:t>
            </a:r>
          </a:p>
          <a:p>
            <a:pPr algn="l">
              <a:spcAft>
                <a:spcPts val="340"/>
              </a:spcAft>
            </a:pPr>
            <a:r>
              <a:rPr sz="1200" b="1">
                <a:solidFill>
                  <a:srgbClr val="000000"/>
                </a:solidFill>
                <a:latin typeface="Arial"/>
              </a:rPr>
              <a:t>Nanometre (nm)</a:t>
            </a:r>
            <a:r>
              <a:rPr sz="1200" b="0">
                <a:solidFill>
                  <a:srgbClr val="000000"/>
                </a:solidFill>
                <a:latin typeface="Arial"/>
              </a:rPr>
              <a:t>: one thousandth of a micrometre (1 µm = 1000 nm).</a:t>
            </a:r>
          </a:p>
          <a:p>
            <a:pPr algn="l">
              <a:spcAft>
                <a:spcPts val="340"/>
              </a:spcAft>
            </a:pPr>
            <a:r>
              <a:rPr sz="1200" b="1">
                <a:solidFill>
                  <a:srgbClr val="000000"/>
                </a:solidFill>
                <a:latin typeface="Arial"/>
              </a:rPr>
              <a:t>Order of magnitude</a:t>
            </a:r>
            <a:r>
              <a:rPr sz="1200" b="0">
                <a:solidFill>
                  <a:srgbClr val="000000"/>
                </a:solidFill>
                <a:latin typeface="Arial"/>
              </a:rPr>
              <a:t>: a factor of 10; one order of magnitude bigger means about 10 times bigger.</a:t>
            </a:r>
          </a:p>
          <a:p>
            <a:pPr algn="l">
              <a:spcAft>
                <a:spcPts val="340"/>
              </a:spcAft>
            </a:pPr>
            <a:r>
              <a:rPr sz="1200" b="1">
                <a:solidFill>
                  <a:srgbClr val="000000"/>
                </a:solidFill>
                <a:latin typeface="Arial"/>
              </a:rPr>
              <a:t>Real size</a:t>
            </a:r>
            <a:r>
              <a:rPr sz="1200" b="0">
                <a:solidFill>
                  <a:srgbClr val="000000"/>
                </a:solidFill>
                <a:latin typeface="Arial"/>
              </a:rPr>
              <a:t>: the actual size of the object, before it was magnified.</a:t>
            </a:r>
          </a:p>
          <a:p>
            <a:pPr algn="l">
              <a:spcAft>
                <a:spcPts val="340"/>
              </a:spcAft>
            </a:pPr>
            <a:r>
              <a:rPr sz="1200" b="1">
                <a:solidFill>
                  <a:srgbClr val="000000"/>
                </a:solidFill>
                <a:latin typeface="Arial"/>
              </a:rPr>
              <a:t>Scale bar</a:t>
            </a:r>
            <a:r>
              <a:rPr sz="1200" b="0">
                <a:solidFill>
                  <a:srgbClr val="000000"/>
                </a:solidFill>
                <a:latin typeface="Arial"/>
              </a:rPr>
              <a:t>: a line on a picture that shows a real length, such as 10 µm.</a:t>
            </a:r>
          </a:p>
          <a:p>
            <a:pPr algn="l">
              <a:spcAft>
                <a:spcPts val="340"/>
              </a:spcAft>
            </a:pPr>
            <a:r>
              <a:rPr sz="1200" b="1">
                <a:solidFill>
                  <a:srgbClr val="000000"/>
                </a:solidFill>
                <a:latin typeface="Arial"/>
              </a:rPr>
              <a:t>Stain</a:t>
            </a:r>
            <a:r>
              <a:rPr sz="1200" b="0">
                <a:solidFill>
                  <a:srgbClr val="000000"/>
                </a:solidFill>
                <a:latin typeface="Arial"/>
              </a:rPr>
              <a:t>: a dye that colours cells, or parts of cells, so they are easier to see.</a:t>
            </a:r>
          </a:p>
          <a:p>
            <a:pPr algn="l">
              <a:spcAft>
                <a:spcPts val="340"/>
              </a:spcAft>
            </a:pPr>
            <a:r>
              <a:rPr sz="1200" b="1">
                <a:solidFill>
                  <a:srgbClr val="000000"/>
                </a:solidFill>
                <a:latin typeface="Arial"/>
              </a:rPr>
              <a:t>Standard form</a:t>
            </a:r>
            <a:r>
              <a:rPr sz="1200" b="0">
                <a:solidFill>
                  <a:srgbClr val="000000"/>
                </a:solidFill>
                <a:latin typeface="Arial"/>
              </a:rPr>
              <a:t>: a way of writing a very large or very small number as a number between 1 and 10 multiplied by a power of 10, such as 2 × 10</a:t>
            </a:r>
            <a:r>
              <a:rPr sz="1200" b="0" baseline="30000">
                <a:solidFill>
                  <a:srgbClr val="000000"/>
                </a:solidFill>
                <a:latin typeface="Arial"/>
              </a:rPr>
              <a:t>−6</a:t>
            </a:r>
            <a:r>
              <a:rPr sz="1200" b="0">
                <a:solidFill>
                  <a:srgbClr val="000000"/>
                </a:solidFill>
                <a:latin typeface="Arial"/>
              </a:rPr>
              <a:t>.</a:t>
            </a:r>
          </a:p>
        </p:txBody>
      </p:sp>
      <p:sp>
        <p:nvSpPr>
          <p:cNvPr id="9" name="Rectangle 8"/>
          <p:cNvSpPr/>
          <p:nvPr/>
        </p:nvSpPr>
        <p:spPr>
          <a:xfrm>
            <a:off x="548640" y="1161288"/>
            <a:ext cx="6949440" cy="3273044"/>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548640" y="458978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11" name="Rectangle 10"/>
          <p:cNvSpPr/>
          <p:nvPr/>
        </p:nvSpPr>
        <p:spPr>
          <a:xfrm>
            <a:off x="548640" y="4850384"/>
            <a:ext cx="6949440" cy="19202"/>
          </a:xfrm>
          <a:prstGeom prst="rect">
            <a:avLst/>
          </a:prstGeom>
          <a:solidFill>
            <a:srgbClr val="2E7D32"/>
          </a:solidFill>
          <a:ln>
            <a:noFill/>
          </a:ln>
          <a:effectLst/>
        </p:spPr>
        <p:txBody>
          <a:bodyPr rtlCol="0" anchor="ctr"/>
          <a:lstStyle/>
          <a:p>
            <a:pPr algn="ctr"/>
          </a:p>
        </p:txBody>
      </p:sp>
      <p:sp>
        <p:nvSpPr>
          <p:cNvPr id="12" name="TextBox 11"/>
          <p:cNvSpPr txBox="1"/>
          <p:nvPr/>
        </p:nvSpPr>
        <p:spPr>
          <a:xfrm>
            <a:off x="548640" y="4938166"/>
            <a:ext cx="6949440" cy="15422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Learn the equation word for word: magnification = size of image ÷ size of real object.</a:t>
            </a:r>
          </a:p>
          <a:p>
            <a:pPr algn="l" marL="182880" indent="-182880">
              <a:spcAft>
                <a:spcPts val="300"/>
              </a:spcAft>
              <a:buClr>
                <a:srgbClr val="2E7D32"/>
              </a:buClr>
              <a:buSzPct val="115000"/>
              <a:buFont typeface="Arial"/>
              <a:buChar char="•"/>
            </a:pPr>
            <a:r>
              <a:rPr sz="1250" b="0">
                <a:solidFill>
                  <a:srgbClr val="000000"/>
                </a:solidFill>
                <a:latin typeface="Arial"/>
              </a:rPr>
              <a:t>Put both sizes in the same unit before you divide, and show your working.</a:t>
            </a:r>
          </a:p>
          <a:p>
            <a:pPr algn="l" marL="182880" indent="-182880">
              <a:spcAft>
                <a:spcPts val="300"/>
              </a:spcAft>
              <a:buClr>
                <a:srgbClr val="2E7D32"/>
              </a:buClr>
              <a:buSzPct val="115000"/>
              <a:buFont typeface="Arial"/>
              <a:buChar char="•"/>
            </a:pPr>
            <a:r>
              <a:rPr sz="1250" b="0">
                <a:solidFill>
                  <a:srgbClr val="000000"/>
                </a:solidFill>
                <a:latin typeface="Arial"/>
              </a:rPr>
              <a:t>Magnification has no unit: write × 400. A size always needs a unit: mm, µm or nm.</a:t>
            </a:r>
          </a:p>
          <a:p>
            <a:pPr algn="l" marL="182880" indent="-182880">
              <a:spcAft>
                <a:spcPts val="300"/>
              </a:spcAft>
              <a:buClr>
                <a:srgbClr val="2E7D32"/>
              </a:buClr>
              <a:buSzPct val="115000"/>
              <a:buFont typeface="Arial"/>
              <a:buChar char="•"/>
            </a:pPr>
            <a:r>
              <a:rPr sz="1250" b="0">
                <a:solidFill>
                  <a:srgbClr val="000000"/>
                </a:solidFill>
                <a:latin typeface="Arial"/>
              </a:rPr>
              <a:t>Check your answer: the real size is smaller than the image, and a cell is usually 1 to 200 µm.</a:t>
            </a:r>
          </a:p>
          <a:p>
            <a:pPr algn="l" marL="182880" indent="-182880">
              <a:spcAft>
                <a:spcPts val="300"/>
              </a:spcAft>
              <a:buClr>
                <a:srgbClr val="2E7D32"/>
              </a:buClr>
              <a:buSzPct val="115000"/>
              <a:buFont typeface="Arial"/>
              <a:buChar char="•"/>
            </a:pPr>
            <a:r>
              <a:rPr sz="1250" b="0">
                <a:solidFill>
                  <a:srgbClr val="000000"/>
                </a:solidFill>
                <a:latin typeface="Arial"/>
              </a:rPr>
              <a:t>With a scale bar, measure the bar and the object with a ruler, in mm.</a:t>
            </a:r>
          </a:p>
          <a:p>
            <a:pPr algn="l" marL="182880" indent="-182880">
              <a:spcAft>
                <a:spcPts val="300"/>
              </a:spcAft>
              <a:buClr>
                <a:srgbClr val="2E7D32"/>
              </a:buClr>
              <a:buSzPct val="115000"/>
              <a:buFont typeface="Arial"/>
              <a:buChar char="•"/>
            </a:pPr>
            <a:r>
              <a:rPr sz="1250" b="0">
                <a:solidFill>
                  <a:srgbClr val="000000"/>
                </a:solidFill>
                <a:latin typeface="Arial"/>
              </a:rPr>
              <a:t>In standard form, the first number is between 1 and 10, and a small number has a negative power.</a:t>
            </a:r>
          </a:p>
        </p:txBody>
      </p:sp>
      <p:sp>
        <p:nvSpPr>
          <p:cNvPr id="13" name="TextBox 12"/>
          <p:cNvSpPr txBox="1"/>
          <p:nvPr/>
        </p:nvSpPr>
        <p:spPr>
          <a:xfrm>
            <a:off x="667512" y="6654190"/>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Common mistakes</a:t>
            </a:r>
          </a:p>
        </p:txBody>
      </p:sp>
      <p:sp>
        <p:nvSpPr>
          <p:cNvPr id="14" name="TextBox 13"/>
          <p:cNvSpPr txBox="1"/>
          <p:nvPr/>
        </p:nvSpPr>
        <p:spPr>
          <a:xfrm>
            <a:off x="667512" y="6937654"/>
            <a:ext cx="6711696" cy="1267967"/>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20 mm ÷ 2 µm, with two different units. </a:t>
            </a:r>
            <a:r>
              <a:rPr sz="1200" b="1">
                <a:solidFill>
                  <a:srgbClr val="000000"/>
                </a:solidFill>
                <a:latin typeface="Arial"/>
              </a:rPr>
              <a:t>Right:</a:t>
            </a:r>
            <a:r>
              <a:rPr sz="1200" b="0">
                <a:solidFill>
                  <a:srgbClr val="000000"/>
                </a:solidFill>
                <a:latin typeface="Arial"/>
              </a:rPr>
              <a:t> change both into µm first: 20 000 ÷ 2.</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real size = image size × magnification. </a:t>
            </a:r>
            <a:r>
              <a:rPr sz="1200" b="1">
                <a:solidFill>
                  <a:srgbClr val="000000"/>
                </a:solidFill>
                <a:latin typeface="Arial"/>
              </a:rPr>
              <a:t>Right:</a:t>
            </a:r>
            <a:r>
              <a:rPr sz="1200" b="0">
                <a:solidFill>
                  <a:srgbClr val="000000"/>
                </a:solidFill>
                <a:latin typeface="Arial"/>
              </a:rPr>
              <a:t> real size = image size ÷ magnification.</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using the label (100 µm) as the length of the scale bar. </a:t>
            </a:r>
            <a:r>
              <a:rPr sz="1200" b="1">
                <a:solidFill>
                  <a:srgbClr val="000000"/>
                </a:solidFill>
                <a:latin typeface="Arial"/>
              </a:rPr>
              <a:t>Right:</a:t>
            </a:r>
            <a:r>
              <a:rPr sz="1200" b="0">
                <a:solidFill>
                  <a:srgbClr val="000000"/>
                </a:solidFill>
                <a:latin typeface="Arial"/>
              </a:rPr>
              <a:t> measure the bar with a ruler.</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25 × 10</a:t>
            </a:r>
            <a:r>
              <a:rPr sz="1200" b="0" baseline="30000">
                <a:solidFill>
                  <a:srgbClr val="000000"/>
                </a:solidFill>
                <a:latin typeface="Arial"/>
              </a:rPr>
              <a:t>−6</a:t>
            </a:r>
            <a:r>
              <a:rPr sz="1200" b="0">
                <a:solidFill>
                  <a:srgbClr val="000000"/>
                </a:solidFill>
                <a:latin typeface="Arial"/>
              </a:rPr>
              <a:t> m. </a:t>
            </a:r>
            <a:r>
              <a:rPr sz="1200" b="1">
                <a:solidFill>
                  <a:srgbClr val="000000"/>
                </a:solidFill>
                <a:latin typeface="Arial"/>
              </a:rPr>
              <a:t>Right:</a:t>
            </a:r>
            <a:r>
              <a:rPr sz="1200" b="0">
                <a:solidFill>
                  <a:srgbClr val="000000"/>
                </a:solidFill>
                <a:latin typeface="Arial"/>
              </a:rPr>
              <a:t> 2.5 × 10</a:t>
            </a:r>
            <a:r>
              <a:rPr sz="1200" b="0" baseline="30000">
                <a:solidFill>
                  <a:srgbClr val="000000"/>
                </a:solidFill>
                <a:latin typeface="Arial"/>
              </a:rPr>
              <a:t>−5</a:t>
            </a:r>
            <a:r>
              <a:rPr sz="1200" b="0">
                <a:solidFill>
                  <a:srgbClr val="000000"/>
                </a:solidFill>
                <a:latin typeface="Arial"/>
              </a:rPr>
              <a:t> m: the first number is between 1 and 10.</a:t>
            </a:r>
          </a:p>
          <a:p>
            <a:pPr algn="l" marL="182880" indent="-182880">
              <a:spcAft>
                <a:spcPts val="300"/>
              </a:spcAft>
              <a:buClr>
                <a:srgbClr val="2E7D32"/>
              </a:buClr>
              <a:buSzPct val="115000"/>
              <a:buFont typeface="Arial"/>
              <a:buChar char="•"/>
            </a:pPr>
            <a:r>
              <a:rPr sz="1200" b="1">
                <a:solidFill>
                  <a:srgbClr val="000000"/>
                </a:solidFill>
                <a:latin typeface="Arial"/>
              </a:rPr>
              <a:t>Wrong:</a:t>
            </a:r>
            <a:r>
              <a:rPr sz="1200" b="0">
                <a:solidFill>
                  <a:srgbClr val="000000"/>
                </a:solidFill>
                <a:latin typeface="Arial"/>
              </a:rPr>
              <a:t> two orders of magnitude is 20 times. </a:t>
            </a:r>
            <a:r>
              <a:rPr sz="1200" b="1">
                <a:solidFill>
                  <a:srgbClr val="000000"/>
                </a:solidFill>
                <a:latin typeface="Arial"/>
              </a:rPr>
              <a:t>Right:</a:t>
            </a:r>
            <a:r>
              <a:rPr sz="1200" b="0">
                <a:solidFill>
                  <a:srgbClr val="000000"/>
                </a:solidFill>
                <a:latin typeface="Arial"/>
              </a:rPr>
              <a:t> it is 10 × 10 = 100 times.</a:t>
            </a:r>
          </a:p>
        </p:txBody>
      </p:sp>
      <p:sp>
        <p:nvSpPr>
          <p:cNvPr id="15" name="Rectangle 14"/>
          <p:cNvSpPr/>
          <p:nvPr/>
        </p:nvSpPr>
        <p:spPr>
          <a:xfrm>
            <a:off x="548640" y="6590182"/>
            <a:ext cx="6949440" cy="1670304"/>
          </a:xfrm>
          <a:prstGeom prst="rect">
            <a:avLst/>
          </a:prstGeom>
          <a:noFill/>
          <a:ln w="12700">
            <a:solidFill>
              <a:srgbClr val="2E7D32"/>
            </a:solidFill>
          </a:ln>
          <a:effectLst/>
        </p:spPr>
        <p:txBody>
          <a:bodyPr rtlCol="0" anchor="ctr"/>
          <a:lstStyle/>
          <a:p>
            <a:pPr algn="ctr"/>
          </a:p>
        </p:txBody>
      </p:sp>
      <p:sp>
        <p:nvSpPr>
          <p:cNvPr id="16" name="TextBox 15"/>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7" name="TextBox 16"/>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8" name="TextBox 17"/>
          <p:cNvSpPr txBox="1"/>
          <p:nvPr/>
        </p:nvSpPr>
        <p:spPr>
          <a:xfrm>
            <a:off x="7863840" y="1508760"/>
            <a:ext cx="6711696" cy="21899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Change 2.5 mm into µm.</a:t>
            </a:r>
          </a:p>
          <a:p>
            <a:pPr algn="l" marL="274320" indent="-274320">
              <a:spcAft>
                <a:spcPts val="300"/>
              </a:spcAft>
              <a:buNone/>
            </a:pPr>
            <a:r>
              <a:rPr sz="1250" b="1">
                <a:solidFill>
                  <a:srgbClr val="2E7D32"/>
                </a:solidFill>
                <a:latin typeface="Arial"/>
              </a:rPr>
              <a:t>2.	</a:t>
            </a:r>
            <a:r>
              <a:rPr sz="1250" b="0">
                <a:solidFill>
                  <a:srgbClr val="000000"/>
                </a:solidFill>
                <a:latin typeface="Arial"/>
              </a:rPr>
              <a:t>Change 750 nm into µm.</a:t>
            </a:r>
          </a:p>
          <a:p>
            <a:pPr algn="l" marL="274320" indent="-274320">
              <a:spcAft>
                <a:spcPts val="300"/>
              </a:spcAft>
              <a:buNone/>
            </a:pPr>
            <a:r>
              <a:rPr sz="1250" b="1">
                <a:solidFill>
                  <a:srgbClr val="2E7D32"/>
                </a:solidFill>
                <a:latin typeface="Arial"/>
              </a:rPr>
              <a:t>3.	</a:t>
            </a:r>
            <a:r>
              <a:rPr sz="1250" b="0">
                <a:solidFill>
                  <a:srgbClr val="000000"/>
                </a:solidFill>
                <a:latin typeface="Arial"/>
              </a:rPr>
              <a:t>What does a magnification of × 250 mean?</a:t>
            </a:r>
          </a:p>
          <a:p>
            <a:pPr algn="l" marL="274320" indent="-274320">
              <a:spcAft>
                <a:spcPts val="300"/>
              </a:spcAft>
              <a:buNone/>
            </a:pPr>
            <a:r>
              <a:rPr sz="1250" b="1">
                <a:solidFill>
                  <a:srgbClr val="2E7D32"/>
                </a:solidFill>
                <a:latin typeface="Arial"/>
              </a:rPr>
              <a:t>4.	</a:t>
            </a:r>
            <a:r>
              <a:rPr sz="1250" b="0">
                <a:solidFill>
                  <a:srgbClr val="000000"/>
                </a:solidFill>
                <a:latin typeface="Arial"/>
              </a:rPr>
              <a:t>Write the equation for the real size of an object.</a:t>
            </a:r>
          </a:p>
          <a:p>
            <a:pPr algn="l" marL="274320" indent="-274320">
              <a:spcAft>
                <a:spcPts val="300"/>
              </a:spcAft>
              <a:buNone/>
            </a:pPr>
            <a:r>
              <a:rPr sz="1250" b="1">
                <a:solidFill>
                  <a:srgbClr val="2E7D32"/>
                </a:solidFill>
                <a:latin typeface="Arial"/>
              </a:rPr>
              <a:t>5.	</a:t>
            </a:r>
            <a:r>
              <a:rPr sz="1250" b="0">
                <a:solidFill>
                  <a:srgbClr val="000000"/>
                </a:solidFill>
                <a:latin typeface="Arial"/>
              </a:rPr>
              <a:t>An image is 18 mm long. The real object is 0.09 mm long. Calculate the magnification.</a:t>
            </a:r>
          </a:p>
          <a:p>
            <a:pPr algn="l" marL="274320" indent="-274320">
              <a:spcAft>
                <a:spcPts val="300"/>
              </a:spcAft>
              <a:buNone/>
            </a:pPr>
            <a:r>
              <a:rPr sz="1250" b="1">
                <a:solidFill>
                  <a:srgbClr val="2E7D32"/>
                </a:solidFill>
                <a:latin typeface="Arial"/>
              </a:rPr>
              <a:t>6.	</a:t>
            </a:r>
            <a:r>
              <a:rPr sz="1250" b="0">
                <a:solidFill>
                  <a:srgbClr val="000000"/>
                </a:solidFill>
                <a:latin typeface="Arial"/>
              </a:rPr>
              <a:t>A 5 µm scale bar is 10 mm long. A chloroplast in the same picture is 12 mm long. How long is the real chloroplast?</a:t>
            </a:r>
          </a:p>
          <a:p>
            <a:pPr algn="l" marL="274320" indent="-274320">
              <a:spcAft>
                <a:spcPts val="300"/>
              </a:spcAft>
              <a:buNone/>
            </a:pPr>
            <a:r>
              <a:rPr sz="1250" b="1">
                <a:solidFill>
                  <a:srgbClr val="2E7D32"/>
                </a:solidFill>
                <a:latin typeface="Arial"/>
              </a:rPr>
              <a:t>7.	</a:t>
            </a:r>
            <a:r>
              <a:rPr sz="1250" b="0">
                <a:solidFill>
                  <a:srgbClr val="000000"/>
                </a:solidFill>
                <a:latin typeface="Arial"/>
              </a:rPr>
              <a:t>Write 0.0003 m in standard form.</a:t>
            </a:r>
          </a:p>
          <a:p>
            <a:pPr algn="l" marL="274320" indent="-274320">
              <a:spcAft>
                <a:spcPts val="300"/>
              </a:spcAft>
              <a:buNone/>
            </a:pPr>
            <a:r>
              <a:rPr sz="1250" b="1">
                <a:solidFill>
                  <a:srgbClr val="2E7D32"/>
                </a:solidFill>
                <a:latin typeface="Arial"/>
              </a:rPr>
              <a:t>8.	</a:t>
            </a:r>
            <a:r>
              <a:rPr sz="1250" b="0">
                <a:solidFill>
                  <a:srgbClr val="000000"/>
                </a:solidFill>
                <a:latin typeface="Arial"/>
              </a:rPr>
              <a:t>One object is 10 000 times bigger than another. How many orders of magnitude bigger is it?</a:t>
            </a:r>
          </a:p>
        </p:txBody>
      </p:sp>
      <p:sp>
        <p:nvSpPr>
          <p:cNvPr id="19" name="Rectangle 18"/>
          <p:cNvSpPr/>
          <p:nvPr/>
        </p:nvSpPr>
        <p:spPr>
          <a:xfrm>
            <a:off x="7744968" y="1161288"/>
            <a:ext cx="6949440" cy="2592324"/>
          </a:xfrm>
          <a:prstGeom prst="rect">
            <a:avLst/>
          </a:prstGeom>
          <a:noFill/>
          <a:ln w="12700">
            <a:solidFill>
              <a:srgbClr val="2E7D32"/>
            </a:solidFill>
          </a:ln>
          <a:effectLst/>
        </p:spPr>
        <p:txBody>
          <a:bodyPr rtlCol="0" anchor="ctr"/>
          <a:lstStyle/>
          <a:p>
            <a:pPr algn="ctr"/>
          </a:p>
        </p:txBody>
      </p:sp>
      <p:sp>
        <p:nvSpPr>
          <p:cNvPr id="20" name="TextBox 19"/>
          <p:cNvSpPr txBox="1"/>
          <p:nvPr/>
        </p:nvSpPr>
        <p:spPr>
          <a:xfrm>
            <a:off x="7863840" y="390906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21" name="TextBox 20"/>
          <p:cNvSpPr txBox="1"/>
          <p:nvPr/>
        </p:nvSpPr>
        <p:spPr>
          <a:xfrm>
            <a:off x="7863840" y="4192524"/>
            <a:ext cx="6711696" cy="1509268"/>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2.5 × 1000 = 2500 µm.</a:t>
            </a:r>
          </a:p>
          <a:p>
            <a:pPr algn="l" marL="274320" indent="-274320">
              <a:spcAft>
                <a:spcPts val="100"/>
              </a:spcAft>
              <a:buNone/>
            </a:pPr>
            <a:r>
              <a:rPr sz="1150" b="1">
                <a:solidFill>
                  <a:srgbClr val="2E7D32"/>
                </a:solidFill>
                <a:latin typeface="Arial"/>
              </a:rPr>
              <a:t>2.	</a:t>
            </a:r>
            <a:r>
              <a:rPr sz="1150" b="0">
                <a:solidFill>
                  <a:srgbClr val="000000"/>
                </a:solidFill>
                <a:latin typeface="Arial"/>
              </a:rPr>
              <a:t>750 ÷ 1000 = 0.75 µm.</a:t>
            </a:r>
          </a:p>
          <a:p>
            <a:pPr algn="l" marL="274320" indent="-274320">
              <a:spcAft>
                <a:spcPts val="100"/>
              </a:spcAft>
              <a:buNone/>
            </a:pPr>
            <a:r>
              <a:rPr sz="1150" b="1">
                <a:solidFill>
                  <a:srgbClr val="2E7D32"/>
                </a:solidFill>
                <a:latin typeface="Arial"/>
              </a:rPr>
              <a:t>3.	</a:t>
            </a:r>
            <a:r>
              <a:rPr sz="1150" b="0">
                <a:solidFill>
                  <a:srgbClr val="000000"/>
                </a:solidFill>
                <a:latin typeface="Arial"/>
              </a:rPr>
              <a:t>The image is 250 times bigger than the real object.</a:t>
            </a:r>
          </a:p>
          <a:p>
            <a:pPr algn="l" marL="274320" indent="-274320">
              <a:spcAft>
                <a:spcPts val="100"/>
              </a:spcAft>
              <a:buNone/>
            </a:pPr>
            <a:r>
              <a:rPr sz="1150" b="1">
                <a:solidFill>
                  <a:srgbClr val="2E7D32"/>
                </a:solidFill>
                <a:latin typeface="Arial"/>
              </a:rPr>
              <a:t>4.	</a:t>
            </a:r>
            <a:r>
              <a:rPr sz="1150" b="0">
                <a:solidFill>
                  <a:srgbClr val="000000"/>
                </a:solidFill>
                <a:latin typeface="Arial"/>
              </a:rPr>
              <a:t>real size = image size ÷ magnification.</a:t>
            </a:r>
          </a:p>
          <a:p>
            <a:pPr algn="l" marL="274320" indent="-274320">
              <a:spcAft>
                <a:spcPts val="100"/>
              </a:spcAft>
              <a:buNone/>
            </a:pPr>
            <a:r>
              <a:rPr sz="1150" b="1">
                <a:solidFill>
                  <a:srgbClr val="2E7D32"/>
                </a:solidFill>
                <a:latin typeface="Arial"/>
              </a:rPr>
              <a:t>5.	</a:t>
            </a:r>
            <a:r>
              <a:rPr sz="1150" b="0">
                <a:solidFill>
                  <a:srgbClr val="000000"/>
                </a:solidFill>
                <a:latin typeface="Arial"/>
              </a:rPr>
              <a:t>18 ÷ 0.09 = × 200.</a:t>
            </a:r>
          </a:p>
          <a:p>
            <a:pPr algn="l" marL="274320" indent="-274320">
              <a:spcAft>
                <a:spcPts val="100"/>
              </a:spcAft>
              <a:buNone/>
            </a:pPr>
            <a:r>
              <a:rPr sz="1150" b="1">
                <a:solidFill>
                  <a:srgbClr val="2E7D32"/>
                </a:solidFill>
                <a:latin typeface="Arial"/>
              </a:rPr>
              <a:t>6.	</a:t>
            </a:r>
            <a:r>
              <a:rPr sz="1150" b="0">
                <a:solidFill>
                  <a:srgbClr val="000000"/>
                </a:solidFill>
                <a:latin typeface="Arial"/>
              </a:rPr>
              <a:t>12 ÷ 10 × 5 = 6 µm.</a:t>
            </a:r>
          </a:p>
          <a:p>
            <a:pPr algn="l" marL="274320" indent="-274320">
              <a:spcAft>
                <a:spcPts val="100"/>
              </a:spcAft>
              <a:buNone/>
            </a:pPr>
            <a:r>
              <a:rPr sz="1150" b="1">
                <a:solidFill>
                  <a:srgbClr val="2E7D32"/>
                </a:solidFill>
                <a:latin typeface="Arial"/>
              </a:rPr>
              <a:t>7.	</a:t>
            </a:r>
            <a:r>
              <a:rPr sz="1150" b="0">
                <a:solidFill>
                  <a:srgbClr val="000000"/>
                </a:solidFill>
                <a:latin typeface="Arial"/>
              </a:rPr>
              <a:t>3 × 10</a:t>
            </a:r>
            <a:r>
              <a:rPr sz="1150" b="0" baseline="30000">
                <a:solidFill>
                  <a:srgbClr val="000000"/>
                </a:solidFill>
                <a:latin typeface="Arial"/>
              </a:rPr>
              <a:t>−4</a:t>
            </a:r>
            <a:r>
              <a:rPr sz="1150" b="0">
                <a:solidFill>
                  <a:srgbClr val="000000"/>
                </a:solidFill>
                <a:latin typeface="Arial"/>
              </a:rPr>
              <a:t> m.</a:t>
            </a:r>
          </a:p>
          <a:p>
            <a:pPr algn="l" marL="274320" indent="-274320">
              <a:spcAft>
                <a:spcPts val="100"/>
              </a:spcAft>
              <a:buNone/>
            </a:pPr>
            <a:r>
              <a:rPr sz="1150" b="1">
                <a:solidFill>
                  <a:srgbClr val="2E7D32"/>
                </a:solidFill>
                <a:latin typeface="Arial"/>
              </a:rPr>
              <a:t>8.	</a:t>
            </a:r>
            <a:r>
              <a:rPr sz="1150" b="0">
                <a:solidFill>
                  <a:srgbClr val="000000"/>
                </a:solidFill>
                <a:latin typeface="Arial"/>
              </a:rPr>
              <a:t>10 000 = 10</a:t>
            </a:r>
            <a:r>
              <a:rPr sz="1150" b="0" baseline="30000">
                <a:solidFill>
                  <a:srgbClr val="000000"/>
                </a:solidFill>
                <a:latin typeface="Arial"/>
              </a:rPr>
              <a:t>4</a:t>
            </a:r>
            <a:r>
              <a:rPr sz="1150" b="0">
                <a:solidFill>
                  <a:srgbClr val="000000"/>
                </a:solidFill>
                <a:latin typeface="Arial"/>
              </a:rPr>
              <a:t>, so 4 orders of magnitude.</a:t>
            </a:r>
          </a:p>
        </p:txBody>
      </p:sp>
      <p:sp>
        <p:nvSpPr>
          <p:cNvPr id="22" name="Rectangle 21"/>
          <p:cNvSpPr/>
          <p:nvPr/>
        </p:nvSpPr>
        <p:spPr>
          <a:xfrm>
            <a:off x="7744968" y="3845052"/>
            <a:ext cx="6949440" cy="1911604"/>
          </a:xfrm>
          <a:prstGeom prst="rect">
            <a:avLst/>
          </a:prstGeom>
          <a:noFill/>
          <a:ln w="9525">
            <a:solidFill>
              <a:srgbClr val="D2D2D2"/>
            </a:solidFill>
          </a:ln>
          <a:effectLst/>
        </p:spPr>
        <p:txBody>
          <a:bodyPr rtlCol="0" anchor="ctr"/>
          <a:lstStyle/>
          <a:p>
            <a:pPr algn="ctr"/>
          </a:p>
        </p:txBody>
      </p:sp>
      <p:sp>
        <p:nvSpPr>
          <p:cNvPr id="23" name="TextBox 22"/>
          <p:cNvSpPr txBox="1"/>
          <p:nvPr/>
        </p:nvSpPr>
        <p:spPr>
          <a:xfrm>
            <a:off x="7744968" y="595782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A worked answer: set out every step</a:t>
            </a:r>
          </a:p>
        </p:txBody>
      </p:sp>
      <p:sp>
        <p:nvSpPr>
          <p:cNvPr id="24" name="Rectangle 23"/>
          <p:cNvSpPr/>
          <p:nvPr/>
        </p:nvSpPr>
        <p:spPr>
          <a:xfrm>
            <a:off x="7744968" y="6218428"/>
            <a:ext cx="6949440" cy="19202"/>
          </a:xfrm>
          <a:prstGeom prst="rect">
            <a:avLst/>
          </a:prstGeom>
          <a:solidFill>
            <a:srgbClr val="2E7D32"/>
          </a:solidFill>
          <a:ln>
            <a:noFill/>
          </a:ln>
          <a:effectLst/>
        </p:spPr>
        <p:txBody>
          <a:bodyPr rtlCol="0" anchor="ctr"/>
          <a:lstStyle/>
          <a:p>
            <a:pPr algn="ctr"/>
          </a:p>
        </p:txBody>
      </p:sp>
      <p:sp>
        <p:nvSpPr>
          <p:cNvPr id="25" name="TextBox 24"/>
          <p:cNvSpPr txBox="1"/>
          <p:nvPr/>
        </p:nvSpPr>
        <p:spPr>
          <a:xfrm>
            <a:off x="7744968" y="6306210"/>
            <a:ext cx="6949440" cy="11231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drawing of a cheek cell is 25 mm wide. The magnification is × 500. Find its real width.</a:t>
            </a:r>
          </a:p>
          <a:p>
            <a:pPr algn="l" marL="274320" indent="-274320">
              <a:spcAft>
                <a:spcPts val="300"/>
              </a:spcAft>
              <a:buNone/>
            </a:pPr>
            <a:r>
              <a:rPr sz="1250" b="1">
                <a:solidFill>
                  <a:srgbClr val="2E7D32"/>
                </a:solidFill>
                <a:latin typeface="Arial"/>
              </a:rPr>
              <a:t>1.	</a:t>
            </a:r>
            <a:r>
              <a:rPr sz="1250" b="1">
                <a:solidFill>
                  <a:srgbClr val="B5651D"/>
                </a:solidFill>
                <a:latin typeface="Arial"/>
              </a:rPr>
              <a:t>real size</a:t>
            </a:r>
            <a:r>
              <a:rPr sz="1250" b="0">
                <a:solidFill>
                  <a:srgbClr val="000000"/>
                </a:solidFill>
                <a:latin typeface="Arial"/>
              </a:rPr>
              <a:t> = </a:t>
            </a:r>
            <a:r>
              <a:rPr sz="1250" b="1">
                <a:solidFill>
                  <a:srgbClr val="1F6FB2"/>
                </a:solidFill>
                <a:latin typeface="Arial"/>
              </a:rPr>
              <a:t>image size</a:t>
            </a:r>
            <a:r>
              <a:rPr sz="1250" b="0">
                <a:solidFill>
                  <a:srgbClr val="000000"/>
                </a:solidFill>
                <a:latin typeface="Arial"/>
              </a:rPr>
              <a:t> ÷ </a:t>
            </a:r>
            <a:r>
              <a:rPr sz="1250" b="1">
                <a:solidFill>
                  <a:srgbClr val="2E7D32"/>
                </a:solidFill>
                <a:latin typeface="Arial"/>
              </a:rPr>
              <a:t>magnification</a:t>
            </a:r>
          </a:p>
          <a:p>
            <a:pPr algn="l" marL="274320" indent="-274320">
              <a:spcAft>
                <a:spcPts val="300"/>
              </a:spcAft>
              <a:buNone/>
            </a:pPr>
            <a:r>
              <a:rPr sz="1250" b="1">
                <a:solidFill>
                  <a:srgbClr val="2E7D32"/>
                </a:solidFill>
                <a:latin typeface="Arial"/>
              </a:rPr>
              <a:t>2.	</a:t>
            </a:r>
            <a:r>
              <a:rPr sz="1250" b="0">
                <a:solidFill>
                  <a:srgbClr val="000000"/>
                </a:solidFill>
                <a:latin typeface="Arial"/>
              </a:rPr>
              <a:t>= 25 ÷ 500 = 0.05 mm</a:t>
            </a:r>
          </a:p>
          <a:p>
            <a:pPr algn="l" marL="274320" indent="-274320">
              <a:spcAft>
                <a:spcPts val="300"/>
              </a:spcAft>
              <a:buNone/>
            </a:pPr>
            <a:r>
              <a:rPr sz="1250" b="1">
                <a:solidFill>
                  <a:srgbClr val="2E7D32"/>
                </a:solidFill>
                <a:latin typeface="Arial"/>
              </a:rPr>
              <a:t>3.	</a:t>
            </a:r>
            <a:r>
              <a:rPr sz="1250" b="0">
                <a:solidFill>
                  <a:srgbClr val="000000"/>
                </a:solidFill>
                <a:latin typeface="Arial"/>
              </a:rPr>
              <a:t>0.05 mm × 1000 = </a:t>
            </a:r>
            <a:r>
              <a:rPr sz="1250" b="1">
                <a:solidFill>
                  <a:srgbClr val="000000"/>
                </a:solidFill>
                <a:latin typeface="Arial"/>
              </a:rPr>
              <a:t>50 µm</a:t>
            </a:r>
          </a:p>
          <a:p>
            <a:pPr algn="l">
              <a:spcAft>
                <a:spcPts val="300"/>
              </a:spcAft>
            </a:pPr>
            <a:r>
              <a:rPr sz="1250" b="0">
                <a:solidFill>
                  <a:srgbClr val="000000"/>
                </a:solidFill>
                <a:latin typeface="Arial"/>
              </a:rPr>
              <a:t>Check: 50 µm × 500 = 25 000 µm = 25 mm, the size of the drawing.</a:t>
            </a:r>
          </a:p>
        </p:txBody>
      </p:sp>
      <p:sp>
        <p:nvSpPr>
          <p:cNvPr id="26" name="Rectangle 25"/>
          <p:cNvSpPr/>
          <p:nvPr/>
        </p:nvSpPr>
        <p:spPr>
          <a:xfrm>
            <a:off x="7744968" y="7493406"/>
            <a:ext cx="50292" cy="153924"/>
          </a:xfrm>
          <a:prstGeom prst="rect">
            <a:avLst/>
          </a:prstGeom>
          <a:solidFill>
            <a:srgbClr val="2E7D32"/>
          </a:solidFill>
          <a:ln>
            <a:noFill/>
          </a:ln>
          <a:effectLst/>
        </p:spPr>
        <p:txBody>
          <a:bodyPr rtlCol="0" anchor="ctr"/>
          <a:lstStyle/>
          <a:p>
            <a:pPr algn="ctr"/>
          </a:p>
        </p:txBody>
      </p:sp>
      <p:sp>
        <p:nvSpPr>
          <p:cNvPr id="27" name="TextBox 26"/>
          <p:cNvSpPr txBox="1"/>
          <p:nvPr/>
        </p:nvSpPr>
        <p:spPr>
          <a:xfrm>
            <a:off x="7909560" y="7465974"/>
            <a:ext cx="6784848" cy="208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In the exam, each step can earn a mark, so write every step and give the unit.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Mandatory worksheet: Magnification and cell size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Units for tiny things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10" name="TextBox 9"/>
          <p:cNvSpPr txBox="1"/>
          <p:nvPr/>
        </p:nvSpPr>
        <p:spPr>
          <a:xfrm>
            <a:off x="5393152"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Complete the units staircase. Write the missing number in each box.  [3]</a:t>
            </a:r>
          </a:p>
        </p:txBody>
      </p:sp>
      <p:pic>
        <p:nvPicPr>
          <p:cNvPr id="12" name="Picture 11" descr="A. Units for tiny things. (b) Convert these lengths. [5]."/>
          <p:cNvPicPr>
            <a:picLocks noChangeAspect="1"/>
          </p:cNvPicPr>
          <p:nvPr/>
        </p:nvPicPr>
        <p:blipFill>
          <a:blip r:embed="rId2"/>
          <a:stretch>
            <a:fillRect/>
          </a:stretch>
        </p:blipFill>
        <p:spPr>
          <a:xfrm>
            <a:off x="1463040" y="1905380"/>
            <a:ext cx="5120640" cy="2964851"/>
          </a:xfrm>
          <a:prstGeom prst="rect">
            <a:avLst/>
          </a:prstGeom>
        </p:spPr>
      </p:pic>
      <p:sp>
        <p:nvSpPr>
          <p:cNvPr id="13" name="TextBox 12"/>
          <p:cNvSpPr txBox="1"/>
          <p:nvPr/>
        </p:nvSpPr>
        <p:spPr>
          <a:xfrm>
            <a:off x="685800" y="503482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Convert these lengths.  [5]</a:t>
            </a:r>
          </a:p>
        </p:txBody>
      </p:sp>
      <p:sp>
        <p:nvSpPr>
          <p:cNvPr id="14" name="TextBox 13"/>
          <p:cNvSpPr txBox="1"/>
          <p:nvPr/>
        </p:nvSpPr>
        <p:spPr>
          <a:xfrm>
            <a:off x="1143000" y="5568622"/>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a:t>
            </a:r>
          </a:p>
        </p:txBody>
      </p:sp>
      <p:sp>
        <p:nvSpPr>
          <p:cNvPr id="15" name="TextBox 14"/>
          <p:cNvSpPr txBox="1"/>
          <p:nvPr/>
        </p:nvSpPr>
        <p:spPr>
          <a:xfrm>
            <a:off x="1463040" y="5568622"/>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6 mm =</a:t>
            </a:r>
          </a:p>
        </p:txBody>
      </p:sp>
      <p:sp>
        <p:nvSpPr>
          <p:cNvPr id="16" name="Rectangle 15"/>
          <p:cNvSpPr/>
          <p:nvPr/>
        </p:nvSpPr>
        <p:spPr>
          <a:xfrm>
            <a:off x="2788920" y="5815510"/>
            <a:ext cx="182880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4709160" y="5568622"/>
            <a:ext cx="7315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a:t>
            </a:r>
          </a:p>
        </p:txBody>
      </p:sp>
      <p:sp>
        <p:nvSpPr>
          <p:cNvPr id="18" name="TextBox 17"/>
          <p:cNvSpPr txBox="1"/>
          <p:nvPr/>
        </p:nvSpPr>
        <p:spPr>
          <a:xfrm>
            <a:off x="1143000" y="6153857"/>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a:t>
            </a:r>
          </a:p>
        </p:txBody>
      </p:sp>
      <p:sp>
        <p:nvSpPr>
          <p:cNvPr id="19" name="TextBox 18"/>
          <p:cNvSpPr txBox="1"/>
          <p:nvPr/>
        </p:nvSpPr>
        <p:spPr>
          <a:xfrm>
            <a:off x="1463040" y="6153857"/>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80 µm =</a:t>
            </a:r>
          </a:p>
        </p:txBody>
      </p:sp>
      <p:sp>
        <p:nvSpPr>
          <p:cNvPr id="20" name="Rectangle 19"/>
          <p:cNvSpPr/>
          <p:nvPr/>
        </p:nvSpPr>
        <p:spPr>
          <a:xfrm>
            <a:off x="2788920" y="6400745"/>
            <a:ext cx="182880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4709160" y="6153857"/>
            <a:ext cx="7315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mm</a:t>
            </a:r>
          </a:p>
        </p:txBody>
      </p:sp>
      <p:sp>
        <p:nvSpPr>
          <p:cNvPr id="22" name="TextBox 21"/>
          <p:cNvSpPr txBox="1"/>
          <p:nvPr/>
        </p:nvSpPr>
        <p:spPr>
          <a:xfrm>
            <a:off x="1143000" y="6739091"/>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a:t>
            </a:r>
          </a:p>
        </p:txBody>
      </p:sp>
      <p:sp>
        <p:nvSpPr>
          <p:cNvPr id="23" name="TextBox 22"/>
          <p:cNvSpPr txBox="1"/>
          <p:nvPr/>
        </p:nvSpPr>
        <p:spPr>
          <a:xfrm>
            <a:off x="1463040" y="6739091"/>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3 µm =</a:t>
            </a:r>
          </a:p>
        </p:txBody>
      </p:sp>
      <p:sp>
        <p:nvSpPr>
          <p:cNvPr id="24" name="Rectangle 23"/>
          <p:cNvSpPr/>
          <p:nvPr/>
        </p:nvSpPr>
        <p:spPr>
          <a:xfrm>
            <a:off x="2788920" y="6985979"/>
            <a:ext cx="1828800" cy="10972"/>
          </a:xfrm>
          <a:prstGeom prst="rect">
            <a:avLst/>
          </a:prstGeom>
          <a:solidFill>
            <a:srgbClr val="000000"/>
          </a:solidFill>
          <a:ln>
            <a:noFill/>
          </a:ln>
          <a:effectLst/>
        </p:spPr>
        <p:txBody>
          <a:bodyPr rtlCol="0" anchor="ctr"/>
          <a:lstStyle/>
          <a:p>
            <a:pPr algn="ctr"/>
          </a:p>
        </p:txBody>
      </p:sp>
      <p:sp>
        <p:nvSpPr>
          <p:cNvPr id="25" name="TextBox 24"/>
          <p:cNvSpPr txBox="1"/>
          <p:nvPr/>
        </p:nvSpPr>
        <p:spPr>
          <a:xfrm>
            <a:off x="4709160" y="6739091"/>
            <a:ext cx="7315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nm</a:t>
            </a:r>
          </a:p>
        </p:txBody>
      </p:sp>
      <p:sp>
        <p:nvSpPr>
          <p:cNvPr id="26" name="TextBox 25"/>
          <p:cNvSpPr txBox="1"/>
          <p:nvPr/>
        </p:nvSpPr>
        <p:spPr>
          <a:xfrm>
            <a:off x="1143000" y="7324325"/>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a:t>
            </a:r>
          </a:p>
        </p:txBody>
      </p:sp>
      <p:sp>
        <p:nvSpPr>
          <p:cNvPr id="27" name="TextBox 26"/>
          <p:cNvSpPr txBox="1"/>
          <p:nvPr/>
        </p:nvSpPr>
        <p:spPr>
          <a:xfrm>
            <a:off x="1463040" y="7324325"/>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4000 nm =</a:t>
            </a:r>
          </a:p>
        </p:txBody>
      </p:sp>
      <p:sp>
        <p:nvSpPr>
          <p:cNvPr id="28" name="Rectangle 27"/>
          <p:cNvSpPr/>
          <p:nvPr/>
        </p:nvSpPr>
        <p:spPr>
          <a:xfrm>
            <a:off x="2788920" y="7571213"/>
            <a:ext cx="1828800" cy="10972"/>
          </a:xfrm>
          <a:prstGeom prst="rect">
            <a:avLst/>
          </a:prstGeom>
          <a:solidFill>
            <a:srgbClr val="000000"/>
          </a:solidFill>
          <a:ln>
            <a:noFill/>
          </a:ln>
          <a:effectLst/>
        </p:spPr>
        <p:txBody>
          <a:bodyPr rtlCol="0" anchor="ctr"/>
          <a:lstStyle/>
          <a:p>
            <a:pPr algn="ctr"/>
          </a:p>
        </p:txBody>
      </p:sp>
      <p:sp>
        <p:nvSpPr>
          <p:cNvPr id="29" name="TextBox 28"/>
          <p:cNvSpPr txBox="1"/>
          <p:nvPr/>
        </p:nvSpPr>
        <p:spPr>
          <a:xfrm>
            <a:off x="4709160" y="7324325"/>
            <a:ext cx="7315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a:t>
            </a:r>
          </a:p>
        </p:txBody>
      </p:sp>
      <p:sp>
        <p:nvSpPr>
          <p:cNvPr id="30" name="TextBox 29"/>
          <p:cNvSpPr txBox="1"/>
          <p:nvPr/>
        </p:nvSpPr>
        <p:spPr>
          <a:xfrm>
            <a:off x="1143000" y="7909559"/>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a:t>
            </a:r>
          </a:p>
        </p:txBody>
      </p:sp>
      <p:sp>
        <p:nvSpPr>
          <p:cNvPr id="31" name="TextBox 30"/>
          <p:cNvSpPr txBox="1"/>
          <p:nvPr/>
        </p:nvSpPr>
        <p:spPr>
          <a:xfrm>
            <a:off x="1463040" y="7909559"/>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1.5 cm =</a:t>
            </a:r>
          </a:p>
        </p:txBody>
      </p:sp>
      <p:sp>
        <p:nvSpPr>
          <p:cNvPr id="32" name="Rectangle 31"/>
          <p:cNvSpPr/>
          <p:nvPr/>
        </p:nvSpPr>
        <p:spPr>
          <a:xfrm>
            <a:off x="2788920" y="8156447"/>
            <a:ext cx="1828800" cy="10972"/>
          </a:xfrm>
          <a:prstGeom prst="rect">
            <a:avLst/>
          </a:prstGeom>
          <a:solidFill>
            <a:srgbClr val="000000"/>
          </a:solidFill>
          <a:ln>
            <a:noFill/>
          </a:ln>
          <a:effectLst/>
        </p:spPr>
        <p:txBody>
          <a:bodyPr rtlCol="0" anchor="ctr"/>
          <a:lstStyle/>
          <a:p>
            <a:pPr algn="ctr"/>
          </a:p>
        </p:txBody>
      </p:sp>
      <p:sp>
        <p:nvSpPr>
          <p:cNvPr id="33" name="TextBox 32"/>
          <p:cNvSpPr txBox="1"/>
          <p:nvPr/>
        </p:nvSpPr>
        <p:spPr>
          <a:xfrm>
            <a:off x="4709160" y="7909559"/>
            <a:ext cx="7315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mm</a:t>
            </a:r>
          </a:p>
        </p:txBody>
      </p:sp>
      <p:sp>
        <p:nvSpPr>
          <p:cNvPr id="34" name="Rectangle 33"/>
          <p:cNvSpPr/>
          <p:nvPr/>
        </p:nvSpPr>
        <p:spPr>
          <a:xfrm>
            <a:off x="7744968" y="1143000"/>
            <a:ext cx="6949440" cy="3063239"/>
          </a:xfrm>
          <a:prstGeom prst="rect">
            <a:avLst/>
          </a:prstGeom>
          <a:solidFill>
            <a:srgbClr val="FFFFFF"/>
          </a:solidFill>
          <a:ln w="9525">
            <a:solidFill>
              <a:srgbClr val="000000"/>
            </a:solidFill>
          </a:ln>
          <a:effectLst/>
        </p:spPr>
        <p:txBody>
          <a:bodyPr rtlCol="0" anchor="ctr"/>
          <a:lstStyle/>
          <a:p>
            <a:pPr algn="ctr"/>
          </a:p>
        </p:txBody>
      </p:sp>
      <p:sp>
        <p:nvSpPr>
          <p:cNvPr id="35" name="TextBox 3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36" name="TextBox 3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7" name="TextBox 36"/>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and 6</a:t>
            </a:r>
          </a:p>
        </p:txBody>
      </p:sp>
      <p:sp>
        <p:nvSpPr>
          <p:cNvPr id="38" name="TextBox 37"/>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words from the box. Use each word once. Two words are not needed.</a:t>
            </a:r>
          </a:p>
        </p:txBody>
      </p:sp>
      <p:sp>
        <p:nvSpPr>
          <p:cNvPr id="39" name="Rectangle 38"/>
          <p:cNvSpPr/>
          <p:nvPr/>
        </p:nvSpPr>
        <p:spPr>
          <a:xfrm>
            <a:off x="7882128" y="1887092"/>
            <a:ext cx="6675120" cy="411480"/>
          </a:xfrm>
          <a:prstGeom prst="rect">
            <a:avLst/>
          </a:prstGeom>
          <a:solidFill>
            <a:srgbClr val="FFFFFF"/>
          </a:solidFill>
          <a:ln w="15875">
            <a:solidFill>
              <a:srgbClr val="000000"/>
            </a:solidFill>
          </a:ln>
          <a:effectLst/>
        </p:spPr>
        <p:txBody>
          <a:bodyPr rtlCol="0" anchor="ctr"/>
          <a:lstStyle/>
          <a:p>
            <a:pPr algn="ctr"/>
          </a:p>
        </p:txBody>
      </p:sp>
      <p:sp>
        <p:nvSpPr>
          <p:cNvPr id="40" name="TextBox 39"/>
          <p:cNvSpPr txBox="1"/>
          <p:nvPr/>
        </p:nvSpPr>
        <p:spPr>
          <a:xfrm>
            <a:off x="797356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bigger</a:t>
            </a:r>
          </a:p>
        </p:txBody>
      </p:sp>
      <p:sp>
        <p:nvSpPr>
          <p:cNvPr id="41" name="TextBox 40"/>
          <p:cNvSpPr txBox="1"/>
          <p:nvPr/>
        </p:nvSpPr>
        <p:spPr>
          <a:xfrm>
            <a:off x="905560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ruler</a:t>
            </a:r>
          </a:p>
        </p:txBody>
      </p:sp>
      <p:sp>
        <p:nvSpPr>
          <p:cNvPr id="42" name="TextBox 41"/>
          <p:cNvSpPr txBox="1"/>
          <p:nvPr/>
        </p:nvSpPr>
        <p:spPr>
          <a:xfrm>
            <a:off x="1013764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same</a:t>
            </a:r>
          </a:p>
        </p:txBody>
      </p:sp>
      <p:sp>
        <p:nvSpPr>
          <p:cNvPr id="43" name="TextBox 42"/>
          <p:cNvSpPr txBox="1"/>
          <p:nvPr/>
        </p:nvSpPr>
        <p:spPr>
          <a:xfrm>
            <a:off x="1121968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scale bar</a:t>
            </a:r>
          </a:p>
        </p:txBody>
      </p:sp>
      <p:sp>
        <p:nvSpPr>
          <p:cNvPr id="44" name="TextBox 43"/>
          <p:cNvSpPr txBox="1"/>
          <p:nvPr/>
        </p:nvSpPr>
        <p:spPr>
          <a:xfrm>
            <a:off x="1230172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smaller</a:t>
            </a:r>
          </a:p>
        </p:txBody>
      </p:sp>
      <p:sp>
        <p:nvSpPr>
          <p:cNvPr id="45" name="TextBox 44"/>
          <p:cNvSpPr txBox="1"/>
          <p:nvPr/>
        </p:nvSpPr>
        <p:spPr>
          <a:xfrm>
            <a:off x="1338376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unit</a:t>
            </a:r>
          </a:p>
        </p:txBody>
      </p:sp>
      <p:sp>
        <p:nvSpPr>
          <p:cNvPr id="46" name="TextBox 45"/>
          <p:cNvSpPr txBox="1"/>
          <p:nvPr/>
        </p:nvSpPr>
        <p:spPr>
          <a:xfrm>
            <a:off x="7882128" y="2463165"/>
            <a:ext cx="2743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a:t>
            </a:r>
          </a:p>
        </p:txBody>
      </p:sp>
      <p:sp>
        <p:nvSpPr>
          <p:cNvPr id="47" name="TextBox 46"/>
          <p:cNvSpPr txBox="1"/>
          <p:nvPr/>
        </p:nvSpPr>
        <p:spPr>
          <a:xfrm>
            <a:off x="8156448" y="2463165"/>
            <a:ext cx="640080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Magnification tells you how many times ____________ the image is than the real object.</a:t>
            </a:r>
          </a:p>
        </p:txBody>
      </p:sp>
      <p:sp>
        <p:nvSpPr>
          <p:cNvPr id="48" name="TextBox 47"/>
          <p:cNvSpPr txBox="1"/>
          <p:nvPr/>
        </p:nvSpPr>
        <p:spPr>
          <a:xfrm>
            <a:off x="7882128" y="3072765"/>
            <a:ext cx="2743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a:t>
            </a:r>
          </a:p>
        </p:txBody>
      </p:sp>
      <p:sp>
        <p:nvSpPr>
          <p:cNvPr id="49" name="TextBox 48"/>
          <p:cNvSpPr txBox="1"/>
          <p:nvPr/>
        </p:nvSpPr>
        <p:spPr>
          <a:xfrm>
            <a:off x="8156448" y="3072765"/>
            <a:ext cx="640080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You measure the size of an image with a ____________.</a:t>
            </a:r>
          </a:p>
        </p:txBody>
      </p:sp>
      <p:sp>
        <p:nvSpPr>
          <p:cNvPr id="50" name="TextBox 49"/>
          <p:cNvSpPr txBox="1"/>
          <p:nvPr/>
        </p:nvSpPr>
        <p:spPr>
          <a:xfrm>
            <a:off x="7882128" y="3459480"/>
            <a:ext cx="2743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a:t>
            </a:r>
          </a:p>
        </p:txBody>
      </p:sp>
      <p:sp>
        <p:nvSpPr>
          <p:cNvPr id="51" name="TextBox 50"/>
          <p:cNvSpPr txBox="1"/>
          <p:nvPr/>
        </p:nvSpPr>
        <p:spPr>
          <a:xfrm>
            <a:off x="8156448" y="3459480"/>
            <a:ext cx="640080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Magnification has no ____________.</a:t>
            </a:r>
          </a:p>
        </p:txBody>
      </p:sp>
      <p:sp>
        <p:nvSpPr>
          <p:cNvPr id="52" name="TextBox 51"/>
          <p:cNvSpPr txBox="1"/>
          <p:nvPr/>
        </p:nvSpPr>
        <p:spPr>
          <a:xfrm>
            <a:off x="7882128" y="3846195"/>
            <a:ext cx="2743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a:t>
            </a:r>
          </a:p>
        </p:txBody>
      </p:sp>
      <p:sp>
        <p:nvSpPr>
          <p:cNvPr id="53" name="TextBox 52"/>
          <p:cNvSpPr txBox="1"/>
          <p:nvPr/>
        </p:nvSpPr>
        <p:spPr>
          <a:xfrm>
            <a:off x="8156448" y="3846195"/>
            <a:ext cx="640080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real size of a cell is ____________ than its image.</a:t>
            </a:r>
          </a:p>
        </p:txBody>
      </p:sp>
      <p:sp>
        <p:nvSpPr>
          <p:cNvPr id="54" name="Rectangle 53"/>
          <p:cNvSpPr/>
          <p:nvPr/>
        </p:nvSpPr>
        <p:spPr>
          <a:xfrm>
            <a:off x="7744968" y="4343400"/>
            <a:ext cx="6949440" cy="3977639"/>
          </a:xfrm>
          <a:prstGeom prst="rect">
            <a:avLst/>
          </a:prstGeom>
          <a:solidFill>
            <a:srgbClr val="FFFFFF"/>
          </a:solidFill>
          <a:ln w="9525">
            <a:solidFill>
              <a:srgbClr val="000000"/>
            </a:solidFill>
          </a:ln>
          <a:effectLst/>
        </p:spPr>
        <p:txBody>
          <a:bodyPr rtlCol="0" anchor="ctr"/>
          <a:lstStyle/>
          <a:p>
            <a:pPr algn="ctr"/>
          </a:p>
        </p:txBody>
      </p:sp>
      <p:sp>
        <p:nvSpPr>
          <p:cNvPr id="55" name="TextBox 54"/>
          <p:cNvSpPr txBox="1"/>
          <p:nvPr/>
        </p:nvSpPr>
        <p:spPr>
          <a:xfrm>
            <a:off x="7854696" y="44165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is bigger?</a:t>
            </a:r>
          </a:p>
        </p:txBody>
      </p:sp>
      <p:sp>
        <p:nvSpPr>
          <p:cNvPr id="56" name="TextBox 55"/>
          <p:cNvSpPr txBox="1"/>
          <p:nvPr/>
        </p:nvSpPr>
        <p:spPr>
          <a:xfrm>
            <a:off x="13597128" y="44348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7" name="TextBox 56"/>
          <p:cNvSpPr txBox="1"/>
          <p:nvPr/>
        </p:nvSpPr>
        <p:spPr>
          <a:xfrm>
            <a:off x="12589480" y="44851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58" name="TextBox 57"/>
          <p:cNvSpPr txBox="1"/>
          <p:nvPr/>
        </p:nvSpPr>
        <p:spPr>
          <a:xfrm>
            <a:off x="7882128" y="47731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the bigger length in each row. Change them into the same unit first.</a:t>
            </a:r>
          </a:p>
        </p:txBody>
      </p:sp>
      <p:graphicFrame>
        <p:nvGraphicFramePr>
          <p:cNvPr id="59" name="Table 58"/>
          <p:cNvGraphicFramePr>
            <a:graphicFrameLocks noGrp="1"/>
          </p:cNvGraphicFramePr>
          <p:nvPr/>
        </p:nvGraphicFramePr>
        <p:xfrm>
          <a:off x="7882128" y="5105781"/>
          <a:ext cx="6675120" cy="2889504"/>
        </p:xfrm>
        <a:graphic>
          <a:graphicData uri="http://schemas.openxmlformats.org/drawingml/2006/table">
            <a:tbl>
              <a:tblPr firstRow="0" bandRow="0">
                <a:tableStyleId>{5C22544A-7EE6-4342-B048-85BDC9FD1C3A}</a:tableStyleId>
              </a:tblPr>
              <a:tblGrid>
                <a:gridCol w="457200"/>
                <a:gridCol w="1737360"/>
                <a:gridCol w="1737360"/>
                <a:gridCol w="1371600"/>
                <a:gridCol w="1371600"/>
              </a:tblGrid>
              <a:tr h="365760">
                <a:tc>
                  <a:txBody>
                    <a:bodyPr/>
                    <a:lstStyle/>
                    <a:p>
                      <a:pPr algn="ctr"/>
                      <a:r>
                        <a:rPr sz="1500" b="1">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Length 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Length 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A is bigger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B is bigger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20624">
                <a:tc>
                  <a:txBody>
                    <a:bodyPr/>
                    <a:lstStyle/>
                    <a:p>
                      <a:pPr algn="ctr"/>
                      <a:r>
                        <a:rPr sz="1500" b="0">
                          <a:solidFill>
                            <a:srgbClr val="000000"/>
                          </a:solidFill>
                          <a:latin typeface="Arial"/>
                        </a:rPr>
                        <a:t>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100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20624">
                <a:tc>
                  <a:txBody>
                    <a:bodyPr/>
                    <a:lstStyle/>
                    <a:p>
                      <a:pPr algn="ctr"/>
                      <a:r>
                        <a:rPr sz="1500" b="0">
                          <a:solidFill>
                            <a:srgbClr val="000000"/>
                          </a:solidFill>
                          <a:latin typeface="Arial"/>
                        </a:rPr>
                        <a:t>2</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500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20624">
                <a:tc>
                  <a:txBody>
                    <a:bodyPr/>
                    <a:lstStyle/>
                    <a:p>
                      <a:pPr algn="ctr"/>
                      <a:r>
                        <a:rPr sz="1500" b="0">
                          <a:solidFill>
                            <a:srgbClr val="000000"/>
                          </a:solidFill>
                          <a:latin typeface="Arial"/>
                        </a:rPr>
                        <a:t>3</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0.5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600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20624">
                <a:tc>
                  <a:txBody>
                    <a:bodyPr/>
                    <a:lstStyle/>
                    <a:p>
                      <a:pPr algn="ctr"/>
                      <a:r>
                        <a:rPr sz="1500" b="0">
                          <a:solidFill>
                            <a:srgbClr val="000000"/>
                          </a:solidFill>
                          <a:latin typeface="Arial"/>
                        </a:rPr>
                        <a:t>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2000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3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20624">
                <a:tc>
                  <a:txBody>
                    <a:bodyPr/>
                    <a:lstStyle/>
                    <a:p>
                      <a:pPr algn="ctr"/>
                      <a:r>
                        <a:rPr sz="1500" b="0">
                          <a:solidFill>
                            <a:srgbClr val="000000"/>
                          </a:solidFill>
                          <a:latin typeface="Arial"/>
                        </a:rPr>
                        <a:t>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0.01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5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20624">
                <a:tc>
                  <a:txBody>
                    <a:bodyPr/>
                    <a:lstStyle/>
                    <a:p>
                      <a:pPr algn="ctr"/>
                      <a:r>
                        <a:rPr sz="1500" b="0">
                          <a:solidFill>
                            <a:srgbClr val="000000"/>
                          </a:solidFill>
                          <a:latin typeface="Arial"/>
                        </a:rPr>
                        <a:t>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1.2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900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Mandatory worksheet: Magnification and cell size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10" name="TextBox 9"/>
          <p:cNvSpPr txBox="1"/>
          <p:nvPr/>
        </p:nvSpPr>
        <p:spPr>
          <a:xfrm>
            <a:off x="3887833" y="1284732"/>
            <a:ext cx="30285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2, 4, 6, 9, 10 and 11</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A micrograph is labelled × 1000. What does × 1000 tell you?  [1]</a:t>
            </a:r>
          </a:p>
        </p:txBody>
      </p:sp>
      <p:sp>
        <p:nvSpPr>
          <p:cNvPr id="12" name="Rectangle 11"/>
          <p:cNvSpPr/>
          <p:nvPr/>
        </p:nvSpPr>
        <p:spPr>
          <a:xfrm>
            <a:off x="960120" y="2124837"/>
            <a:ext cx="6400800" cy="10972"/>
          </a:xfrm>
          <a:prstGeom prst="rect">
            <a:avLst/>
          </a:prstGeom>
          <a:solidFill>
            <a:srgbClr val="000000"/>
          </a:solidFill>
          <a:ln>
            <a:noFill/>
          </a:ln>
          <a:effectLst/>
        </p:spPr>
        <p:txBody>
          <a:bodyPr rtlCol="0" anchor="ctr"/>
          <a:lstStyle/>
          <a:p>
            <a:pPr algn="ctr"/>
          </a:p>
        </p:txBody>
      </p:sp>
      <p:sp>
        <p:nvSpPr>
          <p:cNvPr id="13" name="TextBox 12"/>
          <p:cNvSpPr txBox="1"/>
          <p:nvPr/>
        </p:nvSpPr>
        <p:spPr>
          <a:xfrm>
            <a:off x="685800" y="2307063"/>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Complete the equation.</a:t>
            </a:r>
          </a:p>
          <a:p>
            <a:pPr algn="l">
              <a:spcAft>
                <a:spcPts val="0"/>
              </a:spcAft>
            </a:pPr>
            <a:r>
              <a:rPr sz="1500" b="0">
                <a:solidFill>
                  <a:srgbClr val="000000"/>
                </a:solidFill>
                <a:latin typeface="Arial"/>
              </a:rPr>
              <a:t>      real size = ______________ ÷ ______________  [1]</a:t>
            </a:r>
          </a:p>
        </p:txBody>
      </p:sp>
      <p:sp>
        <p:nvSpPr>
          <p:cNvPr id="14" name="TextBox 13"/>
          <p:cNvSpPr txBox="1"/>
          <p:nvPr/>
        </p:nvSpPr>
        <p:spPr>
          <a:xfrm>
            <a:off x="685800" y="2935060"/>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Why are air bubbles left out of a biological drawing of cells?  [1]</a:t>
            </a:r>
          </a:p>
        </p:txBody>
      </p:sp>
      <p:sp>
        <p:nvSpPr>
          <p:cNvPr id="15" name="Rectangle 14"/>
          <p:cNvSpPr/>
          <p:nvPr/>
        </p:nvSpPr>
        <p:spPr>
          <a:xfrm>
            <a:off x="960120" y="3487129"/>
            <a:ext cx="6400800" cy="10972"/>
          </a:xfrm>
          <a:prstGeom prst="rect">
            <a:avLst/>
          </a:prstGeom>
          <a:solidFill>
            <a:srgbClr val="000000"/>
          </a:solidFill>
          <a:ln>
            <a:noFill/>
          </a:ln>
          <a:effectLst/>
        </p:spPr>
        <p:txBody>
          <a:bodyPr rtlCol="0" anchor="ctr"/>
          <a:lstStyle/>
          <a:p>
            <a:pPr algn="ctr"/>
          </a:p>
        </p:txBody>
      </p:sp>
      <p:sp>
        <p:nvSpPr>
          <p:cNvPr id="16" name="TextBox 15"/>
          <p:cNvSpPr txBox="1"/>
          <p:nvPr/>
        </p:nvSpPr>
        <p:spPr>
          <a:xfrm>
            <a:off x="685800" y="3669356"/>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Give one way a biological drawing is different from the view down the microscope.  [1]</a:t>
            </a:r>
          </a:p>
        </p:txBody>
      </p:sp>
      <p:sp>
        <p:nvSpPr>
          <p:cNvPr id="17" name="Rectangle 16"/>
          <p:cNvSpPr/>
          <p:nvPr/>
        </p:nvSpPr>
        <p:spPr>
          <a:xfrm>
            <a:off x="960120" y="4444310"/>
            <a:ext cx="6400800" cy="10972"/>
          </a:xfrm>
          <a:prstGeom prst="rect">
            <a:avLst/>
          </a:prstGeom>
          <a:solidFill>
            <a:srgbClr val="000000"/>
          </a:solidFill>
          <a:ln>
            <a:noFill/>
          </a:ln>
          <a:effectLst/>
        </p:spPr>
        <p:txBody>
          <a:bodyPr rtlCol="0" anchor="ctr"/>
          <a:lstStyle/>
          <a:p>
            <a:pPr algn="ctr"/>
          </a:p>
        </p:txBody>
      </p:sp>
      <p:sp>
        <p:nvSpPr>
          <p:cNvPr id="18" name="Rectangle 17"/>
          <p:cNvSpPr/>
          <p:nvPr/>
        </p:nvSpPr>
        <p:spPr>
          <a:xfrm>
            <a:off x="960120" y="4828358"/>
            <a:ext cx="640080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685800" y="5010585"/>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What is the field of view?  [1]</a:t>
            </a:r>
          </a:p>
        </p:txBody>
      </p:sp>
      <p:sp>
        <p:nvSpPr>
          <p:cNvPr id="20" name="Rectangle 19"/>
          <p:cNvSpPr/>
          <p:nvPr/>
        </p:nvSpPr>
        <p:spPr>
          <a:xfrm>
            <a:off x="960120" y="5562654"/>
            <a:ext cx="640080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685800" y="5744881"/>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A picture has a scale bar labelled 20 µm. What does the scale bar show?  [1]</a:t>
            </a:r>
          </a:p>
        </p:txBody>
      </p:sp>
      <p:sp>
        <p:nvSpPr>
          <p:cNvPr id="22" name="Rectangle 21"/>
          <p:cNvSpPr/>
          <p:nvPr/>
        </p:nvSpPr>
        <p:spPr>
          <a:xfrm>
            <a:off x="960120" y="6519835"/>
            <a:ext cx="6400800"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685800" y="670206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7. Write 1 µm in metres, in standard form.  [1]</a:t>
            </a:r>
          </a:p>
        </p:txBody>
      </p:sp>
      <p:sp>
        <p:nvSpPr>
          <p:cNvPr id="24" name="Rectangle 23"/>
          <p:cNvSpPr/>
          <p:nvPr/>
        </p:nvSpPr>
        <p:spPr>
          <a:xfrm>
            <a:off x="5263696" y="7171835"/>
            <a:ext cx="1828800" cy="10972"/>
          </a:xfrm>
          <a:prstGeom prst="rect">
            <a:avLst/>
          </a:prstGeom>
          <a:solidFill>
            <a:srgbClr val="000000"/>
          </a:solidFill>
          <a:ln>
            <a:noFill/>
          </a:ln>
          <a:effectLst/>
        </p:spPr>
        <p:txBody>
          <a:bodyPr rtlCol="0" anchor="ctr"/>
          <a:lstStyle/>
          <a:p>
            <a:pPr algn="ctr"/>
          </a:p>
        </p:txBody>
      </p:sp>
      <p:sp>
        <p:nvSpPr>
          <p:cNvPr id="25" name="TextBox 24"/>
          <p:cNvSpPr txBox="1"/>
          <p:nvPr/>
        </p:nvSpPr>
        <p:spPr>
          <a:xfrm>
            <a:off x="7183936" y="6924947"/>
            <a:ext cx="542743"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a:t>
            </a:r>
          </a:p>
        </p:txBody>
      </p:sp>
      <p:sp>
        <p:nvSpPr>
          <p:cNvPr id="26" name="TextBox 25"/>
          <p:cNvSpPr txBox="1"/>
          <p:nvPr/>
        </p:nvSpPr>
        <p:spPr>
          <a:xfrm>
            <a:off x="4306434" y="6924947"/>
            <a:ext cx="865822"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1 µm =</a:t>
            </a:r>
          </a:p>
        </p:txBody>
      </p:sp>
      <p:sp>
        <p:nvSpPr>
          <p:cNvPr id="27" name="TextBox 26"/>
          <p:cNvSpPr txBox="1"/>
          <p:nvPr/>
        </p:nvSpPr>
        <p:spPr>
          <a:xfrm>
            <a:off x="685800" y="7399782"/>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8. A plant cell is two orders of magnitude bigger than a bacterium. How many times bigger is it?  [1]</a:t>
            </a:r>
          </a:p>
        </p:txBody>
      </p:sp>
      <p:sp>
        <p:nvSpPr>
          <p:cNvPr id="28" name="Rectangle 27"/>
          <p:cNvSpPr/>
          <p:nvPr/>
        </p:nvSpPr>
        <p:spPr>
          <a:xfrm>
            <a:off x="5333005" y="8092440"/>
            <a:ext cx="1463040" cy="10972"/>
          </a:xfrm>
          <a:prstGeom prst="rect">
            <a:avLst/>
          </a:prstGeom>
          <a:solidFill>
            <a:srgbClr val="000000"/>
          </a:solidFill>
          <a:ln>
            <a:noFill/>
          </a:ln>
          <a:effectLst/>
        </p:spPr>
        <p:txBody>
          <a:bodyPr rtlCol="0" anchor="ctr"/>
          <a:lstStyle/>
          <a:p>
            <a:pPr algn="ctr"/>
          </a:p>
        </p:txBody>
      </p:sp>
      <p:sp>
        <p:nvSpPr>
          <p:cNvPr id="29" name="TextBox 28"/>
          <p:cNvSpPr txBox="1"/>
          <p:nvPr/>
        </p:nvSpPr>
        <p:spPr>
          <a:xfrm>
            <a:off x="6887485" y="7845552"/>
            <a:ext cx="83919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30" name="Rectangle 29"/>
          <p:cNvSpPr/>
          <p:nvPr/>
        </p:nvSpPr>
        <p:spPr>
          <a:xfrm>
            <a:off x="7744968" y="1143000"/>
            <a:ext cx="6949440" cy="2697480"/>
          </a:xfrm>
          <a:prstGeom prst="rect">
            <a:avLst/>
          </a:prstGeom>
          <a:solidFill>
            <a:srgbClr val="FFFFFF"/>
          </a:solidFill>
          <a:ln w="9525">
            <a:solidFill>
              <a:srgbClr val="000000"/>
            </a:solidFill>
          </a:ln>
          <a:effectLst/>
        </p:spPr>
        <p:txBody>
          <a:bodyPr rtlCol="0" anchor="ctr"/>
          <a:lstStyle/>
          <a:p>
            <a:pPr algn="ctr"/>
          </a:p>
        </p:txBody>
      </p:sp>
      <p:sp>
        <p:nvSpPr>
          <p:cNvPr id="31" name="TextBox 3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Calculate</a:t>
            </a:r>
          </a:p>
        </p:txBody>
      </p:sp>
      <p:sp>
        <p:nvSpPr>
          <p:cNvPr id="32" name="TextBox 3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33" name="TextBox 32"/>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6 and 7</a:t>
            </a:r>
          </a:p>
        </p:txBody>
      </p:sp>
      <p:sp>
        <p:nvSpPr>
          <p:cNvPr id="34" name="TextBox 33"/>
          <p:cNvSpPr txBox="1"/>
          <p:nvPr/>
        </p:nvSpPr>
        <p:spPr>
          <a:xfrm>
            <a:off x="7882128" y="1618488"/>
            <a:ext cx="54864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a:t>
            </a:r>
          </a:p>
        </p:txBody>
      </p:sp>
      <p:sp>
        <p:nvSpPr>
          <p:cNvPr id="35" name="Rectangle 34"/>
          <p:cNvSpPr/>
          <p:nvPr/>
        </p:nvSpPr>
        <p:spPr>
          <a:xfrm>
            <a:off x="8456708" y="1572768"/>
            <a:ext cx="3430283" cy="365760"/>
          </a:xfrm>
          <a:prstGeom prst="rect">
            <a:avLst/>
          </a:prstGeom>
          <a:solidFill>
            <a:srgbClr val="FFFFFF"/>
          </a:solidFill>
          <a:ln w="12700">
            <a:solidFill>
              <a:srgbClr val="000000"/>
            </a:solidFill>
          </a:ln>
          <a:effectLst/>
        </p:spPr>
        <p:txBody>
          <a:bodyPr rtlCol="0" anchor="ctr"/>
          <a:lstStyle/>
          <a:p>
            <a:pPr algn="ctr"/>
          </a:p>
        </p:txBody>
      </p:sp>
      <p:sp>
        <p:nvSpPr>
          <p:cNvPr id="36" name="TextBox 35"/>
          <p:cNvSpPr txBox="1"/>
          <p:nvPr/>
        </p:nvSpPr>
        <p:spPr>
          <a:xfrm>
            <a:off x="8456708" y="1572768"/>
            <a:ext cx="3430283" cy="36576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real size = image size ÷ magnification</a:t>
            </a:r>
          </a:p>
        </p:txBody>
      </p:sp>
      <p:sp>
        <p:nvSpPr>
          <p:cNvPr id="37" name="Rectangle 36"/>
          <p:cNvSpPr/>
          <p:nvPr/>
        </p:nvSpPr>
        <p:spPr>
          <a:xfrm>
            <a:off x="12069872" y="1572768"/>
            <a:ext cx="1646880" cy="365760"/>
          </a:xfrm>
          <a:prstGeom prst="rect">
            <a:avLst/>
          </a:prstGeom>
          <a:solidFill>
            <a:srgbClr val="FFFFFF"/>
          </a:solidFill>
          <a:ln w="12700">
            <a:solidFill>
              <a:srgbClr val="000000"/>
            </a:solidFill>
          </a:ln>
          <a:effectLst/>
        </p:spPr>
        <p:txBody>
          <a:bodyPr rtlCol="0" anchor="ctr"/>
          <a:lstStyle/>
          <a:p>
            <a:pPr algn="ctr"/>
          </a:p>
        </p:txBody>
      </p:sp>
      <p:sp>
        <p:nvSpPr>
          <p:cNvPr id="38" name="TextBox 37"/>
          <p:cNvSpPr txBox="1"/>
          <p:nvPr/>
        </p:nvSpPr>
        <p:spPr>
          <a:xfrm>
            <a:off x="12069872" y="1572768"/>
            <a:ext cx="1646880" cy="36576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1 mm = 1000 µm</a:t>
            </a:r>
          </a:p>
        </p:txBody>
      </p:sp>
      <p:sp>
        <p:nvSpPr>
          <p:cNvPr id="39" name="TextBox 38"/>
          <p:cNvSpPr txBox="1"/>
          <p:nvPr/>
        </p:nvSpPr>
        <p:spPr>
          <a:xfrm>
            <a:off x="7882128" y="207568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drawing of a yeast cell is 21 mm long. The magnification is × 3000. Calculate the real length of the yeast cell in µm. Show your working.  [3]</a:t>
            </a:r>
          </a:p>
        </p:txBody>
      </p:sp>
      <p:sp>
        <p:nvSpPr>
          <p:cNvPr id="40" name="Rectangle 39"/>
          <p:cNvSpPr/>
          <p:nvPr/>
        </p:nvSpPr>
        <p:spPr>
          <a:xfrm>
            <a:off x="12167383" y="3383280"/>
            <a:ext cx="2011680" cy="10972"/>
          </a:xfrm>
          <a:prstGeom prst="rect">
            <a:avLst/>
          </a:prstGeom>
          <a:solidFill>
            <a:srgbClr val="000000"/>
          </a:solidFill>
          <a:ln>
            <a:noFill/>
          </a:ln>
          <a:effectLst/>
        </p:spPr>
        <p:txBody>
          <a:bodyPr rtlCol="0" anchor="ctr"/>
          <a:lstStyle/>
          <a:p>
            <a:pPr algn="ctr"/>
          </a:p>
        </p:txBody>
      </p:sp>
      <p:sp>
        <p:nvSpPr>
          <p:cNvPr id="41" name="TextBox 40"/>
          <p:cNvSpPr txBox="1"/>
          <p:nvPr/>
        </p:nvSpPr>
        <p:spPr>
          <a:xfrm>
            <a:off x="14270503" y="3136392"/>
            <a:ext cx="65250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a:t>
            </a:r>
          </a:p>
        </p:txBody>
      </p:sp>
      <p:sp>
        <p:nvSpPr>
          <p:cNvPr id="42" name="Rectangle 41"/>
          <p:cNvSpPr/>
          <p:nvPr/>
        </p:nvSpPr>
        <p:spPr>
          <a:xfrm>
            <a:off x="7744968" y="3977640"/>
            <a:ext cx="6949440" cy="4343399"/>
          </a:xfrm>
          <a:prstGeom prst="rect">
            <a:avLst/>
          </a:prstGeom>
          <a:solidFill>
            <a:srgbClr val="FFFFFF"/>
          </a:solidFill>
          <a:ln w="9525">
            <a:solidFill>
              <a:srgbClr val="000000"/>
            </a:solidFill>
          </a:ln>
          <a:effectLst/>
        </p:spPr>
        <p:txBody>
          <a:bodyPr rtlCol="0" anchor="ctr"/>
          <a:lstStyle/>
          <a:p>
            <a:pPr algn="ctr"/>
          </a:p>
        </p:txBody>
      </p:sp>
      <p:sp>
        <p:nvSpPr>
          <p:cNvPr id="43" name="TextBox 42"/>
          <p:cNvSpPr txBox="1"/>
          <p:nvPr/>
        </p:nvSpPr>
        <p:spPr>
          <a:xfrm>
            <a:off x="7854696" y="40507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Use a scale bar</a:t>
            </a:r>
          </a:p>
        </p:txBody>
      </p:sp>
      <p:sp>
        <p:nvSpPr>
          <p:cNvPr id="44" name="TextBox 43"/>
          <p:cNvSpPr txBox="1"/>
          <p:nvPr/>
        </p:nvSpPr>
        <p:spPr>
          <a:xfrm>
            <a:off x="13597128" y="40690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45" name="TextBox 44"/>
          <p:cNvSpPr txBox="1"/>
          <p:nvPr/>
        </p:nvSpPr>
        <p:spPr>
          <a:xfrm>
            <a:off x="12089560" y="411937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and 9</a:t>
            </a:r>
          </a:p>
        </p:txBody>
      </p:sp>
      <p:sp>
        <p:nvSpPr>
          <p:cNvPr id="46" name="TextBox 45"/>
          <p:cNvSpPr txBox="1"/>
          <p:nvPr/>
        </p:nvSpPr>
        <p:spPr>
          <a:xfrm>
            <a:off x="7882128" y="440740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drawing shows onion cells. A student measured the drawing with a ruler. The 50 µm scale bar was 12 mm long. The shaded cell was 48 mm long.</a:t>
            </a:r>
          </a:p>
        </p:txBody>
      </p:sp>
      <p:pic>
        <p:nvPicPr>
          <p:cNvPr id="47" name="Picture 46" descr="F. Use a scale bar."/>
          <p:cNvPicPr>
            <a:picLocks noChangeAspect="1"/>
          </p:cNvPicPr>
          <p:nvPr/>
        </p:nvPicPr>
        <p:blipFill>
          <a:blip r:embed="rId2"/>
          <a:stretch>
            <a:fillRect/>
          </a:stretch>
        </p:blipFill>
        <p:spPr>
          <a:xfrm>
            <a:off x="11356848" y="4944618"/>
            <a:ext cx="3200400" cy="1971446"/>
          </a:xfrm>
          <a:prstGeom prst="rect">
            <a:avLst/>
          </a:prstGeom>
        </p:spPr>
      </p:pic>
      <p:sp>
        <p:nvSpPr>
          <p:cNvPr id="48" name="TextBox 47"/>
          <p:cNvSpPr txBox="1"/>
          <p:nvPr/>
        </p:nvSpPr>
        <p:spPr>
          <a:xfrm>
            <a:off x="7882128" y="4944618"/>
            <a:ext cx="3291839" cy="89153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Calculate the real length of the shaded cell in µm. Use: real size = size on the picture ÷ length of the scale bar × value of the scale bar.  [2]</a:t>
            </a:r>
          </a:p>
        </p:txBody>
      </p:sp>
      <p:sp>
        <p:nvSpPr>
          <p:cNvPr id="49" name="Rectangle 48"/>
          <p:cNvSpPr/>
          <p:nvPr/>
        </p:nvSpPr>
        <p:spPr>
          <a:xfrm>
            <a:off x="9424183" y="6888632"/>
            <a:ext cx="1371600" cy="10972"/>
          </a:xfrm>
          <a:prstGeom prst="rect">
            <a:avLst/>
          </a:prstGeom>
          <a:solidFill>
            <a:srgbClr val="000000"/>
          </a:solidFill>
          <a:ln>
            <a:noFill/>
          </a:ln>
          <a:effectLst/>
        </p:spPr>
        <p:txBody>
          <a:bodyPr rtlCol="0" anchor="ctr"/>
          <a:lstStyle/>
          <a:p>
            <a:pPr algn="ctr"/>
          </a:p>
        </p:txBody>
      </p:sp>
      <p:sp>
        <p:nvSpPr>
          <p:cNvPr id="50" name="TextBox 49"/>
          <p:cNvSpPr txBox="1"/>
          <p:nvPr/>
        </p:nvSpPr>
        <p:spPr>
          <a:xfrm>
            <a:off x="10887223" y="6641744"/>
            <a:ext cx="65250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a:t>
            </a:r>
          </a:p>
        </p:txBody>
      </p:sp>
      <p:sp>
        <p:nvSpPr>
          <p:cNvPr id="51" name="TextBox 50"/>
          <p:cNvSpPr txBox="1"/>
          <p:nvPr/>
        </p:nvSpPr>
        <p:spPr>
          <a:xfrm>
            <a:off x="7882128" y="7025792"/>
            <a:ext cx="4602081"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Change your answer to (a) into mm.  [1]</a:t>
            </a:r>
          </a:p>
        </p:txBody>
      </p:sp>
      <p:sp>
        <p:nvSpPr>
          <p:cNvPr id="52" name="Rectangle 51"/>
          <p:cNvSpPr/>
          <p:nvPr/>
        </p:nvSpPr>
        <p:spPr>
          <a:xfrm>
            <a:off x="12758529" y="7272680"/>
            <a:ext cx="1371600" cy="10972"/>
          </a:xfrm>
          <a:prstGeom prst="rect">
            <a:avLst/>
          </a:prstGeom>
          <a:solidFill>
            <a:srgbClr val="000000"/>
          </a:solidFill>
          <a:ln>
            <a:noFill/>
          </a:ln>
          <a:effectLst/>
        </p:spPr>
        <p:txBody>
          <a:bodyPr rtlCol="0" anchor="ctr"/>
          <a:lstStyle/>
          <a:p>
            <a:pPr algn="ctr"/>
          </a:p>
        </p:txBody>
      </p:sp>
      <p:sp>
        <p:nvSpPr>
          <p:cNvPr id="53" name="TextBox 52"/>
          <p:cNvSpPr txBox="1"/>
          <p:nvPr/>
        </p:nvSpPr>
        <p:spPr>
          <a:xfrm>
            <a:off x="14221569" y="7025792"/>
            <a:ext cx="701438"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mm</a:t>
            </a:r>
          </a:p>
        </p:txBody>
      </p:sp>
      <p:sp>
        <p:nvSpPr>
          <p:cNvPr id="54" name="TextBox 53"/>
          <p:cNvSpPr txBox="1"/>
          <p:nvPr/>
        </p:nvSpPr>
        <p:spPr>
          <a:xfrm>
            <a:off x="7882128" y="7385837"/>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The scale bar is 12 mm long and stands for 50 µm. Calculate the magnification of the drawing. Use: 12 mm = 12 000 µm.  [1]</a:t>
            </a:r>
          </a:p>
        </p:txBody>
      </p:sp>
      <p:sp>
        <p:nvSpPr>
          <p:cNvPr id="55" name="Rectangle 54"/>
          <p:cNvSpPr/>
          <p:nvPr/>
        </p:nvSpPr>
        <p:spPr>
          <a:xfrm>
            <a:off x="13094208" y="8156447"/>
            <a:ext cx="1463040" cy="10972"/>
          </a:xfrm>
          <a:prstGeom prst="rect">
            <a:avLst/>
          </a:prstGeom>
          <a:solidFill>
            <a:srgbClr val="000000"/>
          </a:solidFill>
          <a:ln>
            <a:noFill/>
          </a:ln>
          <a:effectLst/>
        </p:spPr>
        <p:txBody>
          <a:bodyPr rtlCol="0" anchor="ctr"/>
          <a:lstStyle/>
          <a:p>
            <a:pPr algn="ctr"/>
          </a:p>
        </p:txBody>
      </p:sp>
      <p:sp>
        <p:nvSpPr>
          <p:cNvPr id="56" name="TextBox 55"/>
          <p:cNvSpPr txBox="1"/>
          <p:nvPr/>
        </p:nvSpPr>
        <p:spPr>
          <a:xfrm>
            <a:off x="11277626" y="7909559"/>
            <a:ext cx="1725141"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magnification = ×</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L4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Units for tiny things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9" name="TextBox 8"/>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Complete the units staircase. Write the missing number in each box.  [3]</a:t>
            </a:r>
          </a:p>
        </p:txBody>
      </p:sp>
      <p:pic>
        <p:nvPicPr>
          <p:cNvPr id="10" name="Picture 9" descr="A. Units for tiny things."/>
          <p:cNvPicPr>
            <a:picLocks noChangeAspect="1"/>
          </p:cNvPicPr>
          <p:nvPr/>
        </p:nvPicPr>
        <p:blipFill>
          <a:blip r:embed="rId2"/>
          <a:stretch>
            <a:fillRect/>
          </a:stretch>
        </p:blipFill>
        <p:spPr>
          <a:xfrm>
            <a:off x="1463040" y="1905380"/>
            <a:ext cx="5120640" cy="2964851"/>
          </a:xfrm>
          <a:prstGeom prst="rect">
            <a:avLst/>
          </a:prstGeom>
        </p:spPr>
      </p:pic>
      <p:sp>
        <p:nvSpPr>
          <p:cNvPr id="11" name="TextBox 10"/>
          <p:cNvSpPr txBox="1"/>
          <p:nvPr/>
        </p:nvSpPr>
        <p:spPr>
          <a:xfrm>
            <a:off x="685800" y="5034823"/>
            <a:ext cx="6675120" cy="208025"/>
          </a:xfrm>
          <a:prstGeom prst="rect">
            <a:avLst/>
          </a:prstGeom>
          <a:noFill/>
        </p:spPr>
        <p:txBody>
          <a:bodyPr wrap="square" lIns="0" rIns="0" tIns="0" bIns="0" anchor="t">
            <a:spAutoFit/>
          </a:bodyPr>
          <a:lstStyle/>
          <a:p>
            <a:pPr algn="ctr">
              <a:spcAft>
                <a:spcPts val="0"/>
              </a:spcAft>
            </a:pPr>
            <a:r>
              <a:rPr sz="1400" b="1">
                <a:solidFill>
                  <a:srgbClr val="009900"/>
                </a:solidFill>
                <a:latin typeface="Arial"/>
              </a:rPr>
              <a:t>1 mark for each box: × 10 (1);  × 1000 (1);  × 1000 (1).</a:t>
            </a:r>
          </a:p>
        </p:txBody>
      </p:sp>
      <p:sp>
        <p:nvSpPr>
          <p:cNvPr id="12" name="TextBox 11"/>
          <p:cNvSpPr txBox="1"/>
          <p:nvPr/>
        </p:nvSpPr>
        <p:spPr>
          <a:xfrm>
            <a:off x="685800" y="5380009"/>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Convert these lengths.  [5]</a:t>
            </a:r>
          </a:p>
        </p:txBody>
      </p:sp>
      <p:sp>
        <p:nvSpPr>
          <p:cNvPr id="13" name="TextBox 12"/>
          <p:cNvSpPr txBox="1"/>
          <p:nvPr/>
        </p:nvSpPr>
        <p:spPr>
          <a:xfrm>
            <a:off x="685800" y="7797546"/>
            <a:ext cx="6675120" cy="386334"/>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Do not accept 80 000 for 2 (multiplied: to change µm into mm, divide by 1000). Do not accept 0.004 for 4.</a:t>
            </a:r>
          </a:p>
        </p:txBody>
      </p:sp>
      <p:sp>
        <p:nvSpPr>
          <p:cNvPr id="14" name="TextBox 13"/>
          <p:cNvSpPr txBox="1"/>
          <p:nvPr/>
        </p:nvSpPr>
        <p:spPr>
          <a:xfrm>
            <a:off x="1143000" y="5749216"/>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a:t>
            </a:r>
          </a:p>
        </p:txBody>
      </p:sp>
      <p:sp>
        <p:nvSpPr>
          <p:cNvPr id="15" name="TextBox 14"/>
          <p:cNvSpPr txBox="1"/>
          <p:nvPr/>
        </p:nvSpPr>
        <p:spPr>
          <a:xfrm>
            <a:off x="1463040" y="5749216"/>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6 mm =</a:t>
            </a:r>
          </a:p>
        </p:txBody>
      </p:sp>
      <p:sp>
        <p:nvSpPr>
          <p:cNvPr id="16" name="TextBox 15"/>
          <p:cNvSpPr txBox="1"/>
          <p:nvPr/>
        </p:nvSpPr>
        <p:spPr>
          <a:xfrm>
            <a:off x="2788920" y="5749216"/>
            <a:ext cx="1828800" cy="274320"/>
          </a:xfrm>
          <a:prstGeom prst="rect">
            <a:avLst/>
          </a:prstGeom>
          <a:noFill/>
        </p:spPr>
        <p:txBody>
          <a:bodyPr wrap="square" lIns="0" rIns="0" tIns="0" bIns="0" anchor="t">
            <a:spAutoFit/>
          </a:bodyPr>
          <a:lstStyle/>
          <a:p>
            <a:pPr algn="ctr">
              <a:spcAft>
                <a:spcPts val="0"/>
              </a:spcAft>
            </a:pPr>
            <a:r>
              <a:rPr sz="1500" b="1">
                <a:solidFill>
                  <a:srgbClr val="009900"/>
                </a:solidFill>
                <a:latin typeface="Arial"/>
              </a:rPr>
              <a:t>6000</a:t>
            </a:r>
          </a:p>
        </p:txBody>
      </p:sp>
      <p:sp>
        <p:nvSpPr>
          <p:cNvPr id="17" name="TextBox 16"/>
          <p:cNvSpPr txBox="1"/>
          <p:nvPr/>
        </p:nvSpPr>
        <p:spPr>
          <a:xfrm>
            <a:off x="4709160" y="5749216"/>
            <a:ext cx="146304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  </a:t>
            </a:r>
            <a:r>
              <a:rPr sz="1500" b="1">
                <a:solidFill>
                  <a:srgbClr val="009900"/>
                </a:solidFill>
                <a:latin typeface="Arial"/>
              </a:rPr>
              <a:t>(1)</a:t>
            </a:r>
          </a:p>
        </p:txBody>
      </p:sp>
      <p:sp>
        <p:nvSpPr>
          <p:cNvPr id="18" name="TextBox 17"/>
          <p:cNvSpPr txBox="1"/>
          <p:nvPr/>
        </p:nvSpPr>
        <p:spPr>
          <a:xfrm>
            <a:off x="1143000" y="6169859"/>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a:t>
            </a:r>
          </a:p>
        </p:txBody>
      </p:sp>
      <p:sp>
        <p:nvSpPr>
          <p:cNvPr id="19" name="TextBox 18"/>
          <p:cNvSpPr txBox="1"/>
          <p:nvPr/>
        </p:nvSpPr>
        <p:spPr>
          <a:xfrm>
            <a:off x="1463040" y="6169859"/>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80 µm =</a:t>
            </a:r>
          </a:p>
        </p:txBody>
      </p:sp>
      <p:sp>
        <p:nvSpPr>
          <p:cNvPr id="20" name="TextBox 19"/>
          <p:cNvSpPr txBox="1"/>
          <p:nvPr/>
        </p:nvSpPr>
        <p:spPr>
          <a:xfrm>
            <a:off x="2788920" y="6169859"/>
            <a:ext cx="1828800" cy="274320"/>
          </a:xfrm>
          <a:prstGeom prst="rect">
            <a:avLst/>
          </a:prstGeom>
          <a:noFill/>
        </p:spPr>
        <p:txBody>
          <a:bodyPr wrap="square" lIns="0" rIns="0" tIns="0" bIns="0" anchor="t">
            <a:spAutoFit/>
          </a:bodyPr>
          <a:lstStyle/>
          <a:p>
            <a:pPr algn="ctr">
              <a:spcAft>
                <a:spcPts val="0"/>
              </a:spcAft>
            </a:pPr>
            <a:r>
              <a:rPr sz="1500" b="1">
                <a:solidFill>
                  <a:srgbClr val="009900"/>
                </a:solidFill>
                <a:latin typeface="Arial"/>
              </a:rPr>
              <a:t>0.08</a:t>
            </a:r>
          </a:p>
        </p:txBody>
      </p:sp>
      <p:sp>
        <p:nvSpPr>
          <p:cNvPr id="21" name="TextBox 20"/>
          <p:cNvSpPr txBox="1"/>
          <p:nvPr/>
        </p:nvSpPr>
        <p:spPr>
          <a:xfrm>
            <a:off x="4709160" y="6169859"/>
            <a:ext cx="146304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mm  </a:t>
            </a:r>
            <a:r>
              <a:rPr sz="1500" b="1">
                <a:solidFill>
                  <a:srgbClr val="009900"/>
                </a:solidFill>
                <a:latin typeface="Arial"/>
              </a:rPr>
              <a:t>(1)</a:t>
            </a:r>
          </a:p>
        </p:txBody>
      </p:sp>
      <p:sp>
        <p:nvSpPr>
          <p:cNvPr id="22" name="TextBox 21"/>
          <p:cNvSpPr txBox="1"/>
          <p:nvPr/>
        </p:nvSpPr>
        <p:spPr>
          <a:xfrm>
            <a:off x="1143000" y="6590501"/>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a:t>
            </a:r>
          </a:p>
        </p:txBody>
      </p:sp>
      <p:sp>
        <p:nvSpPr>
          <p:cNvPr id="23" name="TextBox 22"/>
          <p:cNvSpPr txBox="1"/>
          <p:nvPr/>
        </p:nvSpPr>
        <p:spPr>
          <a:xfrm>
            <a:off x="1463040" y="6590501"/>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3 µm =</a:t>
            </a:r>
          </a:p>
        </p:txBody>
      </p:sp>
      <p:sp>
        <p:nvSpPr>
          <p:cNvPr id="24" name="TextBox 23"/>
          <p:cNvSpPr txBox="1"/>
          <p:nvPr/>
        </p:nvSpPr>
        <p:spPr>
          <a:xfrm>
            <a:off x="2788920" y="6590501"/>
            <a:ext cx="1828800" cy="274320"/>
          </a:xfrm>
          <a:prstGeom prst="rect">
            <a:avLst/>
          </a:prstGeom>
          <a:noFill/>
        </p:spPr>
        <p:txBody>
          <a:bodyPr wrap="square" lIns="0" rIns="0" tIns="0" bIns="0" anchor="t">
            <a:spAutoFit/>
          </a:bodyPr>
          <a:lstStyle/>
          <a:p>
            <a:pPr algn="ctr">
              <a:spcAft>
                <a:spcPts val="0"/>
              </a:spcAft>
            </a:pPr>
            <a:r>
              <a:rPr sz="1500" b="1">
                <a:solidFill>
                  <a:srgbClr val="009900"/>
                </a:solidFill>
                <a:latin typeface="Arial"/>
              </a:rPr>
              <a:t>3000</a:t>
            </a:r>
          </a:p>
        </p:txBody>
      </p:sp>
      <p:sp>
        <p:nvSpPr>
          <p:cNvPr id="25" name="TextBox 24"/>
          <p:cNvSpPr txBox="1"/>
          <p:nvPr/>
        </p:nvSpPr>
        <p:spPr>
          <a:xfrm>
            <a:off x="4709160" y="6590501"/>
            <a:ext cx="146304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nm  </a:t>
            </a:r>
            <a:r>
              <a:rPr sz="1500" b="1">
                <a:solidFill>
                  <a:srgbClr val="009900"/>
                </a:solidFill>
                <a:latin typeface="Arial"/>
              </a:rPr>
              <a:t>(1)</a:t>
            </a:r>
          </a:p>
        </p:txBody>
      </p:sp>
      <p:sp>
        <p:nvSpPr>
          <p:cNvPr id="26" name="TextBox 25"/>
          <p:cNvSpPr txBox="1"/>
          <p:nvPr/>
        </p:nvSpPr>
        <p:spPr>
          <a:xfrm>
            <a:off x="1143000" y="7011143"/>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a:t>
            </a:r>
          </a:p>
        </p:txBody>
      </p:sp>
      <p:sp>
        <p:nvSpPr>
          <p:cNvPr id="27" name="TextBox 26"/>
          <p:cNvSpPr txBox="1"/>
          <p:nvPr/>
        </p:nvSpPr>
        <p:spPr>
          <a:xfrm>
            <a:off x="1463040" y="7011143"/>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4000 nm =</a:t>
            </a:r>
          </a:p>
        </p:txBody>
      </p:sp>
      <p:sp>
        <p:nvSpPr>
          <p:cNvPr id="28" name="TextBox 27"/>
          <p:cNvSpPr txBox="1"/>
          <p:nvPr/>
        </p:nvSpPr>
        <p:spPr>
          <a:xfrm>
            <a:off x="2788920" y="7011143"/>
            <a:ext cx="1828800" cy="274320"/>
          </a:xfrm>
          <a:prstGeom prst="rect">
            <a:avLst/>
          </a:prstGeom>
          <a:noFill/>
        </p:spPr>
        <p:txBody>
          <a:bodyPr wrap="square" lIns="0" rIns="0" tIns="0" bIns="0" anchor="t">
            <a:spAutoFit/>
          </a:bodyPr>
          <a:lstStyle/>
          <a:p>
            <a:pPr algn="ctr">
              <a:spcAft>
                <a:spcPts val="0"/>
              </a:spcAft>
            </a:pPr>
            <a:r>
              <a:rPr sz="1500" b="1">
                <a:solidFill>
                  <a:srgbClr val="009900"/>
                </a:solidFill>
                <a:latin typeface="Arial"/>
              </a:rPr>
              <a:t>4</a:t>
            </a:r>
          </a:p>
        </p:txBody>
      </p:sp>
      <p:sp>
        <p:nvSpPr>
          <p:cNvPr id="29" name="TextBox 28"/>
          <p:cNvSpPr txBox="1"/>
          <p:nvPr/>
        </p:nvSpPr>
        <p:spPr>
          <a:xfrm>
            <a:off x="4709160" y="7011143"/>
            <a:ext cx="146304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  </a:t>
            </a:r>
            <a:r>
              <a:rPr sz="1500" b="1">
                <a:solidFill>
                  <a:srgbClr val="009900"/>
                </a:solidFill>
                <a:latin typeface="Arial"/>
              </a:rPr>
              <a:t>(1)</a:t>
            </a:r>
          </a:p>
        </p:txBody>
      </p:sp>
      <p:sp>
        <p:nvSpPr>
          <p:cNvPr id="30" name="TextBox 29"/>
          <p:cNvSpPr txBox="1"/>
          <p:nvPr/>
        </p:nvSpPr>
        <p:spPr>
          <a:xfrm>
            <a:off x="1143000" y="7431785"/>
            <a:ext cx="36576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a:t>
            </a:r>
          </a:p>
        </p:txBody>
      </p:sp>
      <p:sp>
        <p:nvSpPr>
          <p:cNvPr id="31" name="TextBox 30"/>
          <p:cNvSpPr txBox="1"/>
          <p:nvPr/>
        </p:nvSpPr>
        <p:spPr>
          <a:xfrm>
            <a:off x="1463040" y="7431785"/>
            <a:ext cx="1188720" cy="274320"/>
          </a:xfrm>
          <a:prstGeom prst="rect">
            <a:avLst/>
          </a:prstGeom>
          <a:noFill/>
        </p:spPr>
        <p:txBody>
          <a:bodyPr wrap="square" lIns="0" rIns="0" tIns="0" bIns="0" anchor="t">
            <a:spAutoFit/>
          </a:bodyPr>
          <a:lstStyle/>
          <a:p>
            <a:pPr algn="r">
              <a:spcAft>
                <a:spcPts val="0"/>
              </a:spcAft>
            </a:pPr>
            <a:r>
              <a:rPr sz="1500" b="0">
                <a:solidFill>
                  <a:srgbClr val="000000"/>
                </a:solidFill>
                <a:latin typeface="Arial"/>
              </a:rPr>
              <a:t>1.5 cm =</a:t>
            </a:r>
          </a:p>
        </p:txBody>
      </p:sp>
      <p:sp>
        <p:nvSpPr>
          <p:cNvPr id="32" name="TextBox 31"/>
          <p:cNvSpPr txBox="1"/>
          <p:nvPr/>
        </p:nvSpPr>
        <p:spPr>
          <a:xfrm>
            <a:off x="2788920" y="7431785"/>
            <a:ext cx="1828800" cy="274320"/>
          </a:xfrm>
          <a:prstGeom prst="rect">
            <a:avLst/>
          </a:prstGeom>
          <a:noFill/>
        </p:spPr>
        <p:txBody>
          <a:bodyPr wrap="square" lIns="0" rIns="0" tIns="0" bIns="0" anchor="t">
            <a:spAutoFit/>
          </a:bodyPr>
          <a:lstStyle/>
          <a:p>
            <a:pPr algn="ctr">
              <a:spcAft>
                <a:spcPts val="0"/>
              </a:spcAft>
            </a:pPr>
            <a:r>
              <a:rPr sz="1500" b="1">
                <a:solidFill>
                  <a:srgbClr val="009900"/>
                </a:solidFill>
                <a:latin typeface="Arial"/>
              </a:rPr>
              <a:t>15</a:t>
            </a:r>
          </a:p>
        </p:txBody>
      </p:sp>
      <p:sp>
        <p:nvSpPr>
          <p:cNvPr id="33" name="TextBox 32"/>
          <p:cNvSpPr txBox="1"/>
          <p:nvPr/>
        </p:nvSpPr>
        <p:spPr>
          <a:xfrm>
            <a:off x="4709160" y="7431785"/>
            <a:ext cx="146304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mm  </a:t>
            </a:r>
            <a:r>
              <a:rPr sz="1500" b="1">
                <a:solidFill>
                  <a:srgbClr val="009900"/>
                </a:solidFill>
                <a:latin typeface="Arial"/>
              </a:rPr>
              <a:t>(1)</a:t>
            </a:r>
          </a:p>
        </p:txBody>
      </p:sp>
      <p:sp>
        <p:nvSpPr>
          <p:cNvPr id="34" name="Rectangle 33"/>
          <p:cNvSpPr/>
          <p:nvPr/>
        </p:nvSpPr>
        <p:spPr>
          <a:xfrm>
            <a:off x="7744968" y="1143000"/>
            <a:ext cx="6949440" cy="3063239"/>
          </a:xfrm>
          <a:prstGeom prst="rect">
            <a:avLst/>
          </a:prstGeom>
          <a:solidFill>
            <a:srgbClr val="FFFFFF"/>
          </a:solidFill>
          <a:ln w="9525">
            <a:solidFill>
              <a:srgbClr val="000000"/>
            </a:solidFill>
          </a:ln>
          <a:effectLst/>
        </p:spPr>
        <p:txBody>
          <a:bodyPr rtlCol="0" anchor="ctr"/>
          <a:lstStyle/>
          <a:p>
            <a:pPr algn="ctr"/>
          </a:p>
        </p:txBody>
      </p:sp>
      <p:sp>
        <p:nvSpPr>
          <p:cNvPr id="35" name="TextBox 3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36" name="TextBox 3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7" name="TextBox 36"/>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words from the box. Use each word once.  </a:t>
            </a:r>
            <a:r>
              <a:rPr sz="1300" b="1">
                <a:solidFill>
                  <a:srgbClr val="009900"/>
                </a:solidFill>
                <a:latin typeface="Arial"/>
              </a:rPr>
              <a:t>Not needed: same, scale bar.</a:t>
            </a:r>
          </a:p>
        </p:txBody>
      </p:sp>
      <p:sp>
        <p:nvSpPr>
          <p:cNvPr id="38" name="Rectangle 37"/>
          <p:cNvSpPr/>
          <p:nvPr/>
        </p:nvSpPr>
        <p:spPr>
          <a:xfrm>
            <a:off x="7882128" y="1887092"/>
            <a:ext cx="6675120" cy="411480"/>
          </a:xfrm>
          <a:prstGeom prst="rect">
            <a:avLst/>
          </a:prstGeom>
          <a:solidFill>
            <a:srgbClr val="FFFFFF"/>
          </a:solidFill>
          <a:ln w="15875">
            <a:solidFill>
              <a:srgbClr val="000000"/>
            </a:solidFill>
          </a:ln>
          <a:effectLst/>
        </p:spPr>
        <p:txBody>
          <a:bodyPr rtlCol="0" anchor="ctr"/>
          <a:lstStyle/>
          <a:p>
            <a:pPr algn="ctr"/>
          </a:p>
        </p:txBody>
      </p:sp>
      <p:sp>
        <p:nvSpPr>
          <p:cNvPr id="39" name="TextBox 38"/>
          <p:cNvSpPr txBox="1"/>
          <p:nvPr/>
        </p:nvSpPr>
        <p:spPr>
          <a:xfrm>
            <a:off x="797356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bigger</a:t>
            </a:r>
          </a:p>
        </p:txBody>
      </p:sp>
      <p:sp>
        <p:nvSpPr>
          <p:cNvPr id="40" name="TextBox 39"/>
          <p:cNvSpPr txBox="1"/>
          <p:nvPr/>
        </p:nvSpPr>
        <p:spPr>
          <a:xfrm>
            <a:off x="905560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ruler</a:t>
            </a:r>
          </a:p>
        </p:txBody>
      </p:sp>
      <p:sp>
        <p:nvSpPr>
          <p:cNvPr id="41" name="TextBox 40"/>
          <p:cNvSpPr txBox="1"/>
          <p:nvPr/>
        </p:nvSpPr>
        <p:spPr>
          <a:xfrm>
            <a:off x="1013764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same</a:t>
            </a:r>
          </a:p>
        </p:txBody>
      </p:sp>
      <p:sp>
        <p:nvSpPr>
          <p:cNvPr id="42" name="TextBox 41"/>
          <p:cNvSpPr txBox="1"/>
          <p:nvPr/>
        </p:nvSpPr>
        <p:spPr>
          <a:xfrm>
            <a:off x="1121968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scale bar</a:t>
            </a:r>
          </a:p>
        </p:txBody>
      </p:sp>
      <p:sp>
        <p:nvSpPr>
          <p:cNvPr id="43" name="TextBox 42"/>
          <p:cNvSpPr txBox="1"/>
          <p:nvPr/>
        </p:nvSpPr>
        <p:spPr>
          <a:xfrm>
            <a:off x="1230172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smaller</a:t>
            </a:r>
          </a:p>
        </p:txBody>
      </p:sp>
      <p:sp>
        <p:nvSpPr>
          <p:cNvPr id="44" name="TextBox 43"/>
          <p:cNvSpPr txBox="1"/>
          <p:nvPr/>
        </p:nvSpPr>
        <p:spPr>
          <a:xfrm>
            <a:off x="13383768" y="1932812"/>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unit</a:t>
            </a:r>
          </a:p>
        </p:txBody>
      </p:sp>
      <p:sp>
        <p:nvSpPr>
          <p:cNvPr id="45" name="TextBox 44"/>
          <p:cNvSpPr txBox="1"/>
          <p:nvPr/>
        </p:nvSpPr>
        <p:spPr>
          <a:xfrm>
            <a:off x="7882128" y="2463165"/>
            <a:ext cx="2743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a:t>
            </a:r>
          </a:p>
        </p:txBody>
      </p:sp>
      <p:sp>
        <p:nvSpPr>
          <p:cNvPr id="46" name="TextBox 45"/>
          <p:cNvSpPr txBox="1"/>
          <p:nvPr/>
        </p:nvSpPr>
        <p:spPr>
          <a:xfrm>
            <a:off x="8156448" y="2463165"/>
            <a:ext cx="640080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Magnification tells you how many times </a:t>
            </a:r>
            <a:r>
              <a:rPr sz="1500" b="1">
                <a:solidFill>
                  <a:srgbClr val="009900"/>
                </a:solidFill>
                <a:latin typeface="Arial"/>
              </a:rPr>
              <a:t>bigger</a:t>
            </a:r>
            <a:r>
              <a:rPr sz="1500" b="0">
                <a:solidFill>
                  <a:srgbClr val="000000"/>
                </a:solidFill>
                <a:latin typeface="Arial"/>
              </a:rPr>
              <a:t> the image is than the real object.</a:t>
            </a:r>
            <a:r>
              <a:rPr sz="1500" b="1">
                <a:solidFill>
                  <a:srgbClr val="009900"/>
                </a:solidFill>
                <a:latin typeface="Arial"/>
              </a:rPr>
              <a:t>  (1)</a:t>
            </a:r>
          </a:p>
        </p:txBody>
      </p:sp>
      <p:sp>
        <p:nvSpPr>
          <p:cNvPr id="47" name="TextBox 46"/>
          <p:cNvSpPr txBox="1"/>
          <p:nvPr/>
        </p:nvSpPr>
        <p:spPr>
          <a:xfrm>
            <a:off x="7882128" y="3072765"/>
            <a:ext cx="2743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a:t>
            </a:r>
          </a:p>
        </p:txBody>
      </p:sp>
      <p:sp>
        <p:nvSpPr>
          <p:cNvPr id="48" name="TextBox 47"/>
          <p:cNvSpPr txBox="1"/>
          <p:nvPr/>
        </p:nvSpPr>
        <p:spPr>
          <a:xfrm>
            <a:off x="8156448" y="3072765"/>
            <a:ext cx="640080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You measure the size of an image with a </a:t>
            </a:r>
            <a:r>
              <a:rPr sz="1500" b="1">
                <a:solidFill>
                  <a:srgbClr val="009900"/>
                </a:solidFill>
                <a:latin typeface="Arial"/>
              </a:rPr>
              <a:t>ruler</a:t>
            </a:r>
            <a:r>
              <a:rPr sz="1500" b="0">
                <a:solidFill>
                  <a:srgbClr val="000000"/>
                </a:solidFill>
                <a:latin typeface="Arial"/>
              </a:rPr>
              <a:t>.</a:t>
            </a:r>
            <a:r>
              <a:rPr sz="1500" b="1">
                <a:solidFill>
                  <a:srgbClr val="009900"/>
                </a:solidFill>
                <a:latin typeface="Arial"/>
              </a:rPr>
              <a:t>  (1)</a:t>
            </a:r>
          </a:p>
        </p:txBody>
      </p:sp>
      <p:sp>
        <p:nvSpPr>
          <p:cNvPr id="49" name="TextBox 48"/>
          <p:cNvSpPr txBox="1"/>
          <p:nvPr/>
        </p:nvSpPr>
        <p:spPr>
          <a:xfrm>
            <a:off x="7882128" y="3459480"/>
            <a:ext cx="2743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a:t>
            </a:r>
          </a:p>
        </p:txBody>
      </p:sp>
      <p:sp>
        <p:nvSpPr>
          <p:cNvPr id="50" name="TextBox 49"/>
          <p:cNvSpPr txBox="1"/>
          <p:nvPr/>
        </p:nvSpPr>
        <p:spPr>
          <a:xfrm>
            <a:off x="8156448" y="3459480"/>
            <a:ext cx="640080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Magnification has no </a:t>
            </a:r>
            <a:r>
              <a:rPr sz="1500" b="1">
                <a:solidFill>
                  <a:srgbClr val="009900"/>
                </a:solidFill>
                <a:latin typeface="Arial"/>
              </a:rPr>
              <a:t>unit</a:t>
            </a:r>
            <a:r>
              <a:rPr sz="1500" b="0">
                <a:solidFill>
                  <a:srgbClr val="000000"/>
                </a:solidFill>
                <a:latin typeface="Arial"/>
              </a:rPr>
              <a:t>.</a:t>
            </a:r>
            <a:r>
              <a:rPr sz="1500" b="1">
                <a:solidFill>
                  <a:srgbClr val="009900"/>
                </a:solidFill>
                <a:latin typeface="Arial"/>
              </a:rPr>
              <a:t>  (1)</a:t>
            </a:r>
          </a:p>
        </p:txBody>
      </p:sp>
      <p:sp>
        <p:nvSpPr>
          <p:cNvPr id="51" name="TextBox 50"/>
          <p:cNvSpPr txBox="1"/>
          <p:nvPr/>
        </p:nvSpPr>
        <p:spPr>
          <a:xfrm>
            <a:off x="7882128" y="3846195"/>
            <a:ext cx="2743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a:t>
            </a:r>
          </a:p>
        </p:txBody>
      </p:sp>
      <p:sp>
        <p:nvSpPr>
          <p:cNvPr id="52" name="TextBox 51"/>
          <p:cNvSpPr txBox="1"/>
          <p:nvPr/>
        </p:nvSpPr>
        <p:spPr>
          <a:xfrm>
            <a:off x="8156448" y="3846195"/>
            <a:ext cx="640080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real size of a cell is </a:t>
            </a:r>
            <a:r>
              <a:rPr sz="1500" b="1">
                <a:solidFill>
                  <a:srgbClr val="009900"/>
                </a:solidFill>
                <a:latin typeface="Arial"/>
              </a:rPr>
              <a:t>smaller</a:t>
            </a:r>
            <a:r>
              <a:rPr sz="1500" b="0">
                <a:solidFill>
                  <a:srgbClr val="000000"/>
                </a:solidFill>
                <a:latin typeface="Arial"/>
              </a:rPr>
              <a:t> than its image.</a:t>
            </a:r>
            <a:r>
              <a:rPr sz="1500" b="1">
                <a:solidFill>
                  <a:srgbClr val="009900"/>
                </a:solidFill>
                <a:latin typeface="Arial"/>
              </a:rPr>
              <a:t>  (1)</a:t>
            </a:r>
          </a:p>
        </p:txBody>
      </p:sp>
      <p:sp>
        <p:nvSpPr>
          <p:cNvPr id="53" name="Rectangle 52"/>
          <p:cNvSpPr/>
          <p:nvPr/>
        </p:nvSpPr>
        <p:spPr>
          <a:xfrm>
            <a:off x="7744968" y="4343400"/>
            <a:ext cx="6949440" cy="3977639"/>
          </a:xfrm>
          <a:prstGeom prst="rect">
            <a:avLst/>
          </a:prstGeom>
          <a:solidFill>
            <a:srgbClr val="FFFFFF"/>
          </a:solidFill>
          <a:ln w="9525">
            <a:solidFill>
              <a:srgbClr val="000000"/>
            </a:solidFill>
          </a:ln>
          <a:effectLst/>
        </p:spPr>
        <p:txBody>
          <a:bodyPr rtlCol="0" anchor="ctr"/>
          <a:lstStyle/>
          <a:p>
            <a:pPr algn="ctr"/>
          </a:p>
        </p:txBody>
      </p:sp>
      <p:sp>
        <p:nvSpPr>
          <p:cNvPr id="54" name="TextBox 53"/>
          <p:cNvSpPr txBox="1"/>
          <p:nvPr/>
        </p:nvSpPr>
        <p:spPr>
          <a:xfrm>
            <a:off x="7854696" y="44165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is bigger?</a:t>
            </a:r>
          </a:p>
        </p:txBody>
      </p:sp>
      <p:sp>
        <p:nvSpPr>
          <p:cNvPr id="55" name="TextBox 54"/>
          <p:cNvSpPr txBox="1"/>
          <p:nvPr/>
        </p:nvSpPr>
        <p:spPr>
          <a:xfrm>
            <a:off x="13597128" y="44348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6" name="TextBox 55"/>
          <p:cNvSpPr txBox="1"/>
          <p:nvPr/>
        </p:nvSpPr>
        <p:spPr>
          <a:xfrm>
            <a:off x="7882128" y="47731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the bigger length in each row. Change them into the same unit first.</a:t>
            </a:r>
          </a:p>
        </p:txBody>
      </p:sp>
      <p:graphicFrame>
        <p:nvGraphicFramePr>
          <p:cNvPr id="57" name="Table 56"/>
          <p:cNvGraphicFramePr>
            <a:graphicFrameLocks noGrp="1"/>
          </p:cNvGraphicFramePr>
          <p:nvPr/>
        </p:nvGraphicFramePr>
        <p:xfrm>
          <a:off x="7882128" y="5105781"/>
          <a:ext cx="6675120" cy="2452878"/>
        </p:xfrm>
        <a:graphic>
          <a:graphicData uri="http://schemas.openxmlformats.org/drawingml/2006/table">
            <a:tbl>
              <a:tblPr firstRow="0" bandRow="0">
                <a:tableStyleId>{5C22544A-7EE6-4342-B048-85BDC9FD1C3A}</a:tableStyleId>
              </a:tblPr>
              <a:tblGrid>
                <a:gridCol w="457200"/>
                <a:gridCol w="1737360"/>
                <a:gridCol w="1737360"/>
                <a:gridCol w="1371600"/>
                <a:gridCol w="1371600"/>
              </a:tblGrid>
              <a:tr h="365760">
                <a:tc>
                  <a:txBody>
                    <a:bodyPr/>
                    <a:lstStyle/>
                    <a:p>
                      <a:pPr algn="ctr"/>
                      <a:r>
                        <a:rPr sz="1500" b="1">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Length 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Length 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A is bigger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B is bigger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47853">
                <a:tc>
                  <a:txBody>
                    <a:bodyPr/>
                    <a:lstStyle/>
                    <a:p>
                      <a:pPr algn="ctr"/>
                      <a:r>
                        <a:rPr sz="1500" b="0">
                          <a:solidFill>
                            <a:srgbClr val="000000"/>
                          </a:solidFill>
                          <a:latin typeface="Arial"/>
                        </a:rPr>
                        <a:t>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100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853">
                <a:tc>
                  <a:txBody>
                    <a:bodyPr/>
                    <a:lstStyle/>
                    <a:p>
                      <a:pPr algn="ctr"/>
                      <a:r>
                        <a:rPr sz="1500" b="0">
                          <a:solidFill>
                            <a:srgbClr val="000000"/>
                          </a:solidFill>
                          <a:latin typeface="Arial"/>
                        </a:rPr>
                        <a:t>2</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500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853">
                <a:tc>
                  <a:txBody>
                    <a:bodyPr/>
                    <a:lstStyle/>
                    <a:p>
                      <a:pPr algn="ctr"/>
                      <a:r>
                        <a:rPr sz="1500" b="0">
                          <a:solidFill>
                            <a:srgbClr val="000000"/>
                          </a:solidFill>
                          <a:latin typeface="Arial"/>
                        </a:rPr>
                        <a:t>3</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0.5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600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853">
                <a:tc>
                  <a:txBody>
                    <a:bodyPr/>
                    <a:lstStyle/>
                    <a:p>
                      <a:pPr algn="ctr"/>
                      <a:r>
                        <a:rPr sz="1500" b="0">
                          <a:solidFill>
                            <a:srgbClr val="000000"/>
                          </a:solidFill>
                          <a:latin typeface="Arial"/>
                        </a:rPr>
                        <a:t>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2000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3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853">
                <a:tc>
                  <a:txBody>
                    <a:bodyPr/>
                    <a:lstStyle/>
                    <a:p>
                      <a:pPr algn="ctr"/>
                      <a:r>
                        <a:rPr sz="1500" b="0">
                          <a:solidFill>
                            <a:srgbClr val="000000"/>
                          </a:solidFill>
                          <a:latin typeface="Arial"/>
                        </a:rPr>
                        <a:t>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0.01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5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853">
                <a:tc>
                  <a:txBody>
                    <a:bodyPr/>
                    <a:lstStyle/>
                    <a:p>
                      <a:pPr algn="ctr"/>
                      <a:r>
                        <a:rPr sz="1500" b="0">
                          <a:solidFill>
                            <a:srgbClr val="000000"/>
                          </a:solidFill>
                          <a:latin typeface="Arial"/>
                        </a:rPr>
                        <a:t>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1.2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900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58" name="TextBox 57"/>
          <p:cNvSpPr txBox="1"/>
          <p:nvPr/>
        </p:nvSpPr>
        <p:spPr>
          <a:xfrm>
            <a:off x="7882128" y="7631811"/>
            <a:ext cx="6675120" cy="57950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In the same unit: 1) 1 mm = 1000 µm; 2) 1 µm = 1000 nm; 3) 0.5 mm = 500 µm; 4) 3 µm = 3000 nm; 5) 0.01 mm = 10 µm; 6) 1.2 µm = 1200 nm. 1 mark for each row. Do not give the mark if both boxes in a row are ticked.</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L4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9" name="TextBox 8"/>
          <p:cNvSpPr txBox="1"/>
          <p:nvPr/>
        </p:nvSpPr>
        <p:spPr>
          <a:xfrm>
            <a:off x="685800" y="1572768"/>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1. A micrograph is labelled × 1000. What does × 1000 tell you?  [1]</a:t>
            </a:r>
          </a:p>
        </p:txBody>
      </p:sp>
      <p:sp>
        <p:nvSpPr>
          <p:cNvPr id="10" name="TextBox 9"/>
          <p:cNvSpPr txBox="1"/>
          <p:nvPr/>
        </p:nvSpPr>
        <p:spPr>
          <a:xfrm>
            <a:off x="960120" y="1811655"/>
            <a:ext cx="6400800" cy="579500"/>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The image is 1000 times bigger than the real object (1).  </a:t>
            </a:r>
            <a:r>
              <a:rPr sz="1300" b="1">
                <a:solidFill>
                  <a:srgbClr val="009900"/>
                </a:solidFill>
                <a:latin typeface="Arial"/>
              </a:rPr>
              <a:t>Allow “the cell looks 1000 times bigger than it really is”. Do not accept “it is 1000 mm” or “1000 µm” (magnification has no unit).</a:t>
            </a:r>
          </a:p>
        </p:txBody>
      </p:sp>
      <p:sp>
        <p:nvSpPr>
          <p:cNvPr id="11" name="TextBox 10"/>
          <p:cNvSpPr txBox="1"/>
          <p:nvPr/>
        </p:nvSpPr>
        <p:spPr>
          <a:xfrm>
            <a:off x="685800" y="2514600"/>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2. Complete the equation.</a:t>
            </a:r>
          </a:p>
          <a:p>
            <a:pPr algn="l">
              <a:spcAft>
                <a:spcPts val="0"/>
              </a:spcAft>
            </a:pPr>
            <a:r>
              <a:rPr sz="1300" b="0">
                <a:solidFill>
                  <a:srgbClr val="000000"/>
                </a:solidFill>
                <a:latin typeface="Arial"/>
              </a:rPr>
              <a:t>      real size = ______________ ÷ ______________  [1]</a:t>
            </a:r>
          </a:p>
        </p:txBody>
      </p:sp>
      <p:sp>
        <p:nvSpPr>
          <p:cNvPr id="12" name="TextBox 11"/>
          <p:cNvSpPr txBox="1"/>
          <p:nvPr/>
        </p:nvSpPr>
        <p:spPr>
          <a:xfrm>
            <a:off x="960120" y="2946654"/>
            <a:ext cx="6400800" cy="3863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image size ÷ magnification (1).  </a:t>
            </a:r>
            <a:r>
              <a:rPr sz="1300" b="1">
                <a:solidFill>
                  <a:srgbClr val="009900"/>
                </a:solidFill>
                <a:latin typeface="Arial"/>
              </a:rPr>
              <a:t>Allow “size of image ÷ magnification”. Both needed, in this order. Do not accept magnification ÷ image size.</a:t>
            </a:r>
          </a:p>
        </p:txBody>
      </p:sp>
      <p:sp>
        <p:nvSpPr>
          <p:cNvPr id="13" name="TextBox 12"/>
          <p:cNvSpPr txBox="1"/>
          <p:nvPr/>
        </p:nvSpPr>
        <p:spPr>
          <a:xfrm>
            <a:off x="685800" y="3456432"/>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3. Why are air bubbles left out of a biological drawing of cells?  [1]</a:t>
            </a:r>
          </a:p>
        </p:txBody>
      </p:sp>
      <p:sp>
        <p:nvSpPr>
          <p:cNvPr id="14" name="TextBox 13"/>
          <p:cNvSpPr txBox="1"/>
          <p:nvPr/>
        </p:nvSpPr>
        <p:spPr>
          <a:xfrm>
            <a:off x="960120" y="3695319"/>
            <a:ext cx="6400800" cy="3863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An air bubble is not a cell / not part of the specimen (it is air trapped under the coverslip) (1).  </a:t>
            </a:r>
            <a:r>
              <a:rPr sz="1300" b="1">
                <a:solidFill>
                  <a:srgbClr val="009900"/>
                </a:solidFill>
                <a:latin typeface="Arial"/>
              </a:rPr>
              <a:t>Do not accept “it is too big” or “it is too dark”.</a:t>
            </a:r>
          </a:p>
        </p:txBody>
      </p:sp>
      <p:sp>
        <p:nvSpPr>
          <p:cNvPr id="15" name="TextBox 14"/>
          <p:cNvSpPr txBox="1"/>
          <p:nvPr/>
        </p:nvSpPr>
        <p:spPr>
          <a:xfrm>
            <a:off x="685800" y="4205097"/>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4. Give one way a biological drawing is different from the view down the microscope.  [1]</a:t>
            </a:r>
          </a:p>
        </p:txBody>
      </p:sp>
      <p:sp>
        <p:nvSpPr>
          <p:cNvPr id="16" name="TextBox 15"/>
          <p:cNvSpPr txBox="1"/>
          <p:nvPr/>
        </p:nvSpPr>
        <p:spPr>
          <a:xfrm>
            <a:off x="960120" y="4443983"/>
            <a:ext cx="6400800" cy="9658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Any one (1): the drawing has a scale bar; the drawing shows only whole cells / cells are not cut off at the edge; the drawing makes the cells neat / the same shape; the drawing leaves out air bubbles; the drawing has no colour / uses pencil lines / no shading.  </a:t>
            </a:r>
            <a:r>
              <a:rPr sz="1300" b="1">
                <a:solidFill>
                  <a:srgbClr val="009900"/>
                </a:solidFill>
                <a:latin typeface="Arial"/>
              </a:rPr>
              <a:t>Do not accept “the drawing is smaller” or “the drawing is not real”.</a:t>
            </a:r>
          </a:p>
        </p:txBody>
      </p:sp>
      <p:sp>
        <p:nvSpPr>
          <p:cNvPr id="17" name="TextBox 16"/>
          <p:cNvSpPr txBox="1"/>
          <p:nvPr/>
        </p:nvSpPr>
        <p:spPr>
          <a:xfrm>
            <a:off x="685800" y="5533263"/>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5. What is the field of view?  [1]</a:t>
            </a:r>
          </a:p>
        </p:txBody>
      </p:sp>
      <p:sp>
        <p:nvSpPr>
          <p:cNvPr id="18" name="TextBox 17"/>
          <p:cNvSpPr txBox="1"/>
          <p:nvPr/>
        </p:nvSpPr>
        <p:spPr>
          <a:xfrm>
            <a:off x="960120" y="5772150"/>
            <a:ext cx="6400800" cy="3863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The circle you can see when you look down a microscope (1).  </a:t>
            </a:r>
            <a:r>
              <a:rPr sz="1300" b="1">
                <a:solidFill>
                  <a:srgbClr val="009900"/>
                </a:solidFill>
                <a:latin typeface="Arial"/>
              </a:rPr>
              <a:t>Allow “what you can see down the microscope”.</a:t>
            </a:r>
          </a:p>
        </p:txBody>
      </p:sp>
      <p:sp>
        <p:nvSpPr>
          <p:cNvPr id="19" name="TextBox 18"/>
          <p:cNvSpPr txBox="1"/>
          <p:nvPr/>
        </p:nvSpPr>
        <p:spPr>
          <a:xfrm>
            <a:off x="685800" y="6281928"/>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6. A picture has a scale bar labelled 20 µm. What does the scale bar show?  [1]</a:t>
            </a:r>
          </a:p>
        </p:txBody>
      </p:sp>
      <p:sp>
        <p:nvSpPr>
          <p:cNvPr id="20" name="TextBox 19"/>
          <p:cNvSpPr txBox="1"/>
          <p:nvPr/>
        </p:nvSpPr>
        <p:spPr>
          <a:xfrm>
            <a:off x="960120" y="6520815"/>
            <a:ext cx="6400800" cy="3863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The length of the bar stands for 20 µm in real life / a real length of 20 µm (1).  </a:t>
            </a:r>
            <a:r>
              <a:rPr sz="1300" b="1">
                <a:solidFill>
                  <a:srgbClr val="009900"/>
                </a:solidFill>
                <a:latin typeface="Arial"/>
              </a:rPr>
              <a:t>Do not accept “the cell is 20 µm long” or “the bar is 20 µm long on the page”.</a:t>
            </a:r>
          </a:p>
        </p:txBody>
      </p:sp>
      <p:sp>
        <p:nvSpPr>
          <p:cNvPr id="21" name="TextBox 20"/>
          <p:cNvSpPr txBox="1"/>
          <p:nvPr/>
        </p:nvSpPr>
        <p:spPr>
          <a:xfrm>
            <a:off x="685800" y="7030593"/>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7. Write 1 µm in metres, in standard form.  [1]</a:t>
            </a:r>
          </a:p>
        </p:txBody>
      </p:sp>
      <p:sp>
        <p:nvSpPr>
          <p:cNvPr id="22" name="TextBox 21"/>
          <p:cNvSpPr txBox="1"/>
          <p:nvPr/>
        </p:nvSpPr>
        <p:spPr>
          <a:xfrm>
            <a:off x="960120" y="7269479"/>
            <a:ext cx="6400800" cy="193167"/>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1 × 10</a:t>
            </a:r>
            <a:r>
              <a:rPr sz="1300" b="1" baseline="30000">
                <a:solidFill>
                  <a:srgbClr val="009900"/>
                </a:solidFill>
                <a:latin typeface="Arial"/>
              </a:rPr>
              <a:t>−6</a:t>
            </a:r>
            <a:r>
              <a:rPr sz="1300" b="1">
                <a:solidFill>
                  <a:srgbClr val="009900"/>
                </a:solidFill>
                <a:latin typeface="Arial"/>
              </a:rPr>
              <a:t> m (1).  </a:t>
            </a:r>
            <a:r>
              <a:rPr sz="1300" b="1">
                <a:solidFill>
                  <a:srgbClr val="009900"/>
                </a:solidFill>
                <a:latin typeface="Arial"/>
              </a:rPr>
              <a:t>Do not accept 1 × 10</a:t>
            </a:r>
            <a:r>
              <a:rPr sz="1300" b="1" baseline="30000">
                <a:solidFill>
                  <a:srgbClr val="009900"/>
                </a:solidFill>
                <a:latin typeface="Arial"/>
              </a:rPr>
              <a:t>6</a:t>
            </a:r>
            <a:r>
              <a:rPr sz="1300" b="1">
                <a:solidFill>
                  <a:srgbClr val="009900"/>
                </a:solidFill>
                <a:latin typeface="Arial"/>
              </a:rPr>
              <a:t> m or 0.000 001 m (not standard form).</a:t>
            </a:r>
          </a:p>
        </p:txBody>
      </p:sp>
      <p:sp>
        <p:nvSpPr>
          <p:cNvPr id="23" name="TextBox 22"/>
          <p:cNvSpPr txBox="1"/>
          <p:nvPr/>
        </p:nvSpPr>
        <p:spPr>
          <a:xfrm>
            <a:off x="685800" y="7586090"/>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8. A plant cell is two orders of magnitude bigger than a bacterium. How many times bigger is it?  [1]</a:t>
            </a:r>
          </a:p>
        </p:txBody>
      </p:sp>
      <p:sp>
        <p:nvSpPr>
          <p:cNvPr id="24" name="TextBox 23"/>
          <p:cNvSpPr txBox="1"/>
          <p:nvPr/>
        </p:nvSpPr>
        <p:spPr>
          <a:xfrm>
            <a:off x="960120" y="8018144"/>
            <a:ext cx="6400800" cy="193167"/>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100 times (1).  </a:t>
            </a:r>
            <a:r>
              <a:rPr sz="1300" b="1">
                <a:solidFill>
                  <a:srgbClr val="009900"/>
                </a:solidFill>
                <a:latin typeface="Arial"/>
              </a:rPr>
              <a:t>Do not accept 20 (two orders of magnitude is 10 × 10, not 2 × 10).</a:t>
            </a:r>
          </a:p>
        </p:txBody>
      </p:sp>
      <p:sp>
        <p:nvSpPr>
          <p:cNvPr id="25" name="Rectangle 24"/>
          <p:cNvSpPr/>
          <p:nvPr/>
        </p:nvSpPr>
        <p:spPr>
          <a:xfrm>
            <a:off x="7744968" y="1143000"/>
            <a:ext cx="6949440" cy="2697480"/>
          </a:xfrm>
          <a:prstGeom prst="rect">
            <a:avLst/>
          </a:prstGeom>
          <a:solidFill>
            <a:srgbClr val="FFFFFF"/>
          </a:solidFill>
          <a:ln w="9525">
            <a:solidFill>
              <a:srgbClr val="000000"/>
            </a:solidFill>
          </a:ln>
          <a:effectLst/>
        </p:spPr>
        <p:txBody>
          <a:bodyPr rtlCol="0" anchor="ctr"/>
          <a:lstStyle/>
          <a:p>
            <a:pPr algn="ctr"/>
          </a:p>
        </p:txBody>
      </p:sp>
      <p:sp>
        <p:nvSpPr>
          <p:cNvPr id="26" name="TextBox 2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Calculate</a:t>
            </a:r>
          </a:p>
        </p:txBody>
      </p:sp>
      <p:sp>
        <p:nvSpPr>
          <p:cNvPr id="27" name="TextBox 2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28" name="TextBox 27"/>
          <p:cNvSpPr txBox="1"/>
          <p:nvPr/>
        </p:nvSpPr>
        <p:spPr>
          <a:xfrm>
            <a:off x="7882128" y="1618488"/>
            <a:ext cx="54864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a:t>
            </a:r>
          </a:p>
        </p:txBody>
      </p:sp>
      <p:sp>
        <p:nvSpPr>
          <p:cNvPr id="29" name="Rectangle 28"/>
          <p:cNvSpPr/>
          <p:nvPr/>
        </p:nvSpPr>
        <p:spPr>
          <a:xfrm>
            <a:off x="8456708" y="1572768"/>
            <a:ext cx="3430283" cy="365760"/>
          </a:xfrm>
          <a:prstGeom prst="rect">
            <a:avLst/>
          </a:prstGeom>
          <a:solidFill>
            <a:srgbClr val="FFFFFF"/>
          </a:solidFill>
          <a:ln w="12700">
            <a:solidFill>
              <a:srgbClr val="000000"/>
            </a:solidFill>
          </a:ln>
          <a:effectLst/>
        </p:spPr>
        <p:txBody>
          <a:bodyPr rtlCol="0" anchor="ctr"/>
          <a:lstStyle/>
          <a:p>
            <a:pPr algn="ctr"/>
          </a:p>
        </p:txBody>
      </p:sp>
      <p:sp>
        <p:nvSpPr>
          <p:cNvPr id="30" name="TextBox 29"/>
          <p:cNvSpPr txBox="1"/>
          <p:nvPr/>
        </p:nvSpPr>
        <p:spPr>
          <a:xfrm>
            <a:off x="8456708" y="1572768"/>
            <a:ext cx="3430283" cy="36576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real size = image size ÷ magnification</a:t>
            </a:r>
          </a:p>
        </p:txBody>
      </p:sp>
      <p:sp>
        <p:nvSpPr>
          <p:cNvPr id="31" name="Rectangle 30"/>
          <p:cNvSpPr/>
          <p:nvPr/>
        </p:nvSpPr>
        <p:spPr>
          <a:xfrm>
            <a:off x="12069872" y="1572768"/>
            <a:ext cx="1646880" cy="365760"/>
          </a:xfrm>
          <a:prstGeom prst="rect">
            <a:avLst/>
          </a:prstGeom>
          <a:solidFill>
            <a:srgbClr val="FFFFFF"/>
          </a:solidFill>
          <a:ln w="12700">
            <a:solidFill>
              <a:srgbClr val="000000"/>
            </a:solidFill>
          </a:ln>
          <a:effectLst/>
        </p:spPr>
        <p:txBody>
          <a:bodyPr rtlCol="0" anchor="ctr"/>
          <a:lstStyle/>
          <a:p>
            <a:pPr algn="ctr"/>
          </a:p>
        </p:txBody>
      </p:sp>
      <p:sp>
        <p:nvSpPr>
          <p:cNvPr id="32" name="TextBox 31"/>
          <p:cNvSpPr txBox="1"/>
          <p:nvPr/>
        </p:nvSpPr>
        <p:spPr>
          <a:xfrm>
            <a:off x="12069872" y="1572768"/>
            <a:ext cx="1646880" cy="365760"/>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1 mm = 1000 µm</a:t>
            </a:r>
          </a:p>
        </p:txBody>
      </p:sp>
      <p:sp>
        <p:nvSpPr>
          <p:cNvPr id="33" name="TextBox 32"/>
          <p:cNvSpPr txBox="1"/>
          <p:nvPr/>
        </p:nvSpPr>
        <p:spPr>
          <a:xfrm>
            <a:off x="7882128" y="2075688"/>
            <a:ext cx="6675120" cy="125387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21 ÷ 3000 (1)  = 0.007 (mm) (1)</a:t>
            </a:r>
          </a:p>
          <a:p>
            <a:pPr algn="l">
              <a:spcAft>
                <a:spcPts val="600"/>
              </a:spcAft>
            </a:pPr>
            <a:r>
              <a:rPr sz="1500" b="1">
                <a:solidFill>
                  <a:srgbClr val="009900"/>
                </a:solidFill>
                <a:latin typeface="Arial"/>
              </a:rPr>
              <a:t>0.007 × 1000 = 7 (µm) (1)</a:t>
            </a:r>
          </a:p>
          <a:p>
            <a:pPr algn="l">
              <a:spcAft>
                <a:spcPts val="600"/>
              </a:spcAft>
            </a:pPr>
            <a:r>
              <a:rPr sz="1300" b="1">
                <a:solidFill>
                  <a:srgbClr val="009900"/>
                </a:solidFill>
                <a:latin typeface="Arial"/>
              </a:rPr>
              <a:t>Correct answer with no working scores 3. An answer of 0.007 mm scores 2. Do not accept 63 000 (21 × 3000: multiplied, so bigger than the image).</a:t>
            </a:r>
          </a:p>
          <a:p>
            <a:pPr algn="l">
              <a:spcAft>
                <a:spcPts val="600"/>
              </a:spcAft>
            </a:pPr>
            <a:r>
              <a:rPr sz="1300" b="1">
                <a:solidFill>
                  <a:srgbClr val="000000"/>
                </a:solidFill>
                <a:latin typeface="Arial"/>
              </a:rPr>
              <a:t>Model answer: </a:t>
            </a:r>
            <a:r>
              <a:rPr sz="1300" b="1">
                <a:solidFill>
                  <a:srgbClr val="009900"/>
                </a:solidFill>
                <a:latin typeface="Arial"/>
              </a:rPr>
              <a:t>real size = 21 ÷ 3000 = 0.007 mm. 0.007 × 1000 = 7 µm.</a:t>
            </a:r>
          </a:p>
        </p:txBody>
      </p:sp>
      <p:sp>
        <p:nvSpPr>
          <p:cNvPr id="34" name="Rectangle 33"/>
          <p:cNvSpPr/>
          <p:nvPr/>
        </p:nvSpPr>
        <p:spPr>
          <a:xfrm>
            <a:off x="7744968" y="3977640"/>
            <a:ext cx="6949440" cy="4343399"/>
          </a:xfrm>
          <a:prstGeom prst="rect">
            <a:avLst/>
          </a:prstGeom>
          <a:solidFill>
            <a:srgbClr val="FFFFFF"/>
          </a:solidFill>
          <a:ln w="9525">
            <a:solidFill>
              <a:srgbClr val="000000"/>
            </a:solidFill>
          </a:ln>
          <a:effectLst/>
        </p:spPr>
        <p:txBody>
          <a:bodyPr rtlCol="0" anchor="ctr"/>
          <a:lstStyle/>
          <a:p>
            <a:pPr algn="ctr"/>
          </a:p>
        </p:txBody>
      </p:sp>
      <p:sp>
        <p:nvSpPr>
          <p:cNvPr id="35" name="TextBox 34"/>
          <p:cNvSpPr txBox="1"/>
          <p:nvPr/>
        </p:nvSpPr>
        <p:spPr>
          <a:xfrm>
            <a:off x="7854696" y="40507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Use a scale bar</a:t>
            </a:r>
          </a:p>
        </p:txBody>
      </p:sp>
      <p:sp>
        <p:nvSpPr>
          <p:cNvPr id="36" name="TextBox 35"/>
          <p:cNvSpPr txBox="1"/>
          <p:nvPr/>
        </p:nvSpPr>
        <p:spPr>
          <a:xfrm>
            <a:off x="13597128" y="40690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pic>
        <p:nvPicPr>
          <p:cNvPr id="37" name="Picture 36" descr="F. Use a scale bar."/>
          <p:cNvPicPr>
            <a:picLocks noChangeAspect="1"/>
          </p:cNvPicPr>
          <p:nvPr/>
        </p:nvPicPr>
        <p:blipFill>
          <a:blip r:embed="rId2"/>
          <a:stretch>
            <a:fillRect/>
          </a:stretch>
        </p:blipFill>
        <p:spPr>
          <a:xfrm>
            <a:off x="11996928" y="4434840"/>
            <a:ext cx="2560320" cy="1577157"/>
          </a:xfrm>
          <a:prstGeom prst="rect">
            <a:avLst/>
          </a:prstGeom>
        </p:spPr>
      </p:pic>
      <p:sp>
        <p:nvSpPr>
          <p:cNvPr id="38" name="TextBox 37"/>
          <p:cNvSpPr txBox="1"/>
          <p:nvPr/>
        </p:nvSpPr>
        <p:spPr>
          <a:xfrm>
            <a:off x="7882128" y="4434840"/>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39" name="TextBox 38"/>
          <p:cNvSpPr txBox="1"/>
          <p:nvPr/>
        </p:nvSpPr>
        <p:spPr>
          <a:xfrm>
            <a:off x="8293608" y="4434840"/>
            <a:ext cx="3566159" cy="632460"/>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48 ÷ 12 = 4 (1);  4 × 50 = 200 (µm) (1)</a:t>
            </a:r>
          </a:p>
          <a:p>
            <a:pPr algn="l">
              <a:spcAft>
                <a:spcPts val="300"/>
              </a:spcAft>
            </a:pPr>
            <a:r>
              <a:rPr sz="1300" b="1">
                <a:solidFill>
                  <a:srgbClr val="009900"/>
                </a:solidFill>
                <a:latin typeface="Arial"/>
              </a:rPr>
              <a:t>Do not accept 50 µm (the scale bar’s label) or 2400 (48 × 50).</a:t>
            </a:r>
          </a:p>
        </p:txBody>
      </p:sp>
      <p:sp>
        <p:nvSpPr>
          <p:cNvPr id="40" name="TextBox 39"/>
          <p:cNvSpPr txBox="1"/>
          <p:nvPr/>
        </p:nvSpPr>
        <p:spPr>
          <a:xfrm>
            <a:off x="7882128" y="6121725"/>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(b)</a:t>
            </a:r>
          </a:p>
        </p:txBody>
      </p:sp>
      <p:sp>
        <p:nvSpPr>
          <p:cNvPr id="41" name="TextBox 40"/>
          <p:cNvSpPr txBox="1"/>
          <p:nvPr/>
        </p:nvSpPr>
        <p:spPr>
          <a:xfrm>
            <a:off x="8293608" y="6121725"/>
            <a:ext cx="6263640" cy="4117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0.2 mm (1)</a:t>
            </a:r>
          </a:p>
          <a:p>
            <a:pPr algn="l">
              <a:spcAft>
                <a:spcPts val="200"/>
              </a:spcAft>
            </a:pPr>
            <a:r>
              <a:rPr sz="1300" b="1">
                <a:solidFill>
                  <a:srgbClr val="009900"/>
                </a:solidFill>
                <a:latin typeface="Arial"/>
              </a:rPr>
              <a:t>Allow their (a) ÷ 1000.</a:t>
            </a:r>
          </a:p>
        </p:txBody>
      </p:sp>
      <p:sp>
        <p:nvSpPr>
          <p:cNvPr id="42" name="TextBox 41"/>
          <p:cNvSpPr txBox="1"/>
          <p:nvPr/>
        </p:nvSpPr>
        <p:spPr>
          <a:xfrm>
            <a:off x="7882128" y="6624899"/>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(c)</a:t>
            </a:r>
          </a:p>
        </p:txBody>
      </p:sp>
      <p:sp>
        <p:nvSpPr>
          <p:cNvPr id="43" name="TextBox 42"/>
          <p:cNvSpPr txBox="1"/>
          <p:nvPr/>
        </p:nvSpPr>
        <p:spPr>
          <a:xfrm>
            <a:off x="8293608" y="6624899"/>
            <a:ext cx="6263640" cy="4117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12 000 ÷ 50 = × 240 (1)</a:t>
            </a:r>
          </a:p>
          <a:p>
            <a:pPr algn="l">
              <a:spcAft>
                <a:spcPts val="200"/>
              </a:spcAft>
            </a:pPr>
            <a:r>
              <a:rPr sz="1300" b="1">
                <a:solidFill>
                  <a:srgbClr val="009900"/>
                </a:solidFill>
                <a:latin typeface="Arial"/>
              </a:rPr>
              <a:t>Allow 240 without the × sign. Do not accept “240 mm”.</a:t>
            </a:r>
          </a:p>
        </p:txBody>
      </p:sp>
      <p:sp>
        <p:nvSpPr>
          <p:cNvPr id="44" name="Rectangle 43"/>
          <p:cNvSpPr/>
          <p:nvPr/>
        </p:nvSpPr>
        <p:spPr>
          <a:xfrm>
            <a:off x="7882128" y="7128073"/>
            <a:ext cx="6675120" cy="10972"/>
          </a:xfrm>
          <a:prstGeom prst="rect">
            <a:avLst/>
          </a:prstGeom>
          <a:solidFill>
            <a:srgbClr val="D2D2D2"/>
          </a:solidFill>
          <a:ln>
            <a:noFill/>
          </a:ln>
          <a:effectLst/>
        </p:spPr>
        <p:txBody>
          <a:bodyPr rtlCol="0" anchor="ctr"/>
          <a:lstStyle/>
          <a:p>
            <a:pPr algn="ctr"/>
          </a:p>
        </p:txBody>
      </p:sp>
      <p:sp>
        <p:nvSpPr>
          <p:cNvPr id="45" name="TextBox 44"/>
          <p:cNvSpPr txBox="1"/>
          <p:nvPr/>
        </p:nvSpPr>
        <p:spPr>
          <a:xfrm>
            <a:off x="7882128" y="7219513"/>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46" name="TextBox 45"/>
          <p:cNvSpPr txBox="1"/>
          <p:nvPr/>
        </p:nvSpPr>
        <p:spPr>
          <a:xfrm>
            <a:off x="7882128" y="7557841"/>
            <a:ext cx="6675120" cy="681100"/>
          </a:xfrm>
          <a:prstGeom prst="rect">
            <a:avLst/>
          </a:prstGeom>
          <a:noFill/>
        </p:spPr>
        <p:txBody>
          <a:bodyPr wrap="square" lIns="0" rIns="0" tIns="0" bIns="0" anchor="t">
            <a:spAutoFit/>
          </a:bodyPr>
          <a:lstStyle/>
          <a:p>
            <a:pPr algn="l">
              <a:spcAft>
                <a:spcPts val="400"/>
              </a:spcAft>
            </a:pPr>
            <a:r>
              <a:rPr sz="1300" b="1">
                <a:solidFill>
                  <a:srgbClr val="000000"/>
                </a:solidFill>
                <a:latin typeface="Arial"/>
              </a:rPr>
              <a:t>(a)  </a:t>
            </a:r>
            <a:r>
              <a:rPr sz="1300" b="1">
                <a:solidFill>
                  <a:srgbClr val="009900"/>
                </a:solidFill>
                <a:latin typeface="Arial"/>
              </a:rPr>
              <a:t>48 ÷ 12 = 4 scale bars long. 4 × 50 µm = 200 µm.</a:t>
            </a:r>
          </a:p>
          <a:p>
            <a:pPr algn="l">
              <a:spcAft>
                <a:spcPts val="400"/>
              </a:spcAft>
            </a:pPr>
            <a:r>
              <a:rPr sz="1300" b="1">
                <a:solidFill>
                  <a:srgbClr val="000000"/>
                </a:solidFill>
                <a:latin typeface="Arial"/>
              </a:rPr>
              <a:t>(b)  </a:t>
            </a:r>
            <a:r>
              <a:rPr sz="1300" b="1">
                <a:solidFill>
                  <a:srgbClr val="009900"/>
                </a:solidFill>
                <a:latin typeface="Arial"/>
              </a:rPr>
              <a:t>200 ÷ 1000 = 0.2 mm.</a:t>
            </a:r>
          </a:p>
          <a:p>
            <a:pPr algn="l">
              <a:spcAft>
                <a:spcPts val="400"/>
              </a:spcAft>
            </a:pPr>
            <a:r>
              <a:rPr sz="1300" b="1">
                <a:solidFill>
                  <a:srgbClr val="000000"/>
                </a:solidFill>
                <a:latin typeface="Arial"/>
              </a:rPr>
              <a:t>(c)  </a:t>
            </a:r>
            <a:r>
              <a:rPr sz="1300" b="1">
                <a:solidFill>
                  <a:srgbClr val="009900"/>
                </a:solidFill>
                <a:latin typeface="Arial"/>
              </a:rPr>
              <a:t>12 000 µm ÷ 50 µm = × 240.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Challenge worksheet: Magnification and cell size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A ribosome in an electron micrograph</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925472" y="1607248"/>
            <a:ext cx="2435447"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6, 7 and 11</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An electron micrograph shows a ribosome.</a:t>
            </a:r>
          </a:p>
        </p:txBody>
      </p:sp>
      <p:sp>
        <p:nvSpPr>
          <p:cNvPr id="12" name="TextBox 11"/>
          <p:cNvSpPr txBox="1"/>
          <p:nvPr/>
        </p:nvSpPr>
        <p:spPr>
          <a:xfrm>
            <a:off x="685800" y="179565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Its image is 5 mm across. The magnification is × 200 000.</a:t>
            </a:r>
          </a:p>
        </p:txBody>
      </p:sp>
      <p:sp>
        <p:nvSpPr>
          <p:cNvPr id="13" name="TextBox 12"/>
          <p:cNvSpPr txBox="1"/>
          <p:nvPr/>
        </p:nvSpPr>
        <p:spPr>
          <a:xfrm>
            <a:off x="685800" y="224713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Calculate the real width of the ribosome in nanometres (nm). 1 mm = 1000 µm and 1 µm = 1000 nm.  [3]</a:t>
            </a:r>
          </a:p>
        </p:txBody>
      </p:sp>
      <p:sp>
        <p:nvSpPr>
          <p:cNvPr id="14" name="Rectangle 13"/>
          <p:cNvSpPr/>
          <p:nvPr/>
        </p:nvSpPr>
        <p:spPr>
          <a:xfrm>
            <a:off x="4974865" y="5304091"/>
            <a:ext cx="201168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7077985" y="5057203"/>
            <a:ext cx="64869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nm</a:t>
            </a:r>
          </a:p>
        </p:txBody>
      </p:sp>
      <p:sp>
        <p:nvSpPr>
          <p:cNvPr id="16" name="TextBox 15"/>
          <p:cNvSpPr txBox="1"/>
          <p:nvPr/>
        </p:nvSpPr>
        <p:spPr>
          <a:xfrm>
            <a:off x="685800" y="566985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Write the real width of the ribosome in metres, in standard form.  [2]</a:t>
            </a:r>
          </a:p>
        </p:txBody>
      </p:sp>
      <p:sp>
        <p:nvSpPr>
          <p:cNvPr id="17" name="Rectangle 16"/>
          <p:cNvSpPr/>
          <p:nvPr/>
        </p:nvSpPr>
        <p:spPr>
          <a:xfrm>
            <a:off x="4715056" y="8138159"/>
            <a:ext cx="237744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7183936" y="7891271"/>
            <a:ext cx="542743"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a:t>
            </a:r>
          </a:p>
        </p:txBody>
      </p:sp>
      <p:sp>
        <p:nvSpPr>
          <p:cNvPr id="19" name="Rectangle 18"/>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0" name="TextBox 1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Estimating from the field of view</a:t>
            </a:r>
          </a:p>
        </p:txBody>
      </p:sp>
      <p:sp>
        <p:nvSpPr>
          <p:cNvPr id="21" name="TextBox 2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2" name="TextBox 21"/>
          <p:cNvSpPr txBox="1"/>
          <p:nvPr/>
        </p:nvSpPr>
        <p:spPr>
          <a:xfrm>
            <a:off x="12004800" y="1284732"/>
            <a:ext cx="210788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10</a:t>
            </a:r>
          </a:p>
        </p:txBody>
      </p:sp>
      <p:sp>
        <p:nvSpPr>
          <p:cNvPr id="23" name="TextBox 22"/>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At × 400, the field of view of a microscope is 0.4 mm across.</a:t>
            </a:r>
          </a:p>
        </p:txBody>
      </p:sp>
      <p:sp>
        <p:nvSpPr>
          <p:cNvPr id="24" name="TextBox 23"/>
          <p:cNvSpPr txBox="1"/>
          <p:nvPr/>
        </p:nvSpPr>
        <p:spPr>
          <a:xfrm>
            <a:off x="7882128" y="179565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sees a chain of 5 algal cells that just reaches across the field of view.</a:t>
            </a:r>
          </a:p>
        </p:txBody>
      </p:sp>
      <p:pic>
        <p:nvPicPr>
          <p:cNvPr id="25" name="Picture 24" descr="At × 400, the field of view of a microscope is 0.4 mm across. (b) At × 100, the field of view is 1.6 mm across. Estimate how many of these algal cells would fit across it. [2]."/>
          <p:cNvPicPr>
            <a:picLocks noChangeAspect="1"/>
          </p:cNvPicPr>
          <p:nvPr/>
        </p:nvPicPr>
        <p:blipFill>
          <a:blip r:embed="rId2"/>
          <a:stretch>
            <a:fillRect/>
          </a:stretch>
        </p:blipFill>
        <p:spPr>
          <a:xfrm>
            <a:off x="11631167" y="2155698"/>
            <a:ext cx="2926080" cy="2750195"/>
          </a:xfrm>
          <a:prstGeom prst="rect">
            <a:avLst/>
          </a:prstGeom>
        </p:spPr>
      </p:pic>
      <p:sp>
        <p:nvSpPr>
          <p:cNvPr id="26" name="TextBox 25"/>
          <p:cNvSpPr txBox="1"/>
          <p:nvPr/>
        </p:nvSpPr>
        <p:spPr>
          <a:xfrm>
            <a:off x="7882128" y="2247138"/>
            <a:ext cx="356615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Estimate the length of one algal cell in µm.  [2]</a:t>
            </a:r>
          </a:p>
        </p:txBody>
      </p:sp>
      <p:sp>
        <p:nvSpPr>
          <p:cNvPr id="27" name="Rectangle 26"/>
          <p:cNvSpPr/>
          <p:nvPr/>
        </p:nvSpPr>
        <p:spPr>
          <a:xfrm>
            <a:off x="9698503" y="4832741"/>
            <a:ext cx="1371600" cy="10972"/>
          </a:xfrm>
          <a:prstGeom prst="rect">
            <a:avLst/>
          </a:prstGeom>
          <a:solidFill>
            <a:srgbClr val="000000"/>
          </a:solidFill>
          <a:ln>
            <a:noFill/>
          </a:ln>
          <a:effectLst/>
        </p:spPr>
        <p:txBody>
          <a:bodyPr rtlCol="0" anchor="ctr"/>
          <a:lstStyle/>
          <a:p>
            <a:pPr algn="ctr"/>
          </a:p>
        </p:txBody>
      </p:sp>
      <p:sp>
        <p:nvSpPr>
          <p:cNvPr id="28" name="TextBox 27"/>
          <p:cNvSpPr txBox="1"/>
          <p:nvPr/>
        </p:nvSpPr>
        <p:spPr>
          <a:xfrm>
            <a:off x="11161543" y="4585853"/>
            <a:ext cx="65250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µm</a:t>
            </a:r>
          </a:p>
        </p:txBody>
      </p:sp>
      <p:sp>
        <p:nvSpPr>
          <p:cNvPr id="29" name="TextBox 28"/>
          <p:cNvSpPr txBox="1"/>
          <p:nvPr/>
        </p:nvSpPr>
        <p:spPr>
          <a:xfrm>
            <a:off x="7882128" y="5088773"/>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At × 100, the field of view is 1.6 mm across. Estimate how many of these algal cells would fit across it.  [2]</a:t>
            </a:r>
          </a:p>
        </p:txBody>
      </p:sp>
      <p:sp>
        <p:nvSpPr>
          <p:cNvPr id="30" name="Rectangle 29"/>
          <p:cNvSpPr/>
          <p:nvPr/>
        </p:nvSpPr>
        <p:spPr>
          <a:xfrm>
            <a:off x="12420495" y="6927722"/>
            <a:ext cx="1645920" cy="10972"/>
          </a:xfrm>
          <a:prstGeom prst="rect">
            <a:avLst/>
          </a:prstGeom>
          <a:solidFill>
            <a:srgbClr val="000000"/>
          </a:solidFill>
          <a:ln>
            <a:noFill/>
          </a:ln>
          <a:effectLst/>
        </p:spPr>
        <p:txBody>
          <a:bodyPr rtlCol="0" anchor="ctr"/>
          <a:lstStyle/>
          <a:p>
            <a:pPr algn="ctr"/>
          </a:p>
        </p:txBody>
      </p:sp>
      <p:sp>
        <p:nvSpPr>
          <p:cNvPr id="31" name="TextBox 30"/>
          <p:cNvSpPr txBox="1"/>
          <p:nvPr/>
        </p:nvSpPr>
        <p:spPr>
          <a:xfrm>
            <a:off x="14157855" y="6680834"/>
            <a:ext cx="765152"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cells</a:t>
            </a:r>
          </a:p>
        </p:txBody>
      </p:sp>
      <p:sp>
        <p:nvSpPr>
          <p:cNvPr id="32" name="TextBox 31"/>
          <p:cNvSpPr txBox="1"/>
          <p:nvPr/>
        </p:nvSpPr>
        <p:spPr>
          <a:xfrm>
            <a:off x="7882128" y="724776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Suggest why your answer to (a) is an estimate, not an exact size.  [1]</a:t>
            </a:r>
          </a:p>
        </p:txBody>
      </p:sp>
      <p:sp>
        <p:nvSpPr>
          <p:cNvPr id="33" name="Rectangle 32"/>
          <p:cNvSpPr/>
          <p:nvPr/>
        </p:nvSpPr>
        <p:spPr>
          <a:xfrm>
            <a:off x="8156448" y="7799831"/>
            <a:ext cx="640080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8156448" y="8183879"/>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Challenge worksheet: Magnification and cell size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Comparing sizes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819782" y="1284732"/>
            <a:ext cx="209657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11</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table shows the sizes of four structures.</a:t>
            </a:r>
          </a:p>
        </p:txBody>
      </p:sp>
      <p:graphicFrame>
        <p:nvGraphicFramePr>
          <p:cNvPr id="12" name="Table 11"/>
          <p:cNvGraphicFramePr>
            <a:graphicFrameLocks noGrp="1"/>
          </p:cNvGraphicFramePr>
          <p:nvPr/>
        </p:nvGraphicFramePr>
        <p:xfrm>
          <a:off x="1554479" y="1905380"/>
          <a:ext cx="4937760" cy="1828800"/>
        </p:xfrm>
        <a:graphic>
          <a:graphicData uri="http://schemas.openxmlformats.org/drawingml/2006/table">
            <a:tbl>
              <a:tblPr firstRow="0" bandRow="0">
                <a:tableStyleId>{5C22544A-7EE6-4342-B048-85BDC9FD1C3A}</a:tableStyleId>
              </a:tblPr>
              <a:tblGrid>
                <a:gridCol w="2743200"/>
                <a:gridCol w="2194560"/>
              </a:tblGrid>
              <a:tr h="365760">
                <a:tc>
                  <a:txBody>
                    <a:bodyPr/>
                    <a:lstStyle/>
                    <a:p>
                      <a:pPr algn="ctr"/>
                      <a:r>
                        <a:rPr sz="1500" b="1">
                          <a:solidFill>
                            <a:srgbClr val="000000"/>
                          </a:solidFill>
                          <a:latin typeface="Arial"/>
                        </a:rPr>
                        <a:t>Structure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Size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65760">
                <a:tc>
                  <a:txBody>
                    <a:bodyPr/>
                    <a:lstStyle/>
                    <a:p>
                      <a:pPr algn="l"/>
                      <a:r>
                        <a:rPr sz="1500" b="0">
                          <a:solidFill>
                            <a:srgbClr val="000000"/>
                          </a:solidFill>
                          <a:latin typeface="Arial"/>
                        </a:rPr>
                        <a:t>plant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0.1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500" b="0">
                          <a:solidFill>
                            <a:srgbClr val="000000"/>
                          </a:solidFill>
                          <a:latin typeface="Arial"/>
                        </a:rPr>
                        <a:t>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10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500" b="0">
                          <a:solidFill>
                            <a:srgbClr val="000000"/>
                          </a:solidFill>
                          <a:latin typeface="Arial"/>
                        </a:rPr>
                        <a:t>mitochondrion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 × 10</a:t>
                      </a:r>
                      <a:r>
                        <a:rPr sz="1500" b="0" baseline="30000">
                          <a:solidFill>
                            <a:srgbClr val="000000"/>
                          </a:solidFill>
                          <a:latin typeface="Arial"/>
                        </a:rPr>
                        <a:t>−6</a:t>
                      </a:r>
                      <a:r>
                        <a:rPr sz="1500" b="0">
                          <a:solidFill>
                            <a:srgbClr val="000000"/>
                          </a:solidFill>
                          <a:latin typeface="Arial"/>
                        </a:rPr>
                        <a:t> 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500" b="0">
                          <a:solidFill>
                            <a:srgbClr val="000000"/>
                          </a:solidFill>
                          <a:latin typeface="Arial"/>
                        </a:rPr>
                        <a:t>virus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100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3" name="TextBox 12"/>
          <p:cNvSpPr txBox="1"/>
          <p:nvPr/>
        </p:nvSpPr>
        <p:spPr>
          <a:xfrm>
            <a:off x="685800" y="391706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Write the four structures in order of size. Start with the largest.  [2]</a:t>
            </a:r>
          </a:p>
        </p:txBody>
      </p:sp>
      <p:sp>
        <p:nvSpPr>
          <p:cNvPr id="14" name="Rectangle 13"/>
          <p:cNvSpPr/>
          <p:nvPr/>
        </p:nvSpPr>
        <p:spPr>
          <a:xfrm>
            <a:off x="749807" y="4249674"/>
            <a:ext cx="1417320" cy="502920"/>
          </a:xfrm>
          <a:prstGeom prst="rect">
            <a:avLst/>
          </a:prstGeom>
          <a:solidFill>
            <a:srgbClr val="FFFFFF"/>
          </a:solidFill>
          <a:ln w="12700">
            <a:solidFill>
              <a:srgbClr val="000000"/>
            </a:solidFill>
          </a:ln>
          <a:effectLst/>
        </p:spPr>
        <p:txBody>
          <a:bodyPr rtlCol="0" anchor="ctr"/>
          <a:lstStyle/>
          <a:p>
            <a:pPr algn="ctr"/>
          </a:p>
        </p:txBody>
      </p:sp>
      <p:sp>
        <p:nvSpPr>
          <p:cNvPr id="15" name="Right Arrow 14"/>
          <p:cNvSpPr/>
          <p:nvPr/>
        </p:nvSpPr>
        <p:spPr>
          <a:xfrm>
            <a:off x="2221991" y="4418838"/>
            <a:ext cx="182880" cy="164592"/>
          </a:xfrm>
          <a:prstGeom prst="rightArrow">
            <a:avLst/>
          </a:prstGeom>
          <a:solidFill>
            <a:srgbClr val="000000"/>
          </a:solidFill>
          <a:ln>
            <a:noFill/>
          </a:ln>
          <a:effectLst/>
        </p:spPr>
        <p:txBody>
          <a:bodyPr rtlCol="0" anchor="ctr"/>
          <a:lstStyle/>
          <a:p>
            <a:pPr algn="ctr"/>
          </a:p>
        </p:txBody>
      </p:sp>
      <p:sp>
        <p:nvSpPr>
          <p:cNvPr id="16" name="Rectangle 15"/>
          <p:cNvSpPr/>
          <p:nvPr/>
        </p:nvSpPr>
        <p:spPr>
          <a:xfrm>
            <a:off x="2459736" y="4249674"/>
            <a:ext cx="1417320" cy="502920"/>
          </a:xfrm>
          <a:prstGeom prst="rect">
            <a:avLst/>
          </a:prstGeom>
          <a:solidFill>
            <a:srgbClr val="FFFFFF"/>
          </a:solidFill>
          <a:ln w="12700">
            <a:solidFill>
              <a:srgbClr val="000000"/>
            </a:solidFill>
          </a:ln>
          <a:effectLst/>
        </p:spPr>
        <p:txBody>
          <a:bodyPr rtlCol="0" anchor="ctr"/>
          <a:lstStyle/>
          <a:p>
            <a:pPr algn="ctr"/>
          </a:p>
        </p:txBody>
      </p:sp>
      <p:sp>
        <p:nvSpPr>
          <p:cNvPr id="17" name="Right Arrow 16"/>
          <p:cNvSpPr/>
          <p:nvPr/>
        </p:nvSpPr>
        <p:spPr>
          <a:xfrm>
            <a:off x="3931920" y="4418838"/>
            <a:ext cx="182880" cy="164592"/>
          </a:xfrm>
          <a:prstGeom prst="rightArrow">
            <a:avLst/>
          </a:prstGeom>
          <a:solidFill>
            <a:srgbClr val="000000"/>
          </a:solidFill>
          <a:ln>
            <a:noFill/>
          </a:ln>
          <a:effectLst/>
        </p:spPr>
        <p:txBody>
          <a:bodyPr rtlCol="0" anchor="ctr"/>
          <a:lstStyle/>
          <a:p>
            <a:pPr algn="ctr"/>
          </a:p>
        </p:txBody>
      </p:sp>
      <p:sp>
        <p:nvSpPr>
          <p:cNvPr id="18" name="Rectangle 17"/>
          <p:cNvSpPr/>
          <p:nvPr/>
        </p:nvSpPr>
        <p:spPr>
          <a:xfrm>
            <a:off x="4169663" y="4249674"/>
            <a:ext cx="1417320" cy="502920"/>
          </a:xfrm>
          <a:prstGeom prst="rect">
            <a:avLst/>
          </a:prstGeom>
          <a:solidFill>
            <a:srgbClr val="FFFFFF"/>
          </a:solidFill>
          <a:ln w="12700">
            <a:solidFill>
              <a:srgbClr val="000000"/>
            </a:solidFill>
          </a:ln>
          <a:effectLst/>
        </p:spPr>
        <p:txBody>
          <a:bodyPr rtlCol="0" anchor="ctr"/>
          <a:lstStyle/>
          <a:p>
            <a:pPr algn="ctr"/>
          </a:p>
        </p:txBody>
      </p:sp>
      <p:sp>
        <p:nvSpPr>
          <p:cNvPr id="19" name="Right Arrow 18"/>
          <p:cNvSpPr/>
          <p:nvPr/>
        </p:nvSpPr>
        <p:spPr>
          <a:xfrm>
            <a:off x="5641847" y="4418838"/>
            <a:ext cx="182880" cy="164592"/>
          </a:xfrm>
          <a:prstGeom prst="rightArrow">
            <a:avLst/>
          </a:prstGeom>
          <a:solidFill>
            <a:srgbClr val="000000"/>
          </a:solidFill>
          <a:ln>
            <a:noFill/>
          </a:ln>
          <a:effectLst/>
        </p:spPr>
        <p:txBody>
          <a:bodyPr rtlCol="0" anchor="ctr"/>
          <a:lstStyle/>
          <a:p>
            <a:pPr algn="ctr"/>
          </a:p>
        </p:txBody>
      </p:sp>
      <p:sp>
        <p:nvSpPr>
          <p:cNvPr id="20" name="Rectangle 19"/>
          <p:cNvSpPr/>
          <p:nvPr/>
        </p:nvSpPr>
        <p:spPr>
          <a:xfrm>
            <a:off x="5879592" y="4249674"/>
            <a:ext cx="1417320" cy="502920"/>
          </a:xfrm>
          <a:prstGeom prst="rect">
            <a:avLst/>
          </a:prstGeom>
          <a:solidFill>
            <a:srgbClr val="FFFFFF"/>
          </a:solidFill>
          <a:ln w="12700">
            <a:solidFill>
              <a:srgbClr val="000000"/>
            </a:solidFill>
          </a:ln>
          <a:effectLst/>
        </p:spPr>
        <p:txBody>
          <a:bodyPr rtlCol="0" anchor="ctr"/>
          <a:lstStyle/>
          <a:p>
            <a:pPr algn="ctr"/>
          </a:p>
        </p:txBody>
      </p:sp>
      <p:sp>
        <p:nvSpPr>
          <p:cNvPr id="21" name="TextBox 20"/>
          <p:cNvSpPr txBox="1"/>
          <p:nvPr/>
        </p:nvSpPr>
        <p:spPr>
          <a:xfrm>
            <a:off x="749807" y="4780026"/>
            <a:ext cx="141732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largest</a:t>
            </a:r>
          </a:p>
        </p:txBody>
      </p:sp>
      <p:sp>
        <p:nvSpPr>
          <p:cNvPr id="22" name="TextBox 21"/>
          <p:cNvSpPr txBox="1"/>
          <p:nvPr/>
        </p:nvSpPr>
        <p:spPr>
          <a:xfrm>
            <a:off x="5879592" y="4780026"/>
            <a:ext cx="141732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smallest</a:t>
            </a:r>
          </a:p>
        </p:txBody>
      </p:sp>
      <p:sp>
        <p:nvSpPr>
          <p:cNvPr id="23" name="TextBox 22"/>
          <p:cNvSpPr txBox="1"/>
          <p:nvPr/>
        </p:nvSpPr>
        <p:spPr>
          <a:xfrm>
            <a:off x="685800" y="5118354"/>
            <a:ext cx="521208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How many orders of magnitude bigger is the plant cell than the mitochondrion?  [1]</a:t>
            </a:r>
          </a:p>
        </p:txBody>
      </p:sp>
      <p:sp>
        <p:nvSpPr>
          <p:cNvPr id="24" name="Rectangle 23"/>
          <p:cNvSpPr/>
          <p:nvPr/>
        </p:nvSpPr>
        <p:spPr>
          <a:xfrm>
            <a:off x="6172200" y="5588127"/>
            <a:ext cx="1188720" cy="10972"/>
          </a:xfrm>
          <a:prstGeom prst="rect">
            <a:avLst/>
          </a:prstGeom>
          <a:solidFill>
            <a:srgbClr val="000000"/>
          </a:solidFill>
          <a:ln>
            <a:noFill/>
          </a:ln>
          <a:effectLst/>
        </p:spPr>
        <p:txBody>
          <a:bodyPr rtlCol="0" anchor="ctr"/>
          <a:lstStyle/>
          <a:p>
            <a:pPr algn="ctr"/>
          </a:p>
        </p:txBody>
      </p:sp>
      <p:sp>
        <p:nvSpPr>
          <p:cNvPr id="25" name="TextBox 24"/>
          <p:cNvSpPr txBox="1"/>
          <p:nvPr/>
        </p:nvSpPr>
        <p:spPr>
          <a:xfrm>
            <a:off x="685800" y="5991606"/>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A student says: ‘The plant cell is 1000 times bigger than the virus.’ Is the student right? Show your working.  [2]</a:t>
            </a:r>
          </a:p>
        </p:txBody>
      </p:sp>
      <p:sp>
        <p:nvSpPr>
          <p:cNvPr id="26" name="Rectangle 25"/>
          <p:cNvSpPr/>
          <p:nvPr/>
        </p:nvSpPr>
        <p:spPr>
          <a:xfrm>
            <a:off x="960120" y="6766560"/>
            <a:ext cx="6400800" cy="10972"/>
          </a:xfrm>
          <a:prstGeom prst="rect">
            <a:avLst/>
          </a:prstGeom>
          <a:solidFill>
            <a:srgbClr val="000000"/>
          </a:solidFill>
          <a:ln>
            <a:noFill/>
          </a:ln>
          <a:effectLst/>
        </p:spPr>
        <p:txBody>
          <a:bodyPr rtlCol="0" anchor="ctr"/>
          <a:lstStyle/>
          <a:p>
            <a:pPr algn="ctr"/>
          </a:p>
        </p:txBody>
      </p:sp>
      <p:sp>
        <p:nvSpPr>
          <p:cNvPr id="27" name="Rectangle 26"/>
          <p:cNvSpPr/>
          <p:nvPr/>
        </p:nvSpPr>
        <p:spPr>
          <a:xfrm>
            <a:off x="960120" y="7223760"/>
            <a:ext cx="6400800" cy="10972"/>
          </a:xfrm>
          <a:prstGeom prst="rect">
            <a:avLst/>
          </a:prstGeom>
          <a:solidFill>
            <a:srgbClr val="000000"/>
          </a:solidFill>
          <a:ln>
            <a:noFill/>
          </a:ln>
          <a:effectLst/>
        </p:spPr>
        <p:txBody>
          <a:bodyPr rtlCol="0" anchor="ctr"/>
          <a:lstStyle/>
          <a:p>
            <a:pPr algn="ctr"/>
          </a:p>
        </p:txBody>
      </p:sp>
      <p:sp>
        <p:nvSpPr>
          <p:cNvPr id="28" name="Rectangle 27"/>
          <p:cNvSpPr/>
          <p:nvPr/>
        </p:nvSpPr>
        <p:spPr>
          <a:xfrm>
            <a:off x="960120" y="7680960"/>
            <a:ext cx="6400800" cy="10972"/>
          </a:xfrm>
          <a:prstGeom prst="rect">
            <a:avLst/>
          </a:prstGeom>
          <a:solidFill>
            <a:srgbClr val="000000"/>
          </a:solidFill>
          <a:ln>
            <a:noFill/>
          </a:ln>
          <a:effectLst/>
        </p:spPr>
        <p:txBody>
          <a:bodyPr rtlCol="0" anchor="ctr"/>
          <a:lstStyle/>
          <a:p>
            <a:pPr algn="ctr"/>
          </a:p>
        </p:txBody>
      </p:sp>
      <p:sp>
        <p:nvSpPr>
          <p:cNvPr id="29" name="Rectangle 28"/>
          <p:cNvSpPr/>
          <p:nvPr/>
        </p:nvSpPr>
        <p:spPr>
          <a:xfrm>
            <a:off x="960120" y="8138160"/>
            <a:ext cx="6400800" cy="10972"/>
          </a:xfrm>
          <a:prstGeom prst="rect">
            <a:avLst/>
          </a:prstGeom>
          <a:solidFill>
            <a:srgbClr val="000000"/>
          </a:solidFill>
          <a:ln>
            <a:noFill/>
          </a:ln>
          <a:effectLst/>
        </p:spPr>
        <p:txBody>
          <a:bodyPr rtlCol="0" anchor="ctr"/>
          <a:lstStyle/>
          <a:p>
            <a:pPr algn="ctr"/>
          </a:p>
        </p:txBody>
      </p:sp>
      <p:sp>
        <p:nvSpPr>
          <p:cNvPr id="30" name="Rectangle 29"/>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31" name="TextBox 3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32" name="TextBox 3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3" name="TextBox 32"/>
          <p:cNvSpPr txBox="1"/>
          <p:nvPr/>
        </p:nvSpPr>
        <p:spPr>
          <a:xfrm>
            <a:off x="11750684" y="1284732"/>
            <a:ext cx="2361997"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6, 7 and 9</a:t>
            </a:r>
          </a:p>
        </p:txBody>
      </p:sp>
      <p:sp>
        <p:nvSpPr>
          <p:cNvPr id="34" name="TextBox 33"/>
          <p:cNvSpPr txBox="1"/>
          <p:nvPr/>
        </p:nvSpPr>
        <p:spPr>
          <a:xfrm>
            <a:off x="7882128"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has a printed micrograph of cheek cells. It has a scale bar labelled 20 µm, but no magnification is given. Describe how the student can find the real width of one cheek cell and the magnification of the micrograph.  [6]</a:t>
            </a:r>
          </a:p>
        </p:txBody>
      </p:sp>
      <p:sp>
        <p:nvSpPr>
          <p:cNvPr id="35" name="TextBox 34"/>
          <p:cNvSpPr txBox="1"/>
          <p:nvPr/>
        </p:nvSpPr>
        <p:spPr>
          <a:xfrm>
            <a:off x="7882128" y="2296287"/>
            <a:ext cx="6675120" cy="416051"/>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In your answer, say what to measure, which calculations to do and which units to use.</a:t>
            </a:r>
          </a:p>
        </p:txBody>
      </p:sp>
      <p:sp>
        <p:nvSpPr>
          <p:cNvPr id="36" name="Rectangle 35"/>
          <p:cNvSpPr/>
          <p:nvPr/>
        </p:nvSpPr>
        <p:spPr>
          <a:xfrm>
            <a:off x="7882128" y="3123819"/>
            <a:ext cx="667512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7882128" y="3537870"/>
            <a:ext cx="667512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7882128" y="3951922"/>
            <a:ext cx="6675120" cy="10972"/>
          </a:xfrm>
          <a:prstGeom prst="rect">
            <a:avLst/>
          </a:prstGeom>
          <a:solidFill>
            <a:srgbClr val="000000"/>
          </a:solidFill>
          <a:ln>
            <a:noFill/>
          </a:ln>
          <a:effectLst/>
        </p:spPr>
        <p:txBody>
          <a:bodyPr rtlCol="0" anchor="ctr"/>
          <a:lstStyle/>
          <a:p>
            <a:pPr algn="ctr"/>
          </a:p>
        </p:txBody>
      </p:sp>
      <p:sp>
        <p:nvSpPr>
          <p:cNvPr id="39" name="Rectangle 38"/>
          <p:cNvSpPr/>
          <p:nvPr/>
        </p:nvSpPr>
        <p:spPr>
          <a:xfrm>
            <a:off x="7882128" y="4365974"/>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4780026"/>
            <a:ext cx="667512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7882128" y="5194077"/>
            <a:ext cx="667512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7882128" y="5608129"/>
            <a:ext cx="6675120" cy="10972"/>
          </a:xfrm>
          <a:prstGeom prst="rect">
            <a:avLst/>
          </a:prstGeom>
          <a:solidFill>
            <a:srgbClr val="000000"/>
          </a:solidFill>
          <a:ln>
            <a:noFill/>
          </a:ln>
          <a:effectLst/>
        </p:spPr>
        <p:txBody>
          <a:bodyPr rtlCol="0" anchor="ctr"/>
          <a:lstStyle/>
          <a:p>
            <a:pPr algn="ctr"/>
          </a:p>
        </p:txBody>
      </p:sp>
      <p:sp>
        <p:nvSpPr>
          <p:cNvPr id="43" name="Rectangle 42"/>
          <p:cNvSpPr/>
          <p:nvPr/>
        </p:nvSpPr>
        <p:spPr>
          <a:xfrm>
            <a:off x="7882128" y="6022181"/>
            <a:ext cx="6675120" cy="10972"/>
          </a:xfrm>
          <a:prstGeom prst="rect">
            <a:avLst/>
          </a:prstGeom>
          <a:solidFill>
            <a:srgbClr val="000000"/>
          </a:solidFill>
          <a:ln>
            <a:noFill/>
          </a:ln>
          <a:effectLst/>
        </p:spPr>
        <p:txBody>
          <a:bodyPr rtlCol="0" anchor="ctr"/>
          <a:lstStyle/>
          <a:p>
            <a:pPr algn="ctr"/>
          </a:p>
        </p:txBody>
      </p:sp>
      <p:sp>
        <p:nvSpPr>
          <p:cNvPr id="44" name="Rectangle 43"/>
          <p:cNvSpPr/>
          <p:nvPr/>
        </p:nvSpPr>
        <p:spPr>
          <a:xfrm>
            <a:off x="7882128" y="6436233"/>
            <a:ext cx="6675120" cy="10972"/>
          </a:xfrm>
          <a:prstGeom prst="rect">
            <a:avLst/>
          </a:prstGeom>
          <a:solidFill>
            <a:srgbClr val="000000"/>
          </a:solidFill>
          <a:ln>
            <a:noFill/>
          </a:ln>
          <a:effectLst/>
        </p:spPr>
        <p:txBody>
          <a:bodyPr rtlCol="0" anchor="ctr"/>
          <a:lstStyle/>
          <a:p>
            <a:pPr algn="ctr"/>
          </a:p>
        </p:txBody>
      </p:sp>
      <p:sp>
        <p:nvSpPr>
          <p:cNvPr id="45" name="Rectangle 44"/>
          <p:cNvSpPr/>
          <p:nvPr/>
        </p:nvSpPr>
        <p:spPr>
          <a:xfrm>
            <a:off x="7882128" y="6850284"/>
            <a:ext cx="6675120" cy="10972"/>
          </a:xfrm>
          <a:prstGeom prst="rect">
            <a:avLst/>
          </a:prstGeom>
          <a:solidFill>
            <a:srgbClr val="000000"/>
          </a:solidFill>
          <a:ln>
            <a:noFill/>
          </a:ln>
          <a:effectLst/>
        </p:spPr>
        <p:txBody>
          <a:bodyPr rtlCol="0" anchor="ctr"/>
          <a:lstStyle/>
          <a:p>
            <a:pPr algn="ctr"/>
          </a:p>
        </p:txBody>
      </p:sp>
      <p:sp>
        <p:nvSpPr>
          <p:cNvPr id="46" name="Rectangle 45"/>
          <p:cNvSpPr/>
          <p:nvPr/>
        </p:nvSpPr>
        <p:spPr>
          <a:xfrm>
            <a:off x="7882128" y="7264336"/>
            <a:ext cx="6675120" cy="10972"/>
          </a:xfrm>
          <a:prstGeom prst="rect">
            <a:avLst/>
          </a:prstGeom>
          <a:solidFill>
            <a:srgbClr val="000000"/>
          </a:solidFill>
          <a:ln>
            <a:noFill/>
          </a:ln>
          <a:effectLst/>
        </p:spPr>
        <p:txBody>
          <a:bodyPr rtlCol="0" anchor="ctr"/>
          <a:lstStyle/>
          <a:p>
            <a:pPr algn="ctr"/>
          </a:p>
        </p:txBody>
      </p:sp>
      <p:sp>
        <p:nvSpPr>
          <p:cNvPr id="47" name="Rectangle 46"/>
          <p:cNvSpPr/>
          <p:nvPr/>
        </p:nvSpPr>
        <p:spPr>
          <a:xfrm>
            <a:off x="7882128" y="7678388"/>
            <a:ext cx="6675120" cy="10972"/>
          </a:xfrm>
          <a:prstGeom prst="rect">
            <a:avLst/>
          </a:prstGeom>
          <a:solidFill>
            <a:srgbClr val="000000"/>
          </a:solidFill>
          <a:ln>
            <a:noFill/>
          </a:ln>
          <a:effectLst/>
        </p:spPr>
        <p:txBody>
          <a:bodyPr rtlCol="0" anchor="ctr"/>
          <a:lstStyle/>
          <a:p>
            <a:pPr algn="ctr"/>
          </a:p>
        </p:txBody>
      </p:sp>
      <p:sp>
        <p:nvSpPr>
          <p:cNvPr id="48" name="Rectangle 47"/>
          <p:cNvSpPr/>
          <p:nvPr/>
        </p:nvSpPr>
        <p:spPr>
          <a:xfrm>
            <a:off x="7882128" y="8092440"/>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L4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A ribosome in an electron micrograph</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An electron micrograph shows a ribosome.</a:t>
            </a:r>
          </a:p>
        </p:txBody>
      </p:sp>
      <p:sp>
        <p:nvSpPr>
          <p:cNvPr id="10" name="TextBox 9"/>
          <p:cNvSpPr txBox="1"/>
          <p:nvPr/>
        </p:nvSpPr>
        <p:spPr>
          <a:xfrm>
            <a:off x="685800" y="179565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Its image is 5 mm across. The magnification is × 200 000.</a:t>
            </a:r>
          </a:p>
        </p:txBody>
      </p:sp>
      <p:sp>
        <p:nvSpPr>
          <p:cNvPr id="11" name="TextBox 10"/>
          <p:cNvSpPr txBox="1"/>
          <p:nvPr/>
        </p:nvSpPr>
        <p:spPr>
          <a:xfrm>
            <a:off x="685800" y="224713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12" name="TextBox 11"/>
          <p:cNvSpPr txBox="1"/>
          <p:nvPr/>
        </p:nvSpPr>
        <p:spPr>
          <a:xfrm>
            <a:off x="1097280" y="2247138"/>
            <a:ext cx="6263640" cy="882904"/>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5 ÷ 200 000 = 0.000 025 mm (1);  × 1000 = 0.025 µm (1);  × 1000 = 25 nm (1)</a:t>
            </a:r>
          </a:p>
          <a:p>
            <a:pPr algn="l">
              <a:spcAft>
                <a:spcPts val="400"/>
              </a:spcAft>
            </a:pPr>
            <a:r>
              <a:rPr sz="1300" b="1">
                <a:solidFill>
                  <a:srgbClr val="009900"/>
                </a:solidFill>
                <a:latin typeface="Arial"/>
              </a:rPr>
              <a:t>Correct answer with no working scores 3. Allow changing units first: 5 mm = 5 000 000 nm (1); 5 000 000 ÷ 200 000 (1) = 25 nm (1).</a:t>
            </a:r>
          </a:p>
        </p:txBody>
      </p:sp>
      <p:sp>
        <p:nvSpPr>
          <p:cNvPr id="13" name="TextBox 12"/>
          <p:cNvSpPr txBox="1"/>
          <p:nvPr/>
        </p:nvSpPr>
        <p:spPr>
          <a:xfrm>
            <a:off x="685800" y="3404362"/>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14" name="TextBox 13"/>
          <p:cNvSpPr txBox="1"/>
          <p:nvPr/>
        </p:nvSpPr>
        <p:spPr>
          <a:xfrm>
            <a:off x="1097280" y="3404362"/>
            <a:ext cx="6263640" cy="660018"/>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25 nm = 0.000 000 025 m (1);  = 2.5 × 10</a:t>
            </a:r>
            <a:r>
              <a:rPr sz="1500" b="1" baseline="30000">
                <a:solidFill>
                  <a:srgbClr val="009900"/>
                </a:solidFill>
                <a:latin typeface="Arial"/>
              </a:rPr>
              <a:t>−8</a:t>
            </a:r>
            <a:r>
              <a:rPr sz="1500" b="1">
                <a:solidFill>
                  <a:srgbClr val="009900"/>
                </a:solidFill>
                <a:latin typeface="Arial"/>
              </a:rPr>
              <a:t> m (1)</a:t>
            </a:r>
          </a:p>
          <a:p>
            <a:pPr algn="l">
              <a:spcAft>
                <a:spcPts val="400"/>
              </a:spcAft>
            </a:pPr>
            <a:r>
              <a:rPr sz="1300" b="1">
                <a:solidFill>
                  <a:srgbClr val="009900"/>
                </a:solidFill>
                <a:latin typeface="Arial"/>
              </a:rPr>
              <a:t>Allow their (a) correctly converted. Do not accept 25 × 10</a:t>
            </a:r>
            <a:r>
              <a:rPr sz="1300" b="1" baseline="30000">
                <a:solidFill>
                  <a:srgbClr val="009900"/>
                </a:solidFill>
                <a:latin typeface="Arial"/>
              </a:rPr>
              <a:t>−9</a:t>
            </a:r>
            <a:r>
              <a:rPr sz="1300" b="1">
                <a:solidFill>
                  <a:srgbClr val="009900"/>
                </a:solidFill>
                <a:latin typeface="Arial"/>
              </a:rPr>
              <a:t> m for the second mark (the first number must be between 1 and 10).</a:t>
            </a:r>
          </a:p>
        </p:txBody>
      </p:sp>
      <p:sp>
        <p:nvSpPr>
          <p:cNvPr id="15" name="Rectangle 14"/>
          <p:cNvSpPr/>
          <p:nvPr/>
        </p:nvSpPr>
        <p:spPr>
          <a:xfrm>
            <a:off x="685800" y="4338701"/>
            <a:ext cx="6675120" cy="10972"/>
          </a:xfrm>
          <a:prstGeom prst="rect">
            <a:avLst/>
          </a:prstGeom>
          <a:solidFill>
            <a:srgbClr val="D2D2D2"/>
          </a:solidFill>
          <a:ln>
            <a:noFill/>
          </a:ln>
          <a:effectLst/>
        </p:spPr>
        <p:txBody>
          <a:bodyPr rtlCol="0" anchor="ctr"/>
          <a:lstStyle/>
          <a:p>
            <a:pPr algn="ctr"/>
          </a:p>
        </p:txBody>
      </p:sp>
      <p:sp>
        <p:nvSpPr>
          <p:cNvPr id="16" name="TextBox 15"/>
          <p:cNvSpPr txBox="1"/>
          <p:nvPr/>
        </p:nvSpPr>
        <p:spPr>
          <a:xfrm>
            <a:off x="685800" y="4430141"/>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17" name="TextBox 16"/>
          <p:cNvSpPr txBox="1"/>
          <p:nvPr/>
        </p:nvSpPr>
        <p:spPr>
          <a:xfrm>
            <a:off x="685800" y="4768469"/>
            <a:ext cx="6675120" cy="517651"/>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5 ÷ 200 000 = 0.000 025 mm = 0.025 µm = 25 nm.</a:t>
            </a:r>
          </a:p>
          <a:p>
            <a:pPr algn="l">
              <a:spcAft>
                <a:spcPts val="800"/>
              </a:spcAft>
            </a:pPr>
            <a:r>
              <a:rPr sz="1400" b="1">
                <a:solidFill>
                  <a:srgbClr val="000000"/>
                </a:solidFill>
                <a:latin typeface="Arial"/>
              </a:rPr>
              <a:t>(b)  </a:t>
            </a:r>
            <a:r>
              <a:rPr sz="1400" b="1">
                <a:solidFill>
                  <a:srgbClr val="009900"/>
                </a:solidFill>
                <a:latin typeface="Arial"/>
              </a:rPr>
              <a:t>25 nm = 0.000 000 025 m = 2.5 × 10</a:t>
            </a:r>
            <a:r>
              <a:rPr sz="1400" b="1" baseline="30000">
                <a:solidFill>
                  <a:srgbClr val="009900"/>
                </a:solidFill>
                <a:latin typeface="Arial"/>
              </a:rPr>
              <a:t>−8</a:t>
            </a:r>
            <a:r>
              <a:rPr sz="1400" b="1">
                <a:solidFill>
                  <a:srgbClr val="009900"/>
                </a:solidFill>
                <a:latin typeface="Arial"/>
              </a:rPr>
              <a:t> m.</a:t>
            </a:r>
          </a:p>
        </p:txBody>
      </p:sp>
      <p:sp>
        <p:nvSpPr>
          <p:cNvPr id="18" name="Rectangle 17"/>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9" name="TextBox 18"/>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Estimating from the field of view</a:t>
            </a:r>
          </a:p>
        </p:txBody>
      </p:sp>
      <p:sp>
        <p:nvSpPr>
          <p:cNvPr id="20" name="TextBox 19"/>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1" name="TextBox 20"/>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At × 400, the field of view of a microscope is 0.4 mm across.</a:t>
            </a:r>
          </a:p>
        </p:txBody>
      </p:sp>
      <p:sp>
        <p:nvSpPr>
          <p:cNvPr id="22" name="TextBox 21"/>
          <p:cNvSpPr txBox="1"/>
          <p:nvPr/>
        </p:nvSpPr>
        <p:spPr>
          <a:xfrm>
            <a:off x="7882128" y="179565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sees a chain of 5 algal cells that just reaches across the field of view.</a:t>
            </a:r>
          </a:p>
        </p:txBody>
      </p:sp>
      <p:pic>
        <p:nvPicPr>
          <p:cNvPr id="23" name="Picture 22" descr="At × 400, the field of view of a microscope is 0.4 mm across."/>
          <p:cNvPicPr>
            <a:picLocks noChangeAspect="1"/>
          </p:cNvPicPr>
          <p:nvPr/>
        </p:nvPicPr>
        <p:blipFill>
          <a:blip r:embed="rId2"/>
          <a:stretch>
            <a:fillRect/>
          </a:stretch>
        </p:blipFill>
        <p:spPr>
          <a:xfrm>
            <a:off x="11814048" y="2155698"/>
            <a:ext cx="2743200" cy="2578308"/>
          </a:xfrm>
          <a:prstGeom prst="rect">
            <a:avLst/>
          </a:prstGeom>
        </p:spPr>
      </p:pic>
      <p:sp>
        <p:nvSpPr>
          <p:cNvPr id="24" name="TextBox 23"/>
          <p:cNvSpPr txBox="1"/>
          <p:nvPr/>
        </p:nvSpPr>
        <p:spPr>
          <a:xfrm>
            <a:off x="7882128" y="215569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25" name="TextBox 24"/>
          <p:cNvSpPr txBox="1"/>
          <p:nvPr/>
        </p:nvSpPr>
        <p:spPr>
          <a:xfrm>
            <a:off x="8293608" y="2155698"/>
            <a:ext cx="3383279" cy="677036"/>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0.4 mm = 400 µm (1);  400 ÷ 5 = 80 µm (1)</a:t>
            </a:r>
          </a:p>
          <a:p>
            <a:pPr algn="l">
              <a:spcAft>
                <a:spcPts val="300"/>
              </a:spcAft>
            </a:pPr>
            <a:r>
              <a:rPr sz="1300" b="1">
                <a:solidFill>
                  <a:srgbClr val="009900"/>
                </a:solidFill>
                <a:latin typeface="Arial"/>
              </a:rPr>
              <a:t>Allow 0.4 ÷ 5 = 0.08 mm, then 80 µm.</a:t>
            </a:r>
          </a:p>
        </p:txBody>
      </p:sp>
      <p:sp>
        <p:nvSpPr>
          <p:cNvPr id="26" name="TextBox 25"/>
          <p:cNvSpPr txBox="1"/>
          <p:nvPr/>
        </p:nvSpPr>
        <p:spPr>
          <a:xfrm>
            <a:off x="7882128" y="4871166"/>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27" name="TextBox 26"/>
          <p:cNvSpPr txBox="1"/>
          <p:nvPr/>
        </p:nvSpPr>
        <p:spPr>
          <a:xfrm>
            <a:off x="8293608" y="4871166"/>
            <a:ext cx="6263640" cy="454152"/>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1.6 mm = 1600 µm (1);  1600 ÷ 80 = 20 (cells) (1)</a:t>
            </a:r>
          </a:p>
          <a:p>
            <a:pPr algn="l">
              <a:spcAft>
                <a:spcPts val="300"/>
              </a:spcAft>
            </a:pPr>
            <a:r>
              <a:rPr sz="1300" b="1">
                <a:solidFill>
                  <a:srgbClr val="009900"/>
                </a:solidFill>
                <a:latin typeface="Arial"/>
              </a:rPr>
              <a:t>Allow their (a) used correctly.</a:t>
            </a:r>
          </a:p>
        </p:txBody>
      </p:sp>
      <p:sp>
        <p:nvSpPr>
          <p:cNvPr id="28" name="TextBox 27"/>
          <p:cNvSpPr txBox="1"/>
          <p:nvPr/>
        </p:nvSpPr>
        <p:spPr>
          <a:xfrm>
            <a:off x="7882128" y="550819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(c)</a:t>
            </a:r>
          </a:p>
        </p:txBody>
      </p:sp>
      <p:sp>
        <p:nvSpPr>
          <p:cNvPr id="29" name="TextBox 28"/>
          <p:cNvSpPr txBox="1"/>
          <p:nvPr/>
        </p:nvSpPr>
        <p:spPr>
          <a:xfrm>
            <a:off x="8293608" y="5508198"/>
            <a:ext cx="6263640" cy="668655"/>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Any one (1): cells are not all the same size; the cells may not fit exactly across / there may be gaps or overlaps; the width of the field of view is only approximate.</a:t>
            </a:r>
          </a:p>
        </p:txBody>
      </p:sp>
      <p:sp>
        <p:nvSpPr>
          <p:cNvPr id="30" name="Rectangle 29"/>
          <p:cNvSpPr/>
          <p:nvPr/>
        </p:nvSpPr>
        <p:spPr>
          <a:xfrm>
            <a:off x="7882128" y="6314013"/>
            <a:ext cx="6675120" cy="10972"/>
          </a:xfrm>
          <a:prstGeom prst="rect">
            <a:avLst/>
          </a:prstGeom>
          <a:solidFill>
            <a:srgbClr val="D2D2D2"/>
          </a:solidFill>
          <a:ln>
            <a:noFill/>
          </a:ln>
          <a:effectLst/>
        </p:spPr>
        <p:txBody>
          <a:bodyPr rtlCol="0" anchor="ctr"/>
          <a:lstStyle/>
          <a:p>
            <a:pPr algn="ctr"/>
          </a:p>
        </p:txBody>
      </p:sp>
      <p:sp>
        <p:nvSpPr>
          <p:cNvPr id="31" name="TextBox 30"/>
          <p:cNvSpPr txBox="1"/>
          <p:nvPr/>
        </p:nvSpPr>
        <p:spPr>
          <a:xfrm>
            <a:off x="7882128" y="6405453"/>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32" name="TextBox 31"/>
          <p:cNvSpPr txBox="1"/>
          <p:nvPr/>
        </p:nvSpPr>
        <p:spPr>
          <a:xfrm>
            <a:off x="7882128" y="6743781"/>
            <a:ext cx="6675120" cy="827278"/>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0.4 mm = 400 µm. 400 ÷ 5 = 80 µm.</a:t>
            </a:r>
          </a:p>
          <a:p>
            <a:pPr algn="l">
              <a:spcAft>
                <a:spcPts val="800"/>
              </a:spcAft>
            </a:pPr>
            <a:r>
              <a:rPr sz="1400" b="1">
                <a:solidFill>
                  <a:srgbClr val="000000"/>
                </a:solidFill>
                <a:latin typeface="Arial"/>
              </a:rPr>
              <a:t>(b)  </a:t>
            </a:r>
            <a:r>
              <a:rPr sz="1400" b="1">
                <a:solidFill>
                  <a:srgbClr val="009900"/>
                </a:solidFill>
                <a:latin typeface="Arial"/>
              </a:rPr>
              <a:t>1.6 mm = 1600 µm. 1600 ÷ 80 = 20 cells.</a:t>
            </a:r>
          </a:p>
          <a:p>
            <a:pPr algn="l">
              <a:spcAft>
                <a:spcPts val="800"/>
              </a:spcAft>
            </a:pPr>
            <a:r>
              <a:rPr sz="1400" b="1">
                <a:solidFill>
                  <a:srgbClr val="000000"/>
                </a:solidFill>
                <a:latin typeface="Arial"/>
              </a:rPr>
              <a:t>(c)  </a:t>
            </a:r>
            <a:r>
              <a:rPr sz="1400" b="1">
                <a:solidFill>
                  <a:srgbClr val="009900"/>
                </a:solidFill>
                <a:latin typeface="Arial"/>
              </a:rPr>
              <a:t>The algal cells are not all exactly the same length.</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L4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Comparing sizes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table shows the sizes of four structures.</a:t>
            </a:r>
          </a:p>
        </p:txBody>
      </p:sp>
      <p:graphicFrame>
        <p:nvGraphicFramePr>
          <p:cNvPr id="10" name="Table 9"/>
          <p:cNvGraphicFramePr>
            <a:graphicFrameLocks noGrp="1"/>
          </p:cNvGraphicFramePr>
          <p:nvPr/>
        </p:nvGraphicFramePr>
        <p:xfrm>
          <a:off x="1554479" y="1905380"/>
          <a:ext cx="4937760" cy="1554480"/>
        </p:xfrm>
        <a:graphic>
          <a:graphicData uri="http://schemas.openxmlformats.org/drawingml/2006/table">
            <a:tbl>
              <a:tblPr firstRow="0" bandRow="0">
                <a:tableStyleId>{5C22544A-7EE6-4342-B048-85BDC9FD1C3A}</a:tableStyleId>
              </a:tblPr>
              <a:tblGrid>
                <a:gridCol w="2743200"/>
                <a:gridCol w="2194560"/>
              </a:tblGrid>
              <a:tr h="310896">
                <a:tc>
                  <a:txBody>
                    <a:bodyPr/>
                    <a:lstStyle/>
                    <a:p>
                      <a:pPr algn="ctr"/>
                      <a:r>
                        <a:rPr sz="1400" b="1">
                          <a:solidFill>
                            <a:srgbClr val="000000"/>
                          </a:solidFill>
                          <a:latin typeface="Arial"/>
                        </a:rPr>
                        <a:t>Structure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Size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10896">
                <a:tc>
                  <a:txBody>
                    <a:bodyPr/>
                    <a:lstStyle/>
                    <a:p>
                      <a:pPr algn="l"/>
                      <a:r>
                        <a:rPr sz="1400" b="0">
                          <a:solidFill>
                            <a:srgbClr val="000000"/>
                          </a:solidFill>
                          <a:latin typeface="Arial"/>
                        </a:rPr>
                        <a:t>plant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0.1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mitochondrion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 × 10</a:t>
                      </a:r>
                      <a:r>
                        <a:rPr sz="1400" b="0" baseline="30000">
                          <a:solidFill>
                            <a:srgbClr val="000000"/>
                          </a:solidFill>
                          <a:latin typeface="Arial"/>
                        </a:rPr>
                        <a:t>−6</a:t>
                      </a:r>
                      <a:r>
                        <a:rPr sz="1400" b="0">
                          <a:solidFill>
                            <a:srgbClr val="000000"/>
                          </a:solidFill>
                          <a:latin typeface="Arial"/>
                        </a:rPr>
                        <a:t> 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virus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100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1" name="TextBox 10"/>
          <p:cNvSpPr txBox="1"/>
          <p:nvPr/>
        </p:nvSpPr>
        <p:spPr>
          <a:xfrm>
            <a:off x="685800" y="364274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Write the four structures in order of size. Start with the largest.  [2]</a:t>
            </a:r>
          </a:p>
        </p:txBody>
      </p:sp>
      <p:sp>
        <p:nvSpPr>
          <p:cNvPr id="12" name="Rectangle 11"/>
          <p:cNvSpPr/>
          <p:nvPr/>
        </p:nvSpPr>
        <p:spPr>
          <a:xfrm>
            <a:off x="749807" y="3975354"/>
            <a:ext cx="1417320" cy="502920"/>
          </a:xfrm>
          <a:prstGeom prst="rect">
            <a:avLst/>
          </a:prstGeom>
          <a:solidFill>
            <a:srgbClr val="FFFFFF"/>
          </a:solidFill>
          <a:ln w="12700">
            <a:solidFill>
              <a:srgbClr val="000000"/>
            </a:solidFill>
          </a:ln>
          <a:effectLst/>
        </p:spPr>
        <p:txBody>
          <a:bodyPr rtlCol="0" anchor="ctr"/>
          <a:lstStyle/>
          <a:p>
            <a:pPr algn="ctr"/>
          </a:p>
        </p:txBody>
      </p:sp>
      <p:sp>
        <p:nvSpPr>
          <p:cNvPr id="13" name="TextBox 12"/>
          <p:cNvSpPr txBox="1"/>
          <p:nvPr/>
        </p:nvSpPr>
        <p:spPr>
          <a:xfrm>
            <a:off x="749807" y="3975354"/>
            <a:ext cx="1417320" cy="502920"/>
          </a:xfrm>
          <a:prstGeom prst="rect">
            <a:avLst/>
          </a:prstGeom>
          <a:noFill/>
        </p:spPr>
        <p:txBody>
          <a:bodyPr wrap="square" lIns="0" rIns="0" tIns="0" bIns="0" anchor="ctr">
            <a:spAutoFit/>
          </a:bodyPr>
          <a:lstStyle/>
          <a:p>
            <a:pPr algn="ctr">
              <a:spcAft>
                <a:spcPts val="0"/>
              </a:spcAft>
            </a:pPr>
            <a:r>
              <a:rPr sz="1400" b="1">
                <a:solidFill>
                  <a:srgbClr val="009900"/>
                </a:solidFill>
                <a:latin typeface="Arial"/>
              </a:rPr>
              <a:t>plant cell</a:t>
            </a:r>
          </a:p>
        </p:txBody>
      </p:sp>
      <p:sp>
        <p:nvSpPr>
          <p:cNvPr id="14" name="Right Arrow 13"/>
          <p:cNvSpPr/>
          <p:nvPr/>
        </p:nvSpPr>
        <p:spPr>
          <a:xfrm>
            <a:off x="2221991" y="4144518"/>
            <a:ext cx="182880" cy="164592"/>
          </a:xfrm>
          <a:prstGeom prst="rightArrow">
            <a:avLst/>
          </a:prstGeom>
          <a:solidFill>
            <a:srgbClr val="000000"/>
          </a:solidFill>
          <a:ln>
            <a:noFill/>
          </a:ln>
          <a:effectLst/>
        </p:spPr>
        <p:txBody>
          <a:bodyPr rtlCol="0" anchor="ctr"/>
          <a:lstStyle/>
          <a:p>
            <a:pPr algn="ctr"/>
          </a:p>
        </p:txBody>
      </p:sp>
      <p:sp>
        <p:nvSpPr>
          <p:cNvPr id="15" name="Rectangle 14"/>
          <p:cNvSpPr/>
          <p:nvPr/>
        </p:nvSpPr>
        <p:spPr>
          <a:xfrm>
            <a:off x="2459736" y="3975354"/>
            <a:ext cx="1417320" cy="502920"/>
          </a:xfrm>
          <a:prstGeom prst="rect">
            <a:avLst/>
          </a:prstGeom>
          <a:solidFill>
            <a:srgbClr val="FFFFFF"/>
          </a:solidFill>
          <a:ln w="12700">
            <a:solidFill>
              <a:srgbClr val="000000"/>
            </a:solidFill>
          </a:ln>
          <a:effectLst/>
        </p:spPr>
        <p:txBody>
          <a:bodyPr rtlCol="0" anchor="ctr"/>
          <a:lstStyle/>
          <a:p>
            <a:pPr algn="ctr"/>
          </a:p>
        </p:txBody>
      </p:sp>
      <p:sp>
        <p:nvSpPr>
          <p:cNvPr id="16" name="TextBox 15"/>
          <p:cNvSpPr txBox="1"/>
          <p:nvPr/>
        </p:nvSpPr>
        <p:spPr>
          <a:xfrm>
            <a:off x="2459736" y="3975354"/>
            <a:ext cx="1417320" cy="502920"/>
          </a:xfrm>
          <a:prstGeom prst="rect">
            <a:avLst/>
          </a:prstGeom>
          <a:noFill/>
        </p:spPr>
        <p:txBody>
          <a:bodyPr wrap="square" lIns="0" rIns="0" tIns="0" bIns="0" anchor="ctr">
            <a:spAutoFit/>
          </a:bodyPr>
          <a:lstStyle/>
          <a:p>
            <a:pPr algn="ctr">
              <a:spcAft>
                <a:spcPts val="0"/>
              </a:spcAft>
            </a:pPr>
            <a:r>
              <a:rPr sz="1400" b="1">
                <a:solidFill>
                  <a:srgbClr val="009900"/>
                </a:solidFill>
                <a:latin typeface="Arial"/>
              </a:rPr>
              <a:t>nucleus</a:t>
            </a:r>
          </a:p>
        </p:txBody>
      </p:sp>
      <p:sp>
        <p:nvSpPr>
          <p:cNvPr id="17" name="Right Arrow 16"/>
          <p:cNvSpPr/>
          <p:nvPr/>
        </p:nvSpPr>
        <p:spPr>
          <a:xfrm>
            <a:off x="3931920" y="4144518"/>
            <a:ext cx="182880" cy="164592"/>
          </a:xfrm>
          <a:prstGeom prst="rightArrow">
            <a:avLst/>
          </a:prstGeom>
          <a:solidFill>
            <a:srgbClr val="000000"/>
          </a:solidFill>
          <a:ln>
            <a:noFill/>
          </a:ln>
          <a:effectLst/>
        </p:spPr>
        <p:txBody>
          <a:bodyPr rtlCol="0" anchor="ctr"/>
          <a:lstStyle/>
          <a:p>
            <a:pPr algn="ctr"/>
          </a:p>
        </p:txBody>
      </p:sp>
      <p:sp>
        <p:nvSpPr>
          <p:cNvPr id="18" name="Rectangle 17"/>
          <p:cNvSpPr/>
          <p:nvPr/>
        </p:nvSpPr>
        <p:spPr>
          <a:xfrm>
            <a:off x="4169663" y="3975354"/>
            <a:ext cx="1417320" cy="502920"/>
          </a:xfrm>
          <a:prstGeom prst="rect">
            <a:avLst/>
          </a:prstGeom>
          <a:solidFill>
            <a:srgbClr val="FFFFFF"/>
          </a:solidFill>
          <a:ln w="12700">
            <a:solidFill>
              <a:srgbClr val="000000"/>
            </a:solidFill>
          </a:ln>
          <a:effectLst/>
        </p:spPr>
        <p:txBody>
          <a:bodyPr rtlCol="0" anchor="ctr"/>
          <a:lstStyle/>
          <a:p>
            <a:pPr algn="ctr"/>
          </a:p>
        </p:txBody>
      </p:sp>
      <p:sp>
        <p:nvSpPr>
          <p:cNvPr id="19" name="TextBox 18"/>
          <p:cNvSpPr txBox="1"/>
          <p:nvPr/>
        </p:nvSpPr>
        <p:spPr>
          <a:xfrm>
            <a:off x="4169663" y="3975354"/>
            <a:ext cx="1417320" cy="502920"/>
          </a:xfrm>
          <a:prstGeom prst="rect">
            <a:avLst/>
          </a:prstGeom>
          <a:noFill/>
        </p:spPr>
        <p:txBody>
          <a:bodyPr wrap="square" lIns="0" rIns="0" tIns="0" bIns="0" anchor="ctr">
            <a:spAutoFit/>
          </a:bodyPr>
          <a:lstStyle/>
          <a:p>
            <a:pPr algn="ctr">
              <a:spcAft>
                <a:spcPts val="0"/>
              </a:spcAft>
            </a:pPr>
            <a:r>
              <a:rPr sz="1400" b="1">
                <a:solidFill>
                  <a:srgbClr val="009900"/>
                </a:solidFill>
                <a:latin typeface="Arial"/>
              </a:rPr>
              <a:t>mitochondrion</a:t>
            </a:r>
          </a:p>
        </p:txBody>
      </p:sp>
      <p:sp>
        <p:nvSpPr>
          <p:cNvPr id="20" name="Right Arrow 19"/>
          <p:cNvSpPr/>
          <p:nvPr/>
        </p:nvSpPr>
        <p:spPr>
          <a:xfrm>
            <a:off x="5641847" y="4144518"/>
            <a:ext cx="182880" cy="164592"/>
          </a:xfrm>
          <a:prstGeom prst="rightArrow">
            <a:avLst/>
          </a:prstGeom>
          <a:solidFill>
            <a:srgbClr val="000000"/>
          </a:solidFill>
          <a:ln>
            <a:noFill/>
          </a:ln>
          <a:effectLst/>
        </p:spPr>
        <p:txBody>
          <a:bodyPr rtlCol="0" anchor="ctr"/>
          <a:lstStyle/>
          <a:p>
            <a:pPr algn="ctr"/>
          </a:p>
        </p:txBody>
      </p:sp>
      <p:sp>
        <p:nvSpPr>
          <p:cNvPr id="21" name="Rectangle 20"/>
          <p:cNvSpPr/>
          <p:nvPr/>
        </p:nvSpPr>
        <p:spPr>
          <a:xfrm>
            <a:off x="5879592" y="3975354"/>
            <a:ext cx="1417320" cy="502920"/>
          </a:xfrm>
          <a:prstGeom prst="rect">
            <a:avLst/>
          </a:prstGeom>
          <a:solidFill>
            <a:srgbClr val="FFFFFF"/>
          </a:solidFill>
          <a:ln w="12700">
            <a:solidFill>
              <a:srgbClr val="000000"/>
            </a:solidFill>
          </a:ln>
          <a:effectLst/>
        </p:spPr>
        <p:txBody>
          <a:bodyPr rtlCol="0" anchor="ctr"/>
          <a:lstStyle/>
          <a:p>
            <a:pPr algn="ctr"/>
          </a:p>
        </p:txBody>
      </p:sp>
      <p:sp>
        <p:nvSpPr>
          <p:cNvPr id="22" name="TextBox 21"/>
          <p:cNvSpPr txBox="1"/>
          <p:nvPr/>
        </p:nvSpPr>
        <p:spPr>
          <a:xfrm>
            <a:off x="5879592" y="3975354"/>
            <a:ext cx="1417320" cy="502920"/>
          </a:xfrm>
          <a:prstGeom prst="rect">
            <a:avLst/>
          </a:prstGeom>
          <a:noFill/>
        </p:spPr>
        <p:txBody>
          <a:bodyPr wrap="square" lIns="0" rIns="0" tIns="0" bIns="0" anchor="ctr">
            <a:spAutoFit/>
          </a:bodyPr>
          <a:lstStyle/>
          <a:p>
            <a:pPr algn="ctr">
              <a:spcAft>
                <a:spcPts val="0"/>
              </a:spcAft>
            </a:pPr>
            <a:r>
              <a:rPr sz="1400" b="1">
                <a:solidFill>
                  <a:srgbClr val="009900"/>
                </a:solidFill>
                <a:latin typeface="Arial"/>
              </a:rPr>
              <a:t>virus</a:t>
            </a:r>
          </a:p>
        </p:txBody>
      </p:sp>
      <p:sp>
        <p:nvSpPr>
          <p:cNvPr id="23" name="TextBox 22"/>
          <p:cNvSpPr txBox="1"/>
          <p:nvPr/>
        </p:nvSpPr>
        <p:spPr>
          <a:xfrm>
            <a:off x="749807" y="4505706"/>
            <a:ext cx="141732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largest</a:t>
            </a:r>
          </a:p>
        </p:txBody>
      </p:sp>
      <p:sp>
        <p:nvSpPr>
          <p:cNvPr id="24" name="TextBox 23"/>
          <p:cNvSpPr txBox="1"/>
          <p:nvPr/>
        </p:nvSpPr>
        <p:spPr>
          <a:xfrm>
            <a:off x="5879592" y="4505706"/>
            <a:ext cx="1417320" cy="228600"/>
          </a:xfrm>
          <a:prstGeom prst="rect">
            <a:avLst/>
          </a:prstGeom>
          <a:noFill/>
        </p:spPr>
        <p:txBody>
          <a:bodyPr wrap="square" lIns="0" rIns="0" tIns="0" bIns="0" anchor="t">
            <a:spAutoFit/>
          </a:bodyPr>
          <a:lstStyle/>
          <a:p>
            <a:pPr algn="ctr">
              <a:spcAft>
                <a:spcPts val="0"/>
              </a:spcAft>
            </a:pPr>
            <a:r>
              <a:rPr sz="1300" b="0">
                <a:solidFill>
                  <a:srgbClr val="5A5A5A"/>
                </a:solidFill>
                <a:latin typeface="Arial"/>
              </a:rPr>
              <a:t>smallest</a:t>
            </a:r>
          </a:p>
        </p:txBody>
      </p:sp>
      <p:sp>
        <p:nvSpPr>
          <p:cNvPr id="25" name="TextBox 24"/>
          <p:cNvSpPr txBox="1"/>
          <p:nvPr/>
        </p:nvSpPr>
        <p:spPr>
          <a:xfrm>
            <a:off x="685800" y="4844033"/>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(a)</a:t>
            </a:r>
          </a:p>
        </p:txBody>
      </p:sp>
      <p:sp>
        <p:nvSpPr>
          <p:cNvPr id="26" name="TextBox 25"/>
          <p:cNvSpPr txBox="1"/>
          <p:nvPr/>
        </p:nvSpPr>
        <p:spPr>
          <a:xfrm>
            <a:off x="1097280" y="4844033"/>
            <a:ext cx="6263640" cy="41605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plant cell, nucleus, mitochondrion, virus (2). One pair the wrong way round (1).  </a:t>
            </a:r>
            <a:r>
              <a:rPr sz="1300" b="1">
                <a:solidFill>
                  <a:srgbClr val="009900"/>
                </a:solidFill>
                <a:latin typeface="Arial"/>
              </a:rPr>
              <a:t>(In µm: 100, 10, 1, 0.1.)</a:t>
            </a:r>
          </a:p>
        </p:txBody>
      </p:sp>
      <p:sp>
        <p:nvSpPr>
          <p:cNvPr id="27" name="TextBox 26"/>
          <p:cNvSpPr txBox="1"/>
          <p:nvPr/>
        </p:nvSpPr>
        <p:spPr>
          <a:xfrm>
            <a:off x="685800" y="5397246"/>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28" name="TextBox 27"/>
          <p:cNvSpPr txBox="1"/>
          <p:nvPr/>
        </p:nvSpPr>
        <p:spPr>
          <a:xfrm>
            <a:off x="1097280" y="5397246"/>
            <a:ext cx="6263640" cy="208025"/>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2 (1): 100 µm ÷ 1 µm = 100 = 10</a:t>
            </a:r>
            <a:r>
              <a:rPr sz="1400" b="1" baseline="30000">
                <a:solidFill>
                  <a:srgbClr val="009900"/>
                </a:solidFill>
                <a:latin typeface="Arial"/>
              </a:rPr>
              <a:t>2</a:t>
            </a:r>
            <a:r>
              <a:rPr sz="1400" b="1">
                <a:solidFill>
                  <a:srgbClr val="009900"/>
                </a:solidFill>
                <a:latin typeface="Arial"/>
              </a:rPr>
              <a:t>.  </a:t>
            </a:r>
            <a:r>
              <a:rPr sz="1300" b="1">
                <a:solidFill>
                  <a:srgbClr val="009900"/>
                </a:solidFill>
                <a:latin typeface="Arial"/>
              </a:rPr>
              <a:t>Do not accept 20 or 100.</a:t>
            </a:r>
          </a:p>
        </p:txBody>
      </p:sp>
      <p:sp>
        <p:nvSpPr>
          <p:cNvPr id="29" name="TextBox 28"/>
          <p:cNvSpPr txBox="1"/>
          <p:nvPr/>
        </p:nvSpPr>
        <p:spPr>
          <a:xfrm>
            <a:off x="685800" y="5742431"/>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(c)</a:t>
            </a:r>
          </a:p>
        </p:txBody>
      </p:sp>
      <p:sp>
        <p:nvSpPr>
          <p:cNvPr id="30" name="TextBox 29"/>
          <p:cNvSpPr txBox="1"/>
          <p:nvPr/>
        </p:nvSpPr>
        <p:spPr>
          <a:xfrm>
            <a:off x="1097280" y="5742431"/>
            <a:ext cx="6263640" cy="647319"/>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0.1 mm = 100 µm = 100 000 nm (or virus 100 nm = 0.1 µm) (1);  100 000 ÷ 100 = 1000, so yes, the student is right (1).</a:t>
            </a:r>
          </a:p>
          <a:p>
            <a:pPr algn="l">
              <a:spcAft>
                <a:spcPts val="300"/>
              </a:spcAft>
            </a:pPr>
            <a:r>
              <a:rPr sz="1300" b="1">
                <a:solidFill>
                  <a:srgbClr val="009900"/>
                </a:solidFill>
                <a:latin typeface="Arial"/>
              </a:rPr>
              <a:t>“Yes” with no working scores 0.</a:t>
            </a:r>
          </a:p>
        </p:txBody>
      </p:sp>
      <p:sp>
        <p:nvSpPr>
          <p:cNvPr id="31" name="Rectangle 30"/>
          <p:cNvSpPr/>
          <p:nvPr/>
        </p:nvSpPr>
        <p:spPr>
          <a:xfrm>
            <a:off x="685800" y="6499478"/>
            <a:ext cx="6675120" cy="10972"/>
          </a:xfrm>
          <a:prstGeom prst="rect">
            <a:avLst/>
          </a:prstGeom>
          <a:solidFill>
            <a:srgbClr val="D2D2D2"/>
          </a:solidFill>
          <a:ln>
            <a:noFill/>
          </a:ln>
          <a:effectLst/>
        </p:spPr>
        <p:txBody>
          <a:bodyPr rtlCol="0" anchor="ctr"/>
          <a:lstStyle/>
          <a:p>
            <a:pPr algn="ctr"/>
          </a:p>
        </p:txBody>
      </p:sp>
      <p:sp>
        <p:nvSpPr>
          <p:cNvPr id="32" name="TextBox 31"/>
          <p:cNvSpPr txBox="1"/>
          <p:nvPr/>
        </p:nvSpPr>
        <p:spPr>
          <a:xfrm>
            <a:off x="685800" y="6590918"/>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33" name="TextBox 32"/>
          <p:cNvSpPr txBox="1"/>
          <p:nvPr/>
        </p:nvSpPr>
        <p:spPr>
          <a:xfrm>
            <a:off x="685800" y="6929246"/>
            <a:ext cx="6675120" cy="827278"/>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(a)  </a:t>
            </a:r>
            <a:r>
              <a:rPr sz="1400" b="1">
                <a:solidFill>
                  <a:srgbClr val="009900"/>
                </a:solidFill>
                <a:latin typeface="Arial"/>
              </a:rPr>
              <a:t>plant cell, nucleus, mitochondrion, virus.</a:t>
            </a:r>
          </a:p>
          <a:p>
            <a:pPr algn="l">
              <a:spcAft>
                <a:spcPts val="800"/>
              </a:spcAft>
            </a:pPr>
            <a:r>
              <a:rPr sz="1400" b="1">
                <a:solidFill>
                  <a:srgbClr val="000000"/>
                </a:solidFill>
                <a:latin typeface="Arial"/>
              </a:rPr>
              <a:t>(b)  </a:t>
            </a:r>
            <a:r>
              <a:rPr sz="1400" b="1">
                <a:solidFill>
                  <a:srgbClr val="009900"/>
                </a:solidFill>
                <a:latin typeface="Arial"/>
              </a:rPr>
              <a:t>100 µm ÷ 1 µm = 100 = 10</a:t>
            </a:r>
            <a:r>
              <a:rPr sz="1400" b="1" baseline="30000">
                <a:solidFill>
                  <a:srgbClr val="009900"/>
                </a:solidFill>
                <a:latin typeface="Arial"/>
              </a:rPr>
              <a:t>2</a:t>
            </a:r>
            <a:r>
              <a:rPr sz="1400" b="1">
                <a:solidFill>
                  <a:srgbClr val="009900"/>
                </a:solidFill>
                <a:latin typeface="Arial"/>
              </a:rPr>
              <a:t>, so 2 orders of magnitude.</a:t>
            </a:r>
          </a:p>
          <a:p>
            <a:pPr algn="l">
              <a:spcAft>
                <a:spcPts val="800"/>
              </a:spcAft>
            </a:pPr>
            <a:r>
              <a:rPr sz="1400" b="1">
                <a:solidFill>
                  <a:srgbClr val="000000"/>
                </a:solidFill>
                <a:latin typeface="Arial"/>
              </a:rPr>
              <a:t>(c)  </a:t>
            </a:r>
            <a:r>
              <a:rPr sz="1400" b="1">
                <a:solidFill>
                  <a:srgbClr val="009900"/>
                </a:solidFill>
                <a:latin typeface="Arial"/>
              </a:rPr>
              <a:t>0.1 mm = 100 000 nm. 100 000 ÷ 100 = 1000, so the student is right.</a:t>
            </a:r>
          </a:p>
        </p:txBody>
      </p:sp>
      <p:sp>
        <p:nvSpPr>
          <p:cNvPr id="34" name="Rectangle 3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35" name="TextBox 3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36" name="TextBox 3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7" name="TextBox 36"/>
          <p:cNvSpPr txBox="1"/>
          <p:nvPr/>
        </p:nvSpPr>
        <p:spPr>
          <a:xfrm>
            <a:off x="7882128" y="1572768"/>
            <a:ext cx="6675120" cy="6369176"/>
          </a:xfrm>
          <a:prstGeom prst="rect">
            <a:avLst/>
          </a:prstGeom>
          <a:noFill/>
        </p:spPr>
        <p:txBody>
          <a:bodyPr wrap="square" lIns="0" rIns="0" tIns="0" bIns="0" anchor="t">
            <a:spAutoFit/>
          </a:bodyPr>
          <a:lstStyle/>
          <a:p>
            <a:pPr algn="l">
              <a:spcAft>
                <a:spcPts val="200"/>
              </a:spcAft>
            </a:pPr>
            <a:r>
              <a:rPr sz="1300" b="1">
                <a:solidFill>
                  <a:srgbClr val="000000"/>
                </a:solidFill>
                <a:latin typeface="Arial"/>
              </a:rPr>
              <a:t>Level 3 (5–6 marks): </a:t>
            </a:r>
            <a:r>
              <a:rPr sz="1300" b="1">
                <a:solidFill>
                  <a:srgbClr val="009900"/>
                </a:solidFill>
                <a:latin typeface="Arial"/>
              </a:rPr>
              <a:t>A clear, logical method for both parts. The scale bar and the cell are measured with a ruler in mm; the real width is calculated from the scale bar with the right steps and units; the magnification is found by changing the bar’s length into µm and dividing by 20 µm (or image size ÷ real size, in the same unit). The steps are in a logical order. (A way to improve the result, such as measuring several cells, is credit-worthy but not needed for Level 3.)</a:t>
            </a:r>
          </a:p>
          <a:p>
            <a:pPr algn="l">
              <a:spcAft>
                <a:spcPts val="200"/>
              </a:spcAft>
            </a:pPr>
            <a:r>
              <a:rPr sz="1300" b="1">
                <a:solidFill>
                  <a:srgbClr val="000000"/>
                </a:solidFill>
                <a:latin typeface="Arial"/>
              </a:rPr>
              <a:t>Level 2 (3–4 marks): </a:t>
            </a:r>
            <a:r>
              <a:rPr sz="1300" b="1">
                <a:solidFill>
                  <a:srgbClr val="009900"/>
                </a:solidFill>
                <a:latin typeface="Arial"/>
              </a:rPr>
              <a:t>A method for the real width using the scale bar, with some correct steps. The magnification is missing or incomplete, or the units are not handled correctly.</a:t>
            </a:r>
          </a:p>
          <a:p>
            <a:pPr algn="l">
              <a:spcAft>
                <a:spcPts val="200"/>
              </a:spcAft>
            </a:pPr>
            <a:r>
              <a:rPr sz="1300" b="1">
                <a:solidFill>
                  <a:srgbClr val="000000"/>
                </a:solidFill>
                <a:latin typeface="Arial"/>
              </a:rPr>
              <a:t>Level 1 (1–2 marks): </a:t>
            </a:r>
            <a:r>
              <a:rPr sz="1300" b="1">
                <a:solidFill>
                  <a:srgbClr val="009900"/>
                </a:solidFill>
                <a:latin typeface="Arial"/>
              </a:rPr>
              <a:t>Simple statements, such as “measure the cell” or “use the scale bar”, with no clear method.</a:t>
            </a:r>
          </a:p>
          <a:p>
            <a:pPr algn="l">
              <a:spcAft>
                <a:spcPts val="200"/>
              </a:spcAft>
            </a:pPr>
            <a:r>
              <a:rPr sz="1300" b="1">
                <a:solidFill>
                  <a:srgbClr val="000000"/>
                </a:solidFill>
                <a:latin typeface="Arial"/>
              </a:rPr>
              <a:t>0 marks: </a:t>
            </a:r>
            <a:r>
              <a:rPr sz="1300" b="1">
                <a:solidFill>
                  <a:srgbClr val="009900"/>
                </a:solidFill>
                <a:latin typeface="Arial"/>
              </a:rPr>
              <a:t>No relevant content.</a:t>
            </a:r>
          </a:p>
          <a:p>
            <a:pPr algn="l">
              <a:spcAft>
                <a:spcPts val="200"/>
              </a:spcAft>
            </a:pPr>
            <a:r>
              <a:rPr sz="1300" b="1">
                <a:solidFill>
                  <a:srgbClr val="000000"/>
                </a:solidFill>
                <a:latin typeface="Arial"/>
              </a:rPr>
              <a:t>Indicative content</a:t>
            </a:r>
          </a:p>
          <a:p>
            <a:pPr algn="l" marL="201168" indent="-201168">
              <a:spcAft>
                <a:spcPts val="200"/>
              </a:spcAft>
              <a:buClr>
                <a:srgbClr val="009900"/>
              </a:buClr>
              <a:buSzPct val="120000"/>
              <a:buFont typeface="Arial"/>
              <a:buChar char="•"/>
            </a:pPr>
            <a:r>
              <a:rPr sz="1300" b="1">
                <a:solidFill>
                  <a:srgbClr val="009900"/>
                </a:solidFill>
                <a:latin typeface="Arial"/>
              </a:rPr>
              <a:t>measure the length of the scale bar with a ruler, in mm</a:t>
            </a:r>
          </a:p>
          <a:p>
            <a:pPr algn="l" marL="201168" indent="-201168">
              <a:spcAft>
                <a:spcPts val="200"/>
              </a:spcAft>
              <a:buClr>
                <a:srgbClr val="009900"/>
              </a:buClr>
              <a:buSzPct val="120000"/>
              <a:buFont typeface="Arial"/>
              <a:buChar char="•"/>
            </a:pPr>
            <a:r>
              <a:rPr sz="1300" b="1">
                <a:solidFill>
                  <a:srgbClr val="009900"/>
                </a:solidFill>
                <a:latin typeface="Arial"/>
              </a:rPr>
              <a:t>measure the width of one cell across its widest part, in mm</a:t>
            </a:r>
          </a:p>
          <a:p>
            <a:pPr algn="l" marL="201168" indent="-201168">
              <a:spcAft>
                <a:spcPts val="200"/>
              </a:spcAft>
              <a:buClr>
                <a:srgbClr val="009900"/>
              </a:buClr>
              <a:buSzPct val="120000"/>
              <a:buFont typeface="Arial"/>
              <a:buChar char="•"/>
            </a:pPr>
            <a:r>
              <a:rPr sz="1300" b="1">
                <a:solidFill>
                  <a:srgbClr val="009900"/>
                </a:solidFill>
                <a:latin typeface="Arial"/>
              </a:rPr>
              <a:t>do not use the label (20 µm) as the bar’s length</a:t>
            </a:r>
          </a:p>
          <a:p>
            <a:pPr algn="l" marL="201168" indent="-201168">
              <a:spcAft>
                <a:spcPts val="200"/>
              </a:spcAft>
              <a:buClr>
                <a:srgbClr val="009900"/>
              </a:buClr>
              <a:buSzPct val="120000"/>
              <a:buFont typeface="Arial"/>
              <a:buChar char="•"/>
            </a:pPr>
            <a:r>
              <a:rPr sz="1300" b="1">
                <a:solidFill>
                  <a:srgbClr val="009900"/>
                </a:solidFill>
                <a:latin typeface="Arial"/>
              </a:rPr>
              <a:t>divide the cell’s width by the bar’s length to find how many bars wide the cell is</a:t>
            </a:r>
          </a:p>
          <a:p>
            <a:pPr algn="l" marL="201168" indent="-201168">
              <a:spcAft>
                <a:spcPts val="200"/>
              </a:spcAft>
              <a:buClr>
                <a:srgbClr val="009900"/>
              </a:buClr>
              <a:buSzPct val="120000"/>
              <a:buFont typeface="Arial"/>
              <a:buChar char="•"/>
            </a:pPr>
            <a:r>
              <a:rPr sz="1300" b="1">
                <a:solidFill>
                  <a:srgbClr val="009900"/>
                </a:solidFill>
                <a:latin typeface="Arial"/>
              </a:rPr>
              <a:t>multiply by 20 µm to get the real width in µm</a:t>
            </a:r>
          </a:p>
          <a:p>
            <a:pPr algn="l" marL="201168" indent="-201168">
              <a:spcAft>
                <a:spcPts val="200"/>
              </a:spcAft>
              <a:buClr>
                <a:srgbClr val="009900"/>
              </a:buClr>
              <a:buSzPct val="120000"/>
              <a:buFont typeface="Arial"/>
              <a:buChar char="•"/>
            </a:pPr>
            <a:r>
              <a:rPr sz="1300" b="1">
                <a:solidFill>
                  <a:srgbClr val="009900"/>
                </a:solidFill>
                <a:latin typeface="Arial"/>
              </a:rPr>
              <a:t>to find the magnification, change the bar’s length into µm (× 1000)</a:t>
            </a:r>
          </a:p>
          <a:p>
            <a:pPr algn="l" marL="201168" indent="-201168">
              <a:spcAft>
                <a:spcPts val="200"/>
              </a:spcAft>
              <a:buClr>
                <a:srgbClr val="009900"/>
              </a:buClr>
              <a:buSzPct val="120000"/>
              <a:buFont typeface="Arial"/>
              <a:buChar char="•"/>
            </a:pPr>
            <a:r>
              <a:rPr sz="1300" b="1">
                <a:solidFill>
                  <a:srgbClr val="009900"/>
                </a:solidFill>
                <a:latin typeface="Arial"/>
              </a:rPr>
              <a:t>magnification = size of image ÷ size of real object = the bar’s length in µm ÷ 20 µm (or the cell’s image width in µm ÷ its real width)</a:t>
            </a:r>
          </a:p>
          <a:p>
            <a:pPr algn="l" marL="201168" indent="-201168">
              <a:spcAft>
                <a:spcPts val="200"/>
              </a:spcAft>
              <a:buClr>
                <a:srgbClr val="009900"/>
              </a:buClr>
              <a:buSzPct val="120000"/>
              <a:buFont typeface="Arial"/>
              <a:buChar char="•"/>
            </a:pPr>
            <a:r>
              <a:rPr sz="1300" b="1">
                <a:solidFill>
                  <a:srgbClr val="009900"/>
                </a:solidFill>
                <a:latin typeface="Arial"/>
              </a:rPr>
              <a:t>magnification has no unit</a:t>
            </a:r>
          </a:p>
          <a:p>
            <a:pPr algn="l" marL="201168" indent="-201168">
              <a:spcAft>
                <a:spcPts val="200"/>
              </a:spcAft>
              <a:buClr>
                <a:srgbClr val="009900"/>
              </a:buClr>
              <a:buSzPct val="120000"/>
              <a:buFont typeface="Arial"/>
              <a:buChar char="•"/>
            </a:pPr>
            <a:r>
              <a:rPr sz="1300" b="1">
                <a:solidFill>
                  <a:srgbClr val="009900"/>
                </a:solidFill>
                <a:latin typeface="Arial"/>
              </a:rPr>
              <a:t>measure several cells and find the mean</a:t>
            </a:r>
          </a:p>
          <a:p>
            <a:pPr algn="l" marL="201168" indent="-201168">
              <a:spcAft>
                <a:spcPts val="200"/>
              </a:spcAft>
              <a:buClr>
                <a:srgbClr val="009900"/>
              </a:buClr>
              <a:buSzPct val="120000"/>
              <a:buFont typeface="Arial"/>
              <a:buChar char="•"/>
            </a:pPr>
            <a:r>
              <a:rPr sz="1300" b="1">
                <a:solidFill>
                  <a:srgbClr val="009900"/>
                </a:solidFill>
                <a:latin typeface="Arial"/>
              </a:rPr>
              <a:t>check the answer is sensible (a cheek cell is about 50 µm across)</a:t>
            </a:r>
          </a:p>
          <a:p>
            <a:pPr algn="l">
              <a:spcAft>
                <a:spcPts val="200"/>
              </a:spcAft>
            </a:pPr>
            <a:r>
              <a:rPr sz="1300" b="1">
                <a:solidFill>
                  <a:srgbClr val="000000"/>
                </a:solidFill>
                <a:latin typeface="Arial"/>
              </a:rPr>
              <a:t>Model answer: </a:t>
            </a:r>
            <a:r>
              <a:rPr sz="1300" b="1">
                <a:solidFill>
                  <a:srgbClr val="009900"/>
                </a:solidFill>
                <a:latin typeface="Arial"/>
              </a:rPr>
              <a:t>Use a ruler to measure the length of the scale bar in mm, for example 8 mm. Then measure the width of one cheek cell across its widest part, for example 20 mm. Divide the cell’s width by the bar’s length to find how many bars wide the cell is: 20 ÷ 8 = 2.5. Multiply by the value of the bar: 2.5 × 20 µm = 50 µm. This is the real width. To find the magnification, change the bar’s length into µm: 8 mm = 8000 µm. Then magnification = size of image ÷ size of real object = 8000 ÷ 20 = × 400. To get a better answer, measure several cells and work out the mean width.</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Alternative worksheet: Magnification and cell size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2717164"/>
          </a:xfrm>
          <a:prstGeom prst="rect">
            <a:avLst/>
          </a:prstGeom>
          <a:noFill/>
        </p:spPr>
        <p:txBody>
          <a:bodyPr wrap="square" lIns="0" rIns="0" tIns="0" bIns="0" anchor="t">
            <a:spAutoFit/>
          </a:bodyPr>
          <a:lstStyle/>
          <a:p>
            <a:pPr algn="l" marL="256032" indent="-256032">
              <a:spcAft>
                <a:spcPts val="800"/>
              </a:spcAft>
              <a:buClr>
                <a:srgbClr val="223A5A"/>
              </a:buClr>
              <a:buSzPct val="120000"/>
              <a:buFont typeface="Arial"/>
              <a:buChar char="•"/>
            </a:pPr>
            <a:r>
              <a:rPr sz="1500" b="0">
                <a:solidFill>
                  <a:srgbClr val="000000"/>
                </a:solidFill>
                <a:latin typeface="Arial"/>
              </a:rPr>
              <a:t>Cells are tiny. We measure them in </a:t>
            </a:r>
            <a:r>
              <a:rPr sz="1500" b="1">
                <a:solidFill>
                  <a:srgbClr val="000000"/>
                </a:solidFill>
                <a:latin typeface="Arial"/>
              </a:rPr>
              <a:t>micrometres (µm)</a:t>
            </a:r>
            <a:r>
              <a:rPr sz="1500" b="0">
                <a:solidFill>
                  <a:srgbClr val="000000"/>
                </a:solidFill>
                <a:latin typeface="Arial"/>
              </a:rPr>
              <a:t>.</a:t>
            </a:r>
          </a:p>
          <a:p>
            <a:pPr algn="l" marL="256032" indent="-256032">
              <a:spcAft>
                <a:spcPts val="800"/>
              </a:spcAft>
              <a:buClr>
                <a:srgbClr val="223A5A"/>
              </a:buClr>
              <a:buSzPct val="120000"/>
              <a:buFont typeface="Arial"/>
              <a:buChar char="•"/>
            </a:pPr>
            <a:r>
              <a:rPr sz="1500" b="0">
                <a:solidFill>
                  <a:srgbClr val="000000"/>
                </a:solidFill>
                <a:latin typeface="Arial"/>
              </a:rPr>
              <a:t>1 mm = 1000 µm. 1 µm = 1000 nm.</a:t>
            </a:r>
          </a:p>
          <a:p>
            <a:pPr algn="l" marL="256032" indent="-256032">
              <a:spcAft>
                <a:spcPts val="800"/>
              </a:spcAft>
              <a:buClr>
                <a:srgbClr val="223A5A"/>
              </a:buClr>
              <a:buSzPct val="120000"/>
              <a:buFont typeface="Arial"/>
              <a:buChar char="•"/>
            </a:pPr>
            <a:r>
              <a:rPr sz="1500" b="1">
                <a:solidFill>
                  <a:srgbClr val="000000"/>
                </a:solidFill>
                <a:latin typeface="Arial"/>
              </a:rPr>
              <a:t>Magnification</a:t>
            </a:r>
            <a:r>
              <a:rPr sz="1500" b="0">
                <a:solidFill>
                  <a:srgbClr val="000000"/>
                </a:solidFill>
                <a:latin typeface="Arial"/>
              </a:rPr>
              <a:t> is how many times bigger the image is than the real object.</a:t>
            </a:r>
          </a:p>
          <a:p>
            <a:pPr algn="l" marL="256032" indent="-256032">
              <a:spcAft>
                <a:spcPts val="800"/>
              </a:spcAft>
              <a:buClr>
                <a:srgbClr val="223A5A"/>
              </a:buClr>
              <a:buSzPct val="120000"/>
              <a:buFont typeface="Arial"/>
              <a:buChar char="•"/>
            </a:pPr>
            <a:r>
              <a:rPr sz="1500" b="0">
                <a:solidFill>
                  <a:srgbClr val="000000"/>
                </a:solidFill>
                <a:latin typeface="Arial"/>
              </a:rPr>
              <a:t>magnification = size of image ÷ size of real object</a:t>
            </a:r>
          </a:p>
          <a:p>
            <a:pPr algn="l" marL="256032" indent="-256032">
              <a:spcAft>
                <a:spcPts val="800"/>
              </a:spcAft>
              <a:buClr>
                <a:srgbClr val="223A5A"/>
              </a:buClr>
              <a:buSzPct val="120000"/>
              <a:buFont typeface="Arial"/>
              <a:buChar char="•"/>
            </a:pPr>
            <a:r>
              <a:rPr sz="1500" b="0">
                <a:solidFill>
                  <a:srgbClr val="000000"/>
                </a:solidFill>
                <a:latin typeface="Arial"/>
              </a:rPr>
              <a:t>Magnification has no unit. We write it like this: </a:t>
            </a:r>
            <a:r>
              <a:rPr sz="1500" b="1">
                <a:solidFill>
                  <a:srgbClr val="000000"/>
                </a:solidFill>
                <a:latin typeface="Arial"/>
              </a:rPr>
              <a:t>× 100</a:t>
            </a:r>
            <a:r>
              <a:rPr sz="1500" b="0">
                <a:solidFill>
                  <a:srgbClr val="000000"/>
                </a:solidFill>
                <a:latin typeface="Arial"/>
              </a:rPr>
              <a:t>.</a:t>
            </a:r>
          </a:p>
          <a:p>
            <a:pPr algn="l" marL="256032" indent="-256032">
              <a:spcAft>
                <a:spcPts val="8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real size</a:t>
            </a:r>
            <a:r>
              <a:rPr sz="1500" b="0">
                <a:solidFill>
                  <a:srgbClr val="000000"/>
                </a:solidFill>
                <a:latin typeface="Arial"/>
              </a:rPr>
              <a:t> is smaller than the image.</a:t>
            </a:r>
          </a:p>
          <a:p>
            <a:pPr algn="l" marL="256032" indent="-256032">
              <a:spcAft>
                <a:spcPts val="8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scale bar</a:t>
            </a:r>
            <a:r>
              <a:rPr sz="1500" b="0">
                <a:solidFill>
                  <a:srgbClr val="000000"/>
                </a:solidFill>
                <a:latin typeface="Arial"/>
              </a:rPr>
              <a:t> is a line on a picture that shows a real length.</a:t>
            </a:r>
          </a:p>
          <a:p>
            <a:pPr algn="l" marL="256032" indent="-256032">
              <a:spcAft>
                <a:spcPts val="8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field of view</a:t>
            </a:r>
            <a:r>
              <a:rPr sz="1500" b="0">
                <a:solidFill>
                  <a:srgbClr val="000000"/>
                </a:solidFill>
                <a:latin typeface="Arial"/>
              </a:rPr>
              <a:t> is the circle you can see when you look down a microscope.</a:t>
            </a:r>
          </a:p>
        </p:txBody>
      </p:sp>
      <p:sp>
        <p:nvSpPr>
          <p:cNvPr id="10" name="Rounded Rectangle 9"/>
          <p:cNvSpPr/>
          <p:nvPr/>
        </p:nvSpPr>
        <p:spPr>
          <a:xfrm>
            <a:off x="713231" y="4755921"/>
            <a:ext cx="6620256" cy="3144850"/>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1" name="Picture 10" descr="Key facts. The view at × 100, and the units staircase."/>
          <p:cNvPicPr>
            <a:picLocks noChangeAspect="1"/>
          </p:cNvPicPr>
          <p:nvPr/>
        </p:nvPicPr>
        <p:blipFill>
          <a:blip r:embed="rId2"/>
          <a:stretch>
            <a:fillRect/>
          </a:stretch>
        </p:blipFill>
        <p:spPr>
          <a:xfrm>
            <a:off x="822959" y="4847361"/>
            <a:ext cx="6400800" cy="2713939"/>
          </a:xfrm>
          <a:prstGeom prst="rect">
            <a:avLst/>
          </a:prstGeom>
        </p:spPr>
      </p:pic>
      <p:sp>
        <p:nvSpPr>
          <p:cNvPr id="12" name="TextBox 11"/>
          <p:cNvSpPr txBox="1"/>
          <p:nvPr/>
        </p:nvSpPr>
        <p:spPr>
          <a:xfrm>
            <a:off x="685800" y="7616164"/>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The view at × 100, and the units staircase.</a:t>
            </a:r>
          </a:p>
        </p:txBody>
      </p:sp>
      <p:sp>
        <p:nvSpPr>
          <p:cNvPr id="13" name="Rectangle 1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4" name="TextBox 1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view down the microscope</a:t>
            </a:r>
          </a:p>
        </p:txBody>
      </p:sp>
      <p:sp>
        <p:nvSpPr>
          <p:cNvPr id="15" name="TextBox 1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6" name="TextBox 15"/>
          <p:cNvSpPr txBox="1"/>
          <p:nvPr/>
        </p:nvSpPr>
        <p:spPr>
          <a:xfrm>
            <a:off x="12534126" y="1607248"/>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and 2</a:t>
            </a:r>
          </a:p>
        </p:txBody>
      </p:sp>
      <p:sp>
        <p:nvSpPr>
          <p:cNvPr id="17" name="TextBox 16"/>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8" name="Rectangle 17"/>
          <p:cNvSpPr/>
          <p:nvPr/>
        </p:nvSpPr>
        <p:spPr>
          <a:xfrm>
            <a:off x="7973568" y="1938528"/>
            <a:ext cx="6492240" cy="731520"/>
          </a:xfrm>
          <a:prstGeom prst="rect">
            <a:avLst/>
          </a:prstGeom>
          <a:solidFill>
            <a:srgbClr val="FFFFFF"/>
          </a:solidFill>
          <a:ln w="15875">
            <a:solidFill>
              <a:srgbClr val="000000"/>
            </a:solidFill>
          </a:ln>
          <a:effectLst/>
        </p:spPr>
        <p:txBody>
          <a:bodyPr rtlCol="0" anchor="ctr"/>
          <a:lstStyle/>
          <a:p>
            <a:pPr algn="ctr"/>
          </a:p>
        </p:txBody>
      </p:sp>
      <p:sp>
        <p:nvSpPr>
          <p:cNvPr id="19" name="TextBox 18"/>
          <p:cNvSpPr txBox="1"/>
          <p:nvPr/>
        </p:nvSpPr>
        <p:spPr>
          <a:xfrm>
            <a:off x="806500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air bubble</a:t>
            </a:r>
          </a:p>
        </p:txBody>
      </p:sp>
      <p:sp>
        <p:nvSpPr>
          <p:cNvPr id="20" name="TextBox 19"/>
          <p:cNvSpPr txBox="1"/>
          <p:nvPr/>
        </p:nvSpPr>
        <p:spPr>
          <a:xfrm>
            <a:off x="1016812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sp>
        <p:nvSpPr>
          <p:cNvPr id="21" name="TextBox 20"/>
          <p:cNvSpPr txBox="1"/>
          <p:nvPr/>
        </p:nvSpPr>
        <p:spPr>
          <a:xfrm>
            <a:off x="1227124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cytoplasm</a:t>
            </a:r>
          </a:p>
        </p:txBody>
      </p:sp>
      <p:sp>
        <p:nvSpPr>
          <p:cNvPr id="22" name="TextBox 21"/>
          <p:cNvSpPr txBox="1"/>
          <p:nvPr/>
        </p:nvSpPr>
        <p:spPr>
          <a:xfrm>
            <a:off x="806500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field of view</a:t>
            </a:r>
          </a:p>
        </p:txBody>
      </p:sp>
      <p:sp>
        <p:nvSpPr>
          <p:cNvPr id="23" name="TextBox 22"/>
          <p:cNvSpPr txBox="1"/>
          <p:nvPr/>
        </p:nvSpPr>
        <p:spPr>
          <a:xfrm>
            <a:off x="1016812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nucleus</a:t>
            </a:r>
          </a:p>
        </p:txBody>
      </p:sp>
      <p:pic>
        <p:nvPicPr>
          <p:cNvPr id="24" name="Picture 23" descr="cell wall. Tip: the air bubble is not a cell."/>
          <p:cNvPicPr>
            <a:picLocks noChangeAspect="1"/>
          </p:cNvPicPr>
          <p:nvPr/>
        </p:nvPicPr>
        <p:blipFill>
          <a:blip r:embed="rId3"/>
          <a:stretch>
            <a:fillRect/>
          </a:stretch>
        </p:blipFill>
        <p:spPr>
          <a:xfrm>
            <a:off x="8019288" y="3038094"/>
            <a:ext cx="6400800" cy="4576572"/>
          </a:xfrm>
          <a:prstGeom prst="rect">
            <a:avLst/>
          </a:prstGeom>
        </p:spPr>
      </p:pic>
      <p:sp>
        <p:nvSpPr>
          <p:cNvPr id="25" name="TextBox 24"/>
          <p:cNvSpPr txBox="1"/>
          <p:nvPr/>
        </p:nvSpPr>
        <p:spPr>
          <a:xfrm>
            <a:off x="7882128" y="7936992"/>
            <a:ext cx="6675120" cy="274320"/>
          </a:xfrm>
          <a:prstGeom prst="rect">
            <a:avLst/>
          </a:prstGeom>
          <a:noFill/>
        </p:spPr>
        <p:txBody>
          <a:bodyPr wrap="square" lIns="0" rIns="0" tIns="0" bIns="0" anchor="t">
            <a:spAutoFit/>
          </a:bodyPr>
          <a:lstStyle/>
          <a:p>
            <a:pPr algn="l">
              <a:spcAft>
                <a:spcPts val="600"/>
              </a:spcAft>
            </a:pPr>
            <a:r>
              <a:rPr sz="1300" b="0">
                <a:solidFill>
                  <a:srgbClr val="5A5A5A"/>
                </a:solidFill>
                <a:latin typeface="Arial"/>
              </a:rPr>
              <a:t>Tip: the air bubble is not a cell.</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L4 Alternative worksheet: Magnification and cell size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7" name="Rectangle 6"/>
          <p:cNvSpPr/>
          <p:nvPr/>
        </p:nvSpPr>
        <p:spPr>
          <a:xfrm>
            <a:off x="548640" y="1143000"/>
            <a:ext cx="6949440" cy="342900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word to its meaning</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469596" y="1284732"/>
            <a:ext cx="2446758"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9 and 10</a:t>
            </a:r>
          </a:p>
        </p:txBody>
      </p:sp>
      <p:sp>
        <p:nvSpPr>
          <p:cNvPr id="11" name="TextBox 10"/>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word to its meaning.</a:t>
            </a:r>
          </a:p>
        </p:txBody>
      </p:sp>
      <p:sp>
        <p:nvSpPr>
          <p:cNvPr id="12" name="TextBox 11"/>
          <p:cNvSpPr txBox="1"/>
          <p:nvPr/>
        </p:nvSpPr>
        <p:spPr>
          <a:xfrm>
            <a:off x="685800" y="1938528"/>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micrometre (µm)</a:t>
            </a:r>
          </a:p>
        </p:txBody>
      </p:sp>
      <p:sp>
        <p:nvSpPr>
          <p:cNvPr id="13" name="Oval 12"/>
          <p:cNvSpPr/>
          <p:nvPr/>
        </p:nvSpPr>
        <p:spPr>
          <a:xfrm>
            <a:off x="2296670" y="2092832"/>
            <a:ext cx="137160" cy="137160"/>
          </a:xfrm>
          <a:prstGeom prst="ellipse">
            <a:avLst/>
          </a:prstGeom>
          <a:solidFill>
            <a:srgbClr val="000000"/>
          </a:solidFill>
          <a:ln>
            <a:noFill/>
          </a:ln>
          <a:effectLst/>
        </p:spPr>
        <p:txBody>
          <a:bodyPr rtlCol="0" anchor="ctr"/>
          <a:lstStyle/>
          <a:p>
            <a:pPr algn="ctr"/>
          </a:p>
        </p:txBody>
      </p:sp>
      <p:sp>
        <p:nvSpPr>
          <p:cNvPr id="14" name="Oval 13"/>
          <p:cNvSpPr/>
          <p:nvPr/>
        </p:nvSpPr>
        <p:spPr>
          <a:xfrm>
            <a:off x="3302510" y="2092832"/>
            <a:ext cx="137160" cy="137160"/>
          </a:xfrm>
          <a:prstGeom prst="ellipse">
            <a:avLst/>
          </a:prstGeom>
          <a:solidFill>
            <a:srgbClr val="000000"/>
          </a:solidFill>
          <a:ln>
            <a:noFill/>
          </a:ln>
          <a:effectLst/>
        </p:spPr>
        <p:txBody>
          <a:bodyPr rtlCol="0" anchor="ctr"/>
          <a:lstStyle/>
          <a:p>
            <a:pPr algn="ctr"/>
          </a:p>
        </p:txBody>
      </p:sp>
      <p:sp>
        <p:nvSpPr>
          <p:cNvPr id="15" name="TextBox 14"/>
          <p:cNvSpPr txBox="1"/>
          <p:nvPr/>
        </p:nvSpPr>
        <p:spPr>
          <a:xfrm>
            <a:off x="3553970" y="1938528"/>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 line on a picture that shows a real length</a:t>
            </a:r>
          </a:p>
        </p:txBody>
      </p:sp>
      <p:sp>
        <p:nvSpPr>
          <p:cNvPr id="16" name="TextBox 15"/>
          <p:cNvSpPr txBox="1"/>
          <p:nvPr/>
        </p:nvSpPr>
        <p:spPr>
          <a:xfrm>
            <a:off x="685800" y="2462593"/>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nanometre (nm)</a:t>
            </a:r>
          </a:p>
        </p:txBody>
      </p:sp>
      <p:sp>
        <p:nvSpPr>
          <p:cNvPr id="17" name="Oval 16"/>
          <p:cNvSpPr/>
          <p:nvPr/>
        </p:nvSpPr>
        <p:spPr>
          <a:xfrm>
            <a:off x="2296670" y="2616898"/>
            <a:ext cx="137160" cy="137160"/>
          </a:xfrm>
          <a:prstGeom prst="ellipse">
            <a:avLst/>
          </a:prstGeom>
          <a:solidFill>
            <a:srgbClr val="000000"/>
          </a:solidFill>
          <a:ln>
            <a:noFill/>
          </a:ln>
          <a:effectLst/>
        </p:spPr>
        <p:txBody>
          <a:bodyPr rtlCol="0" anchor="ctr"/>
          <a:lstStyle/>
          <a:p>
            <a:pPr algn="ctr"/>
          </a:p>
        </p:txBody>
      </p:sp>
      <p:sp>
        <p:nvSpPr>
          <p:cNvPr id="18" name="Oval 17"/>
          <p:cNvSpPr/>
          <p:nvPr/>
        </p:nvSpPr>
        <p:spPr>
          <a:xfrm>
            <a:off x="3302510" y="2616898"/>
            <a:ext cx="137160" cy="137160"/>
          </a:xfrm>
          <a:prstGeom prst="ellipse">
            <a:avLst/>
          </a:prstGeom>
          <a:solidFill>
            <a:srgbClr val="000000"/>
          </a:solidFill>
          <a:ln>
            <a:noFill/>
          </a:ln>
          <a:effectLst/>
        </p:spPr>
        <p:txBody>
          <a:bodyPr rtlCol="0" anchor="ctr"/>
          <a:lstStyle/>
          <a:p>
            <a:pPr algn="ctr"/>
          </a:p>
        </p:txBody>
      </p:sp>
      <p:sp>
        <p:nvSpPr>
          <p:cNvPr id="19" name="TextBox 18"/>
          <p:cNvSpPr txBox="1"/>
          <p:nvPr/>
        </p:nvSpPr>
        <p:spPr>
          <a:xfrm>
            <a:off x="3553970" y="2462593"/>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one thousandth of a millimetre</a:t>
            </a:r>
          </a:p>
        </p:txBody>
      </p:sp>
      <p:sp>
        <p:nvSpPr>
          <p:cNvPr id="20" name="TextBox 19"/>
          <p:cNvSpPr txBox="1"/>
          <p:nvPr/>
        </p:nvSpPr>
        <p:spPr>
          <a:xfrm>
            <a:off x="685800" y="2986659"/>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magnification</a:t>
            </a:r>
          </a:p>
        </p:txBody>
      </p:sp>
      <p:sp>
        <p:nvSpPr>
          <p:cNvPr id="21" name="Oval 20"/>
          <p:cNvSpPr/>
          <p:nvPr/>
        </p:nvSpPr>
        <p:spPr>
          <a:xfrm>
            <a:off x="2296670" y="3140964"/>
            <a:ext cx="137160" cy="137160"/>
          </a:xfrm>
          <a:prstGeom prst="ellipse">
            <a:avLst/>
          </a:prstGeom>
          <a:solidFill>
            <a:srgbClr val="000000"/>
          </a:solidFill>
          <a:ln>
            <a:noFill/>
          </a:ln>
          <a:effectLst/>
        </p:spPr>
        <p:txBody>
          <a:bodyPr rtlCol="0" anchor="ctr"/>
          <a:lstStyle/>
          <a:p>
            <a:pPr algn="ctr"/>
          </a:p>
        </p:txBody>
      </p:sp>
      <p:sp>
        <p:nvSpPr>
          <p:cNvPr id="22" name="Oval 21"/>
          <p:cNvSpPr/>
          <p:nvPr/>
        </p:nvSpPr>
        <p:spPr>
          <a:xfrm>
            <a:off x="3302510" y="3140964"/>
            <a:ext cx="137160" cy="137160"/>
          </a:xfrm>
          <a:prstGeom prst="ellipse">
            <a:avLst/>
          </a:prstGeom>
          <a:solidFill>
            <a:srgbClr val="000000"/>
          </a:solidFill>
          <a:ln>
            <a:noFill/>
          </a:ln>
          <a:effectLst/>
        </p:spPr>
        <p:txBody>
          <a:bodyPr rtlCol="0" anchor="ctr"/>
          <a:lstStyle/>
          <a:p>
            <a:pPr algn="ctr"/>
          </a:p>
        </p:txBody>
      </p:sp>
      <p:sp>
        <p:nvSpPr>
          <p:cNvPr id="23" name="TextBox 22"/>
          <p:cNvSpPr txBox="1"/>
          <p:nvPr/>
        </p:nvSpPr>
        <p:spPr>
          <a:xfrm>
            <a:off x="3553970" y="2986659"/>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how many times bigger the image is than the real object</a:t>
            </a:r>
          </a:p>
        </p:txBody>
      </p:sp>
      <p:sp>
        <p:nvSpPr>
          <p:cNvPr id="24" name="TextBox 23"/>
          <p:cNvSpPr txBox="1"/>
          <p:nvPr/>
        </p:nvSpPr>
        <p:spPr>
          <a:xfrm>
            <a:off x="685800" y="3510724"/>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scale bar</a:t>
            </a:r>
          </a:p>
        </p:txBody>
      </p:sp>
      <p:sp>
        <p:nvSpPr>
          <p:cNvPr id="25" name="Oval 24"/>
          <p:cNvSpPr/>
          <p:nvPr/>
        </p:nvSpPr>
        <p:spPr>
          <a:xfrm>
            <a:off x="2296670" y="3665029"/>
            <a:ext cx="137160" cy="137160"/>
          </a:xfrm>
          <a:prstGeom prst="ellipse">
            <a:avLst/>
          </a:prstGeom>
          <a:solidFill>
            <a:srgbClr val="000000"/>
          </a:solidFill>
          <a:ln>
            <a:noFill/>
          </a:ln>
          <a:effectLst/>
        </p:spPr>
        <p:txBody>
          <a:bodyPr rtlCol="0" anchor="ctr"/>
          <a:lstStyle/>
          <a:p>
            <a:pPr algn="ctr"/>
          </a:p>
        </p:txBody>
      </p:sp>
      <p:sp>
        <p:nvSpPr>
          <p:cNvPr id="26" name="Oval 25"/>
          <p:cNvSpPr/>
          <p:nvPr/>
        </p:nvSpPr>
        <p:spPr>
          <a:xfrm>
            <a:off x="3302510" y="3665029"/>
            <a:ext cx="137160" cy="137160"/>
          </a:xfrm>
          <a:prstGeom prst="ellipse">
            <a:avLst/>
          </a:prstGeom>
          <a:solidFill>
            <a:srgbClr val="000000"/>
          </a:solidFill>
          <a:ln>
            <a:noFill/>
          </a:ln>
          <a:effectLst/>
        </p:spPr>
        <p:txBody>
          <a:bodyPr rtlCol="0" anchor="ctr"/>
          <a:lstStyle/>
          <a:p>
            <a:pPr algn="ctr"/>
          </a:p>
        </p:txBody>
      </p:sp>
      <p:sp>
        <p:nvSpPr>
          <p:cNvPr id="27" name="TextBox 26"/>
          <p:cNvSpPr txBox="1"/>
          <p:nvPr/>
        </p:nvSpPr>
        <p:spPr>
          <a:xfrm>
            <a:off x="3553970" y="3510724"/>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the circle you can see when you look down a microscope</a:t>
            </a:r>
          </a:p>
        </p:txBody>
      </p:sp>
      <p:sp>
        <p:nvSpPr>
          <p:cNvPr id="28" name="TextBox 27"/>
          <p:cNvSpPr txBox="1"/>
          <p:nvPr/>
        </p:nvSpPr>
        <p:spPr>
          <a:xfrm>
            <a:off x="685800" y="4034790"/>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field of view</a:t>
            </a:r>
          </a:p>
        </p:txBody>
      </p:sp>
      <p:sp>
        <p:nvSpPr>
          <p:cNvPr id="29" name="Oval 28"/>
          <p:cNvSpPr/>
          <p:nvPr/>
        </p:nvSpPr>
        <p:spPr>
          <a:xfrm>
            <a:off x="2296670" y="4189095"/>
            <a:ext cx="137160" cy="137160"/>
          </a:xfrm>
          <a:prstGeom prst="ellipse">
            <a:avLst/>
          </a:prstGeom>
          <a:solidFill>
            <a:srgbClr val="000000"/>
          </a:solidFill>
          <a:ln>
            <a:noFill/>
          </a:ln>
          <a:effectLst/>
        </p:spPr>
        <p:txBody>
          <a:bodyPr rtlCol="0" anchor="ctr"/>
          <a:lstStyle/>
          <a:p>
            <a:pPr algn="ctr"/>
          </a:p>
        </p:txBody>
      </p:sp>
      <p:sp>
        <p:nvSpPr>
          <p:cNvPr id="30" name="Oval 29"/>
          <p:cNvSpPr/>
          <p:nvPr/>
        </p:nvSpPr>
        <p:spPr>
          <a:xfrm>
            <a:off x="3302510" y="4189095"/>
            <a:ext cx="137160" cy="137160"/>
          </a:xfrm>
          <a:prstGeom prst="ellipse">
            <a:avLst/>
          </a:prstGeom>
          <a:solidFill>
            <a:srgbClr val="000000"/>
          </a:solidFill>
          <a:ln>
            <a:noFill/>
          </a:ln>
          <a:effectLst/>
        </p:spPr>
        <p:txBody>
          <a:bodyPr rtlCol="0" anchor="ctr"/>
          <a:lstStyle/>
          <a:p>
            <a:pPr algn="ctr"/>
          </a:p>
        </p:txBody>
      </p:sp>
      <p:sp>
        <p:nvSpPr>
          <p:cNvPr id="31" name="TextBox 30"/>
          <p:cNvSpPr txBox="1"/>
          <p:nvPr/>
        </p:nvSpPr>
        <p:spPr>
          <a:xfrm>
            <a:off x="3553970" y="4034790"/>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one thousandth of a micrometre</a:t>
            </a:r>
          </a:p>
        </p:txBody>
      </p:sp>
      <p:sp>
        <p:nvSpPr>
          <p:cNvPr id="32" name="Rectangle 31"/>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33" name="TextBox 3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4" name="TextBox 3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5" name="TextBox 34"/>
          <p:cNvSpPr txBox="1"/>
          <p:nvPr/>
        </p:nvSpPr>
        <p:spPr>
          <a:xfrm>
            <a:off x="11920122"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and 6</a:t>
            </a:r>
          </a:p>
        </p:txBody>
      </p:sp>
      <p:sp>
        <p:nvSpPr>
          <p:cNvPr id="36" name="TextBox 35"/>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37" name="Rectangle 36"/>
          <p:cNvSpPr/>
          <p:nvPr/>
        </p:nvSpPr>
        <p:spPr>
          <a:xfrm>
            <a:off x="7973568" y="1920240"/>
            <a:ext cx="6492240" cy="411480"/>
          </a:xfrm>
          <a:prstGeom prst="rect">
            <a:avLst/>
          </a:prstGeom>
          <a:solidFill>
            <a:srgbClr val="FFFFFF"/>
          </a:solidFill>
          <a:ln w="15875">
            <a:solidFill>
              <a:srgbClr val="000000"/>
            </a:solidFill>
          </a:ln>
          <a:effectLst/>
        </p:spPr>
        <p:txBody>
          <a:bodyPr rtlCol="0" anchor="ctr"/>
          <a:lstStyle/>
          <a:p>
            <a:pPr algn="ctr"/>
          </a:p>
        </p:txBody>
      </p:sp>
      <p:sp>
        <p:nvSpPr>
          <p:cNvPr id="38" name="TextBox 37"/>
          <p:cNvSpPr txBox="1"/>
          <p:nvPr/>
        </p:nvSpPr>
        <p:spPr>
          <a:xfrm>
            <a:off x="806500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1000</a:t>
            </a:r>
          </a:p>
        </p:txBody>
      </p:sp>
      <p:sp>
        <p:nvSpPr>
          <p:cNvPr id="39" name="TextBox 38"/>
          <p:cNvSpPr txBox="1"/>
          <p:nvPr/>
        </p:nvSpPr>
        <p:spPr>
          <a:xfrm>
            <a:off x="911656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bigger</a:t>
            </a:r>
          </a:p>
        </p:txBody>
      </p:sp>
      <p:sp>
        <p:nvSpPr>
          <p:cNvPr id="40" name="TextBox 39"/>
          <p:cNvSpPr txBox="1"/>
          <p:nvPr/>
        </p:nvSpPr>
        <p:spPr>
          <a:xfrm>
            <a:off x="1016812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divide</a:t>
            </a:r>
          </a:p>
        </p:txBody>
      </p:sp>
      <p:sp>
        <p:nvSpPr>
          <p:cNvPr id="41" name="TextBox 40"/>
          <p:cNvSpPr txBox="1"/>
          <p:nvPr/>
        </p:nvSpPr>
        <p:spPr>
          <a:xfrm>
            <a:off x="1121968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multiply</a:t>
            </a:r>
          </a:p>
        </p:txBody>
      </p:sp>
      <p:sp>
        <p:nvSpPr>
          <p:cNvPr id="42" name="TextBox 41"/>
          <p:cNvSpPr txBox="1"/>
          <p:nvPr/>
        </p:nvSpPr>
        <p:spPr>
          <a:xfrm>
            <a:off x="1227124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smaller</a:t>
            </a:r>
          </a:p>
        </p:txBody>
      </p:sp>
      <p:sp>
        <p:nvSpPr>
          <p:cNvPr id="43" name="TextBox 42"/>
          <p:cNvSpPr txBox="1"/>
          <p:nvPr/>
        </p:nvSpPr>
        <p:spPr>
          <a:xfrm>
            <a:off x="1332280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unit</a:t>
            </a:r>
          </a:p>
        </p:txBody>
      </p:sp>
      <p:sp>
        <p:nvSpPr>
          <p:cNvPr id="44" name="TextBox 43"/>
          <p:cNvSpPr txBox="1"/>
          <p:nvPr/>
        </p:nvSpPr>
        <p:spPr>
          <a:xfrm>
            <a:off x="7973568" y="2487168"/>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One millimetre is the same as __________ micrometres.</a:t>
            </a:r>
          </a:p>
        </p:txBody>
      </p:sp>
      <p:sp>
        <p:nvSpPr>
          <p:cNvPr id="45" name="TextBox 44"/>
          <p:cNvSpPr txBox="1"/>
          <p:nvPr/>
        </p:nvSpPr>
        <p:spPr>
          <a:xfrm>
            <a:off x="7973568" y="2868701"/>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To change mm into µm, you __________ by 1000.</a:t>
            </a:r>
          </a:p>
        </p:txBody>
      </p:sp>
      <p:sp>
        <p:nvSpPr>
          <p:cNvPr id="46" name="TextBox 45"/>
          <p:cNvSpPr txBox="1"/>
          <p:nvPr/>
        </p:nvSpPr>
        <p:spPr>
          <a:xfrm>
            <a:off x="7973568" y="3250234"/>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To change µm into mm, you __________ by 1000.</a:t>
            </a:r>
          </a:p>
        </p:txBody>
      </p:sp>
      <p:sp>
        <p:nvSpPr>
          <p:cNvPr id="47" name="TextBox 46"/>
          <p:cNvSpPr txBox="1"/>
          <p:nvPr/>
        </p:nvSpPr>
        <p:spPr>
          <a:xfrm>
            <a:off x="7973568" y="3631768"/>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Magnification has no __________.</a:t>
            </a:r>
          </a:p>
        </p:txBody>
      </p:sp>
      <p:sp>
        <p:nvSpPr>
          <p:cNvPr id="48" name="TextBox 47"/>
          <p:cNvSpPr txBox="1"/>
          <p:nvPr/>
        </p:nvSpPr>
        <p:spPr>
          <a:xfrm>
            <a:off x="7973568" y="4013301"/>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The image is __________ than the real object.</a:t>
            </a:r>
          </a:p>
        </p:txBody>
      </p:sp>
      <p:sp>
        <p:nvSpPr>
          <p:cNvPr id="49" name="TextBox 48"/>
          <p:cNvSpPr txBox="1"/>
          <p:nvPr/>
        </p:nvSpPr>
        <p:spPr>
          <a:xfrm>
            <a:off x="7973568" y="4394834"/>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The real cell is __________ than its image.</a:t>
            </a:r>
          </a:p>
        </p:txBody>
      </p:sp>
      <p:sp>
        <p:nvSpPr>
          <p:cNvPr id="50" name="Rectangle 49"/>
          <p:cNvSpPr/>
          <p:nvPr/>
        </p:nvSpPr>
        <p:spPr>
          <a:xfrm>
            <a:off x="548640" y="4709160"/>
            <a:ext cx="6949440" cy="3611879"/>
          </a:xfrm>
          <a:prstGeom prst="rect">
            <a:avLst/>
          </a:prstGeom>
          <a:solidFill>
            <a:srgbClr val="FFFFFF"/>
          </a:solidFill>
          <a:ln w="9525">
            <a:solidFill>
              <a:srgbClr val="000000"/>
            </a:solidFill>
          </a:ln>
          <a:effectLst/>
        </p:spPr>
        <p:txBody>
          <a:bodyPr rtlCol="0" anchor="ctr"/>
          <a:lstStyle/>
          <a:p>
            <a:pPr algn="ctr"/>
          </a:p>
        </p:txBody>
      </p:sp>
      <p:sp>
        <p:nvSpPr>
          <p:cNvPr id="51" name="TextBox 50"/>
          <p:cNvSpPr txBox="1"/>
          <p:nvPr/>
        </p:nvSpPr>
        <p:spPr>
          <a:xfrm>
            <a:off x="658368" y="47823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52" name="TextBox 51"/>
          <p:cNvSpPr txBox="1"/>
          <p:nvPr/>
        </p:nvSpPr>
        <p:spPr>
          <a:xfrm>
            <a:off x="6400799" y="48006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3" name="TextBox 52"/>
          <p:cNvSpPr txBox="1"/>
          <p:nvPr/>
        </p:nvSpPr>
        <p:spPr>
          <a:xfrm>
            <a:off x="4554356" y="4850892"/>
            <a:ext cx="2361997"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3, 4 and 9</a:t>
            </a:r>
          </a:p>
        </p:txBody>
      </p:sp>
      <p:sp>
        <p:nvSpPr>
          <p:cNvPr id="54" name="TextBox 53"/>
          <p:cNvSpPr txBox="1"/>
          <p:nvPr/>
        </p:nvSpPr>
        <p:spPr>
          <a:xfrm>
            <a:off x="685800" y="513892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Tick (✓) True or False for each sentence.</a:t>
            </a:r>
          </a:p>
        </p:txBody>
      </p:sp>
      <p:graphicFrame>
        <p:nvGraphicFramePr>
          <p:cNvPr id="55" name="Table 54"/>
          <p:cNvGraphicFramePr>
            <a:graphicFrameLocks noGrp="1"/>
          </p:cNvGraphicFramePr>
          <p:nvPr/>
        </p:nvGraphicFramePr>
        <p:xfrm>
          <a:off x="685800" y="5486400"/>
          <a:ext cx="6675120" cy="2724912"/>
        </p:xfrm>
        <a:graphic>
          <a:graphicData uri="http://schemas.openxmlformats.org/drawingml/2006/table">
            <a:tbl>
              <a:tblPr firstRow="0" bandRow="0">
                <a:tableStyleId>{5C22544A-7EE6-4342-B048-85BDC9FD1C3A}</a:tableStyleId>
              </a:tblPr>
              <a:tblGrid>
                <a:gridCol w="5029200"/>
                <a:gridCol w="822960"/>
                <a:gridCol w="822960"/>
              </a:tblGrid>
              <a:tr h="347472">
                <a:tc>
                  <a:txBody>
                    <a:bodyPr/>
                    <a:lstStyle/>
                    <a:p>
                      <a:pPr algn="ctr"/>
                      <a:r>
                        <a:rPr sz="1400" b="1">
                          <a:solidFill>
                            <a:srgbClr val="000000"/>
                          </a:solidFill>
                          <a:latin typeface="Arial"/>
                        </a:rPr>
                        <a:t>Sentence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True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False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72618">
                <a:tc>
                  <a:txBody>
                    <a:bodyPr/>
                    <a:lstStyle/>
                    <a:p>
                      <a:pPr algn="l"/>
                      <a:r>
                        <a:rPr sz="1400" b="0">
                          <a:solidFill>
                            <a:srgbClr val="000000"/>
                          </a:solidFill>
                          <a:latin typeface="Arial"/>
                        </a:rPr>
                        <a:t>1. 1 mm is bigger than 1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72618">
                <a:tc>
                  <a:txBody>
                    <a:bodyPr/>
                    <a:lstStyle/>
                    <a:p>
                      <a:pPr algn="l"/>
                      <a:r>
                        <a:rPr sz="1400" b="0">
                          <a:solidFill>
                            <a:srgbClr val="000000"/>
                          </a:solidFill>
                          <a:latin typeface="Arial"/>
                        </a:rPr>
                        <a:t>2. Magnification is measured in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514350">
                <a:tc>
                  <a:txBody>
                    <a:bodyPr/>
                    <a:lstStyle/>
                    <a:p>
                      <a:pPr algn="l"/>
                      <a:r>
                        <a:rPr sz="1400" b="0">
                          <a:solidFill>
                            <a:srgbClr val="000000"/>
                          </a:solidFill>
                          <a:latin typeface="Arial"/>
                        </a:rPr>
                        <a:t>3. × 100 means the image is 100 times bigger than the real object.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72618">
                <a:tc>
                  <a:txBody>
                    <a:bodyPr/>
                    <a:lstStyle/>
                    <a:p>
                      <a:pPr algn="l"/>
                      <a:r>
                        <a:rPr sz="1400" b="0">
                          <a:solidFill>
                            <a:srgbClr val="000000"/>
                          </a:solidFill>
                          <a:latin typeface="Arial"/>
                        </a:rPr>
                        <a:t>4. A biological drawing should include the air bubbles.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72618">
                <a:tc>
                  <a:txBody>
                    <a:bodyPr/>
                    <a:lstStyle/>
                    <a:p>
                      <a:pPr algn="l"/>
                      <a:r>
                        <a:rPr sz="1400" b="0">
                          <a:solidFill>
                            <a:srgbClr val="000000"/>
                          </a:solidFill>
                          <a:latin typeface="Arial"/>
                        </a:rPr>
                        <a:t>5. A scale bar shows a real length.</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72618">
                <a:tc>
                  <a:txBody>
                    <a:bodyPr/>
                    <a:lstStyle/>
                    <a:p>
                      <a:pPr algn="l"/>
                      <a:r>
                        <a:rPr sz="1400" b="0">
                          <a:solidFill>
                            <a:srgbClr val="000000"/>
                          </a:solidFill>
                          <a:latin typeface="Arial"/>
                        </a:rPr>
                        <a:t>6. 1 µm is the same as 100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56" name="Rectangle 55"/>
          <p:cNvSpPr/>
          <p:nvPr/>
        </p:nvSpPr>
        <p:spPr>
          <a:xfrm>
            <a:off x="7744968"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57" name="TextBox 56"/>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Work it out</a:t>
            </a:r>
          </a:p>
        </p:txBody>
      </p:sp>
      <p:sp>
        <p:nvSpPr>
          <p:cNvPr id="58" name="TextBox 57"/>
          <p:cNvSpPr txBox="1"/>
          <p:nvPr/>
        </p:nvSpPr>
        <p:spPr>
          <a:xfrm>
            <a:off x="13597128"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59" name="TextBox 58"/>
          <p:cNvSpPr txBox="1"/>
          <p:nvPr/>
        </p:nvSpPr>
        <p:spPr>
          <a:xfrm>
            <a:off x="11920122" y="503377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and 6</a:t>
            </a:r>
          </a:p>
        </p:txBody>
      </p:sp>
      <p:sp>
        <p:nvSpPr>
          <p:cNvPr id="60" name="TextBox 59"/>
          <p:cNvSpPr txBox="1"/>
          <p:nvPr/>
        </p:nvSpPr>
        <p:spPr>
          <a:xfrm>
            <a:off x="7882128" y="5321808"/>
            <a:ext cx="667512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 mm = 1000 µm. Fill in each answer.</a:t>
            </a:r>
          </a:p>
        </p:txBody>
      </p:sp>
      <p:sp>
        <p:nvSpPr>
          <p:cNvPr id="61" name="TextBox 60"/>
          <p:cNvSpPr txBox="1"/>
          <p:nvPr/>
        </p:nvSpPr>
        <p:spPr>
          <a:xfrm>
            <a:off x="7973568" y="5727573"/>
            <a:ext cx="6583680" cy="222884"/>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1. 7 mm = __________ µm</a:t>
            </a:r>
          </a:p>
        </p:txBody>
      </p:sp>
      <p:sp>
        <p:nvSpPr>
          <p:cNvPr id="62" name="TextBox 61"/>
          <p:cNvSpPr txBox="1"/>
          <p:nvPr/>
        </p:nvSpPr>
        <p:spPr>
          <a:xfrm>
            <a:off x="7973568" y="6155436"/>
            <a:ext cx="6583680" cy="222884"/>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2. 5000 µm = __________ mm</a:t>
            </a:r>
          </a:p>
        </p:txBody>
      </p:sp>
      <p:sp>
        <p:nvSpPr>
          <p:cNvPr id="63" name="TextBox 62"/>
          <p:cNvSpPr txBox="1"/>
          <p:nvPr/>
        </p:nvSpPr>
        <p:spPr>
          <a:xfrm>
            <a:off x="7973568" y="6583299"/>
            <a:ext cx="6583680" cy="483869"/>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3. A drawing of a cell is 20 mm long. The magnification is × 100.</a:t>
            </a:r>
          </a:p>
          <a:p>
            <a:pPr algn="l">
              <a:spcAft>
                <a:spcPts val="300"/>
              </a:spcAft>
            </a:pPr>
            <a:r>
              <a:rPr sz="1500" b="0">
                <a:solidFill>
                  <a:srgbClr val="000000"/>
                </a:solidFill>
                <a:latin typeface="Arial"/>
              </a:rPr>
              <a:t>    Real size = 20 ÷ 100 = __________ mm</a:t>
            </a:r>
          </a:p>
        </p:txBody>
      </p:sp>
      <p:sp>
        <p:nvSpPr>
          <p:cNvPr id="64" name="TextBox 63"/>
          <p:cNvSpPr txBox="1"/>
          <p:nvPr/>
        </p:nvSpPr>
        <p:spPr>
          <a:xfrm>
            <a:off x="7973568" y="7272147"/>
            <a:ext cx="6583680" cy="222884"/>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4. Change your answer to question 3 into µm: __________ µm</a:t>
            </a:r>
          </a:p>
        </p:txBody>
      </p:sp>
      <p:sp>
        <p:nvSpPr>
          <p:cNvPr id="65" name="TextBox 64"/>
          <p:cNvSpPr txBox="1"/>
          <p:nvPr/>
        </p:nvSpPr>
        <p:spPr>
          <a:xfrm>
            <a:off x="7973568" y="7700009"/>
            <a:ext cx="6583680" cy="483869"/>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5. An image is 30 mm long. The real object is 3 mm long.</a:t>
            </a:r>
          </a:p>
          <a:p>
            <a:pPr algn="l">
              <a:spcAft>
                <a:spcPts val="300"/>
              </a:spcAft>
            </a:pPr>
            <a:r>
              <a:rPr sz="1500" b="0">
                <a:solidFill>
                  <a:srgbClr val="000000"/>
                </a:solidFill>
                <a:latin typeface="Arial"/>
              </a:rPr>
              <a:t>    Magnification = 30 ÷ 3 = × __________</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L4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2717164"/>
          </a:xfrm>
          <a:prstGeom prst="rect">
            <a:avLst/>
          </a:prstGeom>
          <a:noFill/>
        </p:spPr>
        <p:txBody>
          <a:bodyPr wrap="square" lIns="0" rIns="0" tIns="0" bIns="0" anchor="t">
            <a:spAutoFit/>
          </a:bodyPr>
          <a:lstStyle/>
          <a:p>
            <a:pPr algn="l" marL="256032" indent="-256032">
              <a:spcAft>
                <a:spcPts val="800"/>
              </a:spcAft>
              <a:buClr>
                <a:srgbClr val="223A5A"/>
              </a:buClr>
              <a:buSzPct val="120000"/>
              <a:buFont typeface="Arial"/>
              <a:buChar char="•"/>
            </a:pPr>
            <a:r>
              <a:rPr sz="1500" b="0">
                <a:solidFill>
                  <a:srgbClr val="000000"/>
                </a:solidFill>
                <a:latin typeface="Arial"/>
              </a:rPr>
              <a:t>Cells are tiny. We measure them in </a:t>
            </a:r>
            <a:r>
              <a:rPr sz="1500" b="1">
                <a:solidFill>
                  <a:srgbClr val="000000"/>
                </a:solidFill>
                <a:latin typeface="Arial"/>
              </a:rPr>
              <a:t>micrometres (µm)</a:t>
            </a:r>
            <a:r>
              <a:rPr sz="1500" b="0">
                <a:solidFill>
                  <a:srgbClr val="000000"/>
                </a:solidFill>
                <a:latin typeface="Arial"/>
              </a:rPr>
              <a:t>.</a:t>
            </a:r>
          </a:p>
          <a:p>
            <a:pPr algn="l" marL="256032" indent="-256032">
              <a:spcAft>
                <a:spcPts val="800"/>
              </a:spcAft>
              <a:buClr>
                <a:srgbClr val="223A5A"/>
              </a:buClr>
              <a:buSzPct val="120000"/>
              <a:buFont typeface="Arial"/>
              <a:buChar char="•"/>
            </a:pPr>
            <a:r>
              <a:rPr sz="1500" b="0">
                <a:solidFill>
                  <a:srgbClr val="000000"/>
                </a:solidFill>
                <a:latin typeface="Arial"/>
              </a:rPr>
              <a:t>1 mm = 1000 µm. 1 µm = 1000 nm.</a:t>
            </a:r>
          </a:p>
          <a:p>
            <a:pPr algn="l" marL="256032" indent="-256032">
              <a:spcAft>
                <a:spcPts val="800"/>
              </a:spcAft>
              <a:buClr>
                <a:srgbClr val="223A5A"/>
              </a:buClr>
              <a:buSzPct val="120000"/>
              <a:buFont typeface="Arial"/>
              <a:buChar char="•"/>
            </a:pPr>
            <a:r>
              <a:rPr sz="1500" b="1">
                <a:solidFill>
                  <a:srgbClr val="000000"/>
                </a:solidFill>
                <a:latin typeface="Arial"/>
              </a:rPr>
              <a:t>Magnification</a:t>
            </a:r>
            <a:r>
              <a:rPr sz="1500" b="0">
                <a:solidFill>
                  <a:srgbClr val="000000"/>
                </a:solidFill>
                <a:latin typeface="Arial"/>
              </a:rPr>
              <a:t> is how many times bigger the image is than the real object.</a:t>
            </a:r>
          </a:p>
          <a:p>
            <a:pPr algn="l" marL="256032" indent="-256032">
              <a:spcAft>
                <a:spcPts val="800"/>
              </a:spcAft>
              <a:buClr>
                <a:srgbClr val="223A5A"/>
              </a:buClr>
              <a:buSzPct val="120000"/>
              <a:buFont typeface="Arial"/>
              <a:buChar char="•"/>
            </a:pPr>
            <a:r>
              <a:rPr sz="1500" b="0">
                <a:solidFill>
                  <a:srgbClr val="000000"/>
                </a:solidFill>
                <a:latin typeface="Arial"/>
              </a:rPr>
              <a:t>magnification = size of image ÷ size of real object</a:t>
            </a:r>
          </a:p>
          <a:p>
            <a:pPr algn="l" marL="256032" indent="-256032">
              <a:spcAft>
                <a:spcPts val="800"/>
              </a:spcAft>
              <a:buClr>
                <a:srgbClr val="223A5A"/>
              </a:buClr>
              <a:buSzPct val="120000"/>
              <a:buFont typeface="Arial"/>
              <a:buChar char="•"/>
            </a:pPr>
            <a:r>
              <a:rPr sz="1500" b="0">
                <a:solidFill>
                  <a:srgbClr val="000000"/>
                </a:solidFill>
                <a:latin typeface="Arial"/>
              </a:rPr>
              <a:t>Magnification has no unit. We write it like this: </a:t>
            </a:r>
            <a:r>
              <a:rPr sz="1500" b="1">
                <a:solidFill>
                  <a:srgbClr val="000000"/>
                </a:solidFill>
                <a:latin typeface="Arial"/>
              </a:rPr>
              <a:t>× 100</a:t>
            </a:r>
            <a:r>
              <a:rPr sz="1500" b="0">
                <a:solidFill>
                  <a:srgbClr val="000000"/>
                </a:solidFill>
                <a:latin typeface="Arial"/>
              </a:rPr>
              <a:t>.</a:t>
            </a:r>
          </a:p>
          <a:p>
            <a:pPr algn="l" marL="256032" indent="-256032">
              <a:spcAft>
                <a:spcPts val="8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real size</a:t>
            </a:r>
            <a:r>
              <a:rPr sz="1500" b="0">
                <a:solidFill>
                  <a:srgbClr val="000000"/>
                </a:solidFill>
                <a:latin typeface="Arial"/>
              </a:rPr>
              <a:t> is smaller than the image.</a:t>
            </a:r>
          </a:p>
          <a:p>
            <a:pPr algn="l" marL="256032" indent="-256032">
              <a:spcAft>
                <a:spcPts val="8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scale bar</a:t>
            </a:r>
            <a:r>
              <a:rPr sz="1500" b="0">
                <a:solidFill>
                  <a:srgbClr val="000000"/>
                </a:solidFill>
                <a:latin typeface="Arial"/>
              </a:rPr>
              <a:t> is a line on a picture that shows a real length.</a:t>
            </a:r>
          </a:p>
          <a:p>
            <a:pPr algn="l" marL="256032" indent="-256032">
              <a:spcAft>
                <a:spcPts val="8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field of view</a:t>
            </a:r>
            <a:r>
              <a:rPr sz="1500" b="0">
                <a:solidFill>
                  <a:srgbClr val="000000"/>
                </a:solidFill>
                <a:latin typeface="Arial"/>
              </a:rPr>
              <a:t> is the circle you can see when you look down a microscope.</a:t>
            </a:r>
          </a:p>
        </p:txBody>
      </p:sp>
      <p:sp>
        <p:nvSpPr>
          <p:cNvPr id="9" name="Rounded Rectangle 8"/>
          <p:cNvSpPr/>
          <p:nvPr/>
        </p:nvSpPr>
        <p:spPr>
          <a:xfrm>
            <a:off x="713231" y="4755921"/>
            <a:ext cx="6620256" cy="3144850"/>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0" name="Picture 9" descr="Key facts. The view at × 100, and the units staircase."/>
          <p:cNvPicPr>
            <a:picLocks noChangeAspect="1"/>
          </p:cNvPicPr>
          <p:nvPr/>
        </p:nvPicPr>
        <p:blipFill>
          <a:blip r:embed="rId2"/>
          <a:stretch>
            <a:fillRect/>
          </a:stretch>
        </p:blipFill>
        <p:spPr>
          <a:xfrm>
            <a:off x="822959" y="4847361"/>
            <a:ext cx="6400800" cy="2713939"/>
          </a:xfrm>
          <a:prstGeom prst="rect">
            <a:avLst/>
          </a:prstGeom>
        </p:spPr>
      </p:pic>
      <p:sp>
        <p:nvSpPr>
          <p:cNvPr id="11" name="TextBox 10"/>
          <p:cNvSpPr txBox="1"/>
          <p:nvPr/>
        </p:nvSpPr>
        <p:spPr>
          <a:xfrm>
            <a:off x="685800" y="7616164"/>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The view at × 100, and the units staircase.</a:t>
            </a:r>
          </a:p>
        </p:txBody>
      </p:sp>
      <p:sp>
        <p:nvSpPr>
          <p:cNvPr id="12" name="Rectangle 1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3" name="TextBox 1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view down the microscope</a:t>
            </a:r>
          </a:p>
        </p:txBody>
      </p:sp>
      <p:sp>
        <p:nvSpPr>
          <p:cNvPr id="14" name="TextBox 1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5" name="TextBox 14"/>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6" name="Rectangle 15"/>
          <p:cNvSpPr/>
          <p:nvPr/>
        </p:nvSpPr>
        <p:spPr>
          <a:xfrm>
            <a:off x="7973568" y="1938528"/>
            <a:ext cx="6492240" cy="731520"/>
          </a:xfrm>
          <a:prstGeom prst="rect">
            <a:avLst/>
          </a:prstGeom>
          <a:solidFill>
            <a:srgbClr val="FFFFFF"/>
          </a:solidFill>
          <a:ln w="15875">
            <a:solidFill>
              <a:srgbClr val="000000"/>
            </a:solidFill>
          </a:ln>
          <a:effectLst/>
        </p:spPr>
        <p:txBody>
          <a:bodyPr rtlCol="0" anchor="ctr"/>
          <a:lstStyle/>
          <a:p>
            <a:pPr algn="ctr"/>
          </a:p>
        </p:txBody>
      </p:sp>
      <p:sp>
        <p:nvSpPr>
          <p:cNvPr id="17" name="TextBox 16"/>
          <p:cNvSpPr txBox="1"/>
          <p:nvPr/>
        </p:nvSpPr>
        <p:spPr>
          <a:xfrm>
            <a:off x="806500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air bubble</a:t>
            </a:r>
          </a:p>
        </p:txBody>
      </p:sp>
      <p:sp>
        <p:nvSpPr>
          <p:cNvPr id="18" name="TextBox 17"/>
          <p:cNvSpPr txBox="1"/>
          <p:nvPr/>
        </p:nvSpPr>
        <p:spPr>
          <a:xfrm>
            <a:off x="1016812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cell wall</a:t>
            </a:r>
          </a:p>
        </p:txBody>
      </p:sp>
      <p:sp>
        <p:nvSpPr>
          <p:cNvPr id="19" name="TextBox 18"/>
          <p:cNvSpPr txBox="1"/>
          <p:nvPr/>
        </p:nvSpPr>
        <p:spPr>
          <a:xfrm>
            <a:off x="12271248" y="198424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cytoplasm</a:t>
            </a:r>
          </a:p>
        </p:txBody>
      </p:sp>
      <p:sp>
        <p:nvSpPr>
          <p:cNvPr id="20" name="TextBox 19"/>
          <p:cNvSpPr txBox="1"/>
          <p:nvPr/>
        </p:nvSpPr>
        <p:spPr>
          <a:xfrm>
            <a:off x="806500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field of view</a:t>
            </a:r>
          </a:p>
        </p:txBody>
      </p:sp>
      <p:sp>
        <p:nvSpPr>
          <p:cNvPr id="21" name="TextBox 20"/>
          <p:cNvSpPr txBox="1"/>
          <p:nvPr/>
        </p:nvSpPr>
        <p:spPr>
          <a:xfrm>
            <a:off x="10168128" y="23042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nucleus</a:t>
            </a:r>
          </a:p>
        </p:txBody>
      </p:sp>
      <p:pic>
        <p:nvPicPr>
          <p:cNvPr id="22" name="Picture 21" descr="cell wall."/>
          <p:cNvPicPr>
            <a:picLocks noChangeAspect="1"/>
          </p:cNvPicPr>
          <p:nvPr/>
        </p:nvPicPr>
        <p:blipFill>
          <a:blip r:embed="rId3"/>
          <a:stretch>
            <a:fillRect/>
          </a:stretch>
        </p:blipFill>
        <p:spPr>
          <a:xfrm>
            <a:off x="8019288" y="2786634"/>
            <a:ext cx="6400800" cy="4576572"/>
          </a:xfrm>
          <a:prstGeom prst="rect">
            <a:avLst/>
          </a:prstGeom>
        </p:spPr>
      </p:pic>
      <p:sp>
        <p:nvSpPr>
          <p:cNvPr id="23" name="TextBox 22"/>
          <p:cNvSpPr txBox="1"/>
          <p:nvPr/>
        </p:nvSpPr>
        <p:spPr>
          <a:xfrm>
            <a:off x="7882128" y="7424927"/>
            <a:ext cx="6675120" cy="822960"/>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1 field of view (1);   2 cell wall (1);   3 nucleus (1);</a:t>
            </a:r>
          </a:p>
          <a:p>
            <a:pPr algn="l">
              <a:spcAft>
                <a:spcPts val="300"/>
              </a:spcAft>
            </a:pPr>
            <a:r>
              <a:rPr sz="1400" b="1">
                <a:solidFill>
                  <a:srgbClr val="009900"/>
                </a:solidFill>
                <a:latin typeface="Arial"/>
              </a:rPr>
              <a:t>4 cytoplasm (1);   5 air bubble (1).</a:t>
            </a:r>
          </a:p>
          <a:p>
            <a:pPr algn="l">
              <a:spcAft>
                <a:spcPts val="300"/>
              </a:spcAft>
            </a:pPr>
            <a:r>
              <a:rPr sz="1300" b="1">
                <a:solidFill>
                  <a:srgbClr val="009900"/>
                </a:solidFill>
                <a:latin typeface="Arial"/>
              </a:rPr>
              <a:t>Allow small spelling errors if the word is clear.</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L4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6" name="Rectangle 5"/>
          <p:cNvSpPr/>
          <p:nvPr/>
        </p:nvSpPr>
        <p:spPr>
          <a:xfrm>
            <a:off x="548640" y="1143000"/>
            <a:ext cx="6949440" cy="342900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word to its meaning</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word to its meaning.</a:t>
            </a:r>
          </a:p>
        </p:txBody>
      </p:sp>
      <p:sp>
        <p:nvSpPr>
          <p:cNvPr id="10" name="TextBox 9"/>
          <p:cNvSpPr txBox="1"/>
          <p:nvPr/>
        </p:nvSpPr>
        <p:spPr>
          <a:xfrm>
            <a:off x="685800" y="1938528"/>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micrometre (µm)</a:t>
            </a:r>
          </a:p>
        </p:txBody>
      </p:sp>
      <p:sp>
        <p:nvSpPr>
          <p:cNvPr id="11" name="Oval 10"/>
          <p:cNvSpPr/>
          <p:nvPr/>
        </p:nvSpPr>
        <p:spPr>
          <a:xfrm>
            <a:off x="2296670" y="2092832"/>
            <a:ext cx="137160" cy="137160"/>
          </a:xfrm>
          <a:prstGeom prst="ellipse">
            <a:avLst/>
          </a:prstGeom>
          <a:solidFill>
            <a:srgbClr val="000000"/>
          </a:solidFill>
          <a:ln>
            <a:noFill/>
          </a:ln>
          <a:effectLst/>
        </p:spPr>
        <p:txBody>
          <a:bodyPr rtlCol="0" anchor="ctr"/>
          <a:lstStyle/>
          <a:p>
            <a:pPr algn="ctr"/>
          </a:p>
        </p:txBody>
      </p:sp>
      <p:sp>
        <p:nvSpPr>
          <p:cNvPr id="12" name="Oval 11"/>
          <p:cNvSpPr/>
          <p:nvPr/>
        </p:nvSpPr>
        <p:spPr>
          <a:xfrm>
            <a:off x="3302510" y="2092832"/>
            <a:ext cx="137160" cy="137160"/>
          </a:xfrm>
          <a:prstGeom prst="ellipse">
            <a:avLst/>
          </a:prstGeom>
          <a:solidFill>
            <a:srgbClr val="000000"/>
          </a:solidFill>
          <a:ln>
            <a:noFill/>
          </a:ln>
          <a:effectLst/>
        </p:spPr>
        <p:txBody>
          <a:bodyPr rtlCol="0" anchor="ctr"/>
          <a:lstStyle/>
          <a:p>
            <a:pPr algn="ctr"/>
          </a:p>
        </p:txBody>
      </p:sp>
      <p:sp>
        <p:nvSpPr>
          <p:cNvPr id="13" name="TextBox 12"/>
          <p:cNvSpPr txBox="1"/>
          <p:nvPr/>
        </p:nvSpPr>
        <p:spPr>
          <a:xfrm>
            <a:off x="3553970" y="1938528"/>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a line on a picture that shows a real length</a:t>
            </a:r>
          </a:p>
        </p:txBody>
      </p:sp>
      <p:sp>
        <p:nvSpPr>
          <p:cNvPr id="14" name="TextBox 13"/>
          <p:cNvSpPr txBox="1"/>
          <p:nvPr/>
        </p:nvSpPr>
        <p:spPr>
          <a:xfrm>
            <a:off x="685800" y="2462593"/>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nanometre (nm)</a:t>
            </a:r>
          </a:p>
        </p:txBody>
      </p:sp>
      <p:sp>
        <p:nvSpPr>
          <p:cNvPr id="15" name="Oval 14"/>
          <p:cNvSpPr/>
          <p:nvPr/>
        </p:nvSpPr>
        <p:spPr>
          <a:xfrm>
            <a:off x="2296670" y="2616898"/>
            <a:ext cx="137160" cy="137160"/>
          </a:xfrm>
          <a:prstGeom prst="ellipse">
            <a:avLst/>
          </a:prstGeom>
          <a:solidFill>
            <a:srgbClr val="000000"/>
          </a:solidFill>
          <a:ln>
            <a:noFill/>
          </a:ln>
          <a:effectLst/>
        </p:spPr>
        <p:txBody>
          <a:bodyPr rtlCol="0" anchor="ctr"/>
          <a:lstStyle/>
          <a:p>
            <a:pPr algn="ctr"/>
          </a:p>
        </p:txBody>
      </p:sp>
      <p:sp>
        <p:nvSpPr>
          <p:cNvPr id="16" name="Oval 15"/>
          <p:cNvSpPr/>
          <p:nvPr/>
        </p:nvSpPr>
        <p:spPr>
          <a:xfrm>
            <a:off x="3302510" y="2616898"/>
            <a:ext cx="137160" cy="137160"/>
          </a:xfrm>
          <a:prstGeom prst="ellipse">
            <a:avLst/>
          </a:prstGeom>
          <a:solidFill>
            <a:srgbClr val="000000"/>
          </a:solidFill>
          <a:ln>
            <a:noFill/>
          </a:ln>
          <a:effectLst/>
        </p:spPr>
        <p:txBody>
          <a:bodyPr rtlCol="0" anchor="ctr"/>
          <a:lstStyle/>
          <a:p>
            <a:pPr algn="ctr"/>
          </a:p>
        </p:txBody>
      </p:sp>
      <p:sp>
        <p:nvSpPr>
          <p:cNvPr id="17" name="TextBox 16"/>
          <p:cNvSpPr txBox="1"/>
          <p:nvPr/>
        </p:nvSpPr>
        <p:spPr>
          <a:xfrm>
            <a:off x="3553970" y="2462593"/>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one thousandth of a millimetre</a:t>
            </a:r>
          </a:p>
        </p:txBody>
      </p:sp>
      <p:sp>
        <p:nvSpPr>
          <p:cNvPr id="18" name="TextBox 17"/>
          <p:cNvSpPr txBox="1"/>
          <p:nvPr/>
        </p:nvSpPr>
        <p:spPr>
          <a:xfrm>
            <a:off x="685800" y="2986659"/>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magnification</a:t>
            </a:r>
          </a:p>
        </p:txBody>
      </p:sp>
      <p:sp>
        <p:nvSpPr>
          <p:cNvPr id="19" name="Oval 18"/>
          <p:cNvSpPr/>
          <p:nvPr/>
        </p:nvSpPr>
        <p:spPr>
          <a:xfrm>
            <a:off x="2296670" y="3140964"/>
            <a:ext cx="137160" cy="137160"/>
          </a:xfrm>
          <a:prstGeom prst="ellipse">
            <a:avLst/>
          </a:prstGeom>
          <a:solidFill>
            <a:srgbClr val="000000"/>
          </a:solidFill>
          <a:ln>
            <a:noFill/>
          </a:ln>
          <a:effectLst/>
        </p:spPr>
        <p:txBody>
          <a:bodyPr rtlCol="0" anchor="ctr"/>
          <a:lstStyle/>
          <a:p>
            <a:pPr algn="ctr"/>
          </a:p>
        </p:txBody>
      </p:sp>
      <p:sp>
        <p:nvSpPr>
          <p:cNvPr id="20" name="Oval 19"/>
          <p:cNvSpPr/>
          <p:nvPr/>
        </p:nvSpPr>
        <p:spPr>
          <a:xfrm>
            <a:off x="3302510" y="3140964"/>
            <a:ext cx="137160" cy="137160"/>
          </a:xfrm>
          <a:prstGeom prst="ellipse">
            <a:avLst/>
          </a:prstGeom>
          <a:solidFill>
            <a:srgbClr val="000000"/>
          </a:solidFill>
          <a:ln>
            <a:noFill/>
          </a:ln>
          <a:effectLst/>
        </p:spPr>
        <p:txBody>
          <a:bodyPr rtlCol="0" anchor="ctr"/>
          <a:lstStyle/>
          <a:p>
            <a:pPr algn="ctr"/>
          </a:p>
        </p:txBody>
      </p:sp>
      <p:sp>
        <p:nvSpPr>
          <p:cNvPr id="21" name="TextBox 20"/>
          <p:cNvSpPr txBox="1"/>
          <p:nvPr/>
        </p:nvSpPr>
        <p:spPr>
          <a:xfrm>
            <a:off x="3553970" y="2986659"/>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how many times bigger the image is than the real object</a:t>
            </a:r>
          </a:p>
        </p:txBody>
      </p:sp>
      <p:sp>
        <p:nvSpPr>
          <p:cNvPr id="22" name="TextBox 21"/>
          <p:cNvSpPr txBox="1"/>
          <p:nvPr/>
        </p:nvSpPr>
        <p:spPr>
          <a:xfrm>
            <a:off x="685800" y="3510724"/>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scale bar</a:t>
            </a:r>
          </a:p>
        </p:txBody>
      </p:sp>
      <p:sp>
        <p:nvSpPr>
          <p:cNvPr id="23" name="Oval 22"/>
          <p:cNvSpPr/>
          <p:nvPr/>
        </p:nvSpPr>
        <p:spPr>
          <a:xfrm>
            <a:off x="2296670" y="3665029"/>
            <a:ext cx="137160" cy="137160"/>
          </a:xfrm>
          <a:prstGeom prst="ellipse">
            <a:avLst/>
          </a:prstGeom>
          <a:solidFill>
            <a:srgbClr val="000000"/>
          </a:solidFill>
          <a:ln>
            <a:noFill/>
          </a:ln>
          <a:effectLst/>
        </p:spPr>
        <p:txBody>
          <a:bodyPr rtlCol="0" anchor="ctr"/>
          <a:lstStyle/>
          <a:p>
            <a:pPr algn="ctr"/>
          </a:p>
        </p:txBody>
      </p:sp>
      <p:sp>
        <p:nvSpPr>
          <p:cNvPr id="24" name="Oval 23"/>
          <p:cNvSpPr/>
          <p:nvPr/>
        </p:nvSpPr>
        <p:spPr>
          <a:xfrm>
            <a:off x="3302510" y="3665029"/>
            <a:ext cx="137160" cy="137160"/>
          </a:xfrm>
          <a:prstGeom prst="ellipse">
            <a:avLst/>
          </a:prstGeom>
          <a:solidFill>
            <a:srgbClr val="000000"/>
          </a:solidFill>
          <a:ln>
            <a:noFill/>
          </a:ln>
          <a:effectLst/>
        </p:spPr>
        <p:txBody>
          <a:bodyPr rtlCol="0" anchor="ctr"/>
          <a:lstStyle/>
          <a:p>
            <a:pPr algn="ctr"/>
          </a:p>
        </p:txBody>
      </p:sp>
      <p:sp>
        <p:nvSpPr>
          <p:cNvPr id="25" name="TextBox 24"/>
          <p:cNvSpPr txBox="1"/>
          <p:nvPr/>
        </p:nvSpPr>
        <p:spPr>
          <a:xfrm>
            <a:off x="3553970" y="3510724"/>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the circle you can see when you look down a microscope</a:t>
            </a:r>
          </a:p>
        </p:txBody>
      </p:sp>
      <p:sp>
        <p:nvSpPr>
          <p:cNvPr id="26" name="TextBox 25"/>
          <p:cNvSpPr txBox="1"/>
          <p:nvPr/>
        </p:nvSpPr>
        <p:spPr>
          <a:xfrm>
            <a:off x="685800" y="4034790"/>
            <a:ext cx="1633730" cy="445769"/>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field of view</a:t>
            </a:r>
          </a:p>
        </p:txBody>
      </p:sp>
      <p:sp>
        <p:nvSpPr>
          <p:cNvPr id="27" name="Oval 26"/>
          <p:cNvSpPr/>
          <p:nvPr/>
        </p:nvSpPr>
        <p:spPr>
          <a:xfrm>
            <a:off x="2296670" y="4189095"/>
            <a:ext cx="137160" cy="137160"/>
          </a:xfrm>
          <a:prstGeom prst="ellipse">
            <a:avLst/>
          </a:prstGeom>
          <a:solidFill>
            <a:srgbClr val="000000"/>
          </a:solidFill>
          <a:ln>
            <a:noFill/>
          </a:ln>
          <a:effectLst/>
        </p:spPr>
        <p:txBody>
          <a:bodyPr rtlCol="0" anchor="ctr"/>
          <a:lstStyle/>
          <a:p>
            <a:pPr algn="ctr"/>
          </a:p>
        </p:txBody>
      </p:sp>
      <p:sp>
        <p:nvSpPr>
          <p:cNvPr id="28" name="Oval 27"/>
          <p:cNvSpPr/>
          <p:nvPr/>
        </p:nvSpPr>
        <p:spPr>
          <a:xfrm>
            <a:off x="3302510" y="4189095"/>
            <a:ext cx="137160" cy="137160"/>
          </a:xfrm>
          <a:prstGeom prst="ellipse">
            <a:avLst/>
          </a:prstGeom>
          <a:solidFill>
            <a:srgbClr val="000000"/>
          </a:solidFill>
          <a:ln>
            <a:noFill/>
          </a:ln>
          <a:effectLst/>
        </p:spPr>
        <p:txBody>
          <a:bodyPr rtlCol="0" anchor="ctr"/>
          <a:lstStyle/>
          <a:p>
            <a:pPr algn="ctr"/>
          </a:p>
        </p:txBody>
      </p:sp>
      <p:sp>
        <p:nvSpPr>
          <p:cNvPr id="29" name="TextBox 28"/>
          <p:cNvSpPr txBox="1"/>
          <p:nvPr/>
        </p:nvSpPr>
        <p:spPr>
          <a:xfrm>
            <a:off x="3553970" y="4034790"/>
            <a:ext cx="3806949" cy="445769"/>
          </a:xfrm>
          <a:prstGeom prst="rect">
            <a:avLst/>
          </a:prstGeom>
          <a:noFill/>
        </p:spPr>
        <p:txBody>
          <a:bodyPr wrap="square" lIns="0" rIns="0" tIns="0" bIns="0" anchor="ctr">
            <a:spAutoFit/>
          </a:bodyPr>
          <a:lstStyle/>
          <a:p>
            <a:pPr algn="l">
              <a:spcAft>
                <a:spcPts val="0"/>
              </a:spcAft>
            </a:pPr>
            <a:r>
              <a:rPr sz="1500" b="0">
                <a:solidFill>
                  <a:srgbClr val="000000"/>
                </a:solidFill>
                <a:latin typeface="Arial"/>
              </a:rPr>
              <a:t>one thousandth of a micrometre</a:t>
            </a:r>
          </a:p>
        </p:txBody>
      </p:sp>
      <p:cxnSp>
        <p:nvCxnSpPr>
          <p:cNvPr id="30" name="Connector 29"/>
          <p:cNvCxnSpPr/>
          <p:nvPr/>
        </p:nvCxnSpPr>
        <p:spPr>
          <a:xfrm>
            <a:off x="2365250" y="2161413"/>
            <a:ext cx="1005840" cy="524065"/>
          </a:xfrm>
          <a:prstGeom prst="line">
            <a:avLst/>
          </a:prstGeom>
          <a:ln w="31750">
            <a:solidFill>
              <a:srgbClr val="009900"/>
            </a:solidFill>
          </a:ln>
        </p:spPr>
      </p:cxnSp>
      <p:cxnSp>
        <p:nvCxnSpPr>
          <p:cNvPr id="31" name="Connector 30"/>
          <p:cNvCxnSpPr/>
          <p:nvPr/>
        </p:nvCxnSpPr>
        <p:spPr>
          <a:xfrm>
            <a:off x="2365250" y="2685478"/>
            <a:ext cx="1005840" cy="1572197"/>
          </a:xfrm>
          <a:prstGeom prst="line">
            <a:avLst/>
          </a:prstGeom>
          <a:ln w="31750">
            <a:solidFill>
              <a:srgbClr val="009900"/>
            </a:solidFill>
          </a:ln>
        </p:spPr>
      </p:cxnSp>
      <p:cxnSp>
        <p:nvCxnSpPr>
          <p:cNvPr id="32" name="Connector 31"/>
          <p:cNvCxnSpPr/>
          <p:nvPr/>
        </p:nvCxnSpPr>
        <p:spPr>
          <a:xfrm>
            <a:off x="2365250" y="3209544"/>
            <a:ext cx="1005840" cy="0"/>
          </a:xfrm>
          <a:prstGeom prst="line">
            <a:avLst/>
          </a:prstGeom>
          <a:ln w="31750">
            <a:solidFill>
              <a:srgbClr val="009900"/>
            </a:solidFill>
          </a:ln>
        </p:spPr>
      </p:cxnSp>
      <p:cxnSp>
        <p:nvCxnSpPr>
          <p:cNvPr id="33" name="Connector 32"/>
          <p:cNvCxnSpPr/>
          <p:nvPr/>
        </p:nvCxnSpPr>
        <p:spPr>
          <a:xfrm flipV="1">
            <a:off x="2365250" y="2161413"/>
            <a:ext cx="1005840" cy="1572196"/>
          </a:xfrm>
          <a:prstGeom prst="line">
            <a:avLst/>
          </a:prstGeom>
          <a:ln w="31750">
            <a:solidFill>
              <a:srgbClr val="009900"/>
            </a:solidFill>
          </a:ln>
        </p:spPr>
      </p:cxnSp>
      <p:cxnSp>
        <p:nvCxnSpPr>
          <p:cNvPr id="34" name="Connector 33"/>
          <p:cNvCxnSpPr/>
          <p:nvPr/>
        </p:nvCxnSpPr>
        <p:spPr>
          <a:xfrm flipV="1">
            <a:off x="2365250" y="3733609"/>
            <a:ext cx="1005840" cy="524066"/>
          </a:xfrm>
          <a:prstGeom prst="line">
            <a:avLst/>
          </a:prstGeom>
          <a:ln w="31750">
            <a:solidFill>
              <a:srgbClr val="009900"/>
            </a:solidFill>
          </a:ln>
        </p:spPr>
      </p:cxnSp>
      <p:sp>
        <p:nvSpPr>
          <p:cNvPr id="35" name="TextBox 34"/>
          <p:cNvSpPr txBox="1"/>
          <p:nvPr/>
        </p:nvSpPr>
        <p:spPr>
          <a:xfrm>
            <a:off x="685800" y="1591056"/>
            <a:ext cx="6675120" cy="228600"/>
          </a:xfrm>
          <a:prstGeom prst="rect">
            <a:avLst/>
          </a:prstGeom>
          <a:noFill/>
        </p:spPr>
        <p:txBody>
          <a:bodyPr wrap="square" lIns="0" rIns="0" tIns="0" bIns="0" anchor="t">
            <a:spAutoFit/>
          </a:bodyPr>
          <a:lstStyle/>
          <a:p>
            <a:pPr algn="r">
              <a:spcAft>
                <a:spcPts val="0"/>
              </a:spcAft>
            </a:pPr>
            <a:r>
              <a:rPr sz="1400" b="1">
                <a:solidFill>
                  <a:srgbClr val="009900"/>
                </a:solidFill>
                <a:latin typeface="Arial"/>
              </a:rPr>
              <a:t>1 mark for each correct line.</a:t>
            </a:r>
          </a:p>
        </p:txBody>
      </p:sp>
      <p:sp>
        <p:nvSpPr>
          <p:cNvPr id="36" name="Rectangle 35"/>
          <p:cNvSpPr/>
          <p:nvPr/>
        </p:nvSpPr>
        <p:spPr>
          <a:xfrm>
            <a:off x="7744968" y="1143000"/>
            <a:ext cx="6949440" cy="3611880"/>
          </a:xfrm>
          <a:prstGeom prst="rect">
            <a:avLst/>
          </a:prstGeom>
          <a:solidFill>
            <a:srgbClr val="FFFFFF"/>
          </a:solidFill>
          <a:ln w="9525">
            <a:solidFill>
              <a:srgbClr val="000000"/>
            </a:solidFill>
          </a:ln>
          <a:effectLst/>
        </p:spPr>
        <p:txBody>
          <a:bodyPr rtlCol="0" anchor="ctr"/>
          <a:lstStyle/>
          <a:p>
            <a:pPr algn="ctr"/>
          </a:p>
        </p:txBody>
      </p:sp>
      <p:sp>
        <p:nvSpPr>
          <p:cNvPr id="37" name="TextBox 3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8" name="TextBox 3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9" name="TextBox 38"/>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40" name="Rectangle 39"/>
          <p:cNvSpPr/>
          <p:nvPr/>
        </p:nvSpPr>
        <p:spPr>
          <a:xfrm>
            <a:off x="7973568" y="1920240"/>
            <a:ext cx="6492240" cy="411480"/>
          </a:xfrm>
          <a:prstGeom prst="rect">
            <a:avLst/>
          </a:prstGeom>
          <a:solidFill>
            <a:srgbClr val="FFFFFF"/>
          </a:solidFill>
          <a:ln w="15875">
            <a:solidFill>
              <a:srgbClr val="000000"/>
            </a:solidFill>
          </a:ln>
          <a:effectLst/>
        </p:spPr>
        <p:txBody>
          <a:bodyPr rtlCol="0" anchor="ctr"/>
          <a:lstStyle/>
          <a:p>
            <a:pPr algn="ctr"/>
          </a:p>
        </p:txBody>
      </p:sp>
      <p:sp>
        <p:nvSpPr>
          <p:cNvPr id="41" name="TextBox 40"/>
          <p:cNvSpPr txBox="1"/>
          <p:nvPr/>
        </p:nvSpPr>
        <p:spPr>
          <a:xfrm>
            <a:off x="806500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1000</a:t>
            </a:r>
          </a:p>
        </p:txBody>
      </p:sp>
      <p:sp>
        <p:nvSpPr>
          <p:cNvPr id="42" name="TextBox 41"/>
          <p:cNvSpPr txBox="1"/>
          <p:nvPr/>
        </p:nvSpPr>
        <p:spPr>
          <a:xfrm>
            <a:off x="911656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bigger</a:t>
            </a:r>
          </a:p>
        </p:txBody>
      </p:sp>
      <p:sp>
        <p:nvSpPr>
          <p:cNvPr id="43" name="TextBox 42"/>
          <p:cNvSpPr txBox="1"/>
          <p:nvPr/>
        </p:nvSpPr>
        <p:spPr>
          <a:xfrm>
            <a:off x="1016812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divide</a:t>
            </a:r>
          </a:p>
        </p:txBody>
      </p:sp>
      <p:sp>
        <p:nvSpPr>
          <p:cNvPr id="44" name="TextBox 43"/>
          <p:cNvSpPr txBox="1"/>
          <p:nvPr/>
        </p:nvSpPr>
        <p:spPr>
          <a:xfrm>
            <a:off x="1121968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multiply</a:t>
            </a:r>
          </a:p>
        </p:txBody>
      </p:sp>
      <p:sp>
        <p:nvSpPr>
          <p:cNvPr id="45" name="TextBox 44"/>
          <p:cNvSpPr txBox="1"/>
          <p:nvPr/>
        </p:nvSpPr>
        <p:spPr>
          <a:xfrm>
            <a:off x="1227124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smaller</a:t>
            </a:r>
          </a:p>
        </p:txBody>
      </p:sp>
      <p:sp>
        <p:nvSpPr>
          <p:cNvPr id="46" name="TextBox 45"/>
          <p:cNvSpPr txBox="1"/>
          <p:nvPr/>
        </p:nvSpPr>
        <p:spPr>
          <a:xfrm>
            <a:off x="13322808" y="1965960"/>
            <a:ext cx="105156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unit</a:t>
            </a:r>
          </a:p>
        </p:txBody>
      </p:sp>
      <p:sp>
        <p:nvSpPr>
          <p:cNvPr id="47" name="TextBox 46"/>
          <p:cNvSpPr txBox="1"/>
          <p:nvPr/>
        </p:nvSpPr>
        <p:spPr>
          <a:xfrm>
            <a:off x="7973568" y="2487168"/>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One millimetre is the same as </a:t>
            </a:r>
            <a:r>
              <a:rPr sz="1500" b="1">
                <a:solidFill>
                  <a:srgbClr val="009900"/>
                </a:solidFill>
                <a:latin typeface="Arial"/>
              </a:rPr>
              <a:t>1000</a:t>
            </a:r>
            <a:r>
              <a:rPr sz="1500" b="0">
                <a:solidFill>
                  <a:srgbClr val="000000"/>
                </a:solidFill>
                <a:latin typeface="Arial"/>
              </a:rPr>
              <a:t> micrometres.</a:t>
            </a:r>
            <a:r>
              <a:rPr sz="1500" b="1">
                <a:solidFill>
                  <a:srgbClr val="009900"/>
                </a:solidFill>
                <a:latin typeface="Arial"/>
              </a:rPr>
              <a:t>  (1)</a:t>
            </a:r>
          </a:p>
        </p:txBody>
      </p:sp>
      <p:sp>
        <p:nvSpPr>
          <p:cNvPr id="48" name="TextBox 47"/>
          <p:cNvSpPr txBox="1"/>
          <p:nvPr/>
        </p:nvSpPr>
        <p:spPr>
          <a:xfrm>
            <a:off x="7973568" y="2868701"/>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To change mm into µm, you </a:t>
            </a:r>
            <a:r>
              <a:rPr sz="1500" b="1">
                <a:solidFill>
                  <a:srgbClr val="009900"/>
                </a:solidFill>
                <a:latin typeface="Arial"/>
              </a:rPr>
              <a:t>multiply</a:t>
            </a:r>
            <a:r>
              <a:rPr sz="1500" b="0">
                <a:solidFill>
                  <a:srgbClr val="000000"/>
                </a:solidFill>
                <a:latin typeface="Arial"/>
              </a:rPr>
              <a:t> by 1000.</a:t>
            </a:r>
            <a:r>
              <a:rPr sz="1500" b="1">
                <a:solidFill>
                  <a:srgbClr val="009900"/>
                </a:solidFill>
                <a:latin typeface="Arial"/>
              </a:rPr>
              <a:t>  (1)</a:t>
            </a:r>
          </a:p>
        </p:txBody>
      </p:sp>
      <p:sp>
        <p:nvSpPr>
          <p:cNvPr id="49" name="TextBox 48"/>
          <p:cNvSpPr txBox="1"/>
          <p:nvPr/>
        </p:nvSpPr>
        <p:spPr>
          <a:xfrm>
            <a:off x="7973568" y="3250234"/>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To change µm into mm, you </a:t>
            </a:r>
            <a:r>
              <a:rPr sz="1500" b="1">
                <a:solidFill>
                  <a:srgbClr val="009900"/>
                </a:solidFill>
                <a:latin typeface="Arial"/>
              </a:rPr>
              <a:t>divide</a:t>
            </a:r>
            <a:r>
              <a:rPr sz="1500" b="0">
                <a:solidFill>
                  <a:srgbClr val="000000"/>
                </a:solidFill>
                <a:latin typeface="Arial"/>
              </a:rPr>
              <a:t> by 1000.</a:t>
            </a:r>
            <a:r>
              <a:rPr sz="1500" b="1">
                <a:solidFill>
                  <a:srgbClr val="009900"/>
                </a:solidFill>
                <a:latin typeface="Arial"/>
              </a:rPr>
              <a:t>  (1)</a:t>
            </a:r>
          </a:p>
        </p:txBody>
      </p:sp>
      <p:sp>
        <p:nvSpPr>
          <p:cNvPr id="50" name="TextBox 49"/>
          <p:cNvSpPr txBox="1"/>
          <p:nvPr/>
        </p:nvSpPr>
        <p:spPr>
          <a:xfrm>
            <a:off x="7973568" y="3631768"/>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Magnification has no </a:t>
            </a:r>
            <a:r>
              <a:rPr sz="1500" b="1">
                <a:solidFill>
                  <a:srgbClr val="009900"/>
                </a:solidFill>
                <a:latin typeface="Arial"/>
              </a:rPr>
              <a:t>unit</a:t>
            </a:r>
            <a:r>
              <a:rPr sz="1500" b="0">
                <a:solidFill>
                  <a:srgbClr val="000000"/>
                </a:solidFill>
                <a:latin typeface="Arial"/>
              </a:rPr>
              <a:t>.</a:t>
            </a:r>
            <a:r>
              <a:rPr sz="1500" b="1">
                <a:solidFill>
                  <a:srgbClr val="009900"/>
                </a:solidFill>
                <a:latin typeface="Arial"/>
              </a:rPr>
              <a:t>  (1)</a:t>
            </a:r>
          </a:p>
        </p:txBody>
      </p:sp>
      <p:sp>
        <p:nvSpPr>
          <p:cNvPr id="51" name="TextBox 50"/>
          <p:cNvSpPr txBox="1"/>
          <p:nvPr/>
        </p:nvSpPr>
        <p:spPr>
          <a:xfrm>
            <a:off x="7973568" y="4013301"/>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The image is </a:t>
            </a:r>
            <a:r>
              <a:rPr sz="1500" b="1">
                <a:solidFill>
                  <a:srgbClr val="009900"/>
                </a:solidFill>
                <a:latin typeface="Arial"/>
              </a:rPr>
              <a:t>bigger</a:t>
            </a:r>
            <a:r>
              <a:rPr sz="1500" b="0">
                <a:solidFill>
                  <a:srgbClr val="000000"/>
                </a:solidFill>
                <a:latin typeface="Arial"/>
              </a:rPr>
              <a:t> than the real object.</a:t>
            </a:r>
            <a:r>
              <a:rPr sz="1500" b="1">
                <a:solidFill>
                  <a:srgbClr val="009900"/>
                </a:solidFill>
                <a:latin typeface="Arial"/>
              </a:rPr>
              <a:t>  (1)</a:t>
            </a:r>
          </a:p>
        </p:txBody>
      </p:sp>
      <p:sp>
        <p:nvSpPr>
          <p:cNvPr id="52" name="TextBox 51"/>
          <p:cNvSpPr txBox="1"/>
          <p:nvPr/>
        </p:nvSpPr>
        <p:spPr>
          <a:xfrm>
            <a:off x="7973568" y="4394834"/>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The real cell is </a:t>
            </a:r>
            <a:r>
              <a:rPr sz="1500" b="1">
                <a:solidFill>
                  <a:srgbClr val="009900"/>
                </a:solidFill>
                <a:latin typeface="Arial"/>
              </a:rPr>
              <a:t>smaller</a:t>
            </a:r>
            <a:r>
              <a:rPr sz="1500" b="0">
                <a:solidFill>
                  <a:srgbClr val="000000"/>
                </a:solidFill>
                <a:latin typeface="Arial"/>
              </a:rPr>
              <a:t> than its image.</a:t>
            </a:r>
            <a:r>
              <a:rPr sz="1500" b="1">
                <a:solidFill>
                  <a:srgbClr val="009900"/>
                </a:solidFill>
                <a:latin typeface="Arial"/>
              </a:rPr>
              <a:t>  (1)</a:t>
            </a:r>
          </a:p>
        </p:txBody>
      </p:sp>
      <p:sp>
        <p:nvSpPr>
          <p:cNvPr id="53" name="Rectangle 52"/>
          <p:cNvSpPr/>
          <p:nvPr/>
        </p:nvSpPr>
        <p:spPr>
          <a:xfrm>
            <a:off x="548640" y="4709160"/>
            <a:ext cx="6949440" cy="3611879"/>
          </a:xfrm>
          <a:prstGeom prst="rect">
            <a:avLst/>
          </a:prstGeom>
          <a:solidFill>
            <a:srgbClr val="FFFFFF"/>
          </a:solidFill>
          <a:ln w="9525">
            <a:solidFill>
              <a:srgbClr val="000000"/>
            </a:solidFill>
          </a:ln>
          <a:effectLst/>
        </p:spPr>
        <p:txBody>
          <a:bodyPr rtlCol="0" anchor="ctr"/>
          <a:lstStyle/>
          <a:p>
            <a:pPr algn="ctr"/>
          </a:p>
        </p:txBody>
      </p:sp>
      <p:sp>
        <p:nvSpPr>
          <p:cNvPr id="54" name="TextBox 53"/>
          <p:cNvSpPr txBox="1"/>
          <p:nvPr/>
        </p:nvSpPr>
        <p:spPr>
          <a:xfrm>
            <a:off x="658368" y="47823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55" name="TextBox 54"/>
          <p:cNvSpPr txBox="1"/>
          <p:nvPr/>
        </p:nvSpPr>
        <p:spPr>
          <a:xfrm>
            <a:off x="6400799" y="48006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6" name="TextBox 55"/>
          <p:cNvSpPr txBox="1"/>
          <p:nvPr/>
        </p:nvSpPr>
        <p:spPr>
          <a:xfrm>
            <a:off x="685800" y="5138928"/>
            <a:ext cx="6675120" cy="2068194"/>
          </a:xfrm>
          <a:prstGeom prst="rect">
            <a:avLst/>
          </a:prstGeom>
          <a:noFill/>
        </p:spPr>
        <p:txBody>
          <a:bodyPr wrap="square" lIns="0" rIns="0" tIns="0" bIns="0" anchor="t">
            <a:spAutoFit/>
          </a:bodyPr>
          <a:lstStyle/>
          <a:p>
            <a:pPr algn="l">
              <a:spcAft>
                <a:spcPts val="800"/>
              </a:spcAft>
            </a:pPr>
            <a:r>
              <a:rPr sz="1400" b="0">
                <a:solidFill>
                  <a:srgbClr val="000000"/>
                </a:solidFill>
                <a:latin typeface="Arial"/>
              </a:rPr>
              <a:t>1. 1 mm is bigger than 1 µm.   </a:t>
            </a:r>
            <a:r>
              <a:rPr sz="1500" b="1">
                <a:solidFill>
                  <a:srgbClr val="009900"/>
                </a:solidFill>
                <a:latin typeface="Arial"/>
              </a:rPr>
              <a:t>True. (1)</a:t>
            </a:r>
          </a:p>
          <a:p>
            <a:pPr algn="l">
              <a:spcAft>
                <a:spcPts val="800"/>
              </a:spcAft>
            </a:pPr>
            <a:r>
              <a:rPr sz="1400" b="0">
                <a:solidFill>
                  <a:srgbClr val="000000"/>
                </a:solidFill>
                <a:latin typeface="Arial"/>
              </a:rPr>
              <a:t>2. Magnification is measured in mm.   </a:t>
            </a:r>
            <a:r>
              <a:rPr sz="1500" b="1">
                <a:solidFill>
                  <a:srgbClr val="009900"/>
                </a:solidFill>
                <a:latin typeface="Arial"/>
              </a:rPr>
              <a:t>False. Magnification has no unit. (1)</a:t>
            </a:r>
          </a:p>
          <a:p>
            <a:pPr algn="l">
              <a:spcAft>
                <a:spcPts val="800"/>
              </a:spcAft>
            </a:pPr>
            <a:r>
              <a:rPr sz="1400" b="0">
                <a:solidFill>
                  <a:srgbClr val="000000"/>
                </a:solidFill>
                <a:latin typeface="Arial"/>
              </a:rPr>
              <a:t>3. × 100 means the image is 100 times bigger than the real object.   </a:t>
            </a:r>
            <a:r>
              <a:rPr sz="1500" b="1">
                <a:solidFill>
                  <a:srgbClr val="009900"/>
                </a:solidFill>
                <a:latin typeface="Arial"/>
              </a:rPr>
              <a:t>True. (1)</a:t>
            </a:r>
          </a:p>
          <a:p>
            <a:pPr algn="l">
              <a:spcAft>
                <a:spcPts val="800"/>
              </a:spcAft>
            </a:pPr>
            <a:r>
              <a:rPr sz="1400" b="0">
                <a:solidFill>
                  <a:srgbClr val="000000"/>
                </a:solidFill>
                <a:latin typeface="Arial"/>
              </a:rPr>
              <a:t>4. A biological drawing should include the air bubbles.   </a:t>
            </a:r>
            <a:r>
              <a:rPr sz="1500" b="1">
                <a:solidFill>
                  <a:srgbClr val="009900"/>
                </a:solidFill>
                <a:latin typeface="Arial"/>
              </a:rPr>
              <a:t>False. An air bubble is not a cell, so it is left out of the drawing. (1)</a:t>
            </a:r>
          </a:p>
          <a:p>
            <a:pPr algn="l">
              <a:spcAft>
                <a:spcPts val="800"/>
              </a:spcAft>
            </a:pPr>
            <a:r>
              <a:rPr sz="1400" b="0">
                <a:solidFill>
                  <a:srgbClr val="000000"/>
                </a:solidFill>
                <a:latin typeface="Arial"/>
              </a:rPr>
              <a:t>5. A scale bar shows a real length.   </a:t>
            </a:r>
            <a:r>
              <a:rPr sz="1500" b="1">
                <a:solidFill>
                  <a:srgbClr val="009900"/>
                </a:solidFill>
                <a:latin typeface="Arial"/>
              </a:rPr>
              <a:t>True. (1)</a:t>
            </a:r>
          </a:p>
          <a:p>
            <a:pPr algn="l">
              <a:spcAft>
                <a:spcPts val="800"/>
              </a:spcAft>
            </a:pPr>
            <a:r>
              <a:rPr sz="1400" b="0">
                <a:solidFill>
                  <a:srgbClr val="000000"/>
                </a:solidFill>
                <a:latin typeface="Arial"/>
              </a:rPr>
              <a:t>6. 1 µm is the same as 100 nm.   </a:t>
            </a:r>
            <a:r>
              <a:rPr sz="1500" b="1">
                <a:solidFill>
                  <a:srgbClr val="009900"/>
                </a:solidFill>
                <a:latin typeface="Arial"/>
              </a:rPr>
              <a:t>False. 1 µm = 1000 nm. (1)</a:t>
            </a:r>
          </a:p>
        </p:txBody>
      </p:sp>
      <p:sp>
        <p:nvSpPr>
          <p:cNvPr id="57" name="Rectangle 56"/>
          <p:cNvSpPr/>
          <p:nvPr/>
        </p:nvSpPr>
        <p:spPr>
          <a:xfrm>
            <a:off x="7744968" y="4892040"/>
            <a:ext cx="6949440" cy="3428999"/>
          </a:xfrm>
          <a:prstGeom prst="rect">
            <a:avLst/>
          </a:prstGeom>
          <a:solidFill>
            <a:srgbClr val="FFFFFF"/>
          </a:solidFill>
          <a:ln w="9525">
            <a:solidFill>
              <a:srgbClr val="000000"/>
            </a:solidFill>
          </a:ln>
          <a:effectLst/>
        </p:spPr>
        <p:txBody>
          <a:bodyPr rtlCol="0" anchor="ctr"/>
          <a:lstStyle/>
          <a:p>
            <a:pPr algn="ctr"/>
          </a:p>
        </p:txBody>
      </p:sp>
      <p:sp>
        <p:nvSpPr>
          <p:cNvPr id="58" name="TextBox 57"/>
          <p:cNvSpPr txBox="1"/>
          <p:nvPr/>
        </p:nvSpPr>
        <p:spPr>
          <a:xfrm>
            <a:off x="7854696" y="496519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Work it out</a:t>
            </a:r>
          </a:p>
        </p:txBody>
      </p:sp>
      <p:sp>
        <p:nvSpPr>
          <p:cNvPr id="59" name="TextBox 58"/>
          <p:cNvSpPr txBox="1"/>
          <p:nvPr/>
        </p:nvSpPr>
        <p:spPr>
          <a:xfrm>
            <a:off x="13597128" y="498348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60" name="TextBox 59"/>
          <p:cNvSpPr txBox="1"/>
          <p:nvPr/>
        </p:nvSpPr>
        <p:spPr>
          <a:xfrm>
            <a:off x="7882128" y="5321808"/>
            <a:ext cx="667512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 mm = 1000 µm. Fill in each answer.</a:t>
            </a:r>
          </a:p>
        </p:txBody>
      </p:sp>
      <p:sp>
        <p:nvSpPr>
          <p:cNvPr id="61" name="TextBox 60"/>
          <p:cNvSpPr txBox="1"/>
          <p:nvPr/>
        </p:nvSpPr>
        <p:spPr>
          <a:xfrm>
            <a:off x="7973568" y="5727573"/>
            <a:ext cx="6583680" cy="222884"/>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1. 7 mm = </a:t>
            </a:r>
            <a:r>
              <a:rPr sz="1500" b="1">
                <a:solidFill>
                  <a:srgbClr val="009900"/>
                </a:solidFill>
                <a:latin typeface="Arial"/>
              </a:rPr>
              <a:t>7000</a:t>
            </a:r>
            <a:r>
              <a:rPr sz="1500" b="0">
                <a:solidFill>
                  <a:srgbClr val="000000"/>
                </a:solidFill>
                <a:latin typeface="Arial"/>
              </a:rPr>
              <a:t> µm</a:t>
            </a:r>
            <a:r>
              <a:rPr sz="1500" b="1">
                <a:solidFill>
                  <a:srgbClr val="009900"/>
                </a:solidFill>
                <a:latin typeface="Arial"/>
              </a:rPr>
              <a:t>  (1)</a:t>
            </a:r>
          </a:p>
        </p:txBody>
      </p:sp>
      <p:sp>
        <p:nvSpPr>
          <p:cNvPr id="62" name="TextBox 61"/>
          <p:cNvSpPr txBox="1"/>
          <p:nvPr/>
        </p:nvSpPr>
        <p:spPr>
          <a:xfrm>
            <a:off x="7973568" y="6155436"/>
            <a:ext cx="6583680" cy="222884"/>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2. 5000 µm = </a:t>
            </a:r>
            <a:r>
              <a:rPr sz="1500" b="1">
                <a:solidFill>
                  <a:srgbClr val="009900"/>
                </a:solidFill>
                <a:latin typeface="Arial"/>
              </a:rPr>
              <a:t>5</a:t>
            </a:r>
            <a:r>
              <a:rPr sz="1500" b="0">
                <a:solidFill>
                  <a:srgbClr val="000000"/>
                </a:solidFill>
                <a:latin typeface="Arial"/>
              </a:rPr>
              <a:t> mm</a:t>
            </a:r>
            <a:r>
              <a:rPr sz="1500" b="1">
                <a:solidFill>
                  <a:srgbClr val="009900"/>
                </a:solidFill>
                <a:latin typeface="Arial"/>
              </a:rPr>
              <a:t>  (1)</a:t>
            </a:r>
          </a:p>
        </p:txBody>
      </p:sp>
      <p:sp>
        <p:nvSpPr>
          <p:cNvPr id="63" name="TextBox 62"/>
          <p:cNvSpPr txBox="1"/>
          <p:nvPr/>
        </p:nvSpPr>
        <p:spPr>
          <a:xfrm>
            <a:off x="7973568" y="6583299"/>
            <a:ext cx="6583680" cy="483869"/>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3. A drawing of a cell is 20 mm long. The magnification is × 100.</a:t>
            </a:r>
          </a:p>
          <a:p>
            <a:pPr algn="l">
              <a:spcAft>
                <a:spcPts val="300"/>
              </a:spcAft>
            </a:pPr>
            <a:r>
              <a:rPr sz="1500" b="0">
                <a:solidFill>
                  <a:srgbClr val="000000"/>
                </a:solidFill>
                <a:latin typeface="Arial"/>
              </a:rPr>
              <a:t>    Real size = 20 ÷ 100 = </a:t>
            </a:r>
            <a:r>
              <a:rPr sz="1500" b="1">
                <a:solidFill>
                  <a:srgbClr val="009900"/>
                </a:solidFill>
                <a:latin typeface="Arial"/>
              </a:rPr>
              <a:t>0.2</a:t>
            </a:r>
            <a:r>
              <a:rPr sz="1500" b="0">
                <a:solidFill>
                  <a:srgbClr val="000000"/>
                </a:solidFill>
                <a:latin typeface="Arial"/>
              </a:rPr>
              <a:t> mm</a:t>
            </a:r>
            <a:r>
              <a:rPr sz="1500" b="1">
                <a:solidFill>
                  <a:srgbClr val="009900"/>
                </a:solidFill>
                <a:latin typeface="Arial"/>
              </a:rPr>
              <a:t>  (1)</a:t>
            </a:r>
          </a:p>
        </p:txBody>
      </p:sp>
      <p:sp>
        <p:nvSpPr>
          <p:cNvPr id="64" name="TextBox 63"/>
          <p:cNvSpPr txBox="1"/>
          <p:nvPr/>
        </p:nvSpPr>
        <p:spPr>
          <a:xfrm>
            <a:off x="7973568" y="7272147"/>
            <a:ext cx="6583680" cy="222884"/>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4. Change your answer to question 3 into µm: </a:t>
            </a:r>
            <a:r>
              <a:rPr sz="1500" b="1">
                <a:solidFill>
                  <a:srgbClr val="009900"/>
                </a:solidFill>
                <a:latin typeface="Arial"/>
              </a:rPr>
              <a:t>200</a:t>
            </a:r>
            <a:r>
              <a:rPr sz="1500" b="0">
                <a:solidFill>
                  <a:srgbClr val="000000"/>
                </a:solidFill>
                <a:latin typeface="Arial"/>
              </a:rPr>
              <a:t> µm</a:t>
            </a:r>
            <a:r>
              <a:rPr sz="1500" b="1">
                <a:solidFill>
                  <a:srgbClr val="009900"/>
                </a:solidFill>
                <a:latin typeface="Arial"/>
              </a:rPr>
              <a:t>  (1)</a:t>
            </a:r>
          </a:p>
        </p:txBody>
      </p:sp>
      <p:sp>
        <p:nvSpPr>
          <p:cNvPr id="65" name="TextBox 64"/>
          <p:cNvSpPr txBox="1"/>
          <p:nvPr/>
        </p:nvSpPr>
        <p:spPr>
          <a:xfrm>
            <a:off x="7973568" y="7700009"/>
            <a:ext cx="6583680" cy="483869"/>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5. An image is 30 mm long. The real object is 3 mm long.</a:t>
            </a:r>
          </a:p>
          <a:p>
            <a:pPr algn="l">
              <a:spcAft>
                <a:spcPts val="300"/>
              </a:spcAft>
            </a:pPr>
            <a:r>
              <a:rPr sz="1500" b="0">
                <a:solidFill>
                  <a:srgbClr val="000000"/>
                </a:solidFill>
                <a:latin typeface="Arial"/>
              </a:rPr>
              <a:t>    Magnification = 30 ÷ 3 = × </a:t>
            </a:r>
            <a:r>
              <a:rPr sz="1500" b="1">
                <a:solidFill>
                  <a:srgbClr val="009900"/>
                </a:solidFill>
                <a:latin typeface="Arial"/>
              </a:rPr>
              <a:t>10</a:t>
            </a:r>
            <a:r>
              <a:rPr sz="1500" b="1">
                <a:solidFill>
                  <a:srgbClr val="009900"/>
                </a:solidFill>
                <a:latin typeface="Arial"/>
              </a:rPr>
              <a:t>  (1)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L4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6" name="Rectangle 5"/>
          <p:cNvSpPr/>
          <p:nvPr/>
        </p:nvSpPr>
        <p:spPr>
          <a:xfrm>
            <a:off x="548640"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Units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9" name="TextBox 8"/>
          <p:cNvSpPr txBox="1"/>
          <p:nvPr/>
        </p:nvSpPr>
        <p:spPr>
          <a:xfrm>
            <a:off x="685800" y="15727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Draw one line from each unit to the length it is equal to.  </a:t>
            </a:r>
            <a:r>
              <a:rPr sz="1250" b="0">
                <a:solidFill>
                  <a:srgbClr val="5A5A5A"/>
                </a:solidFill>
                <a:latin typeface="Arial"/>
              </a:rPr>
              <a:t>[2]</a:t>
            </a:r>
          </a:p>
          <a:p>
            <a:pPr algn="l">
              <a:spcBef>
                <a:spcPts val="200"/>
              </a:spcBef>
              <a:spcAft>
                <a:spcPts val="0"/>
              </a:spcAft>
            </a:pPr>
            <a:r>
              <a:rPr sz="1200" b="1">
                <a:solidFill>
                  <a:srgbClr val="009900"/>
                </a:solidFill>
                <a:latin typeface="Arial"/>
              </a:rPr>
              <a:t>1 cm → 10 mm; 1 mm → 1000 µm; 1 µm → 1000 nm</a:t>
            </a:r>
          </a:p>
          <a:p>
            <a:pPr algn="l">
              <a:spcBef>
                <a:spcPts val="200"/>
              </a:spcBef>
              <a:spcAft>
                <a:spcPts val="0"/>
              </a:spcAft>
            </a:pPr>
            <a:r>
              <a:rPr sz="1200" b="0">
                <a:solidFill>
                  <a:srgbClr val="009900"/>
                </a:solidFill>
                <a:latin typeface="Arial"/>
              </a:rPr>
              <a:t>3 correct = 2 marks; 1 or 2 correct = 1 mark. If more than one line is drawn from a unit, none of its lines scores.</a:t>
            </a:r>
          </a:p>
          <a:p>
            <a:pPr algn="l">
              <a:spcBef>
                <a:spcPts val="900"/>
              </a:spcBef>
              <a:spcAft>
                <a:spcPts val="0"/>
              </a:spcAft>
            </a:pPr>
            <a:r>
              <a:rPr sz="1250" b="1">
                <a:solidFill>
                  <a:srgbClr val="000000"/>
                </a:solidFill>
                <a:latin typeface="Arial"/>
              </a:rPr>
              <a:t>01.2  </a:t>
            </a:r>
            <a:r>
              <a:rPr sz="1250" b="0">
                <a:solidFill>
                  <a:srgbClr val="000000"/>
                </a:solidFill>
                <a:latin typeface="Arial"/>
              </a:rPr>
              <a:t>Which structure is the smallest?  </a:t>
            </a:r>
            <a:r>
              <a:rPr sz="1250" b="0">
                <a:solidFill>
                  <a:srgbClr val="5A5A5A"/>
                </a:solidFill>
                <a:latin typeface="Arial"/>
              </a:rPr>
              <a:t>[1]</a:t>
            </a:r>
          </a:p>
          <a:p>
            <a:pPr algn="l">
              <a:spcBef>
                <a:spcPts val="200"/>
              </a:spcBef>
              <a:spcAft>
                <a:spcPts val="0"/>
              </a:spcAft>
            </a:pPr>
            <a:r>
              <a:rPr sz="1200" b="1">
                <a:solidFill>
                  <a:srgbClr val="009900"/>
                </a:solidFill>
                <a:latin typeface="Arial"/>
              </a:rPr>
              <a:t>a ribosome, 25 nm wide (1)</a:t>
            </a:r>
          </a:p>
          <a:p>
            <a:pPr algn="l">
              <a:spcBef>
                <a:spcPts val="200"/>
              </a:spcBef>
              <a:spcAft>
                <a:spcPts val="0"/>
              </a:spcAft>
            </a:pPr>
            <a:r>
              <a:rPr sz="1200" b="0">
                <a:solidFill>
                  <a:srgbClr val="009900"/>
                </a:solidFill>
                <a:latin typeface="Arial"/>
              </a:rPr>
              <a:t>If more than one box is ticked, give 0 marks.</a:t>
            </a:r>
          </a:p>
        </p:txBody>
      </p:sp>
      <p:sp>
        <p:nvSpPr>
          <p:cNvPr id="10" name="Rectangle 9"/>
          <p:cNvSpPr/>
          <p:nvPr/>
        </p:nvSpPr>
        <p:spPr>
          <a:xfrm>
            <a:off x="548640"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A cheek cell</a:t>
            </a:r>
          </a:p>
        </p:txBody>
      </p:sp>
      <p:sp>
        <p:nvSpPr>
          <p:cNvPr id="12" name="TextBox 11"/>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pic>
        <p:nvPicPr>
          <p:cNvPr id="13" name="Picture 12" descr="02 A cheek cell. real width 55 µm."/>
          <p:cNvPicPr>
            <a:picLocks noChangeAspect="1"/>
          </p:cNvPicPr>
          <p:nvPr/>
        </p:nvPicPr>
        <p:blipFill>
          <a:blip r:embed="rId2"/>
          <a:stretch>
            <a:fillRect/>
          </a:stretch>
        </p:blipFill>
        <p:spPr>
          <a:xfrm>
            <a:off x="6172199" y="5257800"/>
            <a:ext cx="1143000" cy="1249022"/>
          </a:xfrm>
          <a:prstGeom prst="rect">
            <a:avLst/>
          </a:prstGeom>
        </p:spPr>
      </p:pic>
      <p:sp>
        <p:nvSpPr>
          <p:cNvPr id="14" name="TextBox 13"/>
          <p:cNvSpPr txBox="1"/>
          <p:nvPr/>
        </p:nvSpPr>
        <p:spPr>
          <a:xfrm>
            <a:off x="5806439" y="6534253"/>
            <a:ext cx="1874519" cy="256032"/>
          </a:xfrm>
          <a:prstGeom prst="rect">
            <a:avLst/>
          </a:prstGeom>
          <a:noFill/>
        </p:spPr>
        <p:txBody>
          <a:bodyPr wrap="square" lIns="0" rIns="0" tIns="0" bIns="0" anchor="t">
            <a:spAutoFit/>
          </a:bodyPr>
          <a:lstStyle/>
          <a:p>
            <a:pPr algn="ctr">
              <a:spcAft>
                <a:spcPts val="0"/>
              </a:spcAft>
            </a:pPr>
            <a:r>
              <a:rPr sz="1200" b="1">
                <a:solidFill>
                  <a:srgbClr val="009900"/>
                </a:solidFill>
                <a:latin typeface="Arial"/>
              </a:rPr>
              <a:t>real width 55 µm</a:t>
            </a:r>
          </a:p>
        </p:txBody>
      </p:sp>
      <p:sp>
        <p:nvSpPr>
          <p:cNvPr id="15" name="TextBox 14"/>
          <p:cNvSpPr txBox="1"/>
          <p:nvPr/>
        </p:nvSpPr>
        <p:spPr>
          <a:xfrm>
            <a:off x="685800" y="5230368"/>
            <a:ext cx="5212080" cy="1523341"/>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Calculate the real width of the cheek cell in µm.  </a:t>
            </a:r>
            <a:r>
              <a:rPr sz="1250" b="0">
                <a:solidFill>
                  <a:srgbClr val="5A5A5A"/>
                </a:solidFill>
                <a:latin typeface="Arial"/>
              </a:rPr>
              <a:t>[3]</a:t>
            </a:r>
          </a:p>
          <a:p>
            <a:pPr algn="l">
              <a:spcBef>
                <a:spcPts val="200"/>
              </a:spcBef>
              <a:spcAft>
                <a:spcPts val="0"/>
              </a:spcAft>
            </a:pPr>
            <a:r>
              <a:rPr sz="1200" b="1">
                <a:solidFill>
                  <a:srgbClr val="009900"/>
                </a:solidFill>
                <a:latin typeface="Arial"/>
              </a:rPr>
              <a:t>22 ÷ 400 (1) = 0.055 mm (1) = 55 µm (1)</a:t>
            </a:r>
          </a:p>
          <a:p>
            <a:pPr algn="l">
              <a:spcBef>
                <a:spcPts val="200"/>
              </a:spcBef>
              <a:spcAft>
                <a:spcPts val="0"/>
              </a:spcAft>
            </a:pPr>
            <a:r>
              <a:rPr sz="1200" b="1">
                <a:solidFill>
                  <a:srgbClr val="009900"/>
                </a:solidFill>
                <a:latin typeface="Arial"/>
              </a:rPr>
              <a:t>allow</a:t>
            </a:r>
            <a:r>
              <a:rPr sz="1200" b="0">
                <a:solidFill>
                  <a:srgbClr val="009900"/>
                </a:solidFill>
                <a:latin typeface="Arial"/>
              </a:rPr>
              <a:t> 22 000 µm ÷ 400 = 55 µm for 3 marks. 0.055 mm = 2 marks; 0.055 with the unit µm = 2 marks. </a:t>
            </a:r>
            <a:r>
              <a:rPr sz="1200" b="1">
                <a:solidFill>
                  <a:srgbClr val="009900"/>
                </a:solidFill>
                <a:latin typeface="Arial"/>
              </a:rPr>
              <a:t>do not accept</a:t>
            </a:r>
            <a:r>
              <a:rPr sz="1200" b="0">
                <a:solidFill>
                  <a:srgbClr val="009900"/>
                </a:solidFill>
                <a:latin typeface="Arial"/>
              </a:rPr>
              <a:t> 8800 (multiplied).</a:t>
            </a:r>
          </a:p>
        </p:txBody>
      </p:sp>
      <p:sp>
        <p:nvSpPr>
          <p:cNvPr id="16" name="TextBox 15"/>
          <p:cNvSpPr txBox="1"/>
          <p:nvPr/>
        </p:nvSpPr>
        <p:spPr>
          <a:xfrm>
            <a:off x="685800" y="6790285"/>
            <a:ext cx="6675120" cy="1439314"/>
          </a:xfrm>
          <a:prstGeom prst="rect">
            <a:avLst/>
          </a:prstGeom>
          <a:noFill/>
        </p:spPr>
        <p:txBody>
          <a:bodyPr wrap="square" lIns="0" rIns="0" tIns="0" bIns="0" anchor="t">
            <a:spAutoFit/>
          </a:bodyPr>
          <a:lstStyle/>
          <a:p>
            <a:pPr algn="l">
              <a:spcBef>
                <a:spcPts val="600"/>
              </a:spcBef>
              <a:spcAft>
                <a:spcPts val="0"/>
              </a:spcAft>
            </a:pPr>
            <a:r>
              <a:rPr sz="1250" b="1">
                <a:solidFill>
                  <a:srgbClr val="000000"/>
                </a:solidFill>
                <a:latin typeface="Arial"/>
              </a:rPr>
              <a:t>02.2  </a:t>
            </a:r>
            <a:r>
              <a:rPr sz="1250" b="0">
                <a:solidFill>
                  <a:srgbClr val="000000"/>
                </a:solidFill>
                <a:latin typeface="Arial"/>
              </a:rPr>
              <a:t>What does × 400 mean for the drawing?  </a:t>
            </a:r>
            <a:r>
              <a:rPr sz="1250" b="0">
                <a:solidFill>
                  <a:srgbClr val="5A5A5A"/>
                </a:solidFill>
                <a:latin typeface="Arial"/>
              </a:rPr>
              <a:t>[1]</a:t>
            </a:r>
          </a:p>
          <a:p>
            <a:pPr algn="l">
              <a:spcBef>
                <a:spcPts val="200"/>
              </a:spcBef>
              <a:spcAft>
                <a:spcPts val="0"/>
              </a:spcAft>
            </a:pPr>
            <a:r>
              <a:rPr sz="1200" b="1">
                <a:solidFill>
                  <a:srgbClr val="009900"/>
                </a:solidFill>
                <a:latin typeface="Arial"/>
              </a:rPr>
              <a:t>The drawing is 400 times bigger than the real cell (1)</a:t>
            </a:r>
          </a:p>
          <a:p>
            <a:pPr algn="l">
              <a:spcBef>
                <a:spcPts val="900"/>
              </a:spcBef>
              <a:spcAft>
                <a:spcPts val="0"/>
              </a:spcAft>
            </a:pPr>
            <a:r>
              <a:rPr sz="1250" b="1">
                <a:solidFill>
                  <a:srgbClr val="000000"/>
                </a:solidFill>
                <a:latin typeface="Arial"/>
              </a:rPr>
              <a:t>02.3  </a:t>
            </a:r>
            <a:r>
              <a:rPr sz="1250" b="0">
                <a:solidFill>
                  <a:srgbClr val="000000"/>
                </a:solidFill>
                <a:latin typeface="Arial"/>
              </a:rPr>
              <a:t>Write your answer to 02.1 in metres, in standard form.  </a:t>
            </a:r>
            <a:r>
              <a:rPr sz="1250" b="0">
                <a:solidFill>
                  <a:srgbClr val="5A5A5A"/>
                </a:solidFill>
                <a:latin typeface="Arial"/>
              </a:rPr>
              <a:t>[1]</a:t>
            </a:r>
          </a:p>
          <a:p>
            <a:pPr algn="l">
              <a:spcBef>
                <a:spcPts val="200"/>
              </a:spcBef>
              <a:spcAft>
                <a:spcPts val="0"/>
              </a:spcAft>
            </a:pPr>
            <a:r>
              <a:rPr sz="1200" b="1">
                <a:solidFill>
                  <a:srgbClr val="009900"/>
                </a:solidFill>
                <a:latin typeface="Arial"/>
              </a:rPr>
              <a:t>5.5 × 10</a:t>
            </a:r>
            <a:r>
              <a:rPr sz="1200" b="1" baseline="30000">
                <a:solidFill>
                  <a:srgbClr val="009900"/>
                </a:solidFill>
                <a:latin typeface="Arial"/>
              </a:rPr>
              <a:t>−5</a:t>
            </a:r>
            <a:r>
              <a:rPr sz="1200" b="1">
                <a:solidFill>
                  <a:srgbClr val="009900"/>
                </a:solidFill>
                <a:latin typeface="Arial"/>
              </a:rPr>
              <a:t> m (1)</a:t>
            </a:r>
          </a:p>
          <a:p>
            <a:pPr algn="l">
              <a:spcBef>
                <a:spcPts val="200"/>
              </a:spcBef>
              <a:spcAft>
                <a:spcPts val="0"/>
              </a:spcAft>
            </a:pPr>
            <a:r>
              <a:rPr sz="1200" b="1">
                <a:solidFill>
                  <a:srgbClr val="009900"/>
                </a:solidFill>
                <a:latin typeface="Arial"/>
              </a:rPr>
              <a:t>allow</a:t>
            </a:r>
            <a:r>
              <a:rPr sz="1200" b="0">
                <a:solidFill>
                  <a:srgbClr val="009900"/>
                </a:solidFill>
                <a:latin typeface="Arial"/>
              </a:rPr>
              <a:t> their 02.1. </a:t>
            </a:r>
            <a:r>
              <a:rPr sz="1200" b="1">
                <a:solidFill>
                  <a:srgbClr val="009900"/>
                </a:solidFill>
                <a:latin typeface="Arial"/>
              </a:rPr>
              <a:t>do not accept</a:t>
            </a:r>
            <a:r>
              <a:rPr sz="1200" b="0">
                <a:solidFill>
                  <a:srgbClr val="009900"/>
                </a:solidFill>
                <a:latin typeface="Arial"/>
              </a:rPr>
              <a:t> 55 × 10</a:t>
            </a:r>
            <a:r>
              <a:rPr sz="1200" b="0" baseline="30000">
                <a:solidFill>
                  <a:srgbClr val="009900"/>
                </a:solidFill>
                <a:latin typeface="Arial"/>
              </a:rPr>
              <a:t>−6</a:t>
            </a:r>
          </a:p>
        </p:txBody>
      </p:sp>
      <p:sp>
        <p:nvSpPr>
          <p:cNvPr id="17" name="Rectangle 16"/>
          <p:cNvSpPr/>
          <p:nvPr/>
        </p:nvSpPr>
        <p:spPr>
          <a:xfrm>
            <a:off x="7744968"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A scale bar</a:t>
            </a:r>
          </a:p>
        </p:txBody>
      </p:sp>
      <p:sp>
        <p:nvSpPr>
          <p:cNvPr id="19" name="TextBox 1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sp>
        <p:nvSpPr>
          <p:cNvPr id="20" name="TextBox 19"/>
          <p:cNvSpPr txBox="1"/>
          <p:nvPr/>
        </p:nvSpPr>
        <p:spPr>
          <a:xfrm>
            <a:off x="7882128" y="1572768"/>
            <a:ext cx="6675120" cy="146304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  </a:t>
            </a:r>
            <a:r>
              <a:rPr sz="1250" b="0">
                <a:solidFill>
                  <a:srgbClr val="000000"/>
                </a:solidFill>
                <a:latin typeface="Arial"/>
              </a:rPr>
              <a:t>Calculate the real length of the bacterium.  </a:t>
            </a:r>
            <a:r>
              <a:rPr sz="1250" b="0">
                <a:solidFill>
                  <a:srgbClr val="5A5A5A"/>
                </a:solidFill>
                <a:latin typeface="Arial"/>
              </a:rPr>
              <a:t>[2]</a:t>
            </a:r>
          </a:p>
          <a:p>
            <a:pPr algn="l">
              <a:spcBef>
                <a:spcPts val="200"/>
              </a:spcBef>
              <a:spcAft>
                <a:spcPts val="0"/>
              </a:spcAft>
            </a:pPr>
            <a:r>
              <a:rPr sz="1200" b="1">
                <a:solidFill>
                  <a:srgbClr val="009900"/>
                </a:solidFill>
                <a:latin typeface="Arial"/>
              </a:rPr>
              <a:t>45 ÷ 30 = 1.5 (1)</a:t>
            </a:r>
          </a:p>
          <a:p>
            <a:pPr algn="l">
              <a:spcBef>
                <a:spcPts val="200"/>
              </a:spcBef>
              <a:spcAft>
                <a:spcPts val="0"/>
              </a:spcAft>
            </a:pPr>
            <a:r>
              <a:rPr sz="1200" b="1">
                <a:solidFill>
                  <a:srgbClr val="009900"/>
                </a:solidFill>
                <a:latin typeface="Arial"/>
              </a:rPr>
              <a:t>1.5 × 2 = 3 µm (1)</a:t>
            </a:r>
          </a:p>
          <a:p>
            <a:pPr algn="l">
              <a:spcBef>
                <a:spcPts val="200"/>
              </a:spcBef>
              <a:spcAft>
                <a:spcPts val="0"/>
              </a:spcAft>
            </a:pPr>
            <a:r>
              <a:rPr sz="1200" b="1">
                <a:solidFill>
                  <a:srgbClr val="009900"/>
                </a:solidFill>
                <a:latin typeface="Arial"/>
              </a:rPr>
              <a:t>do not accept</a:t>
            </a:r>
            <a:r>
              <a:rPr sz="1200" b="0">
                <a:solidFill>
                  <a:srgbClr val="009900"/>
                </a:solidFill>
                <a:latin typeface="Arial"/>
              </a:rPr>
              <a:t> 2 µm (the label)</a:t>
            </a:r>
          </a:p>
          <a:p>
            <a:pPr algn="l">
              <a:spcBef>
                <a:spcPts val="200"/>
              </a:spcBef>
              <a:spcAft>
                <a:spcPts val="0"/>
              </a:spcAft>
            </a:pPr>
            <a:r>
              <a:rPr sz="1200" b="0">
                <a:solidFill>
                  <a:srgbClr val="009900"/>
                </a:solidFill>
                <a:latin typeface="Arial"/>
              </a:rPr>
              <a:t>Correct answer with no working = 2 marks. </a:t>
            </a:r>
            <a:r>
              <a:rPr sz="1200" b="1">
                <a:solidFill>
                  <a:srgbClr val="009900"/>
                </a:solidFill>
                <a:latin typeface="Arial"/>
              </a:rPr>
              <a:t>allow</a:t>
            </a:r>
            <a:r>
              <a:rPr sz="1200" b="0">
                <a:solidFill>
                  <a:srgbClr val="009900"/>
                </a:solidFill>
                <a:latin typeface="Arial"/>
              </a:rPr>
              <a:t> 45 ÷ 15 = 3 µm (15 mm stands for 1 µm). </a:t>
            </a:r>
            <a:r>
              <a:rPr sz="1200" b="1">
                <a:solidFill>
                  <a:srgbClr val="009900"/>
                </a:solidFill>
                <a:latin typeface="Arial"/>
              </a:rPr>
              <a:t>ignore</a:t>
            </a:r>
            <a:r>
              <a:rPr sz="1200" b="0">
                <a:solidFill>
                  <a:srgbClr val="009900"/>
                </a:solidFill>
                <a:latin typeface="Arial"/>
              </a:rPr>
              <a:t> units.</a:t>
            </a:r>
          </a:p>
        </p:txBody>
      </p:sp>
      <p:pic>
        <p:nvPicPr>
          <p:cNvPr id="21" name="Picture 20" descr="03 A scale bar."/>
          <p:cNvPicPr>
            <a:picLocks noChangeAspect="1"/>
          </p:cNvPicPr>
          <p:nvPr/>
        </p:nvPicPr>
        <p:blipFill>
          <a:blip r:embed="rId3"/>
          <a:stretch>
            <a:fillRect/>
          </a:stretch>
        </p:blipFill>
        <p:spPr>
          <a:xfrm>
            <a:off x="9345168" y="2861373"/>
            <a:ext cx="2651760" cy="1458468"/>
          </a:xfrm>
          <a:prstGeom prst="rect">
            <a:avLst/>
          </a:prstGeom>
        </p:spPr>
      </p:pic>
      <p:sp>
        <p:nvSpPr>
          <p:cNvPr id="22" name="TextBox 21"/>
          <p:cNvSpPr txBox="1"/>
          <p:nvPr/>
        </p:nvSpPr>
        <p:spPr>
          <a:xfrm>
            <a:off x="12088368" y="3663530"/>
            <a:ext cx="1737360" cy="274320"/>
          </a:xfrm>
          <a:prstGeom prst="rect">
            <a:avLst/>
          </a:prstGeom>
          <a:noFill/>
        </p:spPr>
        <p:txBody>
          <a:bodyPr wrap="square" lIns="0" rIns="0" tIns="0" bIns="0" anchor="t">
            <a:spAutoFit/>
          </a:bodyPr>
          <a:lstStyle/>
          <a:p>
            <a:pPr algn="l">
              <a:spcAft>
                <a:spcPts val="0"/>
              </a:spcAft>
            </a:pPr>
            <a:r>
              <a:rPr sz="1200" b="1">
                <a:solidFill>
                  <a:srgbClr val="009900"/>
                </a:solidFill>
                <a:latin typeface="Arial"/>
              </a:rPr>
              <a:t>real length 3 µm</a:t>
            </a:r>
          </a:p>
        </p:txBody>
      </p:sp>
      <p:sp>
        <p:nvSpPr>
          <p:cNvPr id="23" name="Rectangle 22"/>
          <p:cNvSpPr/>
          <p:nvPr/>
        </p:nvSpPr>
        <p:spPr>
          <a:xfrm>
            <a:off x="7744968"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The field of view</a:t>
            </a:r>
          </a:p>
        </p:txBody>
      </p:sp>
      <p:sp>
        <p:nvSpPr>
          <p:cNvPr id="25" name="TextBox 24"/>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26" name="TextBox 25"/>
          <p:cNvSpPr txBox="1"/>
          <p:nvPr/>
        </p:nvSpPr>
        <p:spPr>
          <a:xfrm>
            <a:off x="7882128"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04.1  </a:t>
            </a:r>
            <a:r>
              <a:rPr sz="1250" b="0">
                <a:solidFill>
                  <a:srgbClr val="000000"/>
                </a:solidFill>
                <a:latin typeface="Arial"/>
              </a:rPr>
              <a:t>Estimate the length of one moss leaf cell in µm.  </a:t>
            </a:r>
            <a:r>
              <a:rPr sz="1250" b="0">
                <a:solidFill>
                  <a:srgbClr val="5A5A5A"/>
                </a:solidFill>
                <a:latin typeface="Arial"/>
              </a:rPr>
              <a:t>[2]</a:t>
            </a:r>
          </a:p>
          <a:p>
            <a:pPr algn="l">
              <a:spcBef>
                <a:spcPts val="200"/>
              </a:spcBef>
              <a:spcAft>
                <a:spcPts val="0"/>
              </a:spcAft>
            </a:pPr>
            <a:r>
              <a:rPr sz="1200" b="1">
                <a:solidFill>
                  <a:srgbClr val="009900"/>
                </a:solidFill>
                <a:latin typeface="Arial"/>
              </a:rPr>
              <a:t>1.8 ÷ 30 = 0.06 mm (1) = 60 µm (1)</a:t>
            </a:r>
          </a:p>
          <a:p>
            <a:pPr algn="l">
              <a:spcBef>
                <a:spcPts val="200"/>
              </a:spcBef>
              <a:spcAft>
                <a:spcPts val="0"/>
              </a:spcAft>
            </a:pPr>
            <a:r>
              <a:rPr sz="1200" b="0">
                <a:solidFill>
                  <a:srgbClr val="009900"/>
                </a:solidFill>
                <a:latin typeface="Arial"/>
              </a:rPr>
              <a:t>Correct answer with no working = 2 marks. </a:t>
            </a:r>
            <a:r>
              <a:rPr sz="1200" b="1">
                <a:solidFill>
                  <a:srgbClr val="009900"/>
                </a:solidFill>
                <a:latin typeface="Arial"/>
              </a:rPr>
              <a:t>allow</a:t>
            </a:r>
            <a:r>
              <a:rPr sz="1200" b="0">
                <a:solidFill>
                  <a:srgbClr val="009900"/>
                </a:solidFill>
                <a:latin typeface="Arial"/>
              </a:rPr>
              <a:t> 1800 µm ÷ 30 = 60 µm. 0.06 mm = 1 mark. </a:t>
            </a:r>
            <a:r>
              <a:rPr sz="1200" b="1">
                <a:solidFill>
                  <a:srgbClr val="009900"/>
                </a:solidFill>
                <a:latin typeface="Arial"/>
              </a:rPr>
              <a:t>do not accept</a:t>
            </a:r>
            <a:r>
              <a:rPr sz="1200" b="0">
                <a:solidFill>
                  <a:srgbClr val="009900"/>
                </a:solidFill>
                <a:latin typeface="Arial"/>
              </a:rPr>
              <a:t> 54 (1.8 × 30).</a:t>
            </a:r>
          </a:p>
          <a:p>
            <a:pPr algn="l">
              <a:spcBef>
                <a:spcPts val="900"/>
              </a:spcBef>
              <a:spcAft>
                <a:spcPts val="0"/>
              </a:spcAft>
            </a:pPr>
            <a:r>
              <a:rPr sz="1250" b="1">
                <a:solidFill>
                  <a:srgbClr val="000000"/>
                </a:solidFill>
                <a:latin typeface="Arial"/>
              </a:rPr>
              <a:t>04.2  </a:t>
            </a:r>
            <a:r>
              <a:rPr sz="1250" b="0">
                <a:solidFill>
                  <a:srgbClr val="000000"/>
                </a:solidFill>
                <a:latin typeface="Arial"/>
              </a:rPr>
              <a:t>Explain why the student sees fewer cells at × 400.  </a:t>
            </a:r>
            <a:r>
              <a:rPr sz="1250" b="0">
                <a:solidFill>
                  <a:srgbClr val="5A5A5A"/>
                </a:solidFill>
                <a:latin typeface="Arial"/>
              </a:rPr>
              <a:t>[2]</a:t>
            </a:r>
          </a:p>
          <a:p>
            <a:pPr algn="l">
              <a:spcBef>
                <a:spcPts val="200"/>
              </a:spcBef>
              <a:spcAft>
                <a:spcPts val="0"/>
              </a:spcAft>
            </a:pPr>
            <a:r>
              <a:rPr sz="1200" b="1">
                <a:solidFill>
                  <a:srgbClr val="009900"/>
                </a:solidFill>
                <a:latin typeface="Arial"/>
              </a:rPr>
              <a:t>the field of view is smaller (1)</a:t>
            </a:r>
          </a:p>
          <a:p>
            <a:pPr algn="l">
              <a:spcBef>
                <a:spcPts val="200"/>
              </a:spcBef>
              <a:spcAft>
                <a:spcPts val="0"/>
              </a:spcAft>
            </a:pPr>
            <a:r>
              <a:rPr sz="1200" b="1">
                <a:solidFill>
                  <a:srgbClr val="009900"/>
                </a:solidFill>
                <a:latin typeface="Arial"/>
              </a:rPr>
              <a:t>each cell looks bigger, so fewer fit across (1)</a:t>
            </a:r>
          </a:p>
          <a:p>
            <a:pPr algn="l">
              <a:spcBef>
                <a:spcPts val="200"/>
              </a:spcBef>
              <a:spcAft>
                <a:spcPts val="0"/>
              </a:spcAft>
            </a:pPr>
            <a:r>
              <a:rPr sz="1200" b="1">
                <a:solidFill>
                  <a:srgbClr val="009900"/>
                </a:solidFill>
                <a:latin typeface="Arial"/>
              </a:rPr>
              <a:t>allow</a:t>
            </a:r>
            <a:r>
              <a:rPr sz="1200" b="0">
                <a:solidFill>
                  <a:srgbClr val="009900"/>
                </a:solidFill>
                <a:latin typeface="Arial"/>
              </a:rPr>
              <a:t> ‘the field of view is only about a quarter as wide (about 0.45 mm)’ for the first mark. </a:t>
            </a:r>
            <a:r>
              <a:rPr sz="1200" b="1">
                <a:solidFill>
                  <a:srgbClr val="009900"/>
                </a:solidFill>
                <a:latin typeface="Arial"/>
              </a:rPr>
              <a:t>allow</a:t>
            </a:r>
            <a:r>
              <a:rPr sz="1200" b="0">
                <a:solidFill>
                  <a:srgbClr val="009900"/>
                </a:solidFill>
                <a:latin typeface="Arial"/>
              </a:rPr>
              <a:t> ‘only about 7 or 8 cells fit across’ for the second mark.</a:t>
            </a:r>
          </a:p>
          <a:p>
            <a:pPr algn="l">
              <a:spcBef>
                <a:spcPts val="200"/>
              </a:spcBef>
              <a:spcAft>
                <a:spcPts val="0"/>
              </a:spcAft>
            </a:pPr>
            <a:r>
              <a:rPr sz="1200" b="1">
                <a:solidFill>
                  <a:srgbClr val="009900"/>
                </a:solidFill>
                <a:latin typeface="Arial"/>
              </a:rPr>
              <a:t>do not accept</a:t>
            </a:r>
            <a:r>
              <a:rPr sz="1200" b="0">
                <a:solidFill>
                  <a:srgbClr val="009900"/>
                </a:solidFill>
                <a:latin typeface="Arial"/>
              </a:rPr>
              <a:t> the cells get bigger</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L4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L4 · Magnification and cell size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500" b="1">
                <a:solidFill>
                  <a:srgbClr val="000000"/>
                </a:solidFill>
                <a:latin typeface="Arial"/>
              </a:rPr>
              <a:t>05  </a:t>
            </a:r>
            <a:r>
              <a:rPr sz="1500" b="0">
                <a:solidFill>
                  <a:srgbClr val="000000"/>
                </a:solidFill>
                <a:latin typeface="Arial"/>
              </a:rPr>
              <a:t>A student has two micrographs. Micrograph A shows plant cells at a magnification of × 200. Micrograph B shows bacteria at a magnification of × 20 000. The student wants to find out how many times bigger a plant cell is than a bacterium. Describe how the student could use the two micrographs to find this out.  </a:t>
            </a:r>
            <a:r>
              <a:rPr sz="1500" b="0">
                <a:solidFill>
                  <a:srgbClr val="5A5A5A"/>
                </a:solidFill>
                <a:latin typeface="Arial"/>
              </a:rPr>
              <a:t>[6]</a:t>
            </a:r>
          </a:p>
          <a:p>
            <a:pPr algn="l">
              <a:spcBef>
                <a:spcPts val="900"/>
              </a:spcBef>
              <a:spcAft>
                <a:spcPts val="0"/>
              </a:spcAft>
            </a:pPr>
            <a:r>
              <a:rPr sz="1500" b="1">
                <a:solidFill>
                  <a:srgbClr val="000000"/>
                </a:solidFill>
                <a:latin typeface="Arial"/>
              </a:rPr>
              <a:t>Level descriptors</a:t>
            </a:r>
          </a:p>
          <a:p>
            <a:pPr algn="l">
              <a:spcBef>
                <a:spcPts val="200"/>
              </a:spcBef>
              <a:spcAft>
                <a:spcPts val="0"/>
              </a:spcAft>
            </a:pPr>
            <a:r>
              <a:rPr sz="1400" b="1">
                <a:solidFill>
                  <a:srgbClr val="009900"/>
                </a:solidFill>
                <a:latin typeface="Arial"/>
              </a:rPr>
              <a:t>Level 3 (5–6 marks): </a:t>
            </a:r>
            <a:r>
              <a:rPr sz="1400" b="0">
                <a:solidFill>
                  <a:srgbClr val="009900"/>
                </a:solidFill>
                <a:latin typeface="Arial"/>
              </a:rPr>
              <a:t>A clear, logical method. Both cells are measured with a ruler, both real sizes are calculated with real size = image size ÷ magnification (or magnification = size of image ÷ size of real object, rearranged), both are put in the same unit, and the plant cell’s size is divided by the bacterium’s size. The steps are in a logical order. (A way to improve the result or to check it is sensible is credit-worthy but not needed for Level 3.)</a:t>
            </a:r>
          </a:p>
          <a:p>
            <a:pPr algn="l">
              <a:spcBef>
                <a:spcPts val="200"/>
              </a:spcBef>
              <a:spcAft>
                <a:spcPts val="0"/>
              </a:spcAft>
            </a:pPr>
            <a:r>
              <a:rPr sz="1400" b="1">
                <a:solidFill>
                  <a:srgbClr val="009900"/>
                </a:solidFill>
                <a:latin typeface="Arial"/>
              </a:rPr>
              <a:t>Level 2 (3–4 marks): </a:t>
            </a:r>
            <a:r>
              <a:rPr sz="1400" b="0">
                <a:solidFill>
                  <a:srgbClr val="009900"/>
                </a:solidFill>
                <a:latin typeface="Arial"/>
              </a:rPr>
              <a:t>Measuring and using the magnification for at least one micrograph, with an idea of comparing the two sizes. One step, such as changing to the same unit, may be missing or unclear.</a:t>
            </a:r>
          </a:p>
          <a:p>
            <a:pPr algn="l">
              <a:spcBef>
                <a:spcPts val="200"/>
              </a:spcBef>
              <a:spcAft>
                <a:spcPts val="0"/>
              </a:spcAft>
            </a:pPr>
            <a:r>
              <a:rPr sz="1400" b="1">
                <a:solidFill>
                  <a:srgbClr val="009900"/>
                </a:solidFill>
                <a:latin typeface="Arial"/>
              </a:rPr>
              <a:t>Level 1 (1–2 marks): </a:t>
            </a:r>
            <a:r>
              <a:rPr sz="1400" b="0">
                <a:solidFill>
                  <a:srgbClr val="009900"/>
                </a:solidFill>
                <a:latin typeface="Arial"/>
              </a:rPr>
              <a:t>Simple statements, such as ‘measure the cells’ or ‘the plant cell is bigger’, with no clear method.</a:t>
            </a:r>
          </a:p>
          <a:p>
            <a:pPr algn="l">
              <a:spcBef>
                <a:spcPts val="200"/>
              </a:spcBef>
              <a:spcAft>
                <a:spcPts val="0"/>
              </a:spcAft>
            </a:pPr>
            <a:r>
              <a:rPr sz="1400" b="1">
                <a:solidFill>
                  <a:srgbClr val="009900"/>
                </a:solidFill>
                <a:latin typeface="Arial"/>
              </a:rPr>
              <a:t>0 marks: </a:t>
            </a:r>
            <a:r>
              <a:rPr sz="1400" b="0">
                <a:solidFill>
                  <a:srgbClr val="009900"/>
                </a:solidFill>
                <a:latin typeface="Arial"/>
              </a:rPr>
              <a:t>No relevant content.</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5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measure the length of a plant cell in micrograph A with a ruler (in mm)</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measure the length of a bacterium in micrograph B with a ruler (in mm)</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real size = image size ÷ magnification</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plant cell: divide its image length by 200</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bacterium: divide its image length by 20 000</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change both real sizes into the same unit (such as µm: × 1000)</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divide the real size of the plant cell by the real size of the bacterium</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the answer is how many times bigger the plant cell is</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measure several cells of each and use the mean</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measure the same dimension each time (such as the longest length)</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give the answer as an order of magnitude (for example, about 100 times = 2 orders of magnitude)</a:t>
            </a:r>
          </a:p>
          <a:p>
            <a:pPr algn="l" marL="182880" indent="-182880">
              <a:spcBef>
                <a:spcPts val="200"/>
              </a:spcBef>
              <a:spcAft>
                <a:spcPts val="0"/>
              </a:spcAft>
              <a:buClr>
                <a:srgbClr val="009900"/>
              </a:buClr>
              <a:buSzPct val="100000"/>
              <a:buFont typeface="Arial"/>
              <a:buChar char="•"/>
            </a:pPr>
            <a:r>
              <a:rPr sz="1400" b="0">
                <a:solidFill>
                  <a:srgbClr val="009900"/>
                </a:solidFill>
                <a:latin typeface="Arial"/>
              </a:rPr>
              <a:t>check the answer is sensible: a plant cell is about 10 to 100 µm, a bacterium about 1 to 5 µm</a:t>
            </a:r>
          </a:p>
          <a:p>
            <a:pPr algn="l">
              <a:spcBef>
                <a:spcPts val="900"/>
              </a:spcBef>
              <a:spcAft>
                <a:spcPts val="0"/>
              </a:spcAft>
            </a:pPr>
            <a:r>
              <a:rPr sz="1500" b="1">
                <a:solidFill>
                  <a:srgbClr val="000000"/>
                </a:solidFill>
                <a:latin typeface="Arial"/>
              </a:rPr>
              <a:t>Model answer (Level 3)</a:t>
            </a:r>
          </a:p>
          <a:p>
            <a:pPr algn="l">
              <a:spcBef>
                <a:spcPts val="200"/>
              </a:spcBef>
              <a:spcAft>
                <a:spcPts val="0"/>
              </a:spcAft>
            </a:pPr>
            <a:r>
              <a:rPr sz="1400" b="1">
                <a:solidFill>
                  <a:srgbClr val="009900"/>
                </a:solidFill>
                <a:latin typeface="Arial"/>
              </a:rPr>
              <a:t>Use a ruler to measure the length of one plant cell in micrograph A, in mm. Work out its real length: real size = image size ÷ magnification, so divide the image length by 200. Do the same for one bacterium in micrograph B, dividing its image length by 20 000. Change both real lengths into µm by multiplying by 1000, so they are in the same unit. Then divide the real length of the plant cell by the real length of the bacterium. This tells you how many times bigger the plant cell is. For example, a plant cell image 20 mm long gives 20 ÷ 200 = 0.1 mm = 100 µm, and a bacterium image 40 mm long gives 40 ÷ 20 000 = 0.002 mm = 2 µm, so the plant cell is 100 ÷ 2 = 50 times longer. To make the answer more reliable, measure several cells of each type and use the mean. Check it is sensible: a plant cell should be about one to two orders of magnitude bigger than a bacterium.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L4 Magnification and cell size</dc:title>
  <dc:subject>AQA GCSE Biology B1 Cell biology</dc:subject>
  <dc:creator>sciencegcse.co.uk</dc:creator>
  <cp:keywords/>
  <dc:description/>
  <cp:lastModifiedBy>sciencegcse.co.uk</cp:lastModifiedBy>
  <cp:revision>1</cp:revision>
  <dcterms:created xsi:type="dcterms:W3CDTF">2026-10-20T02:33:02Z</dcterms:created>
  <dcterms:modified xsi:type="dcterms:W3CDTF">2026-10-20T02:33:02Z</dcterms:modified>
  <cp:category/>
</cp:coreProperties>
</file>