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L4 (Q1, Q2) and B1 L3 (Q3). The picture is a painting of a radish seedling's root seen through a hand lens, about ten times bigger than real life. Ask: what can you see? (A seed, a root, a white fuzz of tiny hairs, and a smooth tip with no hairs.) Each white hair is part of one cell, a root hair cell. Today: how cells like this are built for their jobs, and how they get that way. Suggested 60 min: slides 1-3 (8 min); slides 4-9 (15 min); slides 10-13 (10 min); slides 14-18 (12 min); Mandatory worksheet started in class (10 min), finished for homework; exit ticket slides 22-23 (5 min). Use slides 19-21 if time allows. Homework: online lesson quiz and the B1 L5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L5) follows the same 12 screens as this PowerPoint, so students can go over it at home. There are three checkpoints along the way. Q1 and Q2 come back today: on slide 11 we change mm into µm to compare cell sizes, and the exam practice uses the magnification equation. Q3: iodine solution stains onion cells yellow-brown so the cells, and parts such as the nucleus, are easier to see; the seedling root on slide 1 is not stained.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why does a gardener keep a ball of soil round the roots when moving a seedling? (Pulling the roots out of the soil tears off most of the root hairs, so the plant cannot take in enough water and it wilts until new root hairs grow.) Ask: a nerve cell can be 1 m long, but a sperm cell is about 50 µm. Why are they so different? (Each cell's size and shape suit its job.) The figure of more than 200 cell types is the usual estimate for humans. The middle picture is a drawing: gloved hands lift a seedling with its ball of soil, and the circle shows the root hairs among the soil particles.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painting of a radish seedling grown on damp paper for two or three days, seen through a hand lens, so it looks about ten times bigger than real life (the scale bar is 1 mm). Ask: what can you see? (A seed, a root, a white fuzz and a smooth tip.) Each white hair is not a separate hair: it is the long, thin extension of one cell, a root hair cell. Each one is up to about 1 mm long and much thinner than a hair on your head. Ask: why are they white, not green? (They grow underground where there is no light, so they have no chloroplasts.) Point to the bare tip: the cells there are new and have not yet become root hair cells. That is differentiation, which we come back to on slide 15. If you can, grow cress or radish seeds on damp paper in a dish a few days before the lesson and pass a hand lens round. One key fact a click. The picture is the same painting as screen 1 of the online lesson (labels 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two pictures? Take ideas, then reveal the five differences: each click shows one difference and puts its number on both pictures; the last click shows what is the same in both. Key message: an exam diagram is simplified on purpose. It shows one root hair cell, drawn big and coloured, so you can see its parts: the cell wall, the cell membrane, the cytoplasm, the nucleus and the permanent vacuole. In the real root you see thousands of hairs, and each hair is just the long, thin extension of one of those cells. The real cells are colourless and have no chloroplasts. The seedling in the painting grew on damp paper; in soil, each hair pushes out between the soil particles, into the thin film of water around them. Both pictures show the one feature that matters most: the long, thin extension that gives a large surface area.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the sentence on the board: 'A root hair cell has a long, thin extension (feature), which gives it a large surface area (how it helps), so it can take in more water and mineral ions from the soil (job).' Ask students to say it to a partner. On the online lesson, screen 3, switch the root hair off: the same cell without its hair takes in water much more slowly, because less of its surface touches the soil water. Ask: why would chloroplasts be wasted in this cell? (No light reaches it underground.) Mitochondria release energy; never say they make it. How water gets in (osmosis) is B1 L9, and how mineral ions get in (active transport) is B1 L10: today we only need to know that they do. The surface area idea comes back in B1 L10. One feature a click: the picture is an animated GIF in which the same parts light up in the same order, as the chips do on the online lesson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matter-of-fact: it is a cell, adapted for a job. Run screen 4 of the online lesson with Next step, or let the GIF play (print and PDF show its first frame). One step a click. At each step ask: what is this feature for? The mitochondria release energy for swimming (never 'make energy'). The enzymes are at the very front of the head, so they meet the egg first. The nucleus has half the genetic material of a body cell, so when it joins the egg cell's nucleus the new cell has the full amount: that is B6. The names acrosome and midpiece are not needed for AQA. A sperm cell is about 50 µm long; the egg cell is about 0.1 mm across: about twice the length of a sperm cell (slide 11).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1. Hinge check. Everyone shows A, B or C at the same time. Q1 A and B test the 'a root hair is a separate hair or a whole root' trap. Q2 B tests mixing up the jobs of parts (mitochondria); Q2 C mixes up root hair cells and xylem. Q3 A tests enzymes against mitochondria.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Ask a student who got each one right to say the full chain for Q2: feature, how it helps, job. Follow-up for Q3: which part releases the energy for swimming? (The mitochondria.)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 one impulse: from the cell body, along the long fibre, through the branched endings, into the muscle cells, which contract. Ask: why is it useful for a nerve cell to have branched endings? (One nerve cell can pass impulses to many muscle cells, so they contract together.) Ask: what would happen if the fatty sheath were damaged? (Impulses would travel more slowly, or not at all.) Muscle cells in a muscle work together as muscular tissue (B2 L1 Cells, tissues and organs). Nerve cells are also called neurones; the nervous system is B5. The names axon, dendrite and myelin are not needed for AQA. Common errors: 'nerve cells carry blood' and 'mitochondria make energy'. Each line wipes in on a click: the nerve cell first, then the muscle cell, then the Watch out line. The picture is an animated GIF of the online lesson's screen 6 loop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uses the unit skills from B1 L4 Magnification and cell size (Do now Q1). Clicks: the four table rows (the root hair row brings in the second picture, the nerve cell row the third), then the four lines of 'Same unit first'. Work example 1 on the board, then let pairs try example 2 before you reveal it. Ask: what goes wrong if you divide 1 by 50? (You get 0.02, which says the root hair is smaller than the sperm: the units were not the same.) Challenge: how many sperm cells would fit along the longest nerve cell? (1 m = 1 000 000 µm; 1 000 000 ÷ 50 = 20 000.) Sizes vary, so say 'about'. Common errors: dividing instead of multiplying when changing mm into µm, and dividing two sizes that are in different units. Check that the answer is sensible: a root hair is easy to see with a hand lens, a sperm cell is not. The pictures are the three steps of the online lesson's screen 7 zoom, each drawn to scale with its own scale bar: the scale bar changes at each step, so compare the numbers, not the drawings.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2. Mini whiteboards: A, B or C. Q1 A is the 'nerve cells carry blood' trap; Q1 C mixes up nerve and muscle cells. Q2 B tests 'animal cells have no cell wall'. Q3 B tests dividing without changing the units; Q3 C tests multiplying. If several get Q1 or Q2 wrong, go back to slide 10;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Follow-up for Q3: check the answer. (14 × 50 µm = 700 µm = 0.7 mm.)</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differentiation in action: a young xylem cell gains lignin in its walls, then dies, and its contents and end walls break down. The result is a long tube, like a drinking straw, with nothing in the way of the water. Ask: why would a column of living cells with end walls be a poor way to carry water a long way? (The contents and end walls would block the flow.) Phloem cells must stay alive. They have few sub-cellular structures, so the cell sap flows easily, and small cells beside them supply the energy they need. AQA calls the liquid in the phloem 'cell sap': it is not the same as the cell sap in a vacuole (B1 L1 Animal and plant cells). The names sieve tube, sieve plate and companion cell are not needed for AQA, so avoid them. The whole-plant story (the transpiration stream and translocation) is B2 L13 Plant transport: xylem and phloem. One line a click: the GIF shows the same order as the online lesson's five steps (print and PDF show its first frame, the finished tube).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root from the painting: the bare tip has new cells that have not yet differentiated; further back they have become root hair cells. Ask: why does a multicellular organism like you need differentiation? (It needs many types of cell to do different jobs; one type could not do them all.) Specialised cells then group into tissues (B2 L1 Cells, tissues and organs). Common error: 'differentiation is when a cell divides'. Division makes more cells; differentiation changes what a cell is like. Cells that have not differentiated, stem cells, and the plant tissues that keep making new cells (meristems), are B1 L7 Stem cells. This is why a tree cut to a stump can grow new shoots, but most animals cannot grow a new leg. One step a click (Wipe), then the green line. The picture is an animated GIF of the online lesson's screen 10 steps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AQA asks you to explain how a cell is adapted 'when provided with appropriate information', so expect cells you have not met. The method: read the job first; find each feature in the picture or the text; for each one, say how it helps the cell do that job. The first click shows the four features: students suggest how each helps, and the job, on whiteboards. Each later click fills in one row. Let pairs try the ciliated cell first, then the egg cell. Mitochondria always means energy is released for something: say what (here, for the cilia to beat). Ciliated cells and mucus come back in B3 Infection and response; egg cells and fertilisation in B6. The online lesson, screen 11, lets students build each chain.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3. Mini whiteboards: A, B or C. Q1 A tests 'plants pump water' and 'dead cells respire'; Q1 C mixes up xylem and phloem. Q2 B is the 'differentiation is division' trap. Q3 A is the 'mitochondria make energy' trap.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A, 3 C. Each click shows one answer and why. Next: practise naming each cell and its adaptations.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Name each cell first (A root hair cell, B nerve cell, C phloem cells, D sperm cell, E muscle cell, F xylem cells), then answer. For Q4 and Q6, use feature → how it helps → job.</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root hair cell, B nerve cell, C phloem cells, D sperm cell, E muscle cell, F xylem cells. Q2: xylem carries water and mineral ions; phloem carries dissolved sugars. Q5: xylem cells are dead and hollow; phloem cells (C) are living, with pores in their end walls. Q6: 'release energy', never 'make energy'.</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links to slides 14 and 15: a young xylem cell differentiating is a clear example of a cell gaining what it needs for its job (allow 'the cell dies and becomes hollow' for the second mark). Q2 uses the magnification equation from B1 L4 (Do now Q2): check that both sizes are in the same unit before dividing. For more, the B1 L5 Exam questions worksheet (PDF) has 5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Q4 needs both halves of the chain for 2 marks: how it helps (a large surface area) and the job (taking in more water and mineral ions).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After this slide: the B1 L5 revision notes (4 printable pages), then the worksheets with answers in green: Mandatory (everyone), Challenge (stretch) and Alternative (easier: key notes and very simple tasks). The B1 L5 Exam questions worksheet (exam style, black and white, 20 marks) is a separate PDF for homework; its mark scheme is the last two slides. Homework: the online lesson quiz and the B1 L5 Exam questions worksheet. Next lesson: how cells divide by mitosis, which makes the new cells that then differentiate.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B1_L5_Revision_notes.pdf). These pages are the textbook for B1 L5: students read them before the worksheets. Page 1: what a specialised cell is, how to explain an adaptation, the root hair cell, and the real root beside a diagram. Ask: what are the three parts of a good explanation of an adaptation?</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Sperm cells, nerve cells and muscle cells, and comparing the sizes of cells with a worked example. Ask: which two of these cells have many mitochondria, and why?</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Xylem and phloem cells, differentiation in animals and plants, and how to answer a question about a cell you have not met. Go through the model answer for the ciliated cell.</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 yourself: students cover the answers, try all eight, then check. The six cells at a glance and the common mistakes sum up the lesson.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specialised-cells.html#screen-1"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specialised-cells.html#screen-2" TargetMode="External"/><Relationship Id="rId4" Type="http://schemas.openxmlformats.org/officeDocument/2006/relationships/image" Target="../media/image4.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specialised-cells.html#screen-3" TargetMode="External"/><Relationship Id="rId4" Type="http://schemas.openxmlformats.org/officeDocument/2006/relationships/image" Target="../media/image6.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specialised-cells.html#screen-4" TargetMode="External"/><Relationship Id="rId4" Type="http://schemas.openxmlformats.org/officeDocument/2006/relationships/image" Target="../media/image7.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specialised-cells.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specialised-cells.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specialised-cells.html#screen-6" TargetMode="External"/><Relationship Id="rId4" Type="http://schemas.openxmlformats.org/officeDocument/2006/relationships/image" Target="../media/image8.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specialised-cells.html#screen-7" TargetMode="Externa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specialised-cells.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specialised-cells.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specialised-cells.html#screen-9" TargetMode="External"/><Relationship Id="rId4" Type="http://schemas.openxmlformats.org/officeDocument/2006/relationships/image" Target="../media/image10.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specialised-cells.html#screen-10" TargetMode="External"/><Relationship Id="rId4" Type="http://schemas.openxmlformats.org/officeDocument/2006/relationships/image" Target="../media/image11.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specialised-cells.html#screen-11" TargetMode="External"/><Relationship Id="rId4" Type="http://schemas.openxmlformats.org/officeDocument/2006/relationships/image" Target="../media/image12.png"/><Relationship Id="rId5"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specialised-cells.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specialised-cells.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specialised-cells.html#quiz" TargetMode="External"/><Relationship Id="rId4" Type="http://schemas.openxmlformats.org/officeDocument/2006/relationships/hyperlink" Target="https://sciencegcse.co.uk/specialised-cells.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5.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0.png"/><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L5: Specialised cells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2981"/>
              </a:spcAft>
            </a:pPr>
            <a:r>
              <a:rPr sz="2600" b="0">
                <a:solidFill>
                  <a:srgbClr val="000000"/>
                </a:solidFill>
                <a:latin typeface="Arial"/>
              </a:rPr>
              <a:t>1. Complete: 1 mm = ___ µm.</a:t>
            </a:r>
          </a:p>
          <a:p>
            <a:pPr algn="l">
              <a:spcAft>
                <a:spcPts val="2981"/>
              </a:spcAft>
            </a:pPr>
            <a:r>
              <a:rPr sz="2600" b="0">
                <a:solidFill>
                  <a:srgbClr val="000000"/>
                </a:solidFill>
                <a:latin typeface="Arial"/>
              </a:rPr>
              <a:t>2. Complete: magnification = size of image ÷ ___.</a:t>
            </a:r>
          </a:p>
          <a:p>
            <a:pPr algn="l">
              <a:spcAft>
                <a:spcPts val="2981"/>
              </a:spcAft>
            </a:pPr>
            <a:r>
              <a:rPr sz="2600" b="0">
                <a:solidFill>
                  <a:srgbClr val="000000"/>
                </a:solidFill>
                <a:latin typeface="Arial"/>
              </a:rPr>
              <a:t>3. Name the stain used on onion cells in the microscope practical.</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Specialised cell</a:t>
            </a:r>
          </a:p>
          <a:p>
            <a:pPr algn="l">
              <a:spcAft>
                <a:spcPts val="1400"/>
              </a:spcAft>
            </a:pPr>
            <a:r>
              <a:rPr sz="2200" b="0">
                <a:solidFill>
                  <a:srgbClr val="FFFFFF"/>
                </a:solidFill>
                <a:latin typeface="Arial"/>
              </a:rPr>
              <a:t>Differentiation</a:t>
            </a:r>
          </a:p>
          <a:p>
            <a:pPr algn="l">
              <a:spcAft>
                <a:spcPts val="1400"/>
              </a:spcAft>
            </a:pPr>
            <a:r>
              <a:rPr sz="2200" b="0">
                <a:solidFill>
                  <a:srgbClr val="FFFFFF"/>
                </a:solidFill>
                <a:latin typeface="Arial"/>
              </a:rPr>
              <a:t>Adaptation</a:t>
            </a:r>
          </a:p>
          <a:p>
            <a:pPr algn="l">
              <a:spcAft>
                <a:spcPts val="1400"/>
              </a:spcAft>
            </a:pPr>
            <a:r>
              <a:rPr sz="2200" b="0">
                <a:solidFill>
                  <a:srgbClr val="FFFFFF"/>
                </a:solidFill>
                <a:latin typeface="Arial"/>
              </a:rPr>
              <a:t>Root hair cell</a:t>
            </a:r>
          </a:p>
          <a:p>
            <a:pPr algn="l">
              <a:spcAft>
                <a:spcPts val="1400"/>
              </a:spcAft>
            </a:pPr>
            <a:r>
              <a:rPr sz="2200" b="0">
                <a:solidFill>
                  <a:srgbClr val="FFFFFF"/>
                </a:solidFill>
                <a:latin typeface="Arial"/>
              </a:rPr>
              <a:t>Sperm cell</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a radish seedling root seen through a hand lens, covered in a white fuzz of fine root hairs, on dark, damp paper."/>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of a young seedling root, seen through a hand lens.</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1. 1000.</a:t>
            </a:r>
          </a:p>
          <a:p>
            <a:pPr algn="l">
              <a:spcAft>
                <a:spcPts val="3000"/>
              </a:spcAft>
            </a:pPr>
            <a:r>
              <a:rPr sz="2800" b="1">
                <a:solidFill>
                  <a:srgbClr val="009900"/>
                </a:solidFill>
                <a:latin typeface="Arial"/>
              </a:rPr>
              <a:t>2. Size of real object.</a:t>
            </a:r>
          </a:p>
          <a:p>
            <a:pPr algn="l">
              <a:spcAft>
                <a:spcPts val="3000"/>
              </a:spcAft>
            </a:pPr>
            <a:r>
              <a:rPr sz="2800" b="1">
                <a:solidFill>
                  <a:srgbClr val="009900"/>
                </a:solidFill>
                <a:latin typeface="Arial"/>
              </a:rPr>
              <a:t>3. Iodine solution.</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100" b="0">
                <a:solidFill>
                  <a:srgbClr val="000000"/>
                </a:solidFill>
                <a:latin typeface="Arial"/>
              </a:rPr>
              <a:t>• Compare a real seedling root with a diagram of a root hair cell.</a:t>
            </a:r>
          </a:p>
          <a:p>
            <a:pPr algn="l">
              <a:spcAft>
                <a:spcPts val="800"/>
              </a:spcAft>
            </a:pPr>
            <a:r>
              <a:rPr sz="2100" b="0">
                <a:solidFill>
                  <a:srgbClr val="000000"/>
                </a:solidFill>
                <a:latin typeface="Arial"/>
              </a:rPr>
              <a:t>• Explain how six specialised cells are adapted to their jobs.</a:t>
            </a:r>
          </a:p>
          <a:p>
            <a:pPr algn="l">
              <a:spcAft>
                <a:spcPts val="800"/>
              </a:spcAft>
            </a:pPr>
            <a:r>
              <a:rPr sz="2100" b="0">
                <a:solidFill>
                  <a:srgbClr val="000000"/>
                </a:solidFill>
                <a:latin typeface="Arial"/>
              </a:rPr>
              <a:t>• Compare the sizes of cells, changing the units first.</a:t>
            </a:r>
          </a:p>
          <a:p>
            <a:pPr algn="l">
              <a:spcAft>
                <a:spcPts val="800"/>
              </a:spcAft>
            </a:pPr>
            <a:r>
              <a:rPr sz="2100" b="0">
                <a:solidFill>
                  <a:srgbClr val="000000"/>
                </a:solidFill>
                <a:latin typeface="Arial"/>
              </a:rPr>
              <a:t>• Describe how cells become specialised.</a:t>
            </a:r>
          </a:p>
          <a:p>
            <a:pPr algn="l">
              <a:spcAft>
                <a:spcPts val="800"/>
              </a:spcAft>
            </a:pPr>
            <a:r>
              <a:rPr sz="2100" b="0">
                <a:solidFill>
                  <a:srgbClr val="000000"/>
                </a:solidFill>
                <a:latin typeface="Arial"/>
              </a:rPr>
              <a:t>• Explain how a cell you have not met is adapted.</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A specialised cell has a structure that suits it to one job.</a:t>
            </a:r>
          </a:p>
          <a:p>
            <a:pPr algn="l">
              <a:spcAft>
                <a:spcPts val="1000"/>
              </a:spcAft>
            </a:pPr>
            <a:r>
              <a:rPr sz="2600" b="1">
                <a:solidFill>
                  <a:srgbClr val="223A5A"/>
                </a:solidFill>
                <a:latin typeface="Arial"/>
              </a:rPr>
              <a:t>Cells become specialised by differentiation.</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Your body, and every plant, depends on cells that are built for one job.</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Over 200 types</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200+</a:t>
            </a:r>
          </a:p>
        </p:txBody>
      </p:sp>
      <p:sp>
        <p:nvSpPr>
          <p:cNvPr id="15" name="TextBox 14"/>
          <p:cNvSpPr txBox="1"/>
          <p:nvPr/>
        </p:nvSpPr>
        <p:spPr>
          <a:xfrm>
            <a:off x="822959"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types of cell in your body</a:t>
            </a:r>
          </a:p>
        </p:txBody>
      </p:sp>
      <p:sp>
        <p:nvSpPr>
          <p:cNvPr id="16" name="TextBox 15"/>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Your body has more than 200 types of specialised cell. They all come from one cell, by division and differentiation.</a:t>
            </a:r>
          </a:p>
        </p:txBody>
      </p:sp>
      <p:sp>
        <p:nvSpPr>
          <p:cNvPr id="17" name="Rectangle 16"/>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Differentiation</a:t>
            </a:r>
          </a:p>
        </p:txBody>
      </p:sp>
      <p:sp>
        <p:nvSpPr>
          <p:cNvPr id="19" name="Rectangle 18"/>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Moving seedlings</a:t>
            </a:r>
          </a:p>
        </p:txBody>
      </p:sp>
      <p:sp>
        <p:nvSpPr>
          <p:cNvPr id="22" name="Rectangle 21"/>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Moving seedlings. Gardeners lift seedlings with soil round their roots. This stops the tiny root hairs being torn off, so the plant can still take in water."/>
          <p:cNvPicPr>
            <a:picLocks noChangeAspect="1"/>
          </p:cNvPicPr>
          <p:nvPr/>
        </p:nvPicPr>
        <p:blipFill>
          <a:blip r:embed="rId3"/>
          <a:stretch>
            <a:fillRect/>
          </a:stretch>
        </p:blipFill>
        <p:spPr>
          <a:xfrm>
            <a:off x="6009131" y="2843783"/>
            <a:ext cx="3023616" cy="2267712"/>
          </a:xfrm>
          <a:prstGeom prst="rect">
            <a:avLst/>
          </a:prstGeom>
        </p:spPr>
      </p:pic>
      <p:sp>
        <p:nvSpPr>
          <p:cNvPr id="24" name="TextBox 23"/>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Gardeners lift seedlings with soil round their roots. This stops the tiny root hairs being torn off, so the plant can still take in water.</a:t>
            </a:r>
          </a:p>
        </p:txBody>
      </p:sp>
      <p:sp>
        <p:nvSpPr>
          <p:cNvPr id="25" name="Rectangle 24"/>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Root hair cells</a:t>
            </a:r>
          </a:p>
        </p:txBody>
      </p:sp>
      <p:sp>
        <p:nvSpPr>
          <p:cNvPr id="27" name="Rectangle 26"/>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longest cells</a:t>
            </a:r>
          </a:p>
        </p:txBody>
      </p:sp>
      <p:sp>
        <p:nvSpPr>
          <p:cNvPr id="30" name="Rectangle 29"/>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32720"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1 m</a:t>
            </a:r>
          </a:p>
        </p:txBody>
      </p:sp>
      <p:sp>
        <p:nvSpPr>
          <p:cNvPr id="32" name="TextBox 31"/>
          <p:cNvSpPr txBox="1"/>
          <p:nvPr/>
        </p:nvSpPr>
        <p:spPr>
          <a:xfrm>
            <a:off x="10332720"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the longest nerve cells</a:t>
            </a:r>
          </a:p>
        </p:txBody>
      </p:sp>
      <p:sp>
        <p:nvSpPr>
          <p:cNvPr id="33" name="TextBox 32"/>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Some nerve cells run from the bottom of your spine to your toes. Being long lets them carry impulses a long way.</a:t>
            </a:r>
          </a:p>
        </p:txBody>
      </p:sp>
      <p:sp>
        <p:nvSpPr>
          <p:cNvPr id="34" name="Rectangle 33"/>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Nerve cells</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seedling root up close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painting of a seedling root</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painting of a seedling root. A painting of a young seedling root, seen through a hand lens."/>
          <p:cNvPicPr>
            <a:picLocks noChangeAspect="1"/>
          </p:cNvPicPr>
          <p:nvPr/>
        </p:nvPicPr>
        <p:blipFill>
          <a:blip r:embed="rId4"/>
          <a:stretch>
            <a:fillRect/>
          </a:stretch>
        </p:blipFill>
        <p:spPr>
          <a:xfrm>
            <a:off x="1238596" y="2103120"/>
            <a:ext cx="4472247" cy="4919472"/>
          </a:xfrm>
          <a:prstGeom prst="rect">
            <a:avLst/>
          </a:prstGeom>
        </p:spPr>
      </p:pic>
      <p:sp>
        <p:nvSpPr>
          <p:cNvPr id="17" name="TextBox 16"/>
          <p:cNvSpPr txBox="1"/>
          <p:nvPr/>
        </p:nvSpPr>
        <p:spPr>
          <a:xfrm>
            <a:off x="640080" y="7132320"/>
            <a:ext cx="5669280" cy="253745"/>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A painting of a young seedling root, seen through a hand lens.</a:t>
            </a:r>
          </a:p>
        </p:txBody>
      </p:sp>
      <p:sp>
        <p:nvSpPr>
          <p:cNvPr id="18" name="TextBox 17"/>
          <p:cNvSpPr txBox="1"/>
          <p:nvPr/>
        </p:nvSpPr>
        <p:spPr>
          <a:xfrm>
            <a:off x="6858000" y="2148839"/>
            <a:ext cx="7635240" cy="5486400"/>
          </a:xfrm>
          <a:prstGeom prst="rect">
            <a:avLst/>
          </a:prstGeom>
          <a:noFill/>
        </p:spPr>
        <p:txBody>
          <a:bodyPr wrap="square" lIns="0" rIns="0" tIns="0" bIns="0" anchor="t">
            <a:spAutoFit/>
          </a:bodyPr>
          <a:lstStyle/>
          <a:p>
            <a:pPr algn="l">
              <a:spcAft>
                <a:spcPts val="1800"/>
              </a:spcAft>
            </a:pPr>
            <a:r>
              <a:rPr sz="2200" b="0">
                <a:solidFill>
                  <a:srgbClr val="000000"/>
                </a:solidFill>
                <a:latin typeface="Arial"/>
              </a:rPr>
              <a:t>A </a:t>
            </a:r>
            <a:r>
              <a:rPr sz="2200" b="1">
                <a:solidFill>
                  <a:srgbClr val="000000"/>
                </a:solidFill>
                <a:latin typeface="Arial"/>
              </a:rPr>
              <a:t>specialised cell</a:t>
            </a:r>
            <a:r>
              <a:rPr sz="2200" b="0">
                <a:solidFill>
                  <a:srgbClr val="000000"/>
                </a:solidFill>
                <a:latin typeface="Arial"/>
              </a:rPr>
              <a:t> has a structure that suits it to one job.</a:t>
            </a:r>
          </a:p>
          <a:p>
            <a:pPr algn="l">
              <a:spcAft>
                <a:spcPts val="1800"/>
              </a:spcAft>
            </a:pPr>
            <a:r>
              <a:rPr sz="2200" b="0">
                <a:solidFill>
                  <a:srgbClr val="000000"/>
                </a:solidFill>
                <a:latin typeface="Arial"/>
              </a:rPr>
              <a:t>The white fuzz on the root is thousands of </a:t>
            </a:r>
            <a:r>
              <a:rPr sz="2200" b="1">
                <a:solidFill>
                  <a:srgbClr val="000000"/>
                </a:solidFill>
                <a:latin typeface="Arial"/>
              </a:rPr>
              <a:t>root hairs</a:t>
            </a:r>
            <a:r>
              <a:rPr sz="2200" b="0">
                <a:solidFill>
                  <a:srgbClr val="000000"/>
                </a:solidFill>
                <a:latin typeface="Arial"/>
              </a:rPr>
              <a:t>.</a:t>
            </a:r>
          </a:p>
          <a:p>
            <a:pPr algn="l">
              <a:spcAft>
                <a:spcPts val="1800"/>
              </a:spcAft>
            </a:pPr>
            <a:r>
              <a:rPr sz="2200" b="0">
                <a:solidFill>
                  <a:srgbClr val="000000"/>
                </a:solidFill>
                <a:latin typeface="Arial"/>
              </a:rPr>
              <a:t>Each root hair is part of one </a:t>
            </a:r>
            <a:r>
              <a:rPr sz="2200" b="1">
                <a:solidFill>
                  <a:srgbClr val="000000"/>
                </a:solidFill>
                <a:latin typeface="Arial"/>
              </a:rPr>
              <a:t>root hair cell</a:t>
            </a:r>
            <a:r>
              <a:rPr sz="2200" b="0">
                <a:solidFill>
                  <a:srgbClr val="000000"/>
                </a:solidFill>
                <a:latin typeface="Arial"/>
              </a:rPr>
              <a:t>: its long, thin extension.</a:t>
            </a:r>
          </a:p>
          <a:p>
            <a:pPr algn="l">
              <a:spcAft>
                <a:spcPts val="1800"/>
              </a:spcAft>
            </a:pPr>
            <a:r>
              <a:rPr sz="2200" b="0">
                <a:solidFill>
                  <a:srgbClr val="000000"/>
                </a:solidFill>
                <a:latin typeface="Arial"/>
              </a:rPr>
              <a:t>Root hair cells take in </a:t>
            </a:r>
            <a:r>
              <a:rPr sz="2200" b="1">
                <a:solidFill>
                  <a:srgbClr val="000000"/>
                </a:solidFill>
                <a:latin typeface="Arial"/>
              </a:rPr>
              <a:t>water and mineral ions</a:t>
            </a:r>
            <a:r>
              <a:rPr sz="2200" b="0">
                <a:solidFill>
                  <a:srgbClr val="000000"/>
                </a:solidFill>
                <a:latin typeface="Arial"/>
              </a:rPr>
              <a:t> from the soil.</a:t>
            </a:r>
          </a:p>
          <a:p>
            <a:pPr algn="l">
              <a:spcAft>
                <a:spcPts val="1800"/>
              </a:spcAft>
            </a:pPr>
            <a:r>
              <a:rPr sz="2200" b="0">
                <a:solidFill>
                  <a:srgbClr val="000000"/>
                </a:solidFill>
                <a:latin typeface="Arial"/>
              </a:rPr>
              <a:t>Near the root tip there are no root hairs yet: the new cells there have not yet become root hair cells.</a:t>
            </a:r>
          </a:p>
          <a:p>
            <a:pPr algn="l">
              <a:spcAft>
                <a:spcPts val="1800"/>
              </a:spcAft>
            </a:pPr>
            <a:r>
              <a:rPr sz="2200" b="1">
                <a:solidFill>
                  <a:srgbClr val="009900"/>
                </a:solidFill>
                <a:latin typeface="Arial"/>
              </a:rPr>
              <a:t>Root hair cells have no chloroplasts, so the hairs are white.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root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A real root (painting)."/>
          <p:cNvPicPr>
            <a:picLocks noChangeAspect="1"/>
          </p:cNvPicPr>
          <p:nvPr/>
        </p:nvPicPr>
        <p:blipFill>
          <a:blip r:embed="rId4"/>
          <a:stretch>
            <a:fillRect/>
          </a:stretch>
        </p:blipFill>
        <p:spPr>
          <a:xfrm>
            <a:off x="777240" y="2171556"/>
            <a:ext cx="3790864" cy="4169951"/>
          </a:xfrm>
          <a:prstGeom prst="rect">
            <a:avLst/>
          </a:prstGeom>
        </p:spPr>
      </p:pic>
      <p:pic>
        <p:nvPicPr>
          <p:cNvPr id="14" name="SG cmp diagram" descr="Same thing, two ways. A diagram."/>
          <p:cNvPicPr>
            <a:picLocks noChangeAspect="1"/>
          </p:cNvPicPr>
          <p:nvPr/>
        </p:nvPicPr>
        <p:blipFill>
          <a:blip r:embed="rId5"/>
          <a:stretch>
            <a:fillRect/>
          </a:stretch>
        </p:blipFill>
        <p:spPr>
          <a:xfrm>
            <a:off x="4842424" y="2171556"/>
            <a:ext cx="4072975" cy="4169951"/>
          </a:xfrm>
          <a:prstGeom prst="rect">
            <a:avLst/>
          </a:prstGeom>
        </p:spPr>
      </p:pic>
      <p:sp>
        <p:nvSpPr>
          <p:cNvPr id="15" name="TextBox 14"/>
          <p:cNvSpPr txBox="1"/>
          <p:nvPr/>
        </p:nvSpPr>
        <p:spPr>
          <a:xfrm>
            <a:off x="777240" y="6414659"/>
            <a:ext cx="3790864"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root (painting)</a:t>
            </a:r>
          </a:p>
        </p:txBody>
      </p:sp>
      <p:sp>
        <p:nvSpPr>
          <p:cNvPr id="16" name="TextBox 15"/>
          <p:cNvSpPr txBox="1"/>
          <p:nvPr/>
        </p:nvSpPr>
        <p:spPr>
          <a:xfrm>
            <a:off x="4842424" y="6414659"/>
            <a:ext cx="4072975"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Each white hair is part of one root hair cell. Root hair cells have no chloroplasts.</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0731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536067"/>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How many: </a:t>
            </a:r>
            <a:r>
              <a:rPr sz="1650" b="0">
                <a:solidFill>
                  <a:srgbClr val="000000"/>
                </a:solidFill>
                <a:latin typeface="Arial"/>
              </a:rPr>
              <a:t>The real root has thousands of root hairs. The diagram shows just one root hair cell.</a:t>
            </a:r>
          </a:p>
        </p:txBody>
      </p:sp>
      <p:sp>
        <p:nvSpPr>
          <p:cNvPr id="23" name="Oval 22"/>
          <p:cNvSpPr/>
          <p:nvPr/>
        </p:nvSpPr>
        <p:spPr>
          <a:xfrm>
            <a:off x="2262225" y="419105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7228578" y="386573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275310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2822066"/>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Part of a cell: </a:t>
            </a:r>
            <a:r>
              <a:rPr sz="1650" b="0">
                <a:solidFill>
                  <a:srgbClr val="000000"/>
                </a:solidFill>
                <a:latin typeface="Arial"/>
              </a:rPr>
              <a:t>Each white hair is only part of one cell: its long, thin extension. The diagram shows the whole cell, with its nucleus and vacuole.</a:t>
            </a:r>
          </a:p>
        </p:txBody>
      </p:sp>
      <p:sp>
        <p:nvSpPr>
          <p:cNvPr id="27" name="Oval 26"/>
          <p:cNvSpPr/>
          <p:nvPr/>
        </p:nvSpPr>
        <p:spPr>
          <a:xfrm>
            <a:off x="3251641" y="427824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6025198" y="381638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3644074"/>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3713035"/>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Colour: </a:t>
            </a:r>
            <a:r>
              <a:rPr sz="1650" b="0">
                <a:solidFill>
                  <a:srgbClr val="000000"/>
                </a:solidFill>
                <a:latin typeface="Arial"/>
              </a:rPr>
              <a:t>Real root hairs are white because they have no chloroplasts. The diagram adds colours so you can tell the parts apart.</a:t>
            </a:r>
          </a:p>
        </p:txBody>
      </p:sp>
      <p:sp>
        <p:nvSpPr>
          <p:cNvPr id="31" name="Oval 30"/>
          <p:cNvSpPr/>
          <p:nvPr/>
        </p:nvSpPr>
        <p:spPr>
          <a:xfrm>
            <a:off x="2121963" y="3315364"/>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5315513" y="376703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4535042"/>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4604004"/>
            <a:ext cx="4571999" cy="1026414"/>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Size: </a:t>
            </a:r>
            <a:r>
              <a:rPr sz="1650" b="0">
                <a:solidFill>
                  <a:srgbClr val="000000"/>
                </a:solidFill>
                <a:latin typeface="Arial"/>
              </a:rPr>
              <a:t>Each real hair is tiny: up to about 1 mm long, and far thinner than a hair on your head. The diagram draws the cell much bigger than real life.</a:t>
            </a:r>
          </a:p>
        </p:txBody>
      </p:sp>
      <p:sp>
        <p:nvSpPr>
          <p:cNvPr id="35" name="Oval 34"/>
          <p:cNvSpPr/>
          <p:nvPr/>
        </p:nvSpPr>
        <p:spPr>
          <a:xfrm>
            <a:off x="1083266" y="593106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8314704" y="386573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Oval 36"/>
          <p:cNvSpPr/>
          <p:nvPr/>
        </p:nvSpPr>
        <p:spPr>
          <a:xfrm>
            <a:off x="9518904" y="5671184"/>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38" name="SG cmp diff 5"/>
          <p:cNvSpPr txBox="1"/>
          <p:nvPr/>
        </p:nvSpPr>
        <p:spPr>
          <a:xfrm>
            <a:off x="9966959" y="5740146"/>
            <a:ext cx="4571999" cy="1026414"/>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Where it grows: </a:t>
            </a:r>
            <a:r>
              <a:rPr sz="1650" b="0">
                <a:solidFill>
                  <a:srgbClr val="000000"/>
                </a:solidFill>
                <a:latin typeface="Arial"/>
              </a:rPr>
              <a:t>This seedling grew on damp paper, so its hairs are easy to see. In soil, each hair grows out between the soil particles, as the diagram shows.</a:t>
            </a:r>
          </a:p>
        </p:txBody>
      </p:sp>
      <p:sp>
        <p:nvSpPr>
          <p:cNvPr id="39" name="Oval 38"/>
          <p:cNvSpPr/>
          <p:nvPr/>
        </p:nvSpPr>
        <p:spPr>
          <a:xfrm>
            <a:off x="3831643" y="2723989"/>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0" name="Oval 39"/>
          <p:cNvSpPr/>
          <p:nvPr/>
        </p:nvSpPr>
        <p:spPr>
          <a:xfrm>
            <a:off x="7537136" y="491439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1" name="SG cmp same"/>
          <p:cNvSpPr txBox="1"/>
          <p:nvPr/>
        </p:nvSpPr>
        <p:spPr>
          <a:xfrm>
            <a:off x="9555480" y="6894575"/>
            <a:ext cx="4965191" cy="781240"/>
          </a:xfrm>
          <a:prstGeom prst="rect">
            <a:avLst/>
          </a:prstGeom>
          <a:noFill/>
        </p:spPr>
        <p:txBody>
          <a:bodyPr wrap="square" lIns="0" rIns="0" tIns="0" bIns="0" anchor="t">
            <a:spAutoFit/>
          </a:bodyPr>
          <a:lstStyle/>
          <a:p>
            <a:pPr algn="l">
              <a:spcAft>
                <a:spcPts val="600"/>
              </a:spcAft>
            </a:pPr>
            <a:r>
              <a:rPr sz="1650" b="1">
                <a:solidFill>
                  <a:srgbClr val="009900"/>
                </a:solidFill>
                <a:latin typeface="Arial"/>
              </a:rPr>
              <a:t>Both show the long, thin extension that gives a root hair cell a large surface area for taking in water and mineral ions.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3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Root hair cells: built to take in water</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root hair cell in the soil</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Feature → how it helps</a:t>
            </a:r>
          </a:p>
        </p:txBody>
      </p:sp>
      <p:pic>
        <p:nvPicPr>
          <p:cNvPr id="16" name="Picture 15" descr="A root hair cell in the soil. Blue dots = water. Grey diamonds = mineral ions. A diagram is simplified."/>
          <p:cNvPicPr>
            <a:picLocks noChangeAspect="1"/>
          </p:cNvPicPr>
          <p:nvPr/>
        </p:nvPicPr>
        <p:blipFill>
          <a:blip r:embed="rId4"/>
          <a:stretch>
            <a:fillRect/>
          </a:stretch>
        </p:blipFill>
        <p:spPr>
          <a:xfrm>
            <a:off x="731520" y="2135428"/>
            <a:ext cx="8046719" cy="4854854"/>
          </a:xfrm>
          <a:prstGeom prst="rect">
            <a:avLst/>
          </a:prstGeom>
        </p:spPr>
      </p:pic>
      <p:sp>
        <p:nvSpPr>
          <p:cNvPr id="17" name="TextBox 16"/>
          <p:cNvSpPr txBox="1"/>
          <p:nvPr/>
        </p:nvSpPr>
        <p:spPr>
          <a:xfrm>
            <a:off x="731520" y="7132320"/>
            <a:ext cx="8046719" cy="487172"/>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Blue dots = water. Grey diamonds = mineral ions.</a:t>
            </a:r>
          </a:p>
          <a:p>
            <a:pPr algn="ctr">
              <a:spcAft>
                <a:spcPts val="200"/>
              </a:spcAft>
            </a:pPr>
            <a:r>
              <a:rPr sz="1400" b="0">
                <a:solidFill>
                  <a:srgbClr val="5A5A5A"/>
                </a:solidFill>
                <a:latin typeface="Arial"/>
              </a:rPr>
              <a:t>A diagram is simplified.</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2000"/>
              </a:spcAft>
            </a:pPr>
            <a:r>
              <a:rPr sz="2100" b="1">
                <a:solidFill>
                  <a:srgbClr val="000000"/>
                </a:solidFill>
                <a:latin typeface="Arial"/>
              </a:rPr>
              <a:t>Long, thin extension: </a:t>
            </a:r>
            <a:r>
              <a:rPr sz="2100" b="0">
                <a:solidFill>
                  <a:srgbClr val="000000"/>
                </a:solidFill>
                <a:latin typeface="Arial"/>
              </a:rPr>
              <a:t>a large surface area, so more water and mineral ions are taken in.</a:t>
            </a:r>
          </a:p>
          <a:p>
            <a:pPr algn="l">
              <a:spcAft>
                <a:spcPts val="2000"/>
              </a:spcAft>
            </a:pPr>
            <a:r>
              <a:rPr sz="2100" b="1">
                <a:solidFill>
                  <a:srgbClr val="000000"/>
                </a:solidFill>
                <a:latin typeface="Arial"/>
              </a:rPr>
              <a:t>No chloroplasts: </a:t>
            </a:r>
            <a:r>
              <a:rPr sz="2100" b="0">
                <a:solidFill>
                  <a:srgbClr val="000000"/>
                </a:solidFill>
                <a:latin typeface="Arial"/>
              </a:rPr>
              <a:t>it is underground, where there is no light for photosynthesis.</a:t>
            </a:r>
          </a:p>
          <a:p>
            <a:pPr algn="l">
              <a:spcAft>
                <a:spcPts val="2000"/>
              </a:spcAft>
            </a:pPr>
            <a:r>
              <a:rPr sz="2100" b="1">
                <a:solidFill>
                  <a:srgbClr val="000000"/>
                </a:solidFill>
                <a:latin typeface="Arial"/>
              </a:rPr>
              <a:t>Many mitochondria: </a:t>
            </a:r>
            <a:r>
              <a:rPr sz="2100" b="0">
                <a:solidFill>
                  <a:srgbClr val="000000"/>
                </a:solidFill>
                <a:latin typeface="Arial"/>
              </a:rPr>
              <a:t>release energy to take in mineral ions by active transport (B1 L10 Active transport and exchange surfaces).</a:t>
            </a:r>
          </a:p>
          <a:p>
            <a:pPr algn="l">
              <a:spcAft>
                <a:spcPts val="2000"/>
              </a:spcAft>
            </a:pPr>
            <a:r>
              <a:rPr sz="2100" b="1">
                <a:solidFill>
                  <a:srgbClr val="000000"/>
                </a:solidFill>
                <a:latin typeface="Arial"/>
              </a:rPr>
              <a:t>Water in: </a:t>
            </a:r>
            <a:r>
              <a:rPr sz="2100" b="0">
                <a:solidFill>
                  <a:srgbClr val="000000"/>
                </a:solidFill>
                <a:latin typeface="Arial"/>
              </a:rPr>
              <a:t>water enters by osmosis (B1 L9 Osmosis).</a:t>
            </a:r>
          </a:p>
          <a:p>
            <a:pPr algn="l">
              <a:spcAft>
                <a:spcPts val="2000"/>
              </a:spcAft>
            </a:pPr>
            <a:r>
              <a:rPr sz="2100" b="1">
                <a:solidFill>
                  <a:srgbClr val="009900"/>
                </a:solidFill>
                <a:latin typeface="Arial"/>
              </a:rPr>
              <a:t>Always link the feature, how it helps and the job.</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Sperm cells: built to swim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82296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2296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9552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sperm cell at work</a:t>
            </a:r>
          </a:p>
        </p:txBody>
      </p:sp>
      <p:pic>
        <p:nvPicPr>
          <p:cNvPr id="13" name="Picture 12" descr="A sperm cell at work. A diagram is simplified. A sperm cell is about 50 µm long."/>
          <p:cNvPicPr>
            <a:picLocks noChangeAspect="1"/>
          </p:cNvPicPr>
          <p:nvPr/>
        </p:nvPicPr>
        <p:blipFill>
          <a:blip r:embed="rId4"/>
          <a:stretch>
            <a:fillRect/>
          </a:stretch>
        </p:blipFill>
        <p:spPr>
          <a:xfrm>
            <a:off x="685800" y="2103120"/>
            <a:ext cx="7955279" cy="4401921"/>
          </a:xfrm>
          <a:prstGeom prst="rect">
            <a:avLst/>
          </a:prstGeom>
        </p:spPr>
      </p:pic>
      <p:sp>
        <p:nvSpPr>
          <p:cNvPr id="14" name="TextBox 13"/>
          <p:cNvSpPr txBox="1"/>
          <p:nvPr/>
        </p:nvSpPr>
        <p:spPr>
          <a:xfrm>
            <a:off x="685800" y="6596481"/>
            <a:ext cx="7955279" cy="253745"/>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A diagram is simplified. A sperm cell is about 50 µm long.</a:t>
            </a:r>
          </a:p>
        </p:txBody>
      </p:sp>
      <p:sp>
        <p:nvSpPr>
          <p:cNvPr id="15" name="Rectangle 14"/>
          <p:cNvSpPr/>
          <p:nvPr/>
        </p:nvSpPr>
        <p:spPr>
          <a:xfrm>
            <a:off x="777240" y="7059168"/>
            <a:ext cx="777240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7059168"/>
            <a:ext cx="7498079"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4: Sperm cells: built to swim</a:t>
            </a:r>
          </a:p>
        </p:txBody>
      </p:sp>
      <p:sp>
        <p:nvSpPr>
          <p:cNvPr id="17" name="Rectangle 16"/>
          <p:cNvSpPr/>
          <p:nvPr/>
        </p:nvSpPr>
        <p:spPr>
          <a:xfrm>
            <a:off x="9052560" y="1508760"/>
            <a:ext cx="56235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052560" y="1508760"/>
            <a:ext cx="56235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89720" y="1508760"/>
            <a:ext cx="53492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20" name="Oval 19"/>
          <p:cNvSpPr/>
          <p:nvPr/>
        </p:nvSpPr>
        <p:spPr>
          <a:xfrm>
            <a:off x="9281160" y="215137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1" name="TextBox 20"/>
          <p:cNvSpPr txBox="1"/>
          <p:nvPr/>
        </p:nvSpPr>
        <p:spPr>
          <a:xfrm>
            <a:off x="9829800" y="2194560"/>
            <a:ext cx="46634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Tail:</a:t>
            </a:r>
            <a:r>
              <a:rPr sz="2200" b="0">
                <a:solidFill>
                  <a:srgbClr val="000000"/>
                </a:solidFill>
                <a:latin typeface="Arial"/>
              </a:rPr>
              <a:t> lashes from side to side, so the sperm cell can swim to the egg cell.</a:t>
            </a:r>
          </a:p>
        </p:txBody>
      </p:sp>
      <p:sp>
        <p:nvSpPr>
          <p:cNvPr id="22" name="Oval 21"/>
          <p:cNvSpPr/>
          <p:nvPr/>
        </p:nvSpPr>
        <p:spPr>
          <a:xfrm>
            <a:off x="9281160" y="291490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3" name="TextBox 22"/>
          <p:cNvSpPr txBox="1"/>
          <p:nvPr/>
        </p:nvSpPr>
        <p:spPr>
          <a:xfrm>
            <a:off x="9829800" y="2958084"/>
            <a:ext cx="46634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Mitochondria:</a:t>
            </a:r>
            <a:r>
              <a:rPr sz="2200" b="0">
                <a:solidFill>
                  <a:srgbClr val="000000"/>
                </a:solidFill>
                <a:latin typeface="Arial"/>
              </a:rPr>
              <a:t> many of them release energy for swimming.</a:t>
            </a:r>
          </a:p>
        </p:txBody>
      </p:sp>
      <p:sp>
        <p:nvSpPr>
          <p:cNvPr id="24" name="Oval 23"/>
          <p:cNvSpPr/>
          <p:nvPr/>
        </p:nvSpPr>
        <p:spPr>
          <a:xfrm>
            <a:off x="9281160" y="3678428"/>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5" name="TextBox 24"/>
          <p:cNvSpPr txBox="1"/>
          <p:nvPr/>
        </p:nvSpPr>
        <p:spPr>
          <a:xfrm>
            <a:off x="9829800" y="3721608"/>
            <a:ext cx="46634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Enzymes:</a:t>
            </a:r>
            <a:r>
              <a:rPr sz="2200" b="0">
                <a:solidFill>
                  <a:srgbClr val="000000"/>
                </a:solidFill>
                <a:latin typeface="Arial"/>
              </a:rPr>
              <a:t> in the head, they digest a way into the egg cell.</a:t>
            </a:r>
          </a:p>
        </p:txBody>
      </p:sp>
      <p:sp>
        <p:nvSpPr>
          <p:cNvPr id="26" name="Oval 25"/>
          <p:cNvSpPr/>
          <p:nvPr/>
        </p:nvSpPr>
        <p:spPr>
          <a:xfrm>
            <a:off x="9281160" y="4441952"/>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7" name="TextBox 26"/>
          <p:cNvSpPr txBox="1"/>
          <p:nvPr/>
        </p:nvSpPr>
        <p:spPr>
          <a:xfrm>
            <a:off x="9829800" y="4485132"/>
            <a:ext cx="4663440" cy="1026414"/>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Nucleus:</a:t>
            </a:r>
            <a:r>
              <a:rPr sz="2200" b="0">
                <a:solidFill>
                  <a:srgbClr val="000000"/>
                </a:solidFill>
                <a:latin typeface="Arial"/>
              </a:rPr>
              <a:t> carries half the genetic material; it joins with the egg cell's nucleus.</a:t>
            </a:r>
          </a:p>
        </p:txBody>
      </p:sp>
      <p:sp>
        <p:nvSpPr>
          <p:cNvPr id="28" name="TextBox 27"/>
          <p:cNvSpPr txBox="1"/>
          <p:nvPr/>
        </p:nvSpPr>
        <p:spPr>
          <a:xfrm>
            <a:off x="9829800" y="5575554"/>
            <a:ext cx="4663440" cy="699516"/>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Job: to reach an egg cell and fertilise it.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3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3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3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painting of the seedling root, what is each white hair?</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whole root</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separate hair stuck onto the root</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long, thin part of one root hair cell</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the long, thin extension help a root hair cell?</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gives a large surface area, so more water and mineral ions are taken in.</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releases energy for the cell.</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carries water up to the leaves.</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do the enzymes in the head of a sperm cell do?</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release energy for swimming.</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digest a way through the outer layer of the egg cell.</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carry the genetic material.</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 painting of the seedling root, what is each white hair?</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whole root</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separate hair stuck onto the root</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long, thin part of one root hair cell</a:t>
            </a:r>
          </a:p>
        </p:txBody>
      </p:sp>
      <p:sp>
        <p:nvSpPr>
          <p:cNvPr id="21" name="SG cp1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 long, thin part of one root hair cell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Each white hair is the long, thin extension of one root hair cell.</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the long, thin extension help a root hair cell?</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gives a large surface area, so more water and mineral ions are taken in.</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releases energy for the cell.</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carries water up to the leaves.</a:t>
            </a:r>
          </a:p>
        </p:txBody>
      </p:sp>
      <p:sp>
        <p:nvSpPr>
          <p:cNvPr id="30" name="SG cp1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It gives a large surface area, so more water and mineral ions are taken in.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Feature, how it helps, job: a large surface area means more is taken in from the soil.</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do the enzymes in the head of a sperm cell do?</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release energy for swimming.</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digest a way through the outer layer of the egg cell.</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carry the genetic material.</a:t>
            </a:r>
          </a:p>
        </p:txBody>
      </p:sp>
      <p:sp>
        <p:nvSpPr>
          <p:cNvPr id="39" name="SG cp1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They digest a way through the outer layer of the egg cell.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enzymes let the sperm cell get into the egg cell.</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Nerve cells and muscle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 impulse makes muscles contract</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they are adapted</a:t>
            </a:r>
          </a:p>
        </p:txBody>
      </p:sp>
      <p:pic>
        <p:nvPicPr>
          <p:cNvPr id="16" name="Picture 15" descr="An impulse makes muscles contract. A diagram is simplified. More about nerve impulses: B5 Homeostasis and response."/>
          <p:cNvPicPr>
            <a:picLocks noChangeAspect="1"/>
          </p:cNvPicPr>
          <p:nvPr/>
        </p:nvPicPr>
        <p:blipFill>
          <a:blip r:embed="rId4"/>
          <a:stretch>
            <a:fillRect/>
          </a:stretch>
        </p:blipFill>
        <p:spPr>
          <a:xfrm>
            <a:off x="1070435" y="2103120"/>
            <a:ext cx="7368889" cy="4462272"/>
          </a:xfrm>
          <a:prstGeom prst="rect">
            <a:avLst/>
          </a:prstGeom>
        </p:spPr>
      </p:pic>
      <p:sp>
        <p:nvSpPr>
          <p:cNvPr id="17" name="TextBox 16"/>
          <p:cNvSpPr txBox="1"/>
          <p:nvPr/>
        </p:nvSpPr>
        <p:spPr>
          <a:xfrm>
            <a:off x="731520" y="6629400"/>
            <a:ext cx="8046719" cy="253745"/>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A diagram is simplified. More about nerve impulses: B5 Homeostasis and response.</a:t>
            </a:r>
          </a:p>
        </p:txBody>
      </p:sp>
      <p:sp>
        <p:nvSpPr>
          <p:cNvPr id="18" name="Rectangle 17"/>
          <p:cNvSpPr/>
          <p:nvPr/>
        </p:nvSpPr>
        <p:spPr>
          <a:xfrm>
            <a:off x="731520" y="7086600"/>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7086600"/>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6: Nerve cells and muscle cells</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1000"/>
              </a:spcAft>
            </a:pPr>
            <a:r>
              <a:rPr sz="1900" b="1">
                <a:solidFill>
                  <a:srgbClr val="223A5A"/>
                </a:solidFill>
                <a:latin typeface="Arial"/>
              </a:rPr>
              <a:t>Nerve cell: carries electrical impulses</a:t>
            </a:r>
          </a:p>
          <a:p>
            <a:pPr algn="l">
              <a:spcAft>
                <a:spcPts val="1000"/>
              </a:spcAft>
            </a:pPr>
            <a:r>
              <a:rPr sz="1900" b="1">
                <a:solidFill>
                  <a:srgbClr val="000000"/>
                </a:solidFill>
                <a:latin typeface="Arial"/>
              </a:rPr>
              <a:t>Long: </a:t>
            </a:r>
            <a:r>
              <a:rPr sz="1900" b="0">
                <a:solidFill>
                  <a:srgbClr val="000000"/>
                </a:solidFill>
                <a:latin typeface="Arial"/>
              </a:rPr>
              <a:t>carries impulses a long way.</a:t>
            </a:r>
          </a:p>
          <a:p>
            <a:pPr algn="l">
              <a:spcAft>
                <a:spcPts val="1000"/>
              </a:spcAft>
            </a:pPr>
            <a:r>
              <a:rPr sz="1900" b="1">
                <a:solidFill>
                  <a:srgbClr val="000000"/>
                </a:solidFill>
                <a:latin typeface="Arial"/>
              </a:rPr>
              <a:t>Branched endings: </a:t>
            </a:r>
            <a:r>
              <a:rPr sz="1900" b="0">
                <a:solidFill>
                  <a:srgbClr val="000000"/>
                </a:solidFill>
                <a:latin typeface="Arial"/>
              </a:rPr>
              <a:t>connect with many other cells.</a:t>
            </a:r>
          </a:p>
          <a:p>
            <a:pPr algn="l">
              <a:spcAft>
                <a:spcPts val="2000"/>
              </a:spcAft>
            </a:pPr>
            <a:r>
              <a:rPr sz="1900" b="1">
                <a:solidFill>
                  <a:srgbClr val="000000"/>
                </a:solidFill>
                <a:latin typeface="Arial"/>
              </a:rPr>
              <a:t>Fatty sheath: </a:t>
            </a:r>
            <a:r>
              <a:rPr sz="1900" b="0">
                <a:solidFill>
                  <a:srgbClr val="000000"/>
                </a:solidFill>
                <a:latin typeface="Arial"/>
              </a:rPr>
              <a:t>insulates it, so impulses travel quickly.</a:t>
            </a:r>
          </a:p>
          <a:p>
            <a:pPr algn="l">
              <a:spcAft>
                <a:spcPts val="1000"/>
              </a:spcAft>
            </a:pPr>
            <a:r>
              <a:rPr sz="1900" b="1">
                <a:solidFill>
                  <a:srgbClr val="223A5A"/>
                </a:solidFill>
                <a:latin typeface="Arial"/>
              </a:rPr>
              <a:t>Muscle cell: contracts to cause movement</a:t>
            </a:r>
          </a:p>
          <a:p>
            <a:pPr algn="l">
              <a:spcAft>
                <a:spcPts val="1000"/>
              </a:spcAft>
            </a:pPr>
            <a:r>
              <a:rPr sz="1900" b="1">
                <a:solidFill>
                  <a:srgbClr val="000000"/>
                </a:solidFill>
                <a:latin typeface="Arial"/>
              </a:rPr>
              <a:t>Protein fibres: </a:t>
            </a:r>
            <a:r>
              <a:rPr sz="1900" b="0">
                <a:solidFill>
                  <a:srgbClr val="000000"/>
                </a:solidFill>
                <a:latin typeface="Arial"/>
              </a:rPr>
              <a:t>slide over each other, so the cell gets shorter.</a:t>
            </a:r>
          </a:p>
          <a:p>
            <a:pPr algn="l">
              <a:spcAft>
                <a:spcPts val="1000"/>
              </a:spcAft>
            </a:pPr>
            <a:r>
              <a:rPr sz="1900" b="1">
                <a:solidFill>
                  <a:srgbClr val="000000"/>
                </a:solidFill>
                <a:latin typeface="Arial"/>
              </a:rPr>
              <a:t>Many mitochondria: </a:t>
            </a:r>
            <a:r>
              <a:rPr sz="1900" b="0">
                <a:solidFill>
                  <a:srgbClr val="000000"/>
                </a:solidFill>
                <a:latin typeface="Arial"/>
              </a:rPr>
              <a:t>release the energy needed to contract.</a:t>
            </a:r>
          </a:p>
          <a:p>
            <a:pPr algn="l">
              <a:spcAft>
                <a:spcPts val="1000"/>
              </a:spcAft>
            </a:pPr>
            <a:r>
              <a:rPr sz="1900" b="1">
                <a:solidFill>
                  <a:srgbClr val="009900"/>
                </a:solidFill>
                <a:latin typeface="Arial"/>
              </a:rPr>
              <a:t>Watch out: nerve cells carry electrical impulses, not blood. Mitochondria release energy; they never make it.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wipe(left)">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wipe(left)">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wipe(left)">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wipe(left)">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wipe(left)">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wipe(left)">
                                      <p:cBhvr>
                                        <p:cTn id="37" dur="500"/>
                                        <p:tgtEl>
                                          <p:spTgt spid="2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
                                            <p:txEl>
                                              <p:pRg st="7" end="7"/>
                                            </p:txEl>
                                          </p:spTgt>
                                        </p:tgtEl>
                                        <p:attrNameLst>
                                          <p:attrName>style.visibility</p:attrName>
                                        </p:attrNameLst>
                                      </p:cBhvr>
                                      <p:to>
                                        <p:strVal val="visible"/>
                                      </p:to>
                                    </p:set>
                                    <p:animEffect transition="in" filter="wipe(left)">
                                      <p:cBhvr>
                                        <p:cTn id="42" dur="500"/>
                                        <p:tgtEl>
                                          <p:spTgt spid="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Comparing the sizes of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14127480" cy="3383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Drawn to scale: zoom out</a:t>
            </a:r>
          </a:p>
        </p:txBody>
      </p:sp>
      <p:pic>
        <p:nvPicPr>
          <p:cNvPr id="13" name="Picture 12" descr="Drawn to scale: zoom out. Each picture is drawn to scale. Look at the scale bar: it changes at each step."/>
          <p:cNvPicPr>
            <a:picLocks noChangeAspect="1"/>
          </p:cNvPicPr>
          <p:nvPr/>
        </p:nvPicPr>
        <p:blipFill>
          <a:blip r:embed="rId4"/>
          <a:srcRect b="67914"/>
          <a:stretch>
            <a:fillRect/>
          </a:stretch>
        </p:blipFill>
        <p:spPr>
          <a:xfrm>
            <a:off x="731520" y="2157984"/>
            <a:ext cx="3904998" cy="2194560"/>
          </a:xfrm>
          <a:prstGeom prst="rect">
            <a:avLst/>
          </a:prstGeom>
        </p:spPr>
      </p:pic>
      <p:sp>
        <p:nvSpPr>
          <p:cNvPr id="14" name="TextBox 13"/>
          <p:cNvSpPr txBox="1"/>
          <p:nvPr/>
        </p:nvSpPr>
        <p:spPr>
          <a:xfrm>
            <a:off x="4636518" y="2688335"/>
            <a:ext cx="799781" cy="274320"/>
          </a:xfrm>
          <a:prstGeom prst="rect">
            <a:avLst/>
          </a:prstGeom>
          <a:noFill/>
        </p:spPr>
        <p:txBody>
          <a:bodyPr wrap="square" lIns="0" rIns="0" tIns="0" bIns="0" anchor="t">
            <a:spAutoFit/>
          </a:bodyPr>
          <a:lstStyle/>
          <a:p>
            <a:pPr algn="ctr">
              <a:spcAft>
                <a:spcPts val="600"/>
              </a:spcAft>
            </a:pPr>
            <a:r>
              <a:rPr sz="1200" b="1">
                <a:solidFill>
                  <a:srgbClr val="2E7D32"/>
                </a:solidFill>
                <a:latin typeface="Arial"/>
              </a:rPr>
              <a:t>zoom out</a:t>
            </a:r>
          </a:p>
        </p:txBody>
      </p:sp>
      <p:sp>
        <p:nvSpPr>
          <p:cNvPr id="15" name="Right Arrow 14"/>
          <p:cNvSpPr/>
          <p:nvPr/>
        </p:nvSpPr>
        <p:spPr>
          <a:xfrm>
            <a:off x="4764534" y="3090671"/>
            <a:ext cx="543749" cy="329184"/>
          </a:xfrm>
          <a:prstGeom prst="rightArrow">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636518" y="3493007"/>
            <a:ext cx="799781" cy="274320"/>
          </a:xfrm>
          <a:prstGeom prst="rect">
            <a:avLst/>
          </a:prstGeom>
          <a:noFill/>
        </p:spPr>
        <p:txBody>
          <a:bodyPr wrap="square" lIns="0" rIns="0" tIns="0" bIns="0" anchor="t">
            <a:spAutoFit/>
          </a:bodyPr>
          <a:lstStyle/>
          <a:p>
            <a:pPr algn="ctr">
              <a:spcAft>
                <a:spcPts val="600"/>
              </a:spcAft>
            </a:pPr>
            <a:r>
              <a:rPr sz="1200" b="1">
                <a:solidFill>
                  <a:srgbClr val="2E7D32"/>
                </a:solidFill>
                <a:latin typeface="Arial"/>
              </a:rPr>
              <a:t>× 10</a:t>
            </a:r>
          </a:p>
        </p:txBody>
      </p:sp>
      <p:pic>
        <p:nvPicPr>
          <p:cNvPr id="17" name="Picture 16" descr="Drawn to scale: zoom out. Each picture is drawn to scale. Look at the scale bar: it changes at each step."/>
          <p:cNvPicPr>
            <a:picLocks noChangeAspect="1"/>
          </p:cNvPicPr>
          <p:nvPr/>
        </p:nvPicPr>
        <p:blipFill>
          <a:blip r:embed="rId4"/>
          <a:srcRect t="35651" b="35116"/>
          <a:stretch>
            <a:fillRect/>
          </a:stretch>
        </p:blipFill>
        <p:spPr>
          <a:xfrm>
            <a:off x="5436299" y="2157984"/>
            <a:ext cx="4285973" cy="2194560"/>
          </a:xfrm>
          <a:prstGeom prst="rect">
            <a:avLst/>
          </a:prstGeom>
        </p:spPr>
      </p:pic>
      <p:sp>
        <p:nvSpPr>
          <p:cNvPr id="18" name="TextBox 17"/>
          <p:cNvSpPr txBox="1"/>
          <p:nvPr/>
        </p:nvSpPr>
        <p:spPr>
          <a:xfrm>
            <a:off x="9722273" y="2688335"/>
            <a:ext cx="799781" cy="274320"/>
          </a:xfrm>
          <a:prstGeom prst="rect">
            <a:avLst/>
          </a:prstGeom>
          <a:noFill/>
        </p:spPr>
        <p:txBody>
          <a:bodyPr wrap="square" lIns="0" rIns="0" tIns="0" bIns="0" anchor="t">
            <a:spAutoFit/>
          </a:bodyPr>
          <a:lstStyle/>
          <a:p>
            <a:pPr algn="ctr">
              <a:spcAft>
                <a:spcPts val="600"/>
              </a:spcAft>
            </a:pPr>
            <a:r>
              <a:rPr sz="1200" b="1">
                <a:solidFill>
                  <a:srgbClr val="2E7D32"/>
                </a:solidFill>
                <a:latin typeface="Arial"/>
              </a:rPr>
              <a:t>zoom out</a:t>
            </a:r>
          </a:p>
        </p:txBody>
      </p:sp>
      <p:sp>
        <p:nvSpPr>
          <p:cNvPr id="19" name="Right Arrow 18"/>
          <p:cNvSpPr/>
          <p:nvPr/>
        </p:nvSpPr>
        <p:spPr>
          <a:xfrm>
            <a:off x="9850289" y="3090671"/>
            <a:ext cx="543749" cy="329184"/>
          </a:xfrm>
          <a:prstGeom prst="rightArrow">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722273" y="3493007"/>
            <a:ext cx="799781" cy="274320"/>
          </a:xfrm>
          <a:prstGeom prst="rect">
            <a:avLst/>
          </a:prstGeom>
          <a:noFill/>
        </p:spPr>
        <p:txBody>
          <a:bodyPr wrap="square" lIns="0" rIns="0" tIns="0" bIns="0" anchor="t">
            <a:spAutoFit/>
          </a:bodyPr>
          <a:lstStyle/>
          <a:p>
            <a:pPr algn="ctr">
              <a:spcAft>
                <a:spcPts val="600"/>
              </a:spcAft>
            </a:pPr>
            <a:r>
              <a:rPr sz="1200" b="1">
                <a:solidFill>
                  <a:srgbClr val="2E7D32"/>
                </a:solidFill>
                <a:latin typeface="Arial"/>
              </a:rPr>
              <a:t>× 1000</a:t>
            </a:r>
          </a:p>
        </p:txBody>
      </p:sp>
      <p:pic>
        <p:nvPicPr>
          <p:cNvPr id="21" name="Picture 20" descr="Drawn to scale: zoom out. Each picture is drawn to scale. Look at the scale bar: it changes at each step."/>
          <p:cNvPicPr>
            <a:picLocks noChangeAspect="1"/>
          </p:cNvPicPr>
          <p:nvPr/>
        </p:nvPicPr>
        <p:blipFill>
          <a:blip r:embed="rId4"/>
          <a:srcRect t="68449"/>
          <a:stretch>
            <a:fillRect/>
          </a:stretch>
        </p:blipFill>
        <p:spPr>
          <a:xfrm>
            <a:off x="10522055" y="2157984"/>
            <a:ext cx="3971184" cy="2194560"/>
          </a:xfrm>
          <a:prstGeom prst="rect">
            <a:avLst/>
          </a:prstGeom>
        </p:spPr>
      </p:pic>
      <p:sp>
        <p:nvSpPr>
          <p:cNvPr id="22" name="TextBox 21"/>
          <p:cNvSpPr txBox="1"/>
          <p:nvPr/>
        </p:nvSpPr>
        <p:spPr>
          <a:xfrm>
            <a:off x="731520" y="4425696"/>
            <a:ext cx="13761720" cy="253745"/>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Each picture is drawn to scale. Look at the scale bar: it changes at each step.</a:t>
            </a:r>
          </a:p>
        </p:txBody>
      </p:sp>
      <p:sp>
        <p:nvSpPr>
          <p:cNvPr id="23" name="Rectangle 22"/>
          <p:cNvSpPr/>
          <p:nvPr/>
        </p:nvSpPr>
        <p:spPr>
          <a:xfrm>
            <a:off x="548640" y="5029200"/>
            <a:ext cx="6766560" cy="27432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029200"/>
            <a:ext cx="67665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5029200"/>
            <a:ext cx="64922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big are specialised cells?</a:t>
            </a:r>
          </a:p>
        </p:txBody>
      </p:sp>
      <p:sp>
        <p:nvSpPr>
          <p:cNvPr id="26" name="Rectangle 25"/>
          <p:cNvSpPr/>
          <p:nvPr/>
        </p:nvSpPr>
        <p:spPr>
          <a:xfrm>
            <a:off x="685800" y="5650992"/>
            <a:ext cx="2423160" cy="36576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Cell</a:t>
            </a:r>
          </a:p>
        </p:txBody>
      </p:sp>
      <p:sp>
        <p:nvSpPr>
          <p:cNvPr id="27" name="Rectangle 26"/>
          <p:cNvSpPr/>
          <p:nvPr/>
        </p:nvSpPr>
        <p:spPr>
          <a:xfrm>
            <a:off x="3108960" y="5650992"/>
            <a:ext cx="4069080" cy="36576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About how big</a:t>
            </a:r>
          </a:p>
        </p:txBody>
      </p:sp>
      <p:sp>
        <p:nvSpPr>
          <p:cNvPr id="28" name="Rectangle 27"/>
          <p:cNvSpPr/>
          <p:nvPr/>
        </p:nvSpPr>
        <p:spPr>
          <a:xfrm>
            <a:off x="685800" y="6016752"/>
            <a:ext cx="242316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sperm cell</a:t>
            </a:r>
          </a:p>
        </p:txBody>
      </p:sp>
      <p:sp>
        <p:nvSpPr>
          <p:cNvPr id="29" name="Rectangle 28"/>
          <p:cNvSpPr/>
          <p:nvPr/>
        </p:nvSpPr>
        <p:spPr>
          <a:xfrm>
            <a:off x="3108960" y="6016752"/>
            <a:ext cx="406908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50 µm long</a:t>
            </a:r>
          </a:p>
        </p:txBody>
      </p:sp>
      <p:sp>
        <p:nvSpPr>
          <p:cNvPr id="30" name="Rectangle 29"/>
          <p:cNvSpPr/>
          <p:nvPr/>
        </p:nvSpPr>
        <p:spPr>
          <a:xfrm>
            <a:off x="685800" y="6382512"/>
            <a:ext cx="242316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egg cell</a:t>
            </a:r>
          </a:p>
        </p:txBody>
      </p:sp>
      <p:sp>
        <p:nvSpPr>
          <p:cNvPr id="31" name="Rectangle 30"/>
          <p:cNvSpPr/>
          <p:nvPr/>
        </p:nvSpPr>
        <p:spPr>
          <a:xfrm>
            <a:off x="3108960" y="6382512"/>
            <a:ext cx="406908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0.1 mm (100 µm) across</a:t>
            </a:r>
          </a:p>
        </p:txBody>
      </p:sp>
      <p:sp>
        <p:nvSpPr>
          <p:cNvPr id="32" name="Rectangle 31"/>
          <p:cNvSpPr/>
          <p:nvPr/>
        </p:nvSpPr>
        <p:spPr>
          <a:xfrm>
            <a:off x="685800" y="6748272"/>
            <a:ext cx="242316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root hair</a:t>
            </a:r>
          </a:p>
        </p:txBody>
      </p:sp>
      <p:sp>
        <p:nvSpPr>
          <p:cNvPr id="33" name="Rectangle 32"/>
          <p:cNvSpPr/>
          <p:nvPr/>
        </p:nvSpPr>
        <p:spPr>
          <a:xfrm>
            <a:off x="3108960" y="6748272"/>
            <a:ext cx="4069080" cy="36576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up to 1 mm (1000 µm) long</a:t>
            </a:r>
          </a:p>
        </p:txBody>
      </p:sp>
      <p:sp>
        <p:nvSpPr>
          <p:cNvPr id="34" name="Rectangle 33"/>
          <p:cNvSpPr/>
          <p:nvPr/>
        </p:nvSpPr>
        <p:spPr>
          <a:xfrm>
            <a:off x="685800" y="7114032"/>
            <a:ext cx="242316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nerve cell (the longest)</a:t>
            </a:r>
          </a:p>
        </p:txBody>
      </p:sp>
      <p:sp>
        <p:nvSpPr>
          <p:cNvPr id="35" name="Rectangle 34"/>
          <p:cNvSpPr/>
          <p:nvPr/>
        </p:nvSpPr>
        <p:spPr>
          <a:xfrm>
            <a:off x="3108960" y="7114032"/>
            <a:ext cx="40690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 m long, from the bottom of the spine to the toes</a:t>
            </a:r>
          </a:p>
        </p:txBody>
      </p:sp>
      <p:sp>
        <p:nvSpPr>
          <p:cNvPr id="36" name="Rectangle 35"/>
          <p:cNvSpPr/>
          <p:nvPr/>
        </p:nvSpPr>
        <p:spPr>
          <a:xfrm>
            <a:off x="7498079" y="5029200"/>
            <a:ext cx="7178040" cy="27432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7498079" y="5029200"/>
            <a:ext cx="717804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635240" y="5029200"/>
            <a:ext cx="6903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unit first</a:t>
            </a:r>
          </a:p>
        </p:txBody>
      </p:sp>
      <p:sp>
        <p:nvSpPr>
          <p:cNvPr id="39" name="TextBox 38"/>
          <p:cNvSpPr txBox="1"/>
          <p:nvPr/>
        </p:nvSpPr>
        <p:spPr>
          <a:xfrm>
            <a:off x="7680960" y="5641848"/>
            <a:ext cx="6858000" cy="2084831"/>
          </a:xfrm>
          <a:prstGeom prst="rect">
            <a:avLst/>
          </a:prstGeom>
          <a:noFill/>
        </p:spPr>
        <p:txBody>
          <a:bodyPr wrap="square" lIns="0" rIns="0" tIns="0" bIns="0" anchor="t">
            <a:spAutoFit/>
          </a:bodyPr>
          <a:lstStyle/>
          <a:p>
            <a:pPr algn="l">
              <a:spcAft>
                <a:spcPts val="500"/>
              </a:spcAft>
            </a:pPr>
            <a:r>
              <a:rPr sz="1600" b="0">
                <a:solidFill>
                  <a:srgbClr val="000000"/>
                </a:solidFill>
                <a:latin typeface="Arial"/>
              </a:rPr>
              <a:t>How many times bigger = bigger size ÷ smaller size, both in µm (1 mm = 1000 µm).</a:t>
            </a:r>
          </a:p>
          <a:p>
            <a:pPr algn="l">
              <a:spcAft>
                <a:spcPts val="500"/>
              </a:spcAft>
            </a:pPr>
            <a:r>
              <a:rPr sz="1600" b="1">
                <a:solidFill>
                  <a:srgbClr val="000000"/>
                </a:solidFill>
                <a:latin typeface="Arial"/>
              </a:rPr>
              <a:t>Example 1:</a:t>
            </a:r>
            <a:r>
              <a:rPr sz="1600" b="0">
                <a:solidFill>
                  <a:srgbClr val="000000"/>
                </a:solidFill>
                <a:latin typeface="Arial"/>
              </a:rPr>
              <a:t> egg cell 0.1 mm = 0.1 × 1000 = 100 µm. 100 ÷ 50 = </a:t>
            </a:r>
            <a:r>
              <a:rPr sz="1600" b="1">
                <a:solidFill>
                  <a:srgbClr val="000000"/>
                </a:solidFill>
                <a:latin typeface="Arial"/>
              </a:rPr>
              <a:t>2</a:t>
            </a:r>
            <a:r>
              <a:rPr sz="1600" b="0">
                <a:solidFill>
                  <a:srgbClr val="000000"/>
                </a:solidFill>
                <a:latin typeface="Arial"/>
              </a:rPr>
              <a:t>: the egg cell is about 2 times as wide as a sperm cell is long. Check: 2 × 50 µm = 100 µm.</a:t>
            </a:r>
          </a:p>
          <a:p>
            <a:pPr algn="l">
              <a:spcAft>
                <a:spcPts val="500"/>
              </a:spcAft>
            </a:pPr>
            <a:r>
              <a:rPr sz="1600" b="1">
                <a:solidFill>
                  <a:srgbClr val="000000"/>
                </a:solidFill>
                <a:latin typeface="Arial"/>
              </a:rPr>
              <a:t>Example 2:</a:t>
            </a:r>
            <a:r>
              <a:rPr sz="1600" b="0">
                <a:solidFill>
                  <a:srgbClr val="000000"/>
                </a:solidFill>
                <a:latin typeface="Arial"/>
              </a:rPr>
              <a:t> root hair 1 mm = 1 × 1000 = 1000 µm. 1000 ÷ 50 = </a:t>
            </a:r>
            <a:r>
              <a:rPr sz="1600" b="1">
                <a:solidFill>
                  <a:srgbClr val="000000"/>
                </a:solidFill>
                <a:latin typeface="Arial"/>
              </a:rPr>
              <a:t>20 times</a:t>
            </a:r>
            <a:r>
              <a:rPr sz="1600" b="0">
                <a:solidFill>
                  <a:srgbClr val="000000"/>
                </a:solidFill>
                <a:latin typeface="Arial"/>
              </a:rPr>
              <a:t> as long. Check: 20 × 50 µm = 1000 µm.</a:t>
            </a:r>
          </a:p>
          <a:p>
            <a:pPr algn="l">
              <a:spcAft>
                <a:spcPts val="500"/>
              </a:spcAft>
            </a:pPr>
            <a:r>
              <a:rPr sz="1600" b="1">
                <a:solidFill>
                  <a:srgbClr val="009900"/>
                </a:solidFill>
                <a:latin typeface="Arial"/>
              </a:rPr>
              <a:t>Change into the same unit before you divide.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3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3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300"/>
                                        <p:tgtEl>
                                          <p:spTgt spid="3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3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3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3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3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3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3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300"/>
                                        <p:tgtEl>
                                          <p:spTgt spid="3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3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300"/>
                                        <p:tgtEl>
                                          <p:spTgt spid="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3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3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9">
                                            <p:txEl>
                                              <p:pRg st="0" end="0"/>
                                            </p:txEl>
                                          </p:spTgt>
                                        </p:tgtEl>
                                        <p:attrNameLst>
                                          <p:attrName>style.visibility</p:attrName>
                                        </p:attrNameLst>
                                      </p:cBhvr>
                                      <p:to>
                                        <p:strVal val="visible"/>
                                      </p:to>
                                    </p:set>
                                    <p:animEffect transition="in" filter="fade">
                                      <p:cBhvr>
                                        <p:cTn id="63" dur="300"/>
                                        <p:tgtEl>
                                          <p:spTgt spid="39">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9">
                                            <p:txEl>
                                              <p:pRg st="1" end="1"/>
                                            </p:txEl>
                                          </p:spTgt>
                                        </p:tgtEl>
                                        <p:attrNameLst>
                                          <p:attrName>style.visibility</p:attrName>
                                        </p:attrNameLst>
                                      </p:cBhvr>
                                      <p:to>
                                        <p:strVal val="visible"/>
                                      </p:to>
                                    </p:set>
                                    <p:animEffect transition="in" filter="fade">
                                      <p:cBhvr>
                                        <p:cTn id="68" dur="300"/>
                                        <p:tgtEl>
                                          <p:spTgt spid="39">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9">
                                            <p:txEl>
                                              <p:pRg st="2" end="2"/>
                                            </p:txEl>
                                          </p:spTgt>
                                        </p:tgtEl>
                                        <p:attrNameLst>
                                          <p:attrName>style.visibility</p:attrName>
                                        </p:attrNameLst>
                                      </p:cBhvr>
                                      <p:to>
                                        <p:strVal val="visible"/>
                                      </p:to>
                                    </p:set>
                                    <p:animEffect transition="in" filter="fade">
                                      <p:cBhvr>
                                        <p:cTn id="73" dur="300"/>
                                        <p:tgtEl>
                                          <p:spTgt spid="39">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9">
                                            <p:txEl>
                                              <p:pRg st="3" end="3"/>
                                            </p:txEl>
                                          </p:spTgt>
                                        </p:tgtEl>
                                        <p:attrNameLst>
                                          <p:attrName>style.visibility</p:attrName>
                                        </p:attrNameLst>
                                      </p:cBhvr>
                                      <p:to>
                                        <p:strVal val="visible"/>
                                      </p:to>
                                    </p:set>
                                    <p:animEffect transition="in" filter="fade">
                                      <p:cBhvr>
                                        <p:cTn id="78" dur="300"/>
                                        <p:tgtEl>
                                          <p:spTgt spid="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14" grpId="0" animBg="1"/>
      <p:bldP spid="15" grpId="0" animBg="1"/>
      <p:bldP spid="16" grpId="0" animBg="1"/>
      <p:bldP spid="34" grpId="0" animBg="1"/>
      <p:bldP spid="35" grpId="0" animBg="1"/>
      <p:bldP spid="18" grpId="0" animBg="1"/>
      <p:bldP spid="19" grpId="0" animBg="1"/>
      <p:bldP spid="20" grpId="0" animBg="1"/>
      <p:bldP spid="39"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is the job of a nerve cell?</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To carry blood around the body</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To carry electrical impulses from one part of the body to another</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To contract to cause movement</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a muscle cell get shorter when it contracts?</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Its nucleus shrinks.</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Its cell wall pulls it in.</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Protein fibres inside it slide over each other.</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root hair is 0.7 mm long. A sperm cell is 50 µm long. How many times longer is the root hair? (1 mm = 1000 µm)</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14</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0.014</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35 000</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is the job of a nerve cell?</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To carry blood around the body</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To carry electrical impulses from one part of the body to another</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To contract to cause movement</a:t>
            </a:r>
          </a:p>
        </p:txBody>
      </p:sp>
      <p:sp>
        <p:nvSpPr>
          <p:cNvPr id="21" name="SG cp2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To carry electrical impulses from one part of the body to another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Its long fibre, branched endings and fatty sheath help it do this.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a muscle cell get shorter when it contracts?</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Its nucleus shrinks.</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Its cell wall pulls it in.</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Protein fibres inside it slide over each other.</a:t>
            </a:r>
          </a:p>
        </p:txBody>
      </p:sp>
      <p:sp>
        <p:nvSpPr>
          <p:cNvPr id="30" name="SG cp2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Protein fibres inside it slide over each other.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As the fibres slide, the cell gets shorter. Mitochondria release the energy needed.</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root hair is 0.7 mm long. A sperm cell is 50 µm long. How many times longer is the root hair? (1 mm = 1000 µm)</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14</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0.014</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35 000</a:t>
            </a:r>
          </a:p>
        </p:txBody>
      </p:sp>
      <p:sp>
        <p:nvSpPr>
          <p:cNvPr id="39" name="SG cp2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14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0.7 mm = 700 µm, and 700 ÷ 50 = 14.</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and Q2 slide 10  ·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Xylem and phloem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From living cells to a hollow tube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Adapted to carry</a:t>
            </a:r>
          </a:p>
        </p:txBody>
      </p:sp>
      <p:pic>
        <p:nvPicPr>
          <p:cNvPr id="16" name="Picture 15" descr="From living cells to a hollow tube. In the diagram, brown = xylem and purple = phloem. Real xylem and phloem are pale. Blue dots = water. Orange dots = dissolved sugars."/>
          <p:cNvPicPr>
            <a:picLocks noChangeAspect="1"/>
          </p:cNvPicPr>
          <p:nvPr/>
        </p:nvPicPr>
        <p:blipFill>
          <a:blip r:embed="rId4"/>
          <a:stretch>
            <a:fillRect/>
          </a:stretch>
        </p:blipFill>
        <p:spPr>
          <a:xfrm>
            <a:off x="1172740" y="2103120"/>
            <a:ext cx="7164279" cy="4919472"/>
          </a:xfrm>
          <a:prstGeom prst="rect">
            <a:avLst/>
          </a:prstGeom>
        </p:spPr>
      </p:pic>
      <p:sp>
        <p:nvSpPr>
          <p:cNvPr id="17" name="TextBox 16"/>
          <p:cNvSpPr txBox="1"/>
          <p:nvPr/>
        </p:nvSpPr>
        <p:spPr>
          <a:xfrm>
            <a:off x="731520" y="7132320"/>
            <a:ext cx="8046719" cy="487172"/>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In the diagram, brown = xylem and purple = phloem. Real xylem and phloem are pale.</a:t>
            </a:r>
          </a:p>
          <a:p>
            <a:pPr algn="ctr">
              <a:spcAft>
                <a:spcPts val="200"/>
              </a:spcAft>
            </a:pPr>
            <a:r>
              <a:rPr sz="1400" b="0">
                <a:solidFill>
                  <a:srgbClr val="5A5A5A"/>
                </a:solidFill>
                <a:latin typeface="Arial"/>
              </a:rPr>
              <a:t>Blue dots = water. Orange dots = dissolved sugars.</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400"/>
              </a:spcAft>
            </a:pPr>
            <a:r>
              <a:rPr sz="2000" b="1">
                <a:solidFill>
                  <a:srgbClr val="000000"/>
                </a:solidFill>
                <a:latin typeface="Arial"/>
              </a:rPr>
              <a:t>Xylem cells: </a:t>
            </a:r>
            <a:r>
              <a:rPr sz="2000" b="0">
                <a:solidFill>
                  <a:srgbClr val="000000"/>
                </a:solidFill>
                <a:latin typeface="Arial"/>
              </a:rPr>
              <a:t>dead cells joined end to end with no end walls, so they form hollow tubes.</a:t>
            </a:r>
          </a:p>
          <a:p>
            <a:pPr algn="l">
              <a:spcAft>
                <a:spcPts val="1400"/>
              </a:spcAft>
            </a:pPr>
            <a:r>
              <a:rPr sz="2000" b="1">
                <a:solidFill>
                  <a:srgbClr val="000000"/>
                </a:solidFill>
                <a:latin typeface="Arial"/>
              </a:rPr>
              <a:t>Lignin: </a:t>
            </a:r>
            <a:r>
              <a:rPr sz="2000" b="0">
                <a:solidFill>
                  <a:srgbClr val="000000"/>
                </a:solidFill>
                <a:latin typeface="Arial"/>
              </a:rPr>
              <a:t>strengthens the walls and supports the plant.</a:t>
            </a:r>
          </a:p>
          <a:p>
            <a:pPr algn="l">
              <a:spcAft>
                <a:spcPts val="1400"/>
              </a:spcAft>
            </a:pPr>
            <a:r>
              <a:rPr sz="2000" b="1">
                <a:solidFill>
                  <a:srgbClr val="000000"/>
                </a:solidFill>
                <a:latin typeface="Arial"/>
              </a:rPr>
              <a:t>Xylem carries </a:t>
            </a:r>
            <a:r>
              <a:rPr sz="2000" b="0">
                <a:solidFill>
                  <a:srgbClr val="000000"/>
                </a:solidFill>
                <a:latin typeface="Arial"/>
              </a:rPr>
              <a:t>water and mineral ions up from the roots.</a:t>
            </a:r>
          </a:p>
          <a:p>
            <a:pPr algn="l">
              <a:spcAft>
                <a:spcPts val="1400"/>
              </a:spcAft>
            </a:pPr>
            <a:r>
              <a:rPr sz="2000" b="1">
                <a:solidFill>
                  <a:srgbClr val="000000"/>
                </a:solidFill>
                <a:latin typeface="Arial"/>
              </a:rPr>
              <a:t>Phloem cells: </a:t>
            </a:r>
            <a:r>
              <a:rPr sz="2000" b="0">
                <a:solidFill>
                  <a:srgbClr val="000000"/>
                </a:solidFill>
                <a:latin typeface="Arial"/>
              </a:rPr>
              <a:t>living cells; pores in their end walls let cell sap move from cell to cell.</a:t>
            </a:r>
          </a:p>
          <a:p>
            <a:pPr algn="l">
              <a:spcAft>
                <a:spcPts val="1400"/>
              </a:spcAft>
            </a:pPr>
            <a:r>
              <a:rPr sz="2000" b="1">
                <a:solidFill>
                  <a:srgbClr val="000000"/>
                </a:solidFill>
                <a:latin typeface="Arial"/>
              </a:rPr>
              <a:t>Phloem carries </a:t>
            </a:r>
            <a:r>
              <a:rPr sz="2000" b="0">
                <a:solidFill>
                  <a:srgbClr val="000000"/>
                </a:solidFill>
                <a:latin typeface="Arial"/>
              </a:rPr>
              <a:t>dissolved sugars up and down the plant.</a:t>
            </a:r>
          </a:p>
          <a:p>
            <a:pPr algn="l">
              <a:spcAft>
                <a:spcPts val="1400"/>
              </a:spcAft>
            </a:pPr>
            <a:r>
              <a:rPr sz="2000" b="1">
                <a:solidFill>
                  <a:srgbClr val="009900"/>
                </a:solidFill>
                <a:latin typeface="Arial"/>
              </a:rPr>
              <a:t>Watch out: xylem cells are dead and hollow; phloem cells are living.</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How cells become specialised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Cells differentiate</a:t>
            </a:r>
          </a:p>
        </p:txBody>
      </p:sp>
      <p:pic>
        <p:nvPicPr>
          <p:cNvPr id="13" name="Picture 12" descr="Cells differentiate. A diagram is simplified. Stem cells and meristems: B1 L7 Stem cells."/>
          <p:cNvPicPr>
            <a:picLocks noChangeAspect="1"/>
          </p:cNvPicPr>
          <p:nvPr/>
        </p:nvPicPr>
        <p:blipFill>
          <a:blip r:embed="rId4"/>
          <a:stretch>
            <a:fillRect/>
          </a:stretch>
        </p:blipFill>
        <p:spPr>
          <a:xfrm>
            <a:off x="685800" y="2103120"/>
            <a:ext cx="6675120" cy="4042156"/>
          </a:xfrm>
          <a:prstGeom prst="rect">
            <a:avLst/>
          </a:prstGeom>
        </p:spPr>
      </p:pic>
      <p:sp>
        <p:nvSpPr>
          <p:cNvPr id="14" name="TextBox 13"/>
          <p:cNvSpPr txBox="1"/>
          <p:nvPr/>
        </p:nvSpPr>
        <p:spPr>
          <a:xfrm>
            <a:off x="685800" y="6282436"/>
            <a:ext cx="6675120" cy="487172"/>
          </a:xfrm>
          <a:prstGeom prst="rect">
            <a:avLst/>
          </a:prstGeom>
          <a:noFill/>
        </p:spPr>
        <p:txBody>
          <a:bodyPr wrap="square" lIns="0" rIns="0" tIns="0" bIns="0" anchor="t">
            <a:spAutoFit/>
          </a:bodyPr>
          <a:lstStyle/>
          <a:p>
            <a:pPr algn="ctr">
              <a:spcAft>
                <a:spcPts val="200"/>
              </a:spcAft>
            </a:pPr>
            <a:r>
              <a:rPr sz="1400" b="0">
                <a:solidFill>
                  <a:srgbClr val="5A5A5A"/>
                </a:solidFill>
                <a:latin typeface="Arial"/>
              </a:rPr>
              <a:t>A diagram is simplified.</a:t>
            </a:r>
          </a:p>
          <a:p>
            <a:pPr algn="ctr">
              <a:spcAft>
                <a:spcPts val="200"/>
              </a:spcAft>
            </a:pPr>
            <a:r>
              <a:rPr sz="1400" b="0">
                <a:solidFill>
                  <a:srgbClr val="5A5A5A"/>
                </a:solidFill>
                <a:latin typeface="Arial"/>
              </a:rPr>
              <a:t>Stem cells and meristems: B1 L7 Stem cells.</a:t>
            </a:r>
          </a:p>
        </p:txBody>
      </p:sp>
      <p:sp>
        <p:nvSpPr>
          <p:cNvPr id="15" name="Rectangle 14"/>
          <p:cNvSpPr/>
          <p:nvPr/>
        </p:nvSpPr>
        <p:spPr>
          <a:xfrm>
            <a:off x="777240" y="6949440"/>
            <a:ext cx="6492240" cy="64008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6949440"/>
            <a:ext cx="6217920" cy="64008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How cells become specialised</a:t>
            </a:r>
          </a:p>
        </p:txBody>
      </p:sp>
      <p:sp>
        <p:nvSpPr>
          <p:cNvPr id="17" name="Rectangle 16"/>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Differentiation</a:t>
            </a:r>
          </a:p>
        </p:txBody>
      </p:sp>
      <p:sp>
        <p:nvSpPr>
          <p:cNvPr id="20" name="Oval 19"/>
          <p:cNvSpPr/>
          <p:nvPr/>
        </p:nvSpPr>
        <p:spPr>
          <a:xfrm>
            <a:off x="8001000" y="210566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1" name="TextBox 20"/>
          <p:cNvSpPr txBox="1"/>
          <p:nvPr/>
        </p:nvSpPr>
        <p:spPr>
          <a:xfrm>
            <a:off x="8549640" y="2148840"/>
            <a:ext cx="594360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Unspecialised cells:</a:t>
            </a:r>
            <a:r>
              <a:rPr sz="2200" b="0">
                <a:solidFill>
                  <a:srgbClr val="000000"/>
                </a:solidFill>
                <a:latin typeface="Arial"/>
              </a:rPr>
              <a:t> an early embryo is a ball of cells that all look alike.</a:t>
            </a:r>
          </a:p>
        </p:txBody>
      </p:sp>
      <p:sp>
        <p:nvSpPr>
          <p:cNvPr id="22" name="Oval 21"/>
          <p:cNvSpPr/>
          <p:nvPr/>
        </p:nvSpPr>
        <p:spPr>
          <a:xfrm>
            <a:off x="8001000" y="2869184"/>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3" name="TextBox 22"/>
          <p:cNvSpPr txBox="1"/>
          <p:nvPr/>
        </p:nvSpPr>
        <p:spPr>
          <a:xfrm>
            <a:off x="8549640" y="2912364"/>
            <a:ext cx="594360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Differentiate:</a:t>
            </a:r>
            <a:r>
              <a:rPr sz="2200" b="0">
                <a:solidFill>
                  <a:srgbClr val="000000"/>
                </a:solidFill>
                <a:latin typeface="Arial"/>
              </a:rPr>
              <a:t> each cell gains the sub-cellular structures it needs for its job.</a:t>
            </a:r>
          </a:p>
        </p:txBody>
      </p:sp>
      <p:sp>
        <p:nvSpPr>
          <p:cNvPr id="24" name="Oval 23"/>
          <p:cNvSpPr/>
          <p:nvPr/>
        </p:nvSpPr>
        <p:spPr>
          <a:xfrm>
            <a:off x="8001000" y="363270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5" name="TextBox 24"/>
          <p:cNvSpPr txBox="1"/>
          <p:nvPr/>
        </p:nvSpPr>
        <p:spPr>
          <a:xfrm>
            <a:off x="8549640" y="3675887"/>
            <a:ext cx="5943600" cy="1026414"/>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Animals:</a:t>
            </a:r>
            <a:r>
              <a:rPr sz="2200" b="0">
                <a:solidFill>
                  <a:srgbClr val="000000"/>
                </a:solidFill>
                <a:latin typeface="Arial"/>
              </a:rPr>
              <a:t> most animal cells differentiate at an early stage. In adults, cell division is mainly for repair and replacement.</a:t>
            </a:r>
          </a:p>
        </p:txBody>
      </p:sp>
      <p:sp>
        <p:nvSpPr>
          <p:cNvPr id="26" name="Oval 25"/>
          <p:cNvSpPr/>
          <p:nvPr/>
        </p:nvSpPr>
        <p:spPr>
          <a:xfrm>
            <a:off x="8001000" y="472312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7" name="TextBox 26"/>
          <p:cNvSpPr txBox="1"/>
          <p:nvPr/>
        </p:nvSpPr>
        <p:spPr>
          <a:xfrm>
            <a:off x="8549640" y="4766309"/>
            <a:ext cx="5943600" cy="1026414"/>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Plants:</a:t>
            </a:r>
            <a:r>
              <a:rPr sz="2200" b="0">
                <a:solidFill>
                  <a:srgbClr val="000000"/>
                </a:solidFill>
                <a:latin typeface="Arial"/>
              </a:rPr>
              <a:t> many plant cells can differentiate throughout life, so plants keep growing new roots, shoots and leaves.</a:t>
            </a:r>
          </a:p>
        </p:txBody>
      </p:sp>
      <p:sp>
        <p:nvSpPr>
          <p:cNvPr id="28" name="TextBox 27"/>
          <p:cNvSpPr txBox="1"/>
          <p:nvPr/>
        </p:nvSpPr>
        <p:spPr>
          <a:xfrm>
            <a:off x="8549640" y="5856731"/>
            <a:ext cx="5943600" cy="1026414"/>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Watch out: differentiation is not division. A cell divides by mitosis and becomes specialised by differentiating.</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Apply it: cells you have not met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Two cells you have not met</a:t>
            </a:r>
          </a:p>
        </p:txBody>
      </p:sp>
      <p:pic>
        <p:nvPicPr>
          <p:cNvPr id="13" name="Picture 12" descr="Two cells you have not met. A ciliated cell (lines the airways)."/>
          <p:cNvPicPr>
            <a:picLocks noChangeAspect="1"/>
          </p:cNvPicPr>
          <p:nvPr/>
        </p:nvPicPr>
        <p:blipFill>
          <a:blip r:embed="rId4"/>
          <a:stretch>
            <a:fillRect/>
          </a:stretch>
        </p:blipFill>
        <p:spPr>
          <a:xfrm>
            <a:off x="960120" y="2103120"/>
            <a:ext cx="5029200" cy="2514600"/>
          </a:xfrm>
          <a:prstGeom prst="rect">
            <a:avLst/>
          </a:prstGeom>
        </p:spPr>
      </p:pic>
      <p:sp>
        <p:nvSpPr>
          <p:cNvPr id="14" name="TextBox 13"/>
          <p:cNvSpPr txBox="1"/>
          <p:nvPr/>
        </p:nvSpPr>
        <p:spPr>
          <a:xfrm>
            <a:off x="731520" y="4654296"/>
            <a:ext cx="5486400" cy="320040"/>
          </a:xfrm>
          <a:prstGeom prst="rect">
            <a:avLst/>
          </a:prstGeom>
          <a:noFill/>
        </p:spPr>
        <p:txBody>
          <a:bodyPr wrap="square" lIns="0" rIns="0" tIns="0" bIns="0" anchor="t">
            <a:spAutoFit/>
          </a:bodyPr>
          <a:lstStyle/>
          <a:p>
            <a:pPr algn="ctr">
              <a:spcAft>
                <a:spcPts val="600"/>
              </a:spcAft>
            </a:pPr>
            <a:r>
              <a:rPr sz="1500" b="1">
                <a:solidFill>
                  <a:srgbClr val="223A5A"/>
                </a:solidFill>
                <a:latin typeface="Arial"/>
              </a:rPr>
              <a:t>A ciliated cell (lines the airways)</a:t>
            </a:r>
          </a:p>
        </p:txBody>
      </p:sp>
      <p:pic>
        <p:nvPicPr>
          <p:cNvPr id="15" name="Picture 14" descr="A ciliated cell (lines the airways). An egg cell."/>
          <p:cNvPicPr>
            <a:picLocks noChangeAspect="1"/>
          </p:cNvPicPr>
          <p:nvPr/>
        </p:nvPicPr>
        <p:blipFill>
          <a:blip r:embed="rId5"/>
          <a:stretch>
            <a:fillRect/>
          </a:stretch>
        </p:blipFill>
        <p:spPr>
          <a:xfrm>
            <a:off x="988877" y="5029200"/>
            <a:ext cx="4971684" cy="2331720"/>
          </a:xfrm>
          <a:prstGeom prst="rect">
            <a:avLst/>
          </a:prstGeom>
        </p:spPr>
      </p:pic>
      <p:sp>
        <p:nvSpPr>
          <p:cNvPr id="16" name="TextBox 15"/>
          <p:cNvSpPr txBox="1"/>
          <p:nvPr/>
        </p:nvSpPr>
        <p:spPr>
          <a:xfrm>
            <a:off x="731520" y="7397496"/>
            <a:ext cx="5486400" cy="320040"/>
          </a:xfrm>
          <a:prstGeom prst="rect">
            <a:avLst/>
          </a:prstGeom>
          <a:noFill/>
        </p:spPr>
        <p:txBody>
          <a:bodyPr wrap="square" lIns="0" rIns="0" tIns="0" bIns="0" anchor="t">
            <a:spAutoFit/>
          </a:bodyPr>
          <a:lstStyle/>
          <a:p>
            <a:pPr algn="ctr">
              <a:spcAft>
                <a:spcPts val="600"/>
              </a:spcAft>
            </a:pPr>
            <a:r>
              <a:rPr sz="1500" b="1">
                <a:solidFill>
                  <a:srgbClr val="223A5A"/>
                </a:solidFill>
                <a:latin typeface="Arial"/>
              </a:rPr>
              <a:t>An egg cell</a:t>
            </a:r>
          </a:p>
        </p:txBody>
      </p:sp>
      <p:sp>
        <p:nvSpPr>
          <p:cNvPr id="17" name="Rectangle 16"/>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Build the explanation</a:t>
            </a:r>
          </a:p>
        </p:txBody>
      </p:sp>
      <p:sp>
        <p:nvSpPr>
          <p:cNvPr id="20" name="Rectangle 19"/>
          <p:cNvSpPr/>
          <p:nvPr/>
        </p:nvSpPr>
        <p:spPr>
          <a:xfrm>
            <a:off x="6812280" y="2130552"/>
            <a:ext cx="233172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Feature</a:t>
            </a:r>
          </a:p>
        </p:txBody>
      </p:sp>
      <p:sp>
        <p:nvSpPr>
          <p:cNvPr id="21" name="Rectangle 20"/>
          <p:cNvSpPr/>
          <p:nvPr/>
        </p:nvSpPr>
        <p:spPr>
          <a:xfrm>
            <a:off x="9144000" y="2130552"/>
            <a:ext cx="315468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How it helps</a:t>
            </a:r>
          </a:p>
        </p:txBody>
      </p:sp>
      <p:sp>
        <p:nvSpPr>
          <p:cNvPr id="22" name="Rectangle 21"/>
          <p:cNvSpPr/>
          <p:nvPr/>
        </p:nvSpPr>
        <p:spPr>
          <a:xfrm>
            <a:off x="12298680" y="2130552"/>
            <a:ext cx="2240280" cy="50292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Job</a:t>
            </a:r>
          </a:p>
        </p:txBody>
      </p:sp>
      <p:sp>
        <p:nvSpPr>
          <p:cNvPr id="23" name="Rectangle 22"/>
          <p:cNvSpPr/>
          <p:nvPr/>
        </p:nvSpPr>
        <p:spPr>
          <a:xfrm>
            <a:off x="6812280" y="2633472"/>
            <a:ext cx="233172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Ciliated cell</a:t>
            </a:r>
          </a:p>
        </p:txBody>
      </p:sp>
      <p:sp>
        <p:nvSpPr>
          <p:cNvPr id="24" name="Rectangle 23"/>
          <p:cNvSpPr/>
          <p:nvPr/>
        </p:nvSpPr>
        <p:spPr>
          <a:xfrm>
            <a:off x="9144000" y="2633472"/>
            <a:ext cx="315468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2298680" y="2633472"/>
            <a:ext cx="224028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812280" y="3017520"/>
            <a:ext cx="233172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cilia (tiny hairs)</a:t>
            </a:r>
          </a:p>
        </p:txBody>
      </p:sp>
      <p:sp>
        <p:nvSpPr>
          <p:cNvPr id="27" name="Rectangle 26"/>
          <p:cNvSpPr/>
          <p:nvPr/>
        </p:nvSpPr>
        <p:spPr>
          <a:xfrm>
            <a:off x="9144000" y="3017520"/>
            <a:ext cx="315468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beat together to sweep mucus along</a:t>
            </a:r>
          </a:p>
        </p:txBody>
      </p:sp>
      <p:sp>
        <p:nvSpPr>
          <p:cNvPr id="28" name="Rectangle 27"/>
          <p:cNvSpPr/>
          <p:nvPr/>
        </p:nvSpPr>
        <p:spPr>
          <a:xfrm>
            <a:off x="12298680" y="3017520"/>
            <a:ext cx="224028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moves mucus away from the lungs</a:t>
            </a:r>
          </a:p>
        </p:txBody>
      </p:sp>
      <p:sp>
        <p:nvSpPr>
          <p:cNvPr id="29" name="Rectangle 28"/>
          <p:cNvSpPr/>
          <p:nvPr/>
        </p:nvSpPr>
        <p:spPr>
          <a:xfrm>
            <a:off x="6812280" y="3749039"/>
            <a:ext cx="233172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many mitochondria</a:t>
            </a:r>
          </a:p>
        </p:txBody>
      </p:sp>
      <p:sp>
        <p:nvSpPr>
          <p:cNvPr id="30" name="Rectangle 29"/>
          <p:cNvSpPr/>
          <p:nvPr/>
        </p:nvSpPr>
        <p:spPr>
          <a:xfrm>
            <a:off x="9144000" y="3749039"/>
            <a:ext cx="315468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release energy for the cilia to beat</a:t>
            </a:r>
          </a:p>
        </p:txBody>
      </p:sp>
      <p:sp>
        <p:nvSpPr>
          <p:cNvPr id="31" name="Rectangle 30"/>
          <p:cNvSpPr/>
          <p:nvPr/>
        </p:nvSpPr>
        <p:spPr>
          <a:xfrm>
            <a:off x="12298680" y="3749039"/>
            <a:ext cx="224028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keeps the mucus moving away from the lungs</a:t>
            </a:r>
          </a:p>
        </p:txBody>
      </p:sp>
      <p:sp>
        <p:nvSpPr>
          <p:cNvPr id="32" name="Rectangle 31"/>
          <p:cNvSpPr/>
          <p:nvPr/>
        </p:nvSpPr>
        <p:spPr>
          <a:xfrm>
            <a:off x="6812280" y="4661153"/>
            <a:ext cx="233172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Egg cell</a:t>
            </a:r>
          </a:p>
        </p:txBody>
      </p:sp>
      <p:sp>
        <p:nvSpPr>
          <p:cNvPr id="33" name="Rectangle 32"/>
          <p:cNvSpPr/>
          <p:nvPr/>
        </p:nvSpPr>
        <p:spPr>
          <a:xfrm>
            <a:off x="9144000" y="4661153"/>
            <a:ext cx="315468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12298680" y="4661153"/>
            <a:ext cx="2240280" cy="384048"/>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812280" y="5045201"/>
            <a:ext cx="233172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cytoplasm with a store of nutrients</a:t>
            </a:r>
          </a:p>
        </p:txBody>
      </p:sp>
      <p:sp>
        <p:nvSpPr>
          <p:cNvPr id="36" name="Rectangle 35"/>
          <p:cNvSpPr/>
          <p:nvPr/>
        </p:nvSpPr>
        <p:spPr>
          <a:xfrm>
            <a:off x="9144000" y="5045201"/>
            <a:ext cx="315468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feeds the new cells after fertilisation</a:t>
            </a:r>
          </a:p>
        </p:txBody>
      </p:sp>
      <p:sp>
        <p:nvSpPr>
          <p:cNvPr id="37" name="Rectangle 36"/>
          <p:cNvSpPr/>
          <p:nvPr/>
        </p:nvSpPr>
        <p:spPr>
          <a:xfrm>
            <a:off x="12298680" y="5045201"/>
            <a:ext cx="2240280" cy="73152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the new cells can grow and divide</a:t>
            </a:r>
          </a:p>
        </p:txBody>
      </p:sp>
      <p:sp>
        <p:nvSpPr>
          <p:cNvPr id="38" name="Rectangle 37"/>
          <p:cNvSpPr/>
          <p:nvPr/>
        </p:nvSpPr>
        <p:spPr>
          <a:xfrm>
            <a:off x="6812280" y="5776721"/>
            <a:ext cx="233172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membrane changes after one sperm cell gets in</a:t>
            </a:r>
          </a:p>
        </p:txBody>
      </p:sp>
      <p:sp>
        <p:nvSpPr>
          <p:cNvPr id="39" name="Rectangle 38"/>
          <p:cNvSpPr/>
          <p:nvPr/>
        </p:nvSpPr>
        <p:spPr>
          <a:xfrm>
            <a:off x="9144000" y="5776721"/>
            <a:ext cx="315468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stops more sperm cells getting in</a:t>
            </a:r>
          </a:p>
        </p:txBody>
      </p:sp>
      <p:sp>
        <p:nvSpPr>
          <p:cNvPr id="40" name="Rectangle 39"/>
          <p:cNvSpPr/>
          <p:nvPr/>
        </p:nvSpPr>
        <p:spPr>
          <a:xfrm>
            <a:off x="12298680" y="5776721"/>
            <a:ext cx="2240280" cy="91211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only one sperm cell fertilises the egg cell</a:t>
            </a:r>
          </a:p>
        </p:txBody>
      </p:sp>
      <p:sp>
        <p:nvSpPr>
          <p:cNvPr id="41" name="TextBox 40"/>
          <p:cNvSpPr txBox="1"/>
          <p:nvPr/>
        </p:nvSpPr>
        <p:spPr>
          <a:xfrm>
            <a:off x="6903720" y="6871715"/>
            <a:ext cx="7543800" cy="731520"/>
          </a:xfrm>
          <a:prstGeom prst="rect">
            <a:avLst/>
          </a:prstGeom>
          <a:noFill/>
        </p:spPr>
        <p:txBody>
          <a:bodyPr wrap="square" lIns="0" rIns="0" tIns="0" bIns="0" anchor="t">
            <a:spAutoFit/>
          </a:bodyPr>
          <a:lstStyle/>
          <a:p>
            <a:pPr algn="l">
              <a:spcAft>
                <a:spcPts val="600"/>
              </a:spcAft>
            </a:pPr>
            <a:r>
              <a:rPr sz="1800" b="1">
                <a:solidFill>
                  <a:srgbClr val="009900"/>
                </a:solidFill>
                <a:latin typeface="Arial"/>
              </a:rPr>
              <a:t>Use the information you are given: link each feature to how it helps and to the job.</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3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3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3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3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3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300"/>
                                        <p:tgtEl>
                                          <p:spTgt spid="3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3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3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300"/>
                                        <p:tgtEl>
                                          <p:spTgt spid="4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5" grpId="0" animBg="1"/>
      <p:bldP spid="38" grpId="0" animBg="1"/>
      <p:bldP spid="27" grpId="0" animBg="1"/>
      <p:bldP spid="28" grpId="0" animBg="1"/>
      <p:bldP spid="30" grpId="0" animBg="1"/>
      <p:bldP spid="31" grpId="0" animBg="1"/>
      <p:bldP spid="36" grpId="0" animBg="1"/>
      <p:bldP spid="37" grpId="0" animBg="1"/>
      <p:bldP spid="39" grpId="0" animBg="1"/>
      <p:bldP spid="40" grpId="0" animBg="1"/>
      <p:bldP spid="41" grpId="0" animBg="1"/>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Xylem cells are dead when they carry water. How does this help?</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Dead cells release more energy to pump the water up.</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With no contents and no end walls, the cells form hollow tubes, so water flows through easily.</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Dead cells can carry dissolved sugars up and down the plant.</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is differentiation?</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000000"/>
                </a:solidFill>
                <a:latin typeface="Arial"/>
              </a:rPr>
              <a:t>A.  </a:t>
            </a:r>
            <a:r>
              <a:rPr sz="1600" b="0">
                <a:solidFill>
                  <a:srgbClr val="000000"/>
                </a:solidFill>
                <a:latin typeface="Arial"/>
              </a:rPr>
              <a:t>When a cell becomes specialised, gaining the sub-cellular structures it needs for its job</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When a cell divides to make two new cells</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When a cell dies and is replaced</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Airway cells have tiny hairs called cilia that beat to move mucus. Why do they have many mitochondria?</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To make energy for the cilia</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To trap dust in the mucus</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To release energy for the cilia to keep beating</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Xylem cells are dead when they carry water. How does this help?</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Dead cells release more energy to pump the water up.</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With no contents and no end walls, the cells form hollow tubes, so water flows through easily.</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Dead cells can carry dissolved sugars up and down the plant.</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009900"/>
                </a:solidFill>
                <a:latin typeface="Arial"/>
              </a:rPr>
              <a:t>B.  With no contents and no end walls, the cells form hollow tubes, so water flows through easily.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Nothing in the tube gets in the way of the water and mineral ions.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is differentiation?</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5A5A5A"/>
                </a:solidFill>
                <a:latin typeface="Arial"/>
              </a:rPr>
              <a:t>A.  </a:t>
            </a:r>
            <a:r>
              <a:rPr sz="1600" b="0">
                <a:solidFill>
                  <a:srgbClr val="5A5A5A"/>
                </a:solidFill>
                <a:latin typeface="Arial"/>
              </a:rPr>
              <a:t>When a cell becomes specialised, gaining the sub-cellular structures it needs for its job</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When a cell divides to make two new cells</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When a cell dies and is replaced</a:t>
            </a:r>
          </a:p>
        </p:txBody>
      </p:sp>
      <p:sp>
        <p:nvSpPr>
          <p:cNvPr id="30" name="SG cp3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009900"/>
                </a:solidFill>
                <a:latin typeface="Arial"/>
              </a:rPr>
              <a:t>A.  When a cell becomes specialised, gaining the sub-cellular structures it needs for its job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For example, a young xylem cell gains lignin in its walls.</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Airway cells have tiny hairs called cilia that beat to move mucus. Why do they have many mitochondria?</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To make energy for the cilia</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To trap dust in the mucus</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To release energy for the cilia to keep beating</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To release energy for the cilia to keep beating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Feature, how it helps, job: the energy keeps the cilia beating, so mucus is moved away from the lungs.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Name the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Six specialised cells</a:t>
            </a:r>
          </a:p>
        </p:txBody>
      </p:sp>
      <p:pic>
        <p:nvPicPr>
          <p:cNvPr id="12" name="Picture 11" descr="Six specialised cells. A diagram is simplified. The cells are not drawn to the same scale."/>
          <p:cNvPicPr>
            <a:picLocks noChangeAspect="1"/>
          </p:cNvPicPr>
          <p:nvPr/>
        </p:nvPicPr>
        <p:blipFill>
          <a:blip r:embed="rId3"/>
          <a:stretch>
            <a:fillRect/>
          </a:stretch>
        </p:blipFill>
        <p:spPr>
          <a:xfrm>
            <a:off x="685800" y="2103120"/>
            <a:ext cx="6675120" cy="4452305"/>
          </a:xfrm>
          <a:prstGeom prst="rect">
            <a:avLst/>
          </a:prstGeom>
        </p:spPr>
      </p:pic>
      <p:sp>
        <p:nvSpPr>
          <p:cNvPr id="13" name="TextBox 12"/>
          <p:cNvSpPr txBox="1"/>
          <p:nvPr/>
        </p:nvSpPr>
        <p:spPr>
          <a:xfrm>
            <a:off x="685800" y="664686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The cells are not drawn to the same scale.</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the cell that fertilises an egg cell?</a:t>
            </a:r>
          </a:p>
          <a:p>
            <a:pPr algn="l">
              <a:spcAft>
                <a:spcPts val="500"/>
              </a:spcAft>
            </a:pPr>
            <a:r>
              <a:rPr sz="2000" b="0">
                <a:solidFill>
                  <a:srgbClr val="5A5A5A"/>
                </a:solidFill>
                <a:latin typeface="Arial"/>
              </a:rPr>
              <a:t>______________</a:t>
            </a:r>
          </a:p>
          <a:p>
            <a:pPr algn="l">
              <a:spcAft>
                <a:spcPts val="200"/>
              </a:spcAft>
            </a:pPr>
            <a:r>
              <a:rPr sz="2000" b="1">
                <a:solidFill>
                  <a:srgbClr val="000000"/>
                </a:solidFill>
                <a:latin typeface="Arial"/>
              </a:rPr>
              <a:t>2. Which two letters show cells that transport substances in a plant?</a:t>
            </a:r>
          </a:p>
          <a:p>
            <a:pPr algn="l">
              <a:spcAft>
                <a:spcPts val="500"/>
              </a:spcAft>
            </a:pPr>
            <a:r>
              <a:rPr sz="2000" b="0">
                <a:solidFill>
                  <a:srgbClr val="5A5A5A"/>
                </a:solidFill>
                <a:latin typeface="Arial"/>
              </a:rPr>
              <a:t>______________</a:t>
            </a:r>
          </a:p>
          <a:p>
            <a:pPr algn="l">
              <a:spcAft>
                <a:spcPts val="200"/>
              </a:spcAft>
            </a:pPr>
            <a:r>
              <a:rPr sz="2000" b="1">
                <a:solidFill>
                  <a:srgbClr val="000000"/>
                </a:solidFill>
                <a:latin typeface="Arial"/>
              </a:rPr>
              <a:t>3. Which letter shows a cell that takes in water from the soil?</a:t>
            </a:r>
          </a:p>
          <a:p>
            <a:pPr algn="l">
              <a:spcAft>
                <a:spcPts val="500"/>
              </a:spcAft>
            </a:pPr>
            <a:r>
              <a:rPr sz="2000" b="0">
                <a:solidFill>
                  <a:srgbClr val="5A5A5A"/>
                </a:solidFill>
                <a:latin typeface="Arial"/>
              </a:rPr>
              <a:t>______________</a:t>
            </a:r>
          </a:p>
          <a:p>
            <a:pPr algn="l">
              <a:spcAft>
                <a:spcPts val="200"/>
              </a:spcAft>
            </a:pPr>
            <a:r>
              <a:rPr sz="2000" b="1">
                <a:solidFill>
                  <a:srgbClr val="000000"/>
                </a:solidFill>
                <a:latin typeface="Arial"/>
              </a:rPr>
              <a:t>4. Cell B carries electrical impulses. Give one way it is adapted to its job.</a:t>
            </a:r>
          </a:p>
          <a:p>
            <a:pPr algn="l">
              <a:spcAft>
                <a:spcPts val="500"/>
              </a:spcAft>
            </a:pPr>
            <a:r>
              <a:rPr sz="2000" b="0">
                <a:solidFill>
                  <a:srgbClr val="5A5A5A"/>
                </a:solidFill>
                <a:latin typeface="Arial"/>
              </a:rPr>
              <a:t>______________</a:t>
            </a:r>
          </a:p>
          <a:p>
            <a:pPr algn="l">
              <a:spcAft>
                <a:spcPts val="200"/>
              </a:spcAft>
            </a:pPr>
            <a:r>
              <a:rPr sz="2000" b="1">
                <a:solidFill>
                  <a:srgbClr val="000000"/>
                </a:solidFill>
                <a:latin typeface="Arial"/>
              </a:rPr>
              <a:t>5. Which letter shows dead cells with no end walls?</a:t>
            </a:r>
          </a:p>
          <a:p>
            <a:pPr algn="l">
              <a:spcAft>
                <a:spcPts val="500"/>
              </a:spcAft>
            </a:pPr>
            <a:r>
              <a:rPr sz="2000" b="0">
                <a:solidFill>
                  <a:srgbClr val="5A5A5A"/>
                </a:solidFill>
                <a:latin typeface="Arial"/>
              </a:rPr>
              <a:t>______________</a:t>
            </a:r>
          </a:p>
          <a:p>
            <a:pPr algn="l">
              <a:spcAft>
                <a:spcPts val="200"/>
              </a:spcAft>
            </a:pPr>
            <a:r>
              <a:rPr sz="2000" b="1">
                <a:solidFill>
                  <a:srgbClr val="000000"/>
                </a:solidFill>
                <a:latin typeface="Arial"/>
              </a:rPr>
              <a:t>6. Cell E has many mitochondria. Explain why.</a:t>
            </a:r>
          </a:p>
          <a:p>
            <a:pPr algn="l">
              <a:spcAft>
                <a:spcPts val="5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Name the cell: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Six specialised cells</a:t>
            </a:r>
          </a:p>
        </p:txBody>
      </p:sp>
      <p:pic>
        <p:nvPicPr>
          <p:cNvPr id="12" name="Picture 11" descr="Six specialised cells. A diagram is simplified. The cells are not drawn to the same scale."/>
          <p:cNvPicPr>
            <a:picLocks noChangeAspect="1"/>
          </p:cNvPicPr>
          <p:nvPr/>
        </p:nvPicPr>
        <p:blipFill>
          <a:blip r:embed="rId3"/>
          <a:stretch>
            <a:fillRect/>
          </a:stretch>
        </p:blipFill>
        <p:spPr>
          <a:xfrm>
            <a:off x="685800" y="2103120"/>
            <a:ext cx="6675120" cy="4452305"/>
          </a:xfrm>
          <a:prstGeom prst="rect">
            <a:avLst/>
          </a:prstGeom>
        </p:spPr>
      </p:pic>
      <p:sp>
        <p:nvSpPr>
          <p:cNvPr id="13" name="TextBox 12"/>
          <p:cNvSpPr txBox="1"/>
          <p:nvPr/>
        </p:nvSpPr>
        <p:spPr>
          <a:xfrm>
            <a:off x="685800" y="664686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diagram is simplified. The cells are not drawn to the same scale.</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1700" b="1">
                <a:solidFill>
                  <a:srgbClr val="000000"/>
                </a:solidFill>
                <a:latin typeface="Arial"/>
              </a:rPr>
              <a:t>1. Which letter shows the cell that fertilises an egg cell?</a:t>
            </a:r>
          </a:p>
          <a:p>
            <a:pPr algn="l">
              <a:spcAft>
                <a:spcPts val="800"/>
              </a:spcAft>
            </a:pPr>
            <a:r>
              <a:rPr sz="1700" b="1">
                <a:solidFill>
                  <a:srgbClr val="009900"/>
                </a:solidFill>
                <a:latin typeface="Arial"/>
              </a:rPr>
              <a:t>D</a:t>
            </a:r>
          </a:p>
          <a:p>
            <a:pPr algn="l">
              <a:spcAft>
                <a:spcPts val="200"/>
              </a:spcAft>
            </a:pPr>
            <a:r>
              <a:rPr sz="1700" b="1">
                <a:solidFill>
                  <a:srgbClr val="000000"/>
                </a:solidFill>
                <a:latin typeface="Arial"/>
              </a:rPr>
              <a:t>2. Which two letters show cells that transport substances in a plant?</a:t>
            </a:r>
          </a:p>
          <a:p>
            <a:pPr algn="l">
              <a:spcAft>
                <a:spcPts val="800"/>
              </a:spcAft>
            </a:pPr>
            <a:r>
              <a:rPr sz="1700" b="1">
                <a:solidFill>
                  <a:srgbClr val="009900"/>
                </a:solidFill>
                <a:latin typeface="Arial"/>
              </a:rPr>
              <a:t>C and F</a:t>
            </a:r>
          </a:p>
          <a:p>
            <a:pPr algn="l">
              <a:spcAft>
                <a:spcPts val="200"/>
              </a:spcAft>
            </a:pPr>
            <a:r>
              <a:rPr sz="1700" b="1">
                <a:solidFill>
                  <a:srgbClr val="000000"/>
                </a:solidFill>
                <a:latin typeface="Arial"/>
              </a:rPr>
              <a:t>3. Which letter shows a cell that takes in water from the soil?</a:t>
            </a:r>
          </a:p>
          <a:p>
            <a:pPr algn="l">
              <a:spcAft>
                <a:spcPts val="800"/>
              </a:spcAft>
            </a:pPr>
            <a:r>
              <a:rPr sz="1700" b="1">
                <a:solidFill>
                  <a:srgbClr val="009900"/>
                </a:solidFill>
                <a:latin typeface="Arial"/>
              </a:rPr>
              <a:t>A</a:t>
            </a:r>
          </a:p>
          <a:p>
            <a:pPr algn="l">
              <a:spcAft>
                <a:spcPts val="200"/>
              </a:spcAft>
            </a:pPr>
            <a:r>
              <a:rPr sz="1700" b="1">
                <a:solidFill>
                  <a:srgbClr val="000000"/>
                </a:solidFill>
                <a:latin typeface="Arial"/>
              </a:rPr>
              <a:t>4. Cell B carries electrical impulses. Give one way it is adapted to its job.</a:t>
            </a:r>
          </a:p>
          <a:p>
            <a:pPr algn="l">
              <a:spcAft>
                <a:spcPts val="800"/>
              </a:spcAft>
            </a:pPr>
            <a:r>
              <a:rPr sz="1700" b="1">
                <a:solidFill>
                  <a:srgbClr val="009900"/>
                </a:solidFill>
                <a:latin typeface="Arial"/>
              </a:rPr>
              <a:t>Any one: it is long, to carry impulses a long way; branched endings connect with many cells; a fatty sheath insulates it, so impulses travel quickly.</a:t>
            </a:r>
          </a:p>
          <a:p>
            <a:pPr algn="l">
              <a:spcAft>
                <a:spcPts val="200"/>
              </a:spcAft>
            </a:pPr>
            <a:r>
              <a:rPr sz="1700" b="1">
                <a:solidFill>
                  <a:srgbClr val="000000"/>
                </a:solidFill>
                <a:latin typeface="Arial"/>
              </a:rPr>
              <a:t>5. Which letter shows dead cells with no end walls?</a:t>
            </a:r>
          </a:p>
          <a:p>
            <a:pPr algn="l">
              <a:spcAft>
                <a:spcPts val="800"/>
              </a:spcAft>
            </a:pPr>
            <a:r>
              <a:rPr sz="1700" b="1">
                <a:solidFill>
                  <a:srgbClr val="009900"/>
                </a:solidFill>
                <a:latin typeface="Arial"/>
              </a:rPr>
              <a:t>F</a:t>
            </a:r>
          </a:p>
          <a:p>
            <a:pPr algn="l">
              <a:spcAft>
                <a:spcPts val="200"/>
              </a:spcAft>
            </a:pPr>
            <a:r>
              <a:rPr sz="1700" b="1">
                <a:solidFill>
                  <a:srgbClr val="000000"/>
                </a:solidFill>
                <a:latin typeface="Arial"/>
              </a:rPr>
              <a:t>6. Cell E has many mitochondria. Explain why.</a:t>
            </a:r>
          </a:p>
          <a:p>
            <a:pPr algn="l">
              <a:spcAft>
                <a:spcPts val="800"/>
              </a:spcAft>
            </a:pPr>
            <a:r>
              <a:rPr sz="1700" b="1">
                <a:solidFill>
                  <a:srgbClr val="009900"/>
                </a:solidFill>
                <a:latin typeface="Arial"/>
              </a:rPr>
              <a:t>Mitochondria release energy, which the muscle cell needs to contract.</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14127480" cy="312839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A young xylem cell is a living cell with a nucleus, cytoplasm and end walls. Describe how it changes as it becomes part of a xylem tube.  [2]</a:t>
            </a:r>
          </a:p>
        </p:txBody>
      </p:sp>
      <p:sp>
        <p:nvSpPr>
          <p:cNvPr id="12" name="Rectangle 11"/>
          <p:cNvSpPr/>
          <p:nvPr/>
        </p:nvSpPr>
        <p:spPr>
          <a:xfrm>
            <a:off x="777240" y="2514600"/>
            <a:ext cx="13670280" cy="189395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606040"/>
            <a:ext cx="13213080" cy="1711071"/>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Lignin builds up in its walls (1). The cell dies, and its cytoplasm, nucleus and end walls break down, leaving a hollow tube (1).</a:t>
            </a:r>
          </a:p>
        </p:txBody>
      </p:sp>
      <p:sp>
        <p:nvSpPr>
          <p:cNvPr id="14" name="Rectangle 13"/>
          <p:cNvSpPr/>
          <p:nvPr/>
        </p:nvSpPr>
        <p:spPr>
          <a:xfrm>
            <a:off x="548640" y="4911471"/>
            <a:ext cx="14127480" cy="286092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911471"/>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911471"/>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In a textbook, a root hair cell is drawn 60 mm long. The real cell is 0.3 mm long. Calculate the magnification of the drawing. Use: magnification = size of image ÷ size of real object.  [2]</a:t>
            </a:r>
          </a:p>
        </p:txBody>
      </p:sp>
      <p:sp>
        <p:nvSpPr>
          <p:cNvPr id="17" name="Rectangle 16"/>
          <p:cNvSpPr/>
          <p:nvPr/>
        </p:nvSpPr>
        <p:spPr>
          <a:xfrm>
            <a:off x="777240" y="5917311"/>
            <a:ext cx="13670280" cy="1626488"/>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6008750"/>
            <a:ext cx="13213080" cy="1443608"/>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Magnification = 60 ÷ 0.3 (1) = × 200 (1). Both sizes are already in mm.</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specialised cell that carries electrical impulses.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Which plant cells are dead and form hollow tubes?  [1]</a:t>
            </a:r>
          </a:p>
        </p:txBody>
      </p:sp>
      <p:cxnSp>
        <p:nvCxnSpPr>
          <p:cNvPr id="15" name="Connector 14"/>
          <p:cNvCxnSpPr/>
          <p:nvPr/>
        </p:nvCxnSpPr>
        <p:spPr>
          <a:xfrm>
            <a:off x="777240" y="406450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32054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Name the sub-cellular structure that releases energy for a sperm cell to swim.  [1]</a:t>
            </a:r>
          </a:p>
        </p:txBody>
      </p:sp>
      <p:cxnSp>
        <p:nvCxnSpPr>
          <p:cNvPr id="17" name="Connector 16"/>
          <p:cNvCxnSpPr/>
          <p:nvPr/>
        </p:nvCxnSpPr>
        <p:spPr>
          <a:xfrm>
            <a:off x="777240" y="543153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687568"/>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A root hair cell has a long, thin extension. Explain how this helps the cell to do its job.  [2]</a:t>
            </a:r>
          </a:p>
        </p:txBody>
      </p:sp>
      <p:cxnSp>
        <p:nvCxnSpPr>
          <p:cNvPr id="19" name="Connector 18"/>
          <p:cNvCxnSpPr/>
          <p:nvPr/>
        </p:nvCxnSpPr>
        <p:spPr>
          <a:xfrm>
            <a:off x="777240" y="67985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72557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an adaptation: feature, how it helps, job.</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how the six specialised cells are adapted.</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what differentiation is.</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L5: Specialised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L5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A nerve cell.</a:t>
            </a:r>
          </a:p>
          <a:p>
            <a:pPr algn="l">
              <a:spcAft>
                <a:spcPts val="2200"/>
              </a:spcAft>
            </a:pPr>
            <a:r>
              <a:rPr sz="2200" b="1">
                <a:solidFill>
                  <a:srgbClr val="009900"/>
                </a:solidFill>
                <a:latin typeface="Arial"/>
              </a:rPr>
              <a:t>2. Xylem cells.</a:t>
            </a:r>
          </a:p>
          <a:p>
            <a:pPr algn="l">
              <a:spcAft>
                <a:spcPts val="2200"/>
              </a:spcAft>
            </a:pPr>
            <a:r>
              <a:rPr sz="2200" b="1">
                <a:solidFill>
                  <a:srgbClr val="009900"/>
                </a:solidFill>
                <a:latin typeface="Arial"/>
              </a:rPr>
              <a:t>3. Mitochondria.</a:t>
            </a:r>
          </a:p>
          <a:p>
            <a:pPr algn="l">
              <a:spcAft>
                <a:spcPts val="2200"/>
              </a:spcAft>
            </a:pPr>
            <a:r>
              <a:rPr sz="2200" b="1">
                <a:solidFill>
                  <a:srgbClr val="009900"/>
                </a:solidFill>
                <a:latin typeface="Arial"/>
              </a:rPr>
              <a:t>4. It gives a large surface area (1), so more water and mineral ions are taken in from the soil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100" b="1">
                <a:solidFill>
                  <a:srgbClr val="223A5A"/>
                </a:solidFill>
                <a:latin typeface="Arial"/>
              </a:rPr>
              <a:t>Next: B1 L6 Cell division: mitosis</a:t>
            </a:r>
          </a:p>
          <a:p>
            <a:pPr algn="l">
              <a:spcAft>
                <a:spcPts val="1000"/>
              </a:spcAft>
            </a:pPr>
            <a:r>
              <a:rPr sz="2000" b="0">
                <a:solidFill>
                  <a:srgbClr val="000000"/>
                </a:solidFill>
                <a:latin typeface="Arial"/>
              </a:rPr>
              <a:t>How chromosomes are copied and shared out when a cell divides by mitosis.</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Specialised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Specialised cells and root hair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is a specialised cell?</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78790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large organism, such as you or an oak tree, is made of many cells. The cells do not all do the same job. A </a:t>
            </a:r>
            <a:r>
              <a:rPr sz="1200" b="1">
                <a:solidFill>
                  <a:srgbClr val="000000"/>
                </a:solidFill>
                <a:latin typeface="Arial"/>
              </a:rPr>
              <a:t>specialised cell</a:t>
            </a:r>
            <a:r>
              <a:rPr sz="1200" b="0">
                <a:solidFill>
                  <a:srgbClr val="000000"/>
                </a:solidFill>
                <a:latin typeface="Arial"/>
              </a:rPr>
              <a:t> is a cell with a structure that suits it to one job. Its shape, and the sub-cellular structures inside it, help it to do that job. A feature that suits a cell to its job is an </a:t>
            </a:r>
            <a:r>
              <a:rPr sz="1200" b="1">
                <a:solidFill>
                  <a:srgbClr val="000000"/>
                </a:solidFill>
                <a:latin typeface="Arial"/>
              </a:rPr>
              <a:t>adaptation</a:t>
            </a:r>
            <a:r>
              <a:rPr sz="1200" b="0">
                <a:solidFill>
                  <a:srgbClr val="000000"/>
                </a:solidFill>
                <a:latin typeface="Arial"/>
              </a:rPr>
              <a:t>.</a:t>
            </a:r>
          </a:p>
          <a:p>
            <a:pPr algn="l">
              <a:spcAft>
                <a:spcPts val="300"/>
              </a:spcAft>
            </a:pPr>
            <a:r>
              <a:rPr sz="1200" b="0">
                <a:solidFill>
                  <a:srgbClr val="000000"/>
                </a:solidFill>
                <a:latin typeface="Arial"/>
              </a:rPr>
              <a:t>To explain an adaptation, use three parts:</a:t>
            </a:r>
          </a:p>
        </p:txBody>
      </p:sp>
      <p:sp>
        <p:nvSpPr>
          <p:cNvPr id="10" name="Rectangle 9"/>
          <p:cNvSpPr/>
          <p:nvPr/>
        </p:nvSpPr>
        <p:spPr>
          <a:xfrm>
            <a:off x="548640" y="2334158"/>
            <a:ext cx="6949440" cy="344424"/>
          </a:xfrm>
          <a:prstGeom prst="rect">
            <a:avLst/>
          </a:prstGeom>
          <a:noFill/>
          <a:ln w="12700">
            <a:solidFill>
              <a:srgbClr val="2E7D32"/>
            </a:solidFill>
          </a:ln>
          <a:effectLst/>
        </p:spPr>
        <p:txBody>
          <a:bodyPr rtlCol="0" anchor="ctr"/>
          <a:lstStyle/>
          <a:p>
            <a:pPr algn="ctr"/>
          </a:p>
        </p:txBody>
      </p:sp>
      <p:sp>
        <p:nvSpPr>
          <p:cNvPr id="11" name="TextBox 10"/>
          <p:cNvSpPr txBox="1"/>
          <p:nvPr/>
        </p:nvSpPr>
        <p:spPr>
          <a:xfrm>
            <a:off x="685800" y="2407310"/>
            <a:ext cx="6675120" cy="21640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feature → how it helps → job</a:t>
            </a:r>
          </a:p>
        </p:txBody>
      </p:sp>
      <p:sp>
        <p:nvSpPr>
          <p:cNvPr id="12" name="TextBox 11"/>
          <p:cNvSpPr txBox="1"/>
          <p:nvPr/>
        </p:nvSpPr>
        <p:spPr>
          <a:xfrm>
            <a:off x="548640" y="2751734"/>
            <a:ext cx="6949440" cy="60502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Example:</a:t>
            </a:r>
            <a:r>
              <a:rPr sz="1200" b="0">
                <a:solidFill>
                  <a:srgbClr val="000000"/>
                </a:solidFill>
                <a:latin typeface="Arial"/>
              </a:rPr>
              <a:t> a root hair cell has a long, thin extension (feature), which gives it a large surface area (how it helps), so it can take in more water and mineral ions from the soil (job).</a:t>
            </a:r>
          </a:p>
          <a:p>
            <a:pPr algn="l">
              <a:spcAft>
                <a:spcPts val="300"/>
              </a:spcAft>
            </a:pPr>
            <a:r>
              <a:rPr sz="1200" b="0">
                <a:solidFill>
                  <a:srgbClr val="000000"/>
                </a:solidFill>
                <a:latin typeface="Arial"/>
              </a:rPr>
              <a:t>The six specialised cells you need to know, and their jobs, are in the table on page 2 (section 4).</a:t>
            </a:r>
          </a:p>
        </p:txBody>
      </p:sp>
      <p:sp>
        <p:nvSpPr>
          <p:cNvPr id="13" name="Rectangle 12"/>
          <p:cNvSpPr/>
          <p:nvPr/>
        </p:nvSpPr>
        <p:spPr>
          <a:xfrm>
            <a:off x="548640" y="3420770"/>
            <a:ext cx="50292" cy="146303"/>
          </a:xfrm>
          <a:prstGeom prst="rect">
            <a:avLst/>
          </a:prstGeom>
          <a:solidFill>
            <a:srgbClr val="2E7D32"/>
          </a:solidFill>
          <a:ln>
            <a:noFill/>
          </a:ln>
          <a:effectLst/>
        </p:spPr>
        <p:txBody>
          <a:bodyPr rtlCol="0" anchor="ctr"/>
          <a:lstStyle/>
          <a:p>
            <a:pPr algn="ctr"/>
          </a:p>
        </p:txBody>
      </p:sp>
      <p:sp>
        <p:nvSpPr>
          <p:cNvPr id="14" name="TextBox 13"/>
          <p:cNvSpPr txBox="1"/>
          <p:nvPr/>
        </p:nvSpPr>
        <p:spPr>
          <a:xfrm>
            <a:off x="713232" y="3393338"/>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a list of features scores few marks. For each feature, say how it helps the cell do its job.</a:t>
            </a:r>
          </a:p>
        </p:txBody>
      </p:sp>
      <p:sp>
        <p:nvSpPr>
          <p:cNvPr id="15" name="TextBox 14"/>
          <p:cNvSpPr txBox="1"/>
          <p:nvPr/>
        </p:nvSpPr>
        <p:spPr>
          <a:xfrm>
            <a:off x="548640" y="380481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Root hair cells</a:t>
            </a:r>
          </a:p>
        </p:txBody>
      </p:sp>
      <p:sp>
        <p:nvSpPr>
          <p:cNvPr id="16" name="Rectangle 15"/>
          <p:cNvSpPr/>
          <p:nvPr/>
        </p:nvSpPr>
        <p:spPr>
          <a:xfrm>
            <a:off x="548640" y="4065422"/>
            <a:ext cx="6949440" cy="19202"/>
          </a:xfrm>
          <a:prstGeom prst="rect">
            <a:avLst/>
          </a:prstGeom>
          <a:solidFill>
            <a:srgbClr val="2E7D32"/>
          </a:solidFill>
          <a:ln>
            <a:noFill/>
          </a:ln>
          <a:effectLst/>
        </p:spPr>
        <p:txBody>
          <a:bodyPr rtlCol="0" anchor="ctr"/>
          <a:lstStyle/>
          <a:p>
            <a:pPr algn="ctr"/>
          </a:p>
        </p:txBody>
      </p:sp>
      <p:sp>
        <p:nvSpPr>
          <p:cNvPr id="17" name="TextBox 16"/>
          <p:cNvSpPr txBox="1"/>
          <p:nvPr/>
        </p:nvSpPr>
        <p:spPr>
          <a:xfrm>
            <a:off x="548640" y="4153204"/>
            <a:ext cx="3337560" cy="327964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a:t>
            </a:r>
            <a:r>
              <a:rPr sz="1200" b="1">
                <a:solidFill>
                  <a:srgbClr val="000000"/>
                </a:solidFill>
                <a:latin typeface="Arial"/>
              </a:rPr>
              <a:t>root hair cell</a:t>
            </a:r>
            <a:r>
              <a:rPr sz="1200" b="0">
                <a:solidFill>
                  <a:srgbClr val="000000"/>
                </a:solidFill>
                <a:latin typeface="Arial"/>
              </a:rPr>
              <a:t> is a cell on the surface of a root. Its job is to take in water and mineral ions from the soil.</a:t>
            </a:r>
          </a:p>
          <a:p>
            <a:pPr algn="l" marL="182880" indent="-182880">
              <a:spcAft>
                <a:spcPts val="300"/>
              </a:spcAft>
              <a:buClr>
                <a:srgbClr val="2E7D32"/>
              </a:buClr>
              <a:buSzPct val="115000"/>
              <a:buFont typeface="Arial"/>
              <a:buChar char="•"/>
            </a:pPr>
            <a:r>
              <a:rPr sz="1200" b="0">
                <a:solidFill>
                  <a:srgbClr val="000000"/>
                </a:solidFill>
                <a:latin typeface="Arial"/>
              </a:rPr>
              <a:t>A </a:t>
            </a:r>
            <a:r>
              <a:rPr sz="1200" b="1">
                <a:solidFill>
                  <a:srgbClr val="000000"/>
                </a:solidFill>
                <a:latin typeface="Arial"/>
              </a:rPr>
              <a:t>long, thin extension</a:t>
            </a:r>
            <a:r>
              <a:rPr sz="1200" b="0">
                <a:solidFill>
                  <a:srgbClr val="000000"/>
                </a:solidFill>
                <a:latin typeface="Arial"/>
              </a:rPr>
              <a:t> (the root hair) reaches out between the soil particles. It gives the cell a large surface area touching the water in the soil, so it takes in more water and mineral ions.</a:t>
            </a:r>
          </a:p>
          <a:p>
            <a:pPr algn="l" marL="182880" indent="-182880">
              <a:spcAft>
                <a:spcPts val="300"/>
              </a:spcAft>
              <a:buClr>
                <a:srgbClr val="2E7D32"/>
              </a:buClr>
              <a:buSzPct val="115000"/>
              <a:buFont typeface="Arial"/>
              <a:buChar char="•"/>
            </a:pPr>
            <a:r>
              <a:rPr sz="1200" b="0">
                <a:solidFill>
                  <a:srgbClr val="000000"/>
                </a:solidFill>
                <a:latin typeface="Arial"/>
              </a:rPr>
              <a:t>It has </a:t>
            </a:r>
            <a:r>
              <a:rPr sz="1200" b="1">
                <a:solidFill>
                  <a:srgbClr val="000000"/>
                </a:solidFill>
                <a:latin typeface="Arial"/>
              </a:rPr>
              <a:t>no chloroplasts</a:t>
            </a:r>
            <a:r>
              <a:rPr sz="1200" b="0">
                <a:solidFill>
                  <a:srgbClr val="000000"/>
                </a:solidFill>
                <a:latin typeface="Arial"/>
              </a:rPr>
              <a:t>. It grows underground, where there is no light, so it cannot photosynthesise.</a:t>
            </a:r>
          </a:p>
          <a:p>
            <a:pPr algn="l" marL="182880" indent="-182880">
              <a:spcAft>
                <a:spcPts val="300"/>
              </a:spcAft>
              <a:buClr>
                <a:srgbClr val="2E7D32"/>
              </a:buClr>
              <a:buSzPct val="115000"/>
              <a:buFont typeface="Arial"/>
              <a:buChar char="•"/>
            </a:pPr>
            <a:r>
              <a:rPr sz="1200" b="0">
                <a:solidFill>
                  <a:srgbClr val="000000"/>
                </a:solidFill>
                <a:latin typeface="Arial"/>
              </a:rPr>
              <a:t>It has </a:t>
            </a:r>
            <a:r>
              <a:rPr sz="1200" b="1">
                <a:solidFill>
                  <a:srgbClr val="000000"/>
                </a:solidFill>
                <a:latin typeface="Arial"/>
              </a:rPr>
              <a:t>many mitochondria</a:t>
            </a:r>
            <a:r>
              <a:rPr sz="1200" b="0">
                <a:solidFill>
                  <a:srgbClr val="000000"/>
                </a:solidFill>
                <a:latin typeface="Arial"/>
              </a:rPr>
              <a:t>. They release energy, which the cell uses to take in mineral ions by active transport (B1 L10 Active transport and exchange surfaces).</a:t>
            </a:r>
          </a:p>
          <a:p>
            <a:pPr algn="l" marL="182880" indent="-182880">
              <a:spcAft>
                <a:spcPts val="300"/>
              </a:spcAft>
              <a:buClr>
                <a:srgbClr val="2E7D32"/>
              </a:buClr>
              <a:buSzPct val="115000"/>
              <a:buFont typeface="Arial"/>
              <a:buChar char="•"/>
            </a:pPr>
            <a:r>
              <a:rPr sz="1200" b="0">
                <a:solidFill>
                  <a:srgbClr val="000000"/>
                </a:solidFill>
                <a:latin typeface="Arial"/>
              </a:rPr>
              <a:t>Water moves into the root hair cell by </a:t>
            </a:r>
            <a:r>
              <a:rPr sz="1200" b="1">
                <a:solidFill>
                  <a:srgbClr val="000000"/>
                </a:solidFill>
                <a:latin typeface="Arial"/>
              </a:rPr>
              <a:t>osmosis</a:t>
            </a:r>
            <a:r>
              <a:rPr sz="1200" b="0">
                <a:solidFill>
                  <a:srgbClr val="000000"/>
                </a:solidFill>
                <a:latin typeface="Arial"/>
              </a:rPr>
              <a:t> (B1 L9 Osmosis).</a:t>
            </a:r>
          </a:p>
        </p:txBody>
      </p:sp>
      <p:pic>
        <p:nvPicPr>
          <p:cNvPr id="18" name="Picture 17" descr="2. Root hair cells. Blue dots = water. Grey diamonds = mineral ions. A diagram is simplified."/>
          <p:cNvPicPr>
            <a:picLocks noChangeAspect="1"/>
          </p:cNvPicPr>
          <p:nvPr/>
        </p:nvPicPr>
        <p:blipFill>
          <a:blip r:embed="rId3"/>
          <a:stretch>
            <a:fillRect/>
          </a:stretch>
        </p:blipFill>
        <p:spPr>
          <a:xfrm>
            <a:off x="4023359" y="4153204"/>
            <a:ext cx="3474720" cy="2606040"/>
          </a:xfrm>
          <a:prstGeom prst="rect">
            <a:avLst/>
          </a:prstGeom>
        </p:spPr>
      </p:pic>
      <p:sp>
        <p:nvSpPr>
          <p:cNvPr id="19" name="TextBox 18"/>
          <p:cNvSpPr txBox="1"/>
          <p:nvPr/>
        </p:nvSpPr>
        <p:spPr>
          <a:xfrm>
            <a:off x="4023359" y="6786676"/>
            <a:ext cx="347472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Blue dots = water. Grey diamonds = mineral ions. A diagram is simplified.</a:t>
            </a:r>
          </a:p>
        </p:txBody>
      </p:sp>
      <p:sp>
        <p:nvSpPr>
          <p:cNvPr id="20" name="Rectangle 19"/>
          <p:cNvSpPr/>
          <p:nvPr/>
        </p:nvSpPr>
        <p:spPr>
          <a:xfrm>
            <a:off x="548640" y="7506004"/>
            <a:ext cx="50292" cy="146303"/>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13232" y="7478572"/>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not every plant cell is green. Root hair cells have no chloroplasts.</a:t>
            </a:r>
          </a:p>
        </p:txBody>
      </p:sp>
      <p:sp>
        <p:nvSpPr>
          <p:cNvPr id="22" name="TextBox 21"/>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A real root and a diagram</a:t>
            </a:r>
          </a:p>
        </p:txBody>
      </p:sp>
      <p:sp>
        <p:nvSpPr>
          <p:cNvPr id="23" name="Rectangle 22"/>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24" name="Picture 23" descr="3. A real root and a diagram. Each white hair is part of one root hair cell. Root hair cells have no chloroplasts."/>
          <p:cNvPicPr>
            <a:picLocks noChangeAspect="1"/>
          </p:cNvPicPr>
          <p:nvPr/>
        </p:nvPicPr>
        <p:blipFill>
          <a:blip r:embed="rId4"/>
          <a:stretch>
            <a:fillRect/>
          </a:stretch>
        </p:blipFill>
        <p:spPr>
          <a:xfrm>
            <a:off x="8430768" y="1509674"/>
            <a:ext cx="5577840" cy="3346704"/>
          </a:xfrm>
          <a:prstGeom prst="rect">
            <a:avLst/>
          </a:prstGeom>
        </p:spPr>
      </p:pic>
      <p:sp>
        <p:nvSpPr>
          <p:cNvPr id="25" name="TextBox 24"/>
          <p:cNvSpPr txBox="1"/>
          <p:nvPr/>
        </p:nvSpPr>
        <p:spPr>
          <a:xfrm>
            <a:off x="7744968" y="4883810"/>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Each white hair is part of one root hair cell. Root hair cells have no chloroplasts.</a:t>
            </a:r>
          </a:p>
        </p:txBody>
      </p:sp>
      <p:sp>
        <p:nvSpPr>
          <p:cNvPr id="26" name="TextBox 25"/>
          <p:cNvSpPr txBox="1"/>
          <p:nvPr/>
        </p:nvSpPr>
        <p:spPr>
          <a:xfrm>
            <a:off x="7744968" y="5150510"/>
            <a:ext cx="6949440" cy="266242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If you look at the root of a young seedling through a hand lens, you see a white fuzz. The fuzz is thousands of </a:t>
            </a:r>
            <a:r>
              <a:rPr sz="1200" b="1">
                <a:solidFill>
                  <a:srgbClr val="000000"/>
                </a:solidFill>
                <a:latin typeface="Arial"/>
              </a:rPr>
              <a:t>root hairs</a:t>
            </a:r>
            <a:r>
              <a:rPr sz="1200" b="0">
                <a:solidFill>
                  <a:srgbClr val="000000"/>
                </a:solidFill>
                <a:latin typeface="Arial"/>
              </a:rPr>
              <a:t>. Each root hair is the long, thin extension of one root hair cell. Near the root tip there are no root hairs yet: the new cells there have not become root hair cells.</a:t>
            </a:r>
          </a:p>
          <a:p>
            <a:pPr algn="l">
              <a:spcAft>
                <a:spcPts val="300"/>
              </a:spcAft>
            </a:pPr>
            <a:r>
              <a:rPr sz="1200" b="0">
                <a:solidFill>
                  <a:srgbClr val="000000"/>
                </a:solidFill>
                <a:latin typeface="Arial"/>
              </a:rPr>
              <a:t>Exam pictures of a root hair cell are usually </a:t>
            </a:r>
            <a:r>
              <a:rPr sz="1200" b="1">
                <a:solidFill>
                  <a:srgbClr val="000000"/>
                </a:solidFill>
                <a:latin typeface="Arial"/>
              </a:rPr>
              <a:t>diagrams</a:t>
            </a:r>
            <a:r>
              <a:rPr sz="1200" b="0">
                <a:solidFill>
                  <a:srgbClr val="000000"/>
                </a:solidFill>
                <a:latin typeface="Arial"/>
              </a:rPr>
              <a:t>. A diagram is simplified on purpose:</a:t>
            </a:r>
          </a:p>
          <a:p>
            <a:pPr algn="l" marL="182880" indent="-182880">
              <a:spcAft>
                <a:spcPts val="300"/>
              </a:spcAft>
              <a:buClr>
                <a:srgbClr val="2E7D32"/>
              </a:buClr>
              <a:buSzPct val="115000"/>
              <a:buFont typeface="Arial"/>
              <a:buChar char="•"/>
            </a:pPr>
            <a:r>
              <a:rPr sz="1200" b="0">
                <a:solidFill>
                  <a:srgbClr val="000000"/>
                </a:solidFill>
                <a:latin typeface="Arial"/>
              </a:rPr>
              <a:t>It shows one root hair cell. A real root has thousands of root hairs.</a:t>
            </a:r>
          </a:p>
          <a:p>
            <a:pPr algn="l" marL="182880" indent="-182880">
              <a:spcAft>
                <a:spcPts val="300"/>
              </a:spcAft>
              <a:buClr>
                <a:srgbClr val="2E7D32"/>
              </a:buClr>
              <a:buSzPct val="115000"/>
              <a:buFont typeface="Arial"/>
              <a:buChar char="•"/>
            </a:pPr>
            <a:r>
              <a:rPr sz="1200" b="0">
                <a:solidFill>
                  <a:srgbClr val="000000"/>
                </a:solidFill>
                <a:latin typeface="Arial"/>
              </a:rPr>
              <a:t>It shows the whole cell, with its nucleus and vacuole. In the real root, each white hair is only part of one cell.</a:t>
            </a:r>
          </a:p>
          <a:p>
            <a:pPr algn="l" marL="182880" indent="-182880">
              <a:spcAft>
                <a:spcPts val="300"/>
              </a:spcAft>
              <a:buClr>
                <a:srgbClr val="2E7D32"/>
              </a:buClr>
              <a:buSzPct val="115000"/>
              <a:buFont typeface="Arial"/>
              <a:buChar char="•"/>
            </a:pPr>
            <a:r>
              <a:rPr sz="1200" b="0">
                <a:solidFill>
                  <a:srgbClr val="000000"/>
                </a:solidFill>
                <a:latin typeface="Arial"/>
              </a:rPr>
              <a:t>It adds colours to show the parts. Real root hairs are white because they have no chloroplasts.</a:t>
            </a:r>
          </a:p>
          <a:p>
            <a:pPr algn="l" marL="182880" indent="-182880">
              <a:spcAft>
                <a:spcPts val="300"/>
              </a:spcAft>
              <a:buClr>
                <a:srgbClr val="2E7D32"/>
              </a:buClr>
              <a:buSzPct val="115000"/>
              <a:buFont typeface="Arial"/>
              <a:buChar char="•"/>
            </a:pPr>
            <a:r>
              <a:rPr sz="1200" b="0">
                <a:solidFill>
                  <a:srgbClr val="000000"/>
                </a:solidFill>
                <a:latin typeface="Arial"/>
              </a:rPr>
              <a:t>It draws the cell much bigger than real life. A real root hair is up to about 1 mm long and far thinner than a hair on your head.</a:t>
            </a:r>
          </a:p>
          <a:p>
            <a:pPr algn="l" marL="182880" indent="-182880">
              <a:spcAft>
                <a:spcPts val="300"/>
              </a:spcAft>
              <a:buClr>
                <a:srgbClr val="2E7D32"/>
              </a:buClr>
              <a:buSzPct val="115000"/>
              <a:buFont typeface="Arial"/>
              <a:buChar char="•"/>
            </a:pPr>
            <a:r>
              <a:rPr sz="1200" b="0">
                <a:solidFill>
                  <a:srgbClr val="000000"/>
                </a:solidFill>
                <a:latin typeface="Arial"/>
              </a:rPr>
              <a:t>It shows the hair between soil particles. The painted seedling grew on damp paper, so its hairs are easy to see.</a:t>
            </a:r>
          </a:p>
          <a:p>
            <a:pPr algn="l">
              <a:spcAft>
                <a:spcPts val="300"/>
              </a:spcAft>
            </a:pPr>
            <a:r>
              <a:rPr sz="1200" b="0">
                <a:solidFill>
                  <a:srgbClr val="000000"/>
                </a:solidFill>
                <a:latin typeface="Arial"/>
              </a:rPr>
              <a:t>Both show the long, thin extension that gives a large surface area for taking in water and mineral ions.</a:t>
            </a:r>
          </a:p>
        </p:txBody>
      </p:sp>
      <p:sp>
        <p:nvSpPr>
          <p:cNvPr id="27" name="Rectangle 26"/>
          <p:cNvSpPr/>
          <p:nvPr/>
        </p:nvSpPr>
        <p:spPr>
          <a:xfrm>
            <a:off x="7744968" y="7876946"/>
            <a:ext cx="50292" cy="146303"/>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7849514"/>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a root hair is not a separate hair, and not a whole root. It is part of one root hair cell.</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Specialised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Sperm, nerve and muscle cells, and the sizes of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TextBox 6"/>
          <p:cNvSpPr txBox="1"/>
          <p:nvPr/>
        </p:nvSpPr>
        <p:spPr>
          <a:xfrm>
            <a:off x="548640" y="1161288"/>
            <a:ext cx="14145768"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The six specialised cells you need to know</a:t>
            </a:r>
          </a:p>
        </p:txBody>
      </p:sp>
      <p:sp>
        <p:nvSpPr>
          <p:cNvPr id="8" name="Rectangle 7"/>
          <p:cNvSpPr/>
          <p:nvPr/>
        </p:nvSpPr>
        <p:spPr>
          <a:xfrm>
            <a:off x="548640" y="1421892"/>
            <a:ext cx="14145768" cy="19202"/>
          </a:xfrm>
          <a:prstGeom prst="rect">
            <a:avLst/>
          </a:prstGeom>
          <a:solidFill>
            <a:srgbClr val="2E7D32"/>
          </a:solidFill>
          <a:ln>
            <a:noFill/>
          </a:ln>
          <a:effectLst/>
        </p:spPr>
        <p:txBody>
          <a:bodyPr rtlCol="0" anchor="ctr"/>
          <a:lstStyle/>
          <a:p>
            <a:pPr algn="ctr"/>
          </a:p>
        </p:txBody>
      </p:sp>
      <p:graphicFrame>
        <p:nvGraphicFramePr>
          <p:cNvPr id="9" name="Table 8"/>
          <p:cNvGraphicFramePr>
            <a:graphicFrameLocks noGrp="1"/>
          </p:cNvGraphicFramePr>
          <p:nvPr/>
        </p:nvGraphicFramePr>
        <p:xfrm>
          <a:off x="548640" y="1509674"/>
          <a:ext cx="6949440" cy="1066796"/>
        </p:xfrm>
        <a:graphic>
          <a:graphicData uri="http://schemas.openxmlformats.org/drawingml/2006/table">
            <a:tbl>
              <a:tblPr firstRow="0" bandRow="0">
                <a:tableStyleId>{5C22544A-7EE6-4342-B048-85BDC9FD1C3A}</a:tableStyleId>
              </a:tblPr>
              <a:tblGrid>
                <a:gridCol w="1463040"/>
                <a:gridCol w="5486400"/>
              </a:tblGrid>
              <a:tr h="266699">
                <a:tc>
                  <a:txBody>
                    <a:bodyPr/>
                    <a:lstStyle/>
                    <a:p>
                      <a:r>
                        <a:rPr sz="1150" b="1">
                          <a:solidFill>
                            <a:srgbClr val="FFFFFF"/>
                          </a:solidFill>
                          <a:latin typeface="Arial"/>
                        </a:rPr>
                        <a:t>Animal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sperm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swims to an egg cell and fertilises it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nerve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carries electrical impulses from one part of the body to another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muscle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contracts (gets shorter) to cause movement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graphicFrame>
        <p:nvGraphicFramePr>
          <p:cNvPr id="10" name="Table 9"/>
          <p:cNvGraphicFramePr>
            <a:graphicFrameLocks noGrp="1"/>
          </p:cNvGraphicFramePr>
          <p:nvPr/>
        </p:nvGraphicFramePr>
        <p:xfrm>
          <a:off x="7744968" y="1509674"/>
          <a:ext cx="6949440" cy="1066796"/>
        </p:xfrm>
        <a:graphic>
          <a:graphicData uri="http://schemas.openxmlformats.org/drawingml/2006/table">
            <a:tbl>
              <a:tblPr firstRow="0" bandRow="0">
                <a:tableStyleId>{5C22544A-7EE6-4342-B048-85BDC9FD1C3A}</a:tableStyleId>
              </a:tblPr>
              <a:tblGrid>
                <a:gridCol w="1463040"/>
                <a:gridCol w="5486400"/>
              </a:tblGrid>
              <a:tr h="266699">
                <a:tc>
                  <a:txBody>
                    <a:bodyPr/>
                    <a:lstStyle/>
                    <a:p>
                      <a:r>
                        <a:rPr sz="1150" b="1">
                          <a:solidFill>
                            <a:srgbClr val="FFFFFF"/>
                          </a:solidFill>
                          <a:latin typeface="Arial"/>
                        </a:rPr>
                        <a:t>Plant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root hair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takes in water and mineral ions from the soil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xylem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carry water and mineral ions up the plant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phloem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carry dissolved sugars up and down the plant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1" name="TextBox 10"/>
          <p:cNvSpPr txBox="1"/>
          <p:nvPr/>
        </p:nvSpPr>
        <p:spPr>
          <a:xfrm>
            <a:off x="548640" y="275935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Sperm cells</a:t>
            </a:r>
          </a:p>
        </p:txBody>
      </p:sp>
      <p:sp>
        <p:nvSpPr>
          <p:cNvPr id="12" name="Rectangle 11"/>
          <p:cNvSpPr/>
          <p:nvPr/>
        </p:nvSpPr>
        <p:spPr>
          <a:xfrm>
            <a:off x="548640" y="3019958"/>
            <a:ext cx="6949440" cy="19202"/>
          </a:xfrm>
          <a:prstGeom prst="rect">
            <a:avLst/>
          </a:prstGeom>
          <a:solidFill>
            <a:srgbClr val="2E7D32"/>
          </a:solidFill>
          <a:ln>
            <a:noFill/>
          </a:ln>
          <a:effectLst/>
        </p:spPr>
        <p:txBody>
          <a:bodyPr rtlCol="0" anchor="ctr"/>
          <a:lstStyle/>
          <a:p>
            <a:pPr algn="ctr"/>
          </a:p>
        </p:txBody>
      </p:sp>
      <p:sp>
        <p:nvSpPr>
          <p:cNvPr id="13" name="TextBox 12"/>
          <p:cNvSpPr txBox="1"/>
          <p:nvPr/>
        </p:nvSpPr>
        <p:spPr>
          <a:xfrm>
            <a:off x="548640" y="3107740"/>
            <a:ext cx="3977639" cy="218236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a:t>
            </a:r>
            <a:r>
              <a:rPr sz="1200" b="1">
                <a:solidFill>
                  <a:srgbClr val="000000"/>
                </a:solidFill>
                <a:latin typeface="Arial"/>
              </a:rPr>
              <a:t>sperm cell</a:t>
            </a:r>
            <a:r>
              <a:rPr sz="1200" b="0">
                <a:solidFill>
                  <a:srgbClr val="000000"/>
                </a:solidFill>
                <a:latin typeface="Arial"/>
              </a:rPr>
              <a:t> is the male sex cell. Its job is to swim to an egg cell and fertilise it.</a:t>
            </a:r>
          </a:p>
          <a:p>
            <a:pPr algn="l" marL="182880" indent="-182880">
              <a:spcAft>
                <a:spcPts val="300"/>
              </a:spcAft>
              <a:buClr>
                <a:srgbClr val="2E7D32"/>
              </a:buClr>
              <a:buSzPct val="115000"/>
              <a:buFont typeface="Arial"/>
              <a:buChar char="•"/>
            </a:pPr>
            <a:r>
              <a:rPr sz="1200" b="0">
                <a:solidFill>
                  <a:srgbClr val="000000"/>
                </a:solidFill>
                <a:latin typeface="Arial"/>
              </a:rPr>
              <a:t>A long </a:t>
            </a:r>
            <a:r>
              <a:rPr sz="1200" b="1">
                <a:solidFill>
                  <a:srgbClr val="000000"/>
                </a:solidFill>
                <a:latin typeface="Arial"/>
              </a:rPr>
              <a:t>tail</a:t>
            </a:r>
            <a:r>
              <a:rPr sz="1200" b="0">
                <a:solidFill>
                  <a:srgbClr val="000000"/>
                </a:solidFill>
                <a:latin typeface="Arial"/>
              </a:rPr>
              <a:t> lashes from side to side, so the sperm cell can swim to the egg cell.</a:t>
            </a:r>
          </a:p>
          <a:p>
            <a:pPr algn="l" marL="182880" indent="-182880">
              <a:spcAft>
                <a:spcPts val="300"/>
              </a:spcAft>
              <a:buClr>
                <a:srgbClr val="2E7D32"/>
              </a:buClr>
              <a:buSzPct val="115000"/>
              <a:buFont typeface="Arial"/>
              <a:buChar char="•"/>
            </a:pPr>
            <a:r>
              <a:rPr sz="1200" b="1">
                <a:solidFill>
                  <a:srgbClr val="000000"/>
                </a:solidFill>
                <a:latin typeface="Arial"/>
              </a:rPr>
              <a:t>Many mitochondria</a:t>
            </a:r>
            <a:r>
              <a:rPr sz="1200" b="0">
                <a:solidFill>
                  <a:srgbClr val="000000"/>
                </a:solidFill>
                <a:latin typeface="Arial"/>
              </a:rPr>
              <a:t>, packed just behind the head, release energy for swimming.</a:t>
            </a:r>
          </a:p>
          <a:p>
            <a:pPr algn="l" marL="182880" indent="-182880">
              <a:spcAft>
                <a:spcPts val="300"/>
              </a:spcAft>
              <a:buClr>
                <a:srgbClr val="2E7D32"/>
              </a:buClr>
              <a:buSzPct val="115000"/>
              <a:buFont typeface="Arial"/>
              <a:buChar char="•"/>
            </a:pPr>
            <a:r>
              <a:rPr sz="1200" b="1">
                <a:solidFill>
                  <a:srgbClr val="000000"/>
                </a:solidFill>
                <a:latin typeface="Arial"/>
              </a:rPr>
              <a:t>Enzymes</a:t>
            </a:r>
            <a:r>
              <a:rPr sz="1200" b="0">
                <a:solidFill>
                  <a:srgbClr val="000000"/>
                </a:solidFill>
                <a:latin typeface="Arial"/>
              </a:rPr>
              <a:t> in the head digest a way through the outer layer of the egg cell.</a:t>
            </a:r>
          </a:p>
          <a:p>
            <a:pPr algn="l" marL="182880" indent="-182880">
              <a:spcAft>
                <a:spcPts val="300"/>
              </a:spcAft>
              <a:buClr>
                <a:srgbClr val="2E7D32"/>
              </a:buClr>
              <a:buSzPct val="115000"/>
              <a:buFont typeface="Arial"/>
              <a:buChar char="•"/>
            </a:pPr>
            <a:r>
              <a:rPr sz="1200" b="0">
                <a:solidFill>
                  <a:srgbClr val="000000"/>
                </a:solidFill>
                <a:latin typeface="Arial"/>
              </a:rPr>
              <a:t>The </a:t>
            </a:r>
            <a:r>
              <a:rPr sz="1200" b="1">
                <a:solidFill>
                  <a:srgbClr val="000000"/>
                </a:solidFill>
                <a:latin typeface="Arial"/>
              </a:rPr>
              <a:t>nucleus</a:t>
            </a:r>
            <a:r>
              <a:rPr sz="1200" b="0">
                <a:solidFill>
                  <a:srgbClr val="000000"/>
                </a:solidFill>
                <a:latin typeface="Arial"/>
              </a:rPr>
              <a:t> carries half the genetic material of a body cell. It joins with the egg cell's nucleus at fertilisation (B6).</a:t>
            </a:r>
          </a:p>
        </p:txBody>
      </p:sp>
      <p:pic>
        <p:nvPicPr>
          <p:cNvPr id="14" name="Picture 13" descr="5. Sperm cells."/>
          <p:cNvPicPr>
            <a:picLocks noChangeAspect="1"/>
          </p:cNvPicPr>
          <p:nvPr/>
        </p:nvPicPr>
        <p:blipFill>
          <a:blip r:embed="rId3"/>
          <a:stretch>
            <a:fillRect/>
          </a:stretch>
        </p:blipFill>
        <p:spPr>
          <a:xfrm>
            <a:off x="4663440" y="3107740"/>
            <a:ext cx="2834640" cy="1275588"/>
          </a:xfrm>
          <a:prstGeom prst="rect">
            <a:avLst/>
          </a:prstGeom>
        </p:spPr>
      </p:pic>
      <p:sp>
        <p:nvSpPr>
          <p:cNvPr id="15" name="Rectangle 14"/>
          <p:cNvSpPr/>
          <p:nvPr/>
        </p:nvSpPr>
        <p:spPr>
          <a:xfrm>
            <a:off x="548640" y="5363260"/>
            <a:ext cx="50292" cy="146303"/>
          </a:xfrm>
          <a:prstGeom prst="rect">
            <a:avLst/>
          </a:prstGeom>
          <a:solidFill>
            <a:srgbClr val="2E7D32"/>
          </a:solidFill>
          <a:ln>
            <a:noFill/>
          </a:ln>
          <a:effectLst/>
        </p:spPr>
        <p:txBody>
          <a:bodyPr rtlCol="0" anchor="ctr"/>
          <a:lstStyle/>
          <a:p>
            <a:pPr algn="ctr"/>
          </a:p>
        </p:txBody>
      </p:sp>
      <p:sp>
        <p:nvSpPr>
          <p:cNvPr id="16" name="TextBox 15"/>
          <p:cNvSpPr txBox="1"/>
          <p:nvPr/>
        </p:nvSpPr>
        <p:spPr>
          <a:xfrm>
            <a:off x="713232" y="5335828"/>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mitochondria release energy. Never write that they make or produce energy.</a:t>
            </a:r>
          </a:p>
        </p:txBody>
      </p:sp>
      <p:sp>
        <p:nvSpPr>
          <p:cNvPr id="17" name="TextBox 16"/>
          <p:cNvSpPr txBox="1"/>
          <p:nvPr/>
        </p:nvSpPr>
        <p:spPr>
          <a:xfrm>
            <a:off x="548640" y="568330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Nerve cells</a:t>
            </a:r>
          </a:p>
        </p:txBody>
      </p:sp>
      <p:sp>
        <p:nvSpPr>
          <p:cNvPr id="18" name="Rectangle 17"/>
          <p:cNvSpPr/>
          <p:nvPr/>
        </p:nvSpPr>
        <p:spPr>
          <a:xfrm>
            <a:off x="548640" y="5943904"/>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548640" y="6031687"/>
            <a:ext cx="3703319" cy="141274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a:t>
            </a:r>
            <a:r>
              <a:rPr sz="1200" b="1">
                <a:solidFill>
                  <a:srgbClr val="000000"/>
                </a:solidFill>
                <a:latin typeface="Arial"/>
              </a:rPr>
              <a:t>nerve cell</a:t>
            </a:r>
            <a:r>
              <a:rPr sz="1200" b="0">
                <a:solidFill>
                  <a:srgbClr val="000000"/>
                </a:solidFill>
                <a:latin typeface="Arial"/>
              </a:rPr>
              <a:t> is a long cell that carries electrical impulses from one part of the body to another.</a:t>
            </a:r>
          </a:p>
          <a:p>
            <a:pPr algn="l" marL="182880" indent="-182880">
              <a:spcAft>
                <a:spcPts val="300"/>
              </a:spcAft>
              <a:buClr>
                <a:srgbClr val="2E7D32"/>
              </a:buClr>
              <a:buSzPct val="115000"/>
              <a:buFont typeface="Arial"/>
              <a:buChar char="•"/>
            </a:pPr>
            <a:r>
              <a:rPr sz="1200" b="0">
                <a:solidFill>
                  <a:srgbClr val="000000"/>
                </a:solidFill>
                <a:latin typeface="Arial"/>
              </a:rPr>
              <a:t>It is </a:t>
            </a:r>
            <a:r>
              <a:rPr sz="1200" b="1">
                <a:solidFill>
                  <a:srgbClr val="000000"/>
                </a:solidFill>
                <a:latin typeface="Arial"/>
              </a:rPr>
              <a:t>long</a:t>
            </a:r>
            <a:r>
              <a:rPr sz="1200" b="0">
                <a:solidFill>
                  <a:srgbClr val="000000"/>
                </a:solidFill>
                <a:latin typeface="Arial"/>
              </a:rPr>
              <a:t>, so it can carry impulses a long way.</a:t>
            </a:r>
          </a:p>
          <a:p>
            <a:pPr algn="l" marL="182880" indent="-182880">
              <a:spcAft>
                <a:spcPts val="300"/>
              </a:spcAft>
              <a:buClr>
                <a:srgbClr val="2E7D32"/>
              </a:buClr>
              <a:buSzPct val="115000"/>
              <a:buFont typeface="Arial"/>
              <a:buChar char="•"/>
            </a:pPr>
            <a:r>
              <a:rPr sz="1200" b="1">
                <a:solidFill>
                  <a:srgbClr val="000000"/>
                </a:solidFill>
                <a:latin typeface="Arial"/>
              </a:rPr>
              <a:t>Branched endings</a:t>
            </a:r>
            <a:r>
              <a:rPr sz="1200" b="0">
                <a:solidFill>
                  <a:srgbClr val="000000"/>
                </a:solidFill>
                <a:latin typeface="Arial"/>
              </a:rPr>
              <a:t> connect with many other cells, so impulses can pass to them.</a:t>
            </a:r>
          </a:p>
          <a:p>
            <a:pPr algn="l" marL="182880" indent="-182880">
              <a:spcAft>
                <a:spcPts val="300"/>
              </a:spcAft>
              <a:buClr>
                <a:srgbClr val="2E7D32"/>
              </a:buClr>
              <a:buSzPct val="115000"/>
              <a:buFont typeface="Arial"/>
              <a:buChar char="•"/>
            </a:pPr>
            <a:r>
              <a:rPr sz="1200" b="0">
                <a:solidFill>
                  <a:srgbClr val="000000"/>
                </a:solidFill>
                <a:latin typeface="Arial"/>
              </a:rPr>
              <a:t>A </a:t>
            </a:r>
            <a:r>
              <a:rPr sz="1200" b="1">
                <a:solidFill>
                  <a:srgbClr val="000000"/>
                </a:solidFill>
                <a:latin typeface="Arial"/>
              </a:rPr>
              <a:t>fatty sheath</a:t>
            </a:r>
            <a:r>
              <a:rPr sz="1200" b="0">
                <a:solidFill>
                  <a:srgbClr val="000000"/>
                </a:solidFill>
                <a:latin typeface="Arial"/>
              </a:rPr>
              <a:t> insulates the long fibre, so impulses travel quickly.</a:t>
            </a:r>
          </a:p>
        </p:txBody>
      </p:sp>
      <p:pic>
        <p:nvPicPr>
          <p:cNvPr id="20" name="Picture 19" descr="6. Nerve cells. Nerve cells are also called neurones. How impulses control the body is B5 Homeostasis and response."/>
          <p:cNvPicPr>
            <a:picLocks noChangeAspect="1"/>
          </p:cNvPicPr>
          <p:nvPr/>
        </p:nvPicPr>
        <p:blipFill>
          <a:blip r:embed="rId4"/>
          <a:stretch>
            <a:fillRect/>
          </a:stretch>
        </p:blipFill>
        <p:spPr>
          <a:xfrm>
            <a:off x="4389119" y="6031687"/>
            <a:ext cx="3108960" cy="1554480"/>
          </a:xfrm>
          <a:prstGeom prst="rect">
            <a:avLst/>
          </a:prstGeom>
        </p:spPr>
      </p:pic>
      <p:sp>
        <p:nvSpPr>
          <p:cNvPr id="21" name="TextBox 20"/>
          <p:cNvSpPr txBox="1"/>
          <p:nvPr/>
        </p:nvSpPr>
        <p:spPr>
          <a:xfrm>
            <a:off x="548640" y="7650175"/>
            <a:ext cx="6949440" cy="38404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Nerve cells are also called neurones. How impulses control the body is B5 Homeostasis and response.</a:t>
            </a:r>
          </a:p>
        </p:txBody>
      </p:sp>
      <p:sp>
        <p:nvSpPr>
          <p:cNvPr id="22" name="Rectangle 21"/>
          <p:cNvSpPr/>
          <p:nvPr/>
        </p:nvSpPr>
        <p:spPr>
          <a:xfrm>
            <a:off x="548640" y="8098231"/>
            <a:ext cx="50292" cy="146303"/>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13232" y="8070799"/>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nerve cells carry electrical impulses, not blood.</a:t>
            </a:r>
          </a:p>
        </p:txBody>
      </p:sp>
      <p:sp>
        <p:nvSpPr>
          <p:cNvPr id="24" name="TextBox 23"/>
          <p:cNvSpPr txBox="1"/>
          <p:nvPr/>
        </p:nvSpPr>
        <p:spPr>
          <a:xfrm>
            <a:off x="7744968" y="275935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Muscle cells</a:t>
            </a:r>
          </a:p>
        </p:txBody>
      </p:sp>
      <p:sp>
        <p:nvSpPr>
          <p:cNvPr id="25" name="Rectangle 24"/>
          <p:cNvSpPr/>
          <p:nvPr/>
        </p:nvSpPr>
        <p:spPr>
          <a:xfrm>
            <a:off x="7744968" y="3019958"/>
            <a:ext cx="6949440" cy="19202"/>
          </a:xfrm>
          <a:prstGeom prst="rect">
            <a:avLst/>
          </a:prstGeom>
          <a:solidFill>
            <a:srgbClr val="2E7D32"/>
          </a:solidFill>
          <a:ln>
            <a:noFill/>
          </a:ln>
          <a:effectLst/>
        </p:spPr>
        <p:txBody>
          <a:bodyPr rtlCol="0" anchor="ctr"/>
          <a:lstStyle/>
          <a:p>
            <a:pPr algn="ctr"/>
          </a:p>
        </p:txBody>
      </p:sp>
      <p:sp>
        <p:nvSpPr>
          <p:cNvPr id="26" name="TextBox 25"/>
          <p:cNvSpPr txBox="1"/>
          <p:nvPr/>
        </p:nvSpPr>
        <p:spPr>
          <a:xfrm>
            <a:off x="7744968" y="3107740"/>
            <a:ext cx="2880360" cy="196138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a:t>
            </a:r>
            <a:r>
              <a:rPr sz="1200" b="1">
                <a:solidFill>
                  <a:srgbClr val="000000"/>
                </a:solidFill>
                <a:latin typeface="Arial"/>
              </a:rPr>
              <a:t>muscle cell</a:t>
            </a:r>
            <a:r>
              <a:rPr sz="1200" b="0">
                <a:solidFill>
                  <a:srgbClr val="000000"/>
                </a:solidFill>
                <a:latin typeface="Arial"/>
              </a:rPr>
              <a:t> is a cell that can contract (get shorter) to cause movement.</a:t>
            </a:r>
          </a:p>
          <a:p>
            <a:pPr algn="l" marL="182880" indent="-182880">
              <a:spcAft>
                <a:spcPts val="300"/>
              </a:spcAft>
              <a:buClr>
                <a:srgbClr val="2E7D32"/>
              </a:buClr>
              <a:buSzPct val="115000"/>
              <a:buFont typeface="Arial"/>
              <a:buChar char="•"/>
            </a:pPr>
            <a:r>
              <a:rPr sz="1200" b="0">
                <a:solidFill>
                  <a:srgbClr val="000000"/>
                </a:solidFill>
                <a:latin typeface="Arial"/>
              </a:rPr>
              <a:t>It contains </a:t>
            </a:r>
            <a:r>
              <a:rPr sz="1200" b="1">
                <a:solidFill>
                  <a:srgbClr val="000000"/>
                </a:solidFill>
                <a:latin typeface="Arial"/>
              </a:rPr>
              <a:t>protein fibres</a:t>
            </a:r>
            <a:r>
              <a:rPr sz="1200" b="0">
                <a:solidFill>
                  <a:srgbClr val="000000"/>
                </a:solidFill>
                <a:latin typeface="Arial"/>
              </a:rPr>
              <a:t> that slide over each other, so the cell gets shorter.</a:t>
            </a:r>
          </a:p>
          <a:p>
            <a:pPr algn="l" marL="182880" indent="-182880">
              <a:spcAft>
                <a:spcPts val="300"/>
              </a:spcAft>
              <a:buClr>
                <a:srgbClr val="2E7D32"/>
              </a:buClr>
              <a:buSzPct val="115000"/>
              <a:buFont typeface="Arial"/>
              <a:buChar char="•"/>
            </a:pPr>
            <a:r>
              <a:rPr sz="1200" b="0">
                <a:solidFill>
                  <a:srgbClr val="000000"/>
                </a:solidFill>
                <a:latin typeface="Arial"/>
              </a:rPr>
              <a:t>It has </a:t>
            </a:r>
            <a:r>
              <a:rPr sz="1200" b="1">
                <a:solidFill>
                  <a:srgbClr val="000000"/>
                </a:solidFill>
                <a:latin typeface="Arial"/>
              </a:rPr>
              <a:t>many mitochondria</a:t>
            </a:r>
            <a:r>
              <a:rPr sz="1200" b="0">
                <a:solidFill>
                  <a:srgbClr val="000000"/>
                </a:solidFill>
                <a:latin typeface="Arial"/>
              </a:rPr>
              <a:t>, which release the energy needed to contract.</a:t>
            </a:r>
          </a:p>
          <a:p>
            <a:pPr algn="l">
              <a:spcAft>
                <a:spcPts val="300"/>
              </a:spcAft>
            </a:pPr>
            <a:r>
              <a:rPr sz="1200" b="0">
                <a:solidFill>
                  <a:srgbClr val="000000"/>
                </a:solidFill>
                <a:latin typeface="Arial"/>
              </a:rPr>
              <a:t>Many muscle cells working together make muscular tissue (B2 L1 Cells, tissues and organs).</a:t>
            </a:r>
          </a:p>
        </p:txBody>
      </p:sp>
      <p:pic>
        <p:nvPicPr>
          <p:cNvPr id="27" name="Picture 26" descr="7. Muscle cells. 8. Comparing the sizes of cells."/>
          <p:cNvPicPr>
            <a:picLocks noChangeAspect="1"/>
          </p:cNvPicPr>
          <p:nvPr/>
        </p:nvPicPr>
        <p:blipFill>
          <a:blip r:embed="rId5"/>
          <a:stretch>
            <a:fillRect/>
          </a:stretch>
        </p:blipFill>
        <p:spPr>
          <a:xfrm>
            <a:off x="10762488" y="3107740"/>
            <a:ext cx="3931920" cy="1965960"/>
          </a:xfrm>
          <a:prstGeom prst="rect">
            <a:avLst/>
          </a:prstGeom>
        </p:spPr>
      </p:pic>
      <p:sp>
        <p:nvSpPr>
          <p:cNvPr id="28" name="TextBox 27"/>
          <p:cNvSpPr txBox="1"/>
          <p:nvPr/>
        </p:nvSpPr>
        <p:spPr>
          <a:xfrm>
            <a:off x="7744968" y="522914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Comparing the sizes of cells</a:t>
            </a:r>
          </a:p>
        </p:txBody>
      </p:sp>
      <p:sp>
        <p:nvSpPr>
          <p:cNvPr id="29" name="Rectangle 28"/>
          <p:cNvSpPr/>
          <p:nvPr/>
        </p:nvSpPr>
        <p:spPr>
          <a:xfrm>
            <a:off x="7744968" y="5489752"/>
            <a:ext cx="6949440" cy="19202"/>
          </a:xfrm>
          <a:prstGeom prst="rect">
            <a:avLst/>
          </a:prstGeom>
          <a:solidFill>
            <a:srgbClr val="2E7D32"/>
          </a:solidFill>
          <a:ln>
            <a:noFill/>
          </a:ln>
          <a:effectLst/>
        </p:spPr>
        <p:txBody>
          <a:bodyPr rtlCol="0" anchor="ctr"/>
          <a:lstStyle/>
          <a:p>
            <a:pPr algn="ctr"/>
          </a:p>
        </p:txBody>
      </p:sp>
      <p:graphicFrame>
        <p:nvGraphicFramePr>
          <p:cNvPr id="30" name="Table 29"/>
          <p:cNvGraphicFramePr>
            <a:graphicFrameLocks noGrp="1"/>
          </p:cNvGraphicFramePr>
          <p:nvPr/>
        </p:nvGraphicFramePr>
        <p:xfrm>
          <a:off x="7744968" y="5577535"/>
          <a:ext cx="6949440" cy="1333495"/>
        </p:xfrm>
        <a:graphic>
          <a:graphicData uri="http://schemas.openxmlformats.org/drawingml/2006/table">
            <a:tbl>
              <a:tblPr firstRow="0" bandRow="0">
                <a:tableStyleId>{5C22544A-7EE6-4342-B048-85BDC9FD1C3A}</a:tableStyleId>
              </a:tblPr>
              <a:tblGrid>
                <a:gridCol w="2377440"/>
                <a:gridCol w="4572000"/>
              </a:tblGrid>
              <a:tr h="266699">
                <a:tc>
                  <a:txBody>
                    <a:bodyPr/>
                    <a:lstStyle/>
                    <a:p>
                      <a:r>
                        <a:rPr sz="1150" b="1">
                          <a:solidFill>
                            <a:srgbClr val="FFFFFF"/>
                          </a:solidFill>
                          <a:latin typeface="Arial"/>
                        </a:rPr>
                        <a:t>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About how big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sperm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50 µm long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egg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 mm (100 µm) across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root hair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 to 1 mm (1000 µm) long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nerve cell (the longest)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m long, from the bottom of the spine to the toes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31" name="TextBox 30"/>
          <p:cNvSpPr txBox="1"/>
          <p:nvPr/>
        </p:nvSpPr>
        <p:spPr>
          <a:xfrm>
            <a:off x="7744968" y="7002475"/>
            <a:ext cx="6949440" cy="1085087"/>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To compare two sizes, change them into the </a:t>
            </a:r>
            <a:r>
              <a:rPr sz="1200" b="1">
                <a:solidFill>
                  <a:srgbClr val="000000"/>
                </a:solidFill>
                <a:latin typeface="Arial"/>
              </a:rPr>
              <a:t>same unit</a:t>
            </a:r>
            <a:r>
              <a:rPr sz="1200" b="0">
                <a:solidFill>
                  <a:srgbClr val="000000"/>
                </a:solidFill>
                <a:latin typeface="Arial"/>
              </a:rPr>
              <a:t> first: 1 mm = 1000 µm.</a:t>
            </a:r>
          </a:p>
          <a:p>
            <a:pPr algn="l">
              <a:spcAft>
                <a:spcPts val="300"/>
              </a:spcAft>
            </a:pPr>
            <a:r>
              <a:rPr sz="1200" b="1">
                <a:solidFill>
                  <a:srgbClr val="000000"/>
                </a:solidFill>
                <a:latin typeface="Arial"/>
              </a:rPr>
              <a:t>Worked example:</a:t>
            </a:r>
            <a:r>
              <a:rPr sz="1200" b="0">
                <a:solidFill>
                  <a:srgbClr val="000000"/>
                </a:solidFill>
                <a:latin typeface="Arial"/>
              </a:rPr>
              <a:t> how many times longer is a root hair 0.5 mm long than a sperm cell 50 µm long?</a:t>
            </a:r>
          </a:p>
          <a:p>
            <a:pPr algn="l" marL="182880" indent="0">
              <a:spcAft>
                <a:spcPts val="300"/>
              </a:spcAft>
            </a:pPr>
            <a:r>
              <a:rPr sz="1200" b="0">
                <a:solidFill>
                  <a:srgbClr val="000000"/>
                </a:solidFill>
                <a:latin typeface="Arial"/>
              </a:rPr>
              <a:t>Step 1: change mm into µm: 0.5 × 1000 = 500 µm.</a:t>
            </a:r>
          </a:p>
          <a:p>
            <a:pPr algn="l" marL="182880" indent="0">
              <a:spcAft>
                <a:spcPts val="300"/>
              </a:spcAft>
            </a:pPr>
            <a:r>
              <a:rPr sz="1200" b="0">
                <a:solidFill>
                  <a:srgbClr val="000000"/>
                </a:solidFill>
                <a:latin typeface="Arial"/>
              </a:rPr>
              <a:t>Step 2: divide: 500 ÷ 50 = 10.</a:t>
            </a:r>
          </a:p>
          <a:p>
            <a:pPr algn="l" marL="182880" indent="0">
              <a:spcAft>
                <a:spcPts val="300"/>
              </a:spcAft>
            </a:pPr>
            <a:r>
              <a:rPr sz="1200" b="0">
                <a:solidFill>
                  <a:srgbClr val="000000"/>
                </a:solidFill>
                <a:latin typeface="Arial"/>
              </a:rPr>
              <a:t>Answer: </a:t>
            </a:r>
            <a:r>
              <a:rPr sz="1200" b="1">
                <a:solidFill>
                  <a:srgbClr val="000000"/>
                </a:solidFill>
                <a:latin typeface="Arial"/>
              </a:rPr>
              <a:t>10 times</a:t>
            </a:r>
            <a:r>
              <a:rPr sz="1200" b="0">
                <a:solidFill>
                  <a:srgbClr val="000000"/>
                </a:solidFill>
                <a:latin typeface="Arial"/>
              </a:rPr>
              <a:t> longer. Check: 10 × 50 µm = 500 µm = 0.5 mm.</a:t>
            </a:r>
          </a:p>
        </p:txBody>
      </p:sp>
      <p:sp>
        <p:nvSpPr>
          <p:cNvPr id="32" name="Rectangle 31"/>
          <p:cNvSpPr/>
          <p:nvPr/>
        </p:nvSpPr>
        <p:spPr>
          <a:xfrm>
            <a:off x="7744968" y="8151571"/>
            <a:ext cx="50292" cy="146303"/>
          </a:xfrm>
          <a:prstGeom prst="rect">
            <a:avLst/>
          </a:prstGeom>
          <a:solidFill>
            <a:srgbClr val="2E7D32"/>
          </a:solidFill>
          <a:ln>
            <a:noFill/>
          </a:ln>
          <a:effectLst/>
        </p:spPr>
        <p:txBody>
          <a:bodyPr rtlCol="0" anchor="ctr"/>
          <a:lstStyle/>
          <a:p>
            <a:pPr algn="ctr"/>
          </a:p>
        </p:txBody>
      </p:sp>
      <p:sp>
        <p:nvSpPr>
          <p:cNvPr id="33" name="TextBox 32"/>
          <p:cNvSpPr txBox="1"/>
          <p:nvPr/>
        </p:nvSpPr>
        <p:spPr>
          <a:xfrm>
            <a:off x="7909560" y="8124139"/>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change both sizes into the same unit before you divide. mm → µm: multiply by 1000.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Specialised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Xylem and phloem cells, differentiation, and cells you have not met</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Xylem cells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3520439" cy="236524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Xylem</a:t>
            </a:r>
            <a:r>
              <a:rPr sz="1200" b="0">
                <a:solidFill>
                  <a:srgbClr val="000000"/>
                </a:solidFill>
                <a:latin typeface="Arial"/>
              </a:rPr>
              <a:t> carries water and mineral ions from the roots up to the stem and leaves.</a:t>
            </a:r>
          </a:p>
          <a:p>
            <a:pPr algn="l" marL="182880" indent="-182880">
              <a:spcAft>
                <a:spcPts val="300"/>
              </a:spcAft>
              <a:buClr>
                <a:srgbClr val="2E7D32"/>
              </a:buClr>
              <a:buSzPct val="115000"/>
              <a:buFont typeface="Arial"/>
              <a:buChar char="•"/>
            </a:pPr>
            <a:r>
              <a:rPr sz="1200" b="0">
                <a:solidFill>
                  <a:srgbClr val="000000"/>
                </a:solidFill>
                <a:latin typeface="Arial"/>
              </a:rPr>
              <a:t>Young xylem cells are living cells joined end to end.</a:t>
            </a:r>
          </a:p>
          <a:p>
            <a:pPr algn="l" marL="182880" indent="-182880">
              <a:spcAft>
                <a:spcPts val="300"/>
              </a:spcAft>
              <a:buClr>
                <a:srgbClr val="2E7D32"/>
              </a:buClr>
              <a:buSzPct val="115000"/>
              <a:buFont typeface="Arial"/>
              <a:buChar char="•"/>
            </a:pPr>
            <a:r>
              <a:rPr sz="1200" b="1">
                <a:solidFill>
                  <a:srgbClr val="000000"/>
                </a:solidFill>
                <a:latin typeface="Arial"/>
              </a:rPr>
              <a:t>Lignin</a:t>
            </a:r>
            <a:r>
              <a:rPr sz="1200" b="0">
                <a:solidFill>
                  <a:srgbClr val="000000"/>
                </a:solidFill>
                <a:latin typeface="Arial"/>
              </a:rPr>
              <a:t> builds up in their walls, in rings and spirals. It strengthens the walls and helps to support the plant.</a:t>
            </a:r>
          </a:p>
          <a:p>
            <a:pPr algn="l" marL="182880" indent="-182880">
              <a:spcAft>
                <a:spcPts val="300"/>
              </a:spcAft>
              <a:buClr>
                <a:srgbClr val="2E7D32"/>
              </a:buClr>
              <a:buSzPct val="115000"/>
              <a:buFont typeface="Arial"/>
              <a:buChar char="•"/>
            </a:pPr>
            <a:r>
              <a:rPr sz="1200" b="0">
                <a:solidFill>
                  <a:srgbClr val="000000"/>
                </a:solidFill>
                <a:latin typeface="Arial"/>
              </a:rPr>
              <a:t>Then the cells </a:t>
            </a:r>
            <a:r>
              <a:rPr sz="1200" b="1">
                <a:solidFill>
                  <a:srgbClr val="000000"/>
                </a:solidFill>
                <a:latin typeface="Arial"/>
              </a:rPr>
              <a:t>die</a:t>
            </a:r>
            <a:r>
              <a:rPr sz="1200" b="0">
                <a:solidFill>
                  <a:srgbClr val="000000"/>
                </a:solidFill>
                <a:latin typeface="Arial"/>
              </a:rPr>
              <a:t>. Their cytoplasm, nucleus and end walls break down.</a:t>
            </a:r>
          </a:p>
          <a:p>
            <a:pPr algn="l" marL="182880" indent="-182880">
              <a:spcAft>
                <a:spcPts val="300"/>
              </a:spcAft>
              <a:buClr>
                <a:srgbClr val="2E7D32"/>
              </a:buClr>
              <a:buSzPct val="115000"/>
              <a:buFont typeface="Arial"/>
              <a:buChar char="•"/>
            </a:pPr>
            <a:r>
              <a:rPr sz="1200" b="0">
                <a:solidFill>
                  <a:srgbClr val="000000"/>
                </a:solidFill>
                <a:latin typeface="Arial"/>
              </a:rPr>
              <a:t>This leaves long, </a:t>
            </a:r>
            <a:r>
              <a:rPr sz="1200" b="1">
                <a:solidFill>
                  <a:srgbClr val="000000"/>
                </a:solidFill>
                <a:latin typeface="Arial"/>
              </a:rPr>
              <a:t>hollow tubes</a:t>
            </a:r>
            <a:r>
              <a:rPr sz="1200" b="0">
                <a:solidFill>
                  <a:srgbClr val="000000"/>
                </a:solidFill>
                <a:latin typeface="Arial"/>
              </a:rPr>
              <a:t> with no end walls, so water and mineral ions flow through with nothing in the way.</a:t>
            </a:r>
          </a:p>
        </p:txBody>
      </p:sp>
      <p:pic>
        <p:nvPicPr>
          <p:cNvPr id="10" name="Picture 9" descr="9. Xylem cells. In the diagram, brown = xylem and purple = phloem. Real xylem and phloem are pale."/>
          <p:cNvPicPr>
            <a:picLocks noChangeAspect="1"/>
          </p:cNvPicPr>
          <p:nvPr/>
        </p:nvPicPr>
        <p:blipFill>
          <a:blip r:embed="rId3"/>
          <a:stretch>
            <a:fillRect/>
          </a:stretch>
        </p:blipFill>
        <p:spPr>
          <a:xfrm>
            <a:off x="4206240" y="1509674"/>
            <a:ext cx="3291840" cy="2676266"/>
          </a:xfrm>
          <a:prstGeom prst="rect">
            <a:avLst/>
          </a:prstGeom>
        </p:spPr>
      </p:pic>
      <p:sp>
        <p:nvSpPr>
          <p:cNvPr id="11" name="TextBox 10"/>
          <p:cNvSpPr txBox="1"/>
          <p:nvPr/>
        </p:nvSpPr>
        <p:spPr>
          <a:xfrm>
            <a:off x="4206240" y="4213372"/>
            <a:ext cx="329184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In the diagram, brown = xylem and purple = phloem. Real xylem and phloem are pale.</a:t>
            </a:r>
          </a:p>
        </p:txBody>
      </p:sp>
      <p:sp>
        <p:nvSpPr>
          <p:cNvPr id="12" name="TextBox 11"/>
          <p:cNvSpPr txBox="1"/>
          <p:nvPr/>
        </p:nvSpPr>
        <p:spPr>
          <a:xfrm>
            <a:off x="548640" y="478334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Phloem cells</a:t>
            </a:r>
          </a:p>
        </p:txBody>
      </p:sp>
      <p:sp>
        <p:nvSpPr>
          <p:cNvPr id="13" name="Rectangle 12"/>
          <p:cNvSpPr/>
          <p:nvPr/>
        </p:nvSpPr>
        <p:spPr>
          <a:xfrm>
            <a:off x="548640" y="5043952"/>
            <a:ext cx="6949440" cy="19202"/>
          </a:xfrm>
          <a:prstGeom prst="rect">
            <a:avLst/>
          </a:prstGeom>
          <a:solidFill>
            <a:srgbClr val="2E7D32"/>
          </a:solidFill>
          <a:ln>
            <a:noFill/>
          </a:ln>
          <a:effectLst/>
        </p:spPr>
        <p:txBody>
          <a:bodyPr rtlCol="0" anchor="ctr"/>
          <a:lstStyle/>
          <a:p>
            <a:pPr algn="ctr"/>
          </a:p>
        </p:txBody>
      </p:sp>
      <p:sp>
        <p:nvSpPr>
          <p:cNvPr id="14" name="TextBox 13"/>
          <p:cNvSpPr txBox="1"/>
          <p:nvPr/>
        </p:nvSpPr>
        <p:spPr>
          <a:xfrm>
            <a:off x="548640" y="5131734"/>
            <a:ext cx="6949440" cy="86410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Phloem</a:t>
            </a:r>
            <a:r>
              <a:rPr sz="1200" b="0">
                <a:solidFill>
                  <a:srgbClr val="000000"/>
                </a:solidFill>
                <a:latin typeface="Arial"/>
              </a:rPr>
              <a:t> carries dissolved sugars from the leaves to the rest of the plant, up and down.</a:t>
            </a:r>
          </a:p>
          <a:p>
            <a:pPr algn="l" marL="182880" indent="-182880">
              <a:spcAft>
                <a:spcPts val="300"/>
              </a:spcAft>
              <a:buClr>
                <a:srgbClr val="2E7D32"/>
              </a:buClr>
              <a:buSzPct val="115000"/>
              <a:buFont typeface="Arial"/>
              <a:buChar char="•"/>
            </a:pPr>
            <a:r>
              <a:rPr sz="1200" b="0">
                <a:solidFill>
                  <a:srgbClr val="000000"/>
                </a:solidFill>
                <a:latin typeface="Arial"/>
              </a:rPr>
              <a:t>Phloem cells are </a:t>
            </a:r>
            <a:r>
              <a:rPr sz="1200" b="1">
                <a:solidFill>
                  <a:srgbClr val="000000"/>
                </a:solidFill>
                <a:latin typeface="Arial"/>
              </a:rPr>
              <a:t>living</a:t>
            </a:r>
            <a:r>
              <a:rPr sz="1200" b="0">
                <a:solidFill>
                  <a:srgbClr val="000000"/>
                </a:solidFill>
                <a:latin typeface="Arial"/>
              </a:rPr>
              <a:t> cells joined end to end in tubes.</a:t>
            </a:r>
          </a:p>
          <a:p>
            <a:pPr algn="l" marL="182880" indent="-182880">
              <a:spcAft>
                <a:spcPts val="300"/>
              </a:spcAft>
              <a:buClr>
                <a:srgbClr val="2E7D32"/>
              </a:buClr>
              <a:buSzPct val="115000"/>
              <a:buFont typeface="Arial"/>
              <a:buChar char="•"/>
            </a:pPr>
            <a:r>
              <a:rPr sz="1200" b="1">
                <a:solidFill>
                  <a:srgbClr val="000000"/>
                </a:solidFill>
                <a:latin typeface="Arial"/>
              </a:rPr>
              <a:t>Pores in the end walls</a:t>
            </a:r>
            <a:r>
              <a:rPr sz="1200" b="0">
                <a:solidFill>
                  <a:srgbClr val="000000"/>
                </a:solidFill>
                <a:latin typeface="Arial"/>
              </a:rPr>
              <a:t> let cell sap, carrying dissolved sugars, move from one cell to the next.</a:t>
            </a:r>
          </a:p>
          <a:p>
            <a:pPr algn="l" marL="182880" indent="-182880">
              <a:spcAft>
                <a:spcPts val="300"/>
              </a:spcAft>
              <a:buClr>
                <a:srgbClr val="2E7D32"/>
              </a:buClr>
              <a:buSzPct val="115000"/>
              <a:buFont typeface="Arial"/>
              <a:buChar char="•"/>
            </a:pPr>
            <a:r>
              <a:rPr sz="1200" b="0">
                <a:solidFill>
                  <a:srgbClr val="000000"/>
                </a:solidFill>
                <a:latin typeface="Arial"/>
              </a:rPr>
              <a:t>They have few sub-cellular structures. Small cells beside them supply the energy they need.</a:t>
            </a:r>
          </a:p>
        </p:txBody>
      </p:sp>
      <p:graphicFrame>
        <p:nvGraphicFramePr>
          <p:cNvPr id="15" name="Table 14"/>
          <p:cNvGraphicFramePr>
            <a:graphicFrameLocks noGrp="1"/>
          </p:cNvGraphicFramePr>
          <p:nvPr/>
        </p:nvGraphicFramePr>
        <p:xfrm>
          <a:off x="548640" y="6032418"/>
          <a:ext cx="6949440" cy="1600194"/>
        </p:xfrm>
        <a:graphic>
          <a:graphicData uri="http://schemas.openxmlformats.org/drawingml/2006/table">
            <a:tbl>
              <a:tblPr firstRow="0" bandRow="0">
                <a:tableStyleId>{5C22544A-7EE6-4342-B048-85BDC9FD1C3A}</a:tableStyleId>
              </a:tblPr>
              <a:tblGrid>
                <a:gridCol w="1828800"/>
                <a:gridCol w="2560320"/>
                <a:gridCol w="2560320"/>
              </a:tblGrid>
              <a:tr h="266699">
                <a:tc>
                  <a:txBody>
                    <a:bodyPr/>
                    <a:lstStyle/>
                    <a:p>
                      <a:r>
                        <a:rPr sz="1150" b="1">
                          <a:solidFill>
                            <a:srgbClr val="FFFFFF"/>
                          </a:solidFill>
                          <a:latin typeface="Arial"/>
                        </a:rPr>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Xylem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Phloem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living or dead?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dead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living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end walls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none: hollow tubes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end walls with pores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walls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strengthened with lignin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carry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water and mineral ions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dissolved sugars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which way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 and down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6" name="Rectangle 15"/>
          <p:cNvSpPr/>
          <p:nvPr/>
        </p:nvSpPr>
        <p:spPr>
          <a:xfrm>
            <a:off x="548640" y="7751490"/>
            <a:ext cx="50292" cy="146303"/>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13232" y="7724058"/>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the 'cell sap' in phloem is not a vacuole's cell sap (B1 L1 Animal and plant cells).</a:t>
            </a:r>
          </a:p>
        </p:txBody>
      </p:sp>
      <p:sp>
        <p:nvSpPr>
          <p:cNvPr id="18" name="TextBox 17"/>
          <p:cNvSpPr txBox="1"/>
          <p:nvPr/>
        </p:nvSpPr>
        <p:spPr>
          <a:xfrm>
            <a:off x="548640" y="7980090"/>
            <a:ext cx="6949440" cy="201167"/>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How the whole plant transports water and sugars is B2 L13 Plant transport: xylem and phloem.</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Differentiation</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744968" y="1509674"/>
            <a:ext cx="3703319" cy="218236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Differentiation</a:t>
            </a:r>
            <a:r>
              <a:rPr sz="1200" b="0">
                <a:solidFill>
                  <a:srgbClr val="000000"/>
                </a:solidFill>
                <a:latin typeface="Arial"/>
              </a:rPr>
              <a:t> is the process by which a cell becomes specialised, gaining the sub-cellular structures it needs for its job.</a:t>
            </a:r>
          </a:p>
          <a:p>
            <a:pPr algn="l" marL="182880" indent="-182880">
              <a:spcAft>
                <a:spcPts val="300"/>
              </a:spcAft>
              <a:buClr>
                <a:srgbClr val="2E7D32"/>
              </a:buClr>
              <a:buSzPct val="115000"/>
              <a:buFont typeface="Arial"/>
              <a:buChar char="•"/>
            </a:pPr>
            <a:r>
              <a:rPr sz="1200" b="0">
                <a:solidFill>
                  <a:srgbClr val="000000"/>
                </a:solidFill>
                <a:latin typeface="Arial"/>
              </a:rPr>
              <a:t>As an organism develops, its cells differentiate into different types of cell.</a:t>
            </a:r>
          </a:p>
          <a:p>
            <a:pPr algn="l" marL="182880" indent="-182880">
              <a:spcAft>
                <a:spcPts val="300"/>
              </a:spcAft>
              <a:buClr>
                <a:srgbClr val="2E7D32"/>
              </a:buClr>
              <a:buSzPct val="115000"/>
              <a:buFont typeface="Arial"/>
              <a:buChar char="•"/>
            </a:pPr>
            <a:r>
              <a:rPr sz="1200" b="1">
                <a:solidFill>
                  <a:srgbClr val="000000"/>
                </a:solidFill>
                <a:latin typeface="Arial"/>
              </a:rPr>
              <a:t>Most animal cells</a:t>
            </a:r>
            <a:r>
              <a:rPr sz="1200" b="0">
                <a:solidFill>
                  <a:srgbClr val="000000"/>
                </a:solidFill>
                <a:latin typeface="Arial"/>
              </a:rPr>
              <a:t> differentiate at an </a:t>
            </a:r>
            <a:r>
              <a:rPr sz="1200" b="1">
                <a:solidFill>
                  <a:srgbClr val="000000"/>
                </a:solidFill>
                <a:latin typeface="Arial"/>
              </a:rPr>
              <a:t>early stage</a:t>
            </a:r>
            <a:r>
              <a:rPr sz="1200" b="0">
                <a:solidFill>
                  <a:srgbClr val="000000"/>
                </a:solidFill>
                <a:latin typeface="Arial"/>
              </a:rPr>
              <a:t>.</a:t>
            </a:r>
          </a:p>
          <a:p>
            <a:pPr algn="l" marL="182880" indent="-182880">
              <a:spcAft>
                <a:spcPts val="300"/>
              </a:spcAft>
              <a:buClr>
                <a:srgbClr val="2E7D32"/>
              </a:buClr>
              <a:buSzPct val="115000"/>
              <a:buFont typeface="Arial"/>
              <a:buChar char="•"/>
            </a:pPr>
            <a:r>
              <a:rPr sz="1200" b="0">
                <a:solidFill>
                  <a:srgbClr val="000000"/>
                </a:solidFill>
                <a:latin typeface="Arial"/>
              </a:rPr>
              <a:t>In adult animals, cell division is mainly for </a:t>
            </a:r>
            <a:r>
              <a:rPr sz="1200" b="1">
                <a:solidFill>
                  <a:srgbClr val="000000"/>
                </a:solidFill>
                <a:latin typeface="Arial"/>
              </a:rPr>
              <a:t>repair and replacement</a:t>
            </a:r>
            <a:r>
              <a:rPr sz="1200" b="0">
                <a:solidFill>
                  <a:srgbClr val="000000"/>
                </a:solidFill>
                <a:latin typeface="Arial"/>
              </a:rPr>
              <a:t>, such as replacing skin cells.</a:t>
            </a:r>
          </a:p>
          <a:p>
            <a:pPr algn="l" marL="182880" indent="-182880">
              <a:spcAft>
                <a:spcPts val="300"/>
              </a:spcAft>
              <a:buClr>
                <a:srgbClr val="2E7D32"/>
              </a:buClr>
              <a:buSzPct val="115000"/>
              <a:buFont typeface="Arial"/>
              <a:buChar char="•"/>
            </a:pPr>
            <a:r>
              <a:rPr sz="1200" b="1">
                <a:solidFill>
                  <a:srgbClr val="000000"/>
                </a:solidFill>
                <a:latin typeface="Arial"/>
              </a:rPr>
              <a:t>Many plant cells</a:t>
            </a:r>
            <a:r>
              <a:rPr sz="1200" b="0">
                <a:solidFill>
                  <a:srgbClr val="000000"/>
                </a:solidFill>
                <a:latin typeface="Arial"/>
              </a:rPr>
              <a:t> keep the ability to differentiate </a:t>
            </a:r>
            <a:r>
              <a:rPr sz="1200" b="1">
                <a:solidFill>
                  <a:srgbClr val="000000"/>
                </a:solidFill>
                <a:latin typeface="Arial"/>
              </a:rPr>
              <a:t>throughout life</a:t>
            </a:r>
            <a:r>
              <a:rPr sz="1200" b="0">
                <a:solidFill>
                  <a:srgbClr val="000000"/>
                </a:solidFill>
                <a:latin typeface="Arial"/>
              </a:rPr>
              <a:t>. That is why a plant can keep growing new roots, shoots and leaves.</a:t>
            </a:r>
          </a:p>
        </p:txBody>
      </p:sp>
      <p:pic>
        <p:nvPicPr>
          <p:cNvPr id="22" name="Picture 21" descr="11. Differentiation. Why it matters: a multicellular organism needs many types of cell to do different jobs. Specialised cells then work together in tissues (B2 L1 Cells, tissues and organs). Stem cells: B1 L7 Stem cells."/>
          <p:cNvPicPr>
            <a:picLocks noChangeAspect="1"/>
          </p:cNvPicPr>
          <p:nvPr/>
        </p:nvPicPr>
        <p:blipFill>
          <a:blip r:embed="rId4"/>
          <a:stretch>
            <a:fillRect/>
          </a:stretch>
        </p:blipFill>
        <p:spPr>
          <a:xfrm>
            <a:off x="11585448" y="1509674"/>
            <a:ext cx="3108960" cy="3313142"/>
          </a:xfrm>
          <a:prstGeom prst="rect">
            <a:avLst/>
          </a:prstGeom>
        </p:spPr>
      </p:pic>
      <p:sp>
        <p:nvSpPr>
          <p:cNvPr id="23" name="TextBox 22"/>
          <p:cNvSpPr txBox="1"/>
          <p:nvPr/>
        </p:nvSpPr>
        <p:spPr>
          <a:xfrm>
            <a:off x="7744968" y="4886824"/>
            <a:ext cx="6949440" cy="38404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Why it matters: a multicellular organism needs many types of cell to do different jobs. Specialised cells then work together in tissues (B2 L1 Cells, tissues and organs). Stem cells: B1 L7 Stem cells.</a:t>
            </a:r>
          </a:p>
        </p:txBody>
      </p:sp>
      <p:sp>
        <p:nvSpPr>
          <p:cNvPr id="24" name="Rectangle 23"/>
          <p:cNvSpPr/>
          <p:nvPr/>
        </p:nvSpPr>
        <p:spPr>
          <a:xfrm>
            <a:off x="7744968" y="5334880"/>
            <a:ext cx="50292" cy="329184"/>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909560" y="5307448"/>
            <a:ext cx="6784848" cy="38404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differentiation is not division. A cell divides by mitosis (B1 L6 Cell division: mitosis) and becomes specialised by differentiating.</a:t>
            </a:r>
          </a:p>
        </p:txBody>
      </p:sp>
      <p:sp>
        <p:nvSpPr>
          <p:cNvPr id="26" name="TextBox 25"/>
          <p:cNvSpPr txBox="1"/>
          <p:nvPr/>
        </p:nvSpPr>
        <p:spPr>
          <a:xfrm>
            <a:off x="7744968" y="590180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12. Answering "Explain how this cell is adapted"</a:t>
            </a:r>
          </a:p>
        </p:txBody>
      </p:sp>
      <p:sp>
        <p:nvSpPr>
          <p:cNvPr id="27" name="Rectangle 26"/>
          <p:cNvSpPr/>
          <p:nvPr/>
        </p:nvSpPr>
        <p:spPr>
          <a:xfrm>
            <a:off x="7744968" y="6162412"/>
            <a:ext cx="6949440" cy="19202"/>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744968" y="6250194"/>
            <a:ext cx="6949440" cy="1450847"/>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In the exam you may meet a cell you have not studied. You will be given information about it.</a:t>
            </a:r>
          </a:p>
          <a:p>
            <a:pPr algn="l" marL="182880" indent="0">
              <a:spcAft>
                <a:spcPts val="300"/>
              </a:spcAft>
            </a:pPr>
            <a:r>
              <a:rPr sz="1200" b="0">
                <a:solidFill>
                  <a:srgbClr val="000000"/>
                </a:solidFill>
                <a:latin typeface="Arial"/>
              </a:rPr>
              <a:t>Step 1: read the cell's job.</a:t>
            </a:r>
          </a:p>
          <a:p>
            <a:pPr algn="l" marL="182880" indent="0">
              <a:spcAft>
                <a:spcPts val="300"/>
              </a:spcAft>
            </a:pPr>
            <a:r>
              <a:rPr sz="1200" b="0">
                <a:solidFill>
                  <a:srgbClr val="000000"/>
                </a:solidFill>
                <a:latin typeface="Arial"/>
              </a:rPr>
              <a:t>Step 2: find each feature in the picture or the text.</a:t>
            </a:r>
          </a:p>
          <a:p>
            <a:pPr algn="l" marL="182880" indent="0">
              <a:spcAft>
                <a:spcPts val="300"/>
              </a:spcAft>
            </a:pPr>
            <a:r>
              <a:rPr sz="1200" b="0">
                <a:solidFill>
                  <a:srgbClr val="000000"/>
                </a:solidFill>
                <a:latin typeface="Arial"/>
              </a:rPr>
              <a:t>Step 3: for each feature, write feature → how it helps → job.</a:t>
            </a:r>
          </a:p>
          <a:p>
            <a:pPr algn="l">
              <a:spcAft>
                <a:spcPts val="300"/>
              </a:spcAft>
            </a:pPr>
            <a:r>
              <a:rPr sz="1200" b="1">
                <a:solidFill>
                  <a:srgbClr val="000000"/>
                </a:solidFill>
                <a:latin typeface="Arial"/>
              </a:rPr>
              <a:t>Model answer</a:t>
            </a:r>
            <a:r>
              <a:rPr sz="1200" b="0">
                <a:solidFill>
                  <a:srgbClr val="000000"/>
                </a:solidFill>
                <a:latin typeface="Arial"/>
              </a:rPr>
              <a:t> (a ciliated cell, which moves mucus away from the lungs): "The cell has tiny hairs called cilia, which beat together to sweep the mucus along, so it is moved away from the lungs. The cell has many mitochondria, which release energy for the cilia to keep beating."</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Specialised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3447288"/>
          </a:xfrm>
          <a:prstGeom prst="rect">
            <a:avLst/>
          </a:prstGeom>
          <a:noFill/>
        </p:spPr>
        <p:txBody>
          <a:bodyPr wrap="square" lIns="0" rIns="0" tIns="0" bIns="0" anchor="t">
            <a:spAutoFit/>
          </a:bodyPr>
          <a:lstStyle/>
          <a:p>
            <a:pPr algn="l">
              <a:spcAft>
                <a:spcPts val="180"/>
              </a:spcAft>
            </a:pPr>
            <a:r>
              <a:rPr sz="1150" b="1">
                <a:solidFill>
                  <a:srgbClr val="000000"/>
                </a:solidFill>
                <a:latin typeface="Arial"/>
              </a:rPr>
              <a:t>Adaptation</a:t>
            </a:r>
            <a:r>
              <a:rPr sz="1150" b="0">
                <a:solidFill>
                  <a:srgbClr val="000000"/>
                </a:solidFill>
                <a:latin typeface="Arial"/>
              </a:rPr>
              <a:t>: a feature that suits a cell or an organism to its job or to where it lives.</a:t>
            </a:r>
          </a:p>
          <a:p>
            <a:pPr algn="l">
              <a:spcAft>
                <a:spcPts val="180"/>
              </a:spcAft>
            </a:pPr>
            <a:r>
              <a:rPr sz="1150" b="1">
                <a:solidFill>
                  <a:srgbClr val="000000"/>
                </a:solidFill>
                <a:latin typeface="Arial"/>
              </a:rPr>
              <a:t>Differentiation</a:t>
            </a:r>
            <a:r>
              <a:rPr sz="1150" b="0">
                <a:solidFill>
                  <a:srgbClr val="000000"/>
                </a:solidFill>
                <a:latin typeface="Arial"/>
              </a:rPr>
              <a:t>: the process by which a cell becomes specialised, gaining the sub-cellular structures it needs for its job.</a:t>
            </a:r>
          </a:p>
          <a:p>
            <a:pPr algn="l">
              <a:spcAft>
                <a:spcPts val="180"/>
              </a:spcAft>
            </a:pPr>
            <a:r>
              <a:rPr sz="1150" b="1">
                <a:solidFill>
                  <a:srgbClr val="000000"/>
                </a:solidFill>
                <a:latin typeface="Arial"/>
              </a:rPr>
              <a:t>Lignin</a:t>
            </a:r>
            <a:r>
              <a:rPr sz="1150" b="0">
                <a:solidFill>
                  <a:srgbClr val="000000"/>
                </a:solidFill>
                <a:latin typeface="Arial"/>
              </a:rPr>
              <a:t>: a tough substance that strengthens the walls of xylem tubes.</a:t>
            </a:r>
          </a:p>
          <a:p>
            <a:pPr algn="l">
              <a:spcAft>
                <a:spcPts val="180"/>
              </a:spcAft>
            </a:pPr>
            <a:r>
              <a:rPr sz="1150" b="1">
                <a:solidFill>
                  <a:srgbClr val="000000"/>
                </a:solidFill>
                <a:latin typeface="Arial"/>
              </a:rPr>
              <a:t>Micrometre (µm)</a:t>
            </a:r>
            <a:r>
              <a:rPr sz="1150" b="0">
                <a:solidFill>
                  <a:srgbClr val="000000"/>
                </a:solidFill>
                <a:latin typeface="Arial"/>
              </a:rPr>
              <a:t>: one thousandth of a millimetre (1 mm = 1000 µm).</a:t>
            </a:r>
          </a:p>
          <a:p>
            <a:pPr algn="l">
              <a:spcAft>
                <a:spcPts val="180"/>
              </a:spcAft>
            </a:pPr>
            <a:r>
              <a:rPr sz="1150" b="1">
                <a:solidFill>
                  <a:srgbClr val="000000"/>
                </a:solidFill>
                <a:latin typeface="Arial"/>
              </a:rPr>
              <a:t>Mineral ions</a:t>
            </a:r>
            <a:r>
              <a:rPr sz="1150" b="0">
                <a:solidFill>
                  <a:srgbClr val="000000"/>
                </a:solidFill>
                <a:latin typeface="Arial"/>
              </a:rPr>
              <a:t>: substances from the soil, such as nitrate, that a plant needs to stay healthy.</a:t>
            </a:r>
          </a:p>
          <a:p>
            <a:pPr algn="l">
              <a:spcAft>
                <a:spcPts val="180"/>
              </a:spcAft>
            </a:pPr>
            <a:r>
              <a:rPr sz="1150" b="1">
                <a:solidFill>
                  <a:srgbClr val="000000"/>
                </a:solidFill>
                <a:latin typeface="Arial"/>
              </a:rPr>
              <a:t>Mitochondria (one mitochondrion)</a:t>
            </a:r>
            <a:r>
              <a:rPr sz="1150" b="0">
                <a:solidFill>
                  <a:srgbClr val="000000"/>
                </a:solidFill>
                <a:latin typeface="Arial"/>
              </a:rPr>
              <a:t>: the structures in the cytoplasm where aerobic respiration happens, releasing energy for the cell.</a:t>
            </a:r>
          </a:p>
          <a:p>
            <a:pPr algn="l">
              <a:spcAft>
                <a:spcPts val="180"/>
              </a:spcAft>
            </a:pPr>
            <a:r>
              <a:rPr sz="1150" b="1">
                <a:solidFill>
                  <a:srgbClr val="000000"/>
                </a:solidFill>
                <a:latin typeface="Arial"/>
              </a:rPr>
              <a:t>Muscle cell</a:t>
            </a:r>
            <a:r>
              <a:rPr sz="1150" b="0">
                <a:solidFill>
                  <a:srgbClr val="000000"/>
                </a:solidFill>
                <a:latin typeface="Arial"/>
              </a:rPr>
              <a:t>: a cell that can contract (get shorter) to cause movement.</a:t>
            </a:r>
          </a:p>
          <a:p>
            <a:pPr algn="l">
              <a:spcAft>
                <a:spcPts val="180"/>
              </a:spcAft>
            </a:pPr>
            <a:r>
              <a:rPr sz="1150" b="1">
                <a:solidFill>
                  <a:srgbClr val="000000"/>
                </a:solidFill>
                <a:latin typeface="Arial"/>
              </a:rPr>
              <a:t>Nerve cell</a:t>
            </a:r>
            <a:r>
              <a:rPr sz="1150" b="0">
                <a:solidFill>
                  <a:srgbClr val="000000"/>
                </a:solidFill>
                <a:latin typeface="Arial"/>
              </a:rPr>
              <a:t>: a long cell that carries electrical impulses from one part of the body to another.</a:t>
            </a:r>
          </a:p>
          <a:p>
            <a:pPr algn="l">
              <a:spcAft>
                <a:spcPts val="180"/>
              </a:spcAft>
            </a:pPr>
            <a:r>
              <a:rPr sz="1150" b="1">
                <a:solidFill>
                  <a:srgbClr val="000000"/>
                </a:solidFill>
                <a:latin typeface="Arial"/>
              </a:rPr>
              <a:t>Phloem</a:t>
            </a:r>
            <a:r>
              <a:rPr sz="1150" b="0">
                <a:solidFill>
                  <a:srgbClr val="000000"/>
                </a:solidFill>
                <a:latin typeface="Arial"/>
              </a:rPr>
              <a:t>: a plant tissue of tubes of elongated living cells that carries dissolved sugars from the leaves to the rest of the plant.</a:t>
            </a:r>
          </a:p>
          <a:p>
            <a:pPr algn="l">
              <a:spcAft>
                <a:spcPts val="180"/>
              </a:spcAft>
            </a:pPr>
            <a:r>
              <a:rPr sz="1150" b="1">
                <a:solidFill>
                  <a:srgbClr val="000000"/>
                </a:solidFill>
                <a:latin typeface="Arial"/>
              </a:rPr>
              <a:t>Root hair cell</a:t>
            </a:r>
            <a:r>
              <a:rPr sz="1150" b="0">
                <a:solidFill>
                  <a:srgbClr val="000000"/>
                </a:solidFill>
                <a:latin typeface="Arial"/>
              </a:rPr>
              <a:t>: a cell on the surface of a root, with a long, thin extension that gives a large surface area for taking in water and mineral ions.</a:t>
            </a:r>
          </a:p>
          <a:p>
            <a:pPr algn="l">
              <a:spcAft>
                <a:spcPts val="180"/>
              </a:spcAft>
            </a:pPr>
            <a:r>
              <a:rPr sz="1150" b="1">
                <a:solidFill>
                  <a:srgbClr val="000000"/>
                </a:solidFill>
                <a:latin typeface="Arial"/>
              </a:rPr>
              <a:t>Specialised cell</a:t>
            </a:r>
            <a:r>
              <a:rPr sz="1150" b="0">
                <a:solidFill>
                  <a:srgbClr val="000000"/>
                </a:solidFill>
                <a:latin typeface="Arial"/>
              </a:rPr>
              <a:t>: a cell with a structure that suits it to one job.</a:t>
            </a:r>
          </a:p>
          <a:p>
            <a:pPr algn="l">
              <a:spcAft>
                <a:spcPts val="180"/>
              </a:spcAft>
            </a:pPr>
            <a:r>
              <a:rPr sz="1150" b="1">
                <a:solidFill>
                  <a:srgbClr val="000000"/>
                </a:solidFill>
                <a:latin typeface="Arial"/>
              </a:rPr>
              <a:t>Sperm cell</a:t>
            </a:r>
            <a:r>
              <a:rPr sz="1150" b="0">
                <a:solidFill>
                  <a:srgbClr val="000000"/>
                </a:solidFill>
                <a:latin typeface="Arial"/>
              </a:rPr>
              <a:t>: the male sex cell, which swims to an egg cell and fertilises it.</a:t>
            </a:r>
          </a:p>
          <a:p>
            <a:pPr algn="l">
              <a:spcAft>
                <a:spcPts val="180"/>
              </a:spcAft>
            </a:pPr>
            <a:r>
              <a:rPr sz="1150" b="1">
                <a:solidFill>
                  <a:srgbClr val="000000"/>
                </a:solidFill>
                <a:latin typeface="Arial"/>
              </a:rPr>
              <a:t>Xylem</a:t>
            </a:r>
            <a:r>
              <a:rPr sz="1150" b="0">
                <a:solidFill>
                  <a:srgbClr val="000000"/>
                </a:solidFill>
                <a:latin typeface="Arial"/>
              </a:rPr>
              <a:t>: a plant tissue of hollow tubes strengthened by lignin that carries water and mineral ions from the roots to the stem and leaves.</a:t>
            </a:r>
          </a:p>
        </p:txBody>
      </p:sp>
      <p:sp>
        <p:nvSpPr>
          <p:cNvPr id="9" name="Rectangle 8"/>
          <p:cNvSpPr/>
          <p:nvPr/>
        </p:nvSpPr>
        <p:spPr>
          <a:xfrm>
            <a:off x="548640" y="1161288"/>
            <a:ext cx="6949440" cy="384962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667512" y="5138928"/>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Common mistakes</a:t>
            </a:r>
          </a:p>
        </p:txBody>
      </p:sp>
      <p:sp>
        <p:nvSpPr>
          <p:cNvPr id="11" name="TextBox 10"/>
          <p:cNvSpPr txBox="1"/>
          <p:nvPr/>
        </p:nvSpPr>
        <p:spPr>
          <a:xfrm>
            <a:off x="667512" y="5422392"/>
            <a:ext cx="6711696" cy="970788"/>
          </a:xfrm>
          <a:prstGeom prst="rect">
            <a:avLst/>
          </a:prstGeom>
          <a:noFill/>
        </p:spPr>
        <p:txBody>
          <a:bodyPr wrap="square" lIns="0" rIns="0" tIns="0" bIns="0" anchor="t">
            <a:spAutoFit/>
          </a:bodyPr>
          <a:lstStyle/>
          <a:p>
            <a:pPr algn="l" marL="182880" indent="-182880">
              <a:spcAft>
                <a:spcPts val="200"/>
              </a:spcAft>
              <a:buClr>
                <a:srgbClr val="2E7D32"/>
              </a:buClr>
              <a:buSzPct val="115000"/>
              <a:buFont typeface="Arial"/>
              <a:buChar char="•"/>
            </a:pPr>
            <a:r>
              <a:rPr sz="1150" b="1">
                <a:solidFill>
                  <a:srgbClr val="000000"/>
                </a:solidFill>
                <a:latin typeface="Arial"/>
              </a:rPr>
              <a:t>Wrong:</a:t>
            </a:r>
            <a:r>
              <a:rPr sz="1150" b="0">
                <a:solidFill>
                  <a:srgbClr val="000000"/>
                </a:solidFill>
                <a:latin typeface="Arial"/>
              </a:rPr>
              <a:t> "Root hairs are tiny hairs on a root." </a:t>
            </a:r>
            <a:r>
              <a:rPr sz="1150" b="1">
                <a:solidFill>
                  <a:srgbClr val="000000"/>
                </a:solidFill>
                <a:latin typeface="Arial"/>
              </a:rPr>
              <a:t>Right:</a:t>
            </a:r>
            <a:r>
              <a:rPr sz="1150" b="0">
                <a:solidFill>
                  <a:srgbClr val="000000"/>
                </a:solidFill>
                <a:latin typeface="Arial"/>
              </a:rPr>
              <a:t> each root hair is part of one root hair cell.</a:t>
            </a:r>
          </a:p>
          <a:p>
            <a:pPr algn="l" marL="182880" indent="-182880">
              <a:spcAft>
                <a:spcPts val="200"/>
              </a:spcAft>
              <a:buClr>
                <a:srgbClr val="2E7D32"/>
              </a:buClr>
              <a:buSzPct val="115000"/>
              <a:buFont typeface="Arial"/>
              <a:buChar char="•"/>
            </a:pPr>
            <a:r>
              <a:rPr sz="1150" b="1">
                <a:solidFill>
                  <a:srgbClr val="000000"/>
                </a:solidFill>
                <a:latin typeface="Arial"/>
              </a:rPr>
              <a:t>Wrong:</a:t>
            </a:r>
            <a:r>
              <a:rPr sz="1150" b="0">
                <a:solidFill>
                  <a:srgbClr val="000000"/>
                </a:solidFill>
                <a:latin typeface="Arial"/>
              </a:rPr>
              <a:t> "Mitochondria make energy." </a:t>
            </a:r>
            <a:r>
              <a:rPr sz="1150" b="1">
                <a:solidFill>
                  <a:srgbClr val="000000"/>
                </a:solidFill>
                <a:latin typeface="Arial"/>
              </a:rPr>
              <a:t>Right:</a:t>
            </a:r>
            <a:r>
              <a:rPr sz="1150" b="0">
                <a:solidFill>
                  <a:srgbClr val="000000"/>
                </a:solidFill>
                <a:latin typeface="Arial"/>
              </a:rPr>
              <a:t> they release energy.</a:t>
            </a:r>
          </a:p>
          <a:p>
            <a:pPr algn="l" marL="182880" indent="-182880">
              <a:spcAft>
                <a:spcPts val="200"/>
              </a:spcAft>
              <a:buClr>
                <a:srgbClr val="2E7D32"/>
              </a:buClr>
              <a:buSzPct val="115000"/>
              <a:buFont typeface="Arial"/>
              <a:buChar char="•"/>
            </a:pPr>
            <a:r>
              <a:rPr sz="1150" b="1">
                <a:solidFill>
                  <a:srgbClr val="000000"/>
                </a:solidFill>
                <a:latin typeface="Arial"/>
              </a:rPr>
              <a:t>Wrong:</a:t>
            </a:r>
            <a:r>
              <a:rPr sz="1150" b="0">
                <a:solidFill>
                  <a:srgbClr val="000000"/>
                </a:solidFill>
                <a:latin typeface="Arial"/>
              </a:rPr>
              <a:t> "Xylem carries sugars." </a:t>
            </a:r>
            <a:r>
              <a:rPr sz="1150" b="1">
                <a:solidFill>
                  <a:srgbClr val="000000"/>
                </a:solidFill>
                <a:latin typeface="Arial"/>
              </a:rPr>
              <a:t>Right:</a:t>
            </a:r>
            <a:r>
              <a:rPr sz="1150" b="0">
                <a:solidFill>
                  <a:srgbClr val="000000"/>
                </a:solidFill>
                <a:latin typeface="Arial"/>
              </a:rPr>
              <a:t> xylem carries water and mineral ions; phloem carries dissolved sugars.</a:t>
            </a:r>
          </a:p>
          <a:p>
            <a:pPr algn="l" marL="182880" indent="-182880">
              <a:spcAft>
                <a:spcPts val="200"/>
              </a:spcAft>
              <a:buClr>
                <a:srgbClr val="2E7D32"/>
              </a:buClr>
              <a:buSzPct val="115000"/>
              <a:buFont typeface="Arial"/>
              <a:buChar char="•"/>
            </a:pPr>
            <a:r>
              <a:rPr sz="1150" b="1">
                <a:solidFill>
                  <a:srgbClr val="000000"/>
                </a:solidFill>
                <a:latin typeface="Arial"/>
              </a:rPr>
              <a:t>Wrong:</a:t>
            </a:r>
            <a:r>
              <a:rPr sz="1150" b="0">
                <a:solidFill>
                  <a:srgbClr val="000000"/>
                </a:solidFill>
                <a:latin typeface="Arial"/>
              </a:rPr>
              <a:t> "Differentiation is when a cell divides." </a:t>
            </a:r>
            <a:r>
              <a:rPr sz="1150" b="1">
                <a:solidFill>
                  <a:srgbClr val="000000"/>
                </a:solidFill>
                <a:latin typeface="Arial"/>
              </a:rPr>
              <a:t>Right:</a:t>
            </a:r>
            <a:r>
              <a:rPr sz="1150" b="0">
                <a:solidFill>
                  <a:srgbClr val="000000"/>
                </a:solidFill>
                <a:latin typeface="Arial"/>
              </a:rPr>
              <a:t> it is when a cell becomes specialised.</a:t>
            </a:r>
          </a:p>
        </p:txBody>
      </p:sp>
      <p:sp>
        <p:nvSpPr>
          <p:cNvPr id="12" name="Rectangle 11"/>
          <p:cNvSpPr/>
          <p:nvPr/>
        </p:nvSpPr>
        <p:spPr>
          <a:xfrm>
            <a:off x="548640" y="5074920"/>
            <a:ext cx="6949440" cy="1373124"/>
          </a:xfrm>
          <a:prstGeom prst="rect">
            <a:avLst/>
          </a:prstGeom>
          <a:noFill/>
          <a:ln w="12700">
            <a:solidFill>
              <a:srgbClr val="2E7D32"/>
            </a:solidFill>
          </a:ln>
          <a:effectLst/>
        </p:spPr>
        <p:txBody>
          <a:bodyPr rtlCol="0" anchor="ctr"/>
          <a:lstStyle/>
          <a:p>
            <a:pPr algn="ctr"/>
          </a:p>
        </p:txBody>
      </p:sp>
      <p:sp>
        <p:nvSpPr>
          <p:cNvPr id="13" name="TextBox 12"/>
          <p:cNvSpPr txBox="1"/>
          <p:nvPr/>
        </p:nvSpPr>
        <p:spPr>
          <a:xfrm>
            <a:off x="548640" y="6521196"/>
            <a:ext cx="6949440" cy="231648"/>
          </a:xfrm>
          <a:prstGeom prst="rect">
            <a:avLst/>
          </a:prstGeom>
          <a:noFill/>
        </p:spPr>
        <p:txBody>
          <a:bodyPr wrap="square" lIns="0" rIns="0" tIns="0" bIns="0" anchor="t">
            <a:spAutoFit/>
          </a:bodyPr>
          <a:lstStyle/>
          <a:p>
            <a:pPr algn="l">
              <a:spcAft>
                <a:spcPts val="0"/>
              </a:spcAft>
            </a:pPr>
            <a:r>
              <a:rPr sz="1400" b="1">
                <a:solidFill>
                  <a:srgbClr val="2E7D32"/>
                </a:solidFill>
                <a:latin typeface="Arial"/>
              </a:rPr>
              <a:t>The six cells at a glance</a:t>
            </a:r>
          </a:p>
        </p:txBody>
      </p:sp>
      <p:pic>
        <p:nvPicPr>
          <p:cNvPr id="14" name="Picture 13" descr="The six cells at a glance."/>
          <p:cNvPicPr>
            <a:picLocks noChangeAspect="1"/>
          </p:cNvPicPr>
          <p:nvPr/>
        </p:nvPicPr>
        <p:blipFill>
          <a:blip r:embed="rId3"/>
          <a:stretch>
            <a:fillRect/>
          </a:stretch>
        </p:blipFill>
        <p:spPr>
          <a:xfrm>
            <a:off x="800099" y="6771132"/>
            <a:ext cx="6446520" cy="1547165"/>
          </a:xfrm>
          <a:prstGeom prst="rect">
            <a:avLst/>
          </a:prstGeom>
        </p:spPr>
      </p:pic>
      <p:sp>
        <p:nvSpPr>
          <p:cNvPr id="15" name="TextBox 14"/>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6" name="TextBox 15"/>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7" name="TextBox 16"/>
          <p:cNvSpPr txBox="1"/>
          <p:nvPr/>
        </p:nvSpPr>
        <p:spPr>
          <a:xfrm>
            <a:off x="7863840" y="1508760"/>
            <a:ext cx="6711696" cy="1748027"/>
          </a:xfrm>
          <a:prstGeom prst="rect">
            <a:avLst/>
          </a:prstGeom>
          <a:noFill/>
        </p:spPr>
        <p:txBody>
          <a:bodyPr wrap="square" lIns="0" rIns="0" tIns="0" bIns="0" anchor="t">
            <a:spAutoFit/>
          </a:bodyPr>
          <a:lstStyle/>
          <a:p>
            <a:pPr algn="l" marL="274320" indent="-274320">
              <a:spcAft>
                <a:spcPts val="300"/>
              </a:spcAft>
              <a:buNone/>
            </a:pPr>
            <a:r>
              <a:rPr sz="1200" b="1">
                <a:solidFill>
                  <a:srgbClr val="2E7D32"/>
                </a:solidFill>
                <a:latin typeface="Arial"/>
              </a:rPr>
              <a:t>1.	</a:t>
            </a:r>
            <a:r>
              <a:rPr sz="1200" b="0">
                <a:solidFill>
                  <a:srgbClr val="000000"/>
                </a:solidFill>
                <a:latin typeface="Arial"/>
              </a:rPr>
              <a:t>Give the job of a phloem cell.</a:t>
            </a:r>
          </a:p>
          <a:p>
            <a:pPr algn="l" marL="274320" indent="-274320">
              <a:spcAft>
                <a:spcPts val="300"/>
              </a:spcAft>
              <a:buNone/>
            </a:pPr>
            <a:r>
              <a:rPr sz="1200" b="1">
                <a:solidFill>
                  <a:srgbClr val="2E7D32"/>
                </a:solidFill>
                <a:latin typeface="Arial"/>
              </a:rPr>
              <a:t>2.	</a:t>
            </a:r>
            <a:r>
              <a:rPr sz="1200" b="0">
                <a:solidFill>
                  <a:srgbClr val="000000"/>
                </a:solidFill>
                <a:latin typeface="Arial"/>
              </a:rPr>
              <a:t>How is a root hair cell adapted to take in water?</a:t>
            </a:r>
          </a:p>
          <a:p>
            <a:pPr algn="l" marL="274320" indent="-274320">
              <a:spcAft>
                <a:spcPts val="300"/>
              </a:spcAft>
              <a:buNone/>
            </a:pPr>
            <a:r>
              <a:rPr sz="1200" b="1">
                <a:solidFill>
                  <a:srgbClr val="2E7D32"/>
                </a:solidFill>
                <a:latin typeface="Arial"/>
              </a:rPr>
              <a:t>3.	</a:t>
            </a:r>
            <a:r>
              <a:rPr sz="1200" b="0">
                <a:solidFill>
                  <a:srgbClr val="000000"/>
                </a:solidFill>
                <a:latin typeface="Arial"/>
              </a:rPr>
              <a:t>Name three ways a sperm cell is adapted to its job.</a:t>
            </a:r>
          </a:p>
          <a:p>
            <a:pPr algn="l" marL="274320" indent="-274320">
              <a:spcAft>
                <a:spcPts val="300"/>
              </a:spcAft>
              <a:buNone/>
            </a:pPr>
            <a:r>
              <a:rPr sz="1200" b="1">
                <a:solidFill>
                  <a:srgbClr val="2E7D32"/>
                </a:solidFill>
                <a:latin typeface="Arial"/>
              </a:rPr>
              <a:t>4.	</a:t>
            </a:r>
            <a:r>
              <a:rPr sz="1200" b="0">
                <a:solidFill>
                  <a:srgbClr val="000000"/>
                </a:solidFill>
                <a:latin typeface="Arial"/>
              </a:rPr>
              <a:t>How does a fatty sheath help a nerve cell?</a:t>
            </a:r>
          </a:p>
          <a:p>
            <a:pPr algn="l" marL="274320" indent="-274320">
              <a:spcAft>
                <a:spcPts val="300"/>
              </a:spcAft>
              <a:buNone/>
            </a:pPr>
            <a:r>
              <a:rPr sz="1200" b="1">
                <a:solidFill>
                  <a:srgbClr val="2E7D32"/>
                </a:solidFill>
                <a:latin typeface="Arial"/>
              </a:rPr>
              <a:t>5.	</a:t>
            </a:r>
            <a:r>
              <a:rPr sz="1200" b="0">
                <a:solidFill>
                  <a:srgbClr val="000000"/>
                </a:solidFill>
                <a:latin typeface="Arial"/>
              </a:rPr>
              <a:t>Why do muscle cells need many mitochondria?</a:t>
            </a:r>
          </a:p>
          <a:p>
            <a:pPr algn="l" marL="274320" indent="-274320">
              <a:spcAft>
                <a:spcPts val="300"/>
              </a:spcAft>
              <a:buNone/>
            </a:pPr>
            <a:r>
              <a:rPr sz="1200" b="1">
                <a:solidFill>
                  <a:srgbClr val="2E7D32"/>
                </a:solidFill>
                <a:latin typeface="Arial"/>
              </a:rPr>
              <a:t>6.	</a:t>
            </a:r>
            <a:r>
              <a:rPr sz="1200" b="0">
                <a:solidFill>
                  <a:srgbClr val="000000"/>
                </a:solidFill>
                <a:latin typeface="Arial"/>
              </a:rPr>
              <a:t>Why are xylem cells hollow?</a:t>
            </a:r>
          </a:p>
          <a:p>
            <a:pPr algn="l" marL="274320" indent="-274320">
              <a:spcAft>
                <a:spcPts val="300"/>
              </a:spcAft>
              <a:buNone/>
            </a:pPr>
            <a:r>
              <a:rPr sz="1200" b="1">
                <a:solidFill>
                  <a:srgbClr val="2E7D32"/>
                </a:solidFill>
                <a:latin typeface="Arial"/>
              </a:rPr>
              <a:t>7.	</a:t>
            </a:r>
            <a:r>
              <a:rPr sz="1200" b="0">
                <a:solidFill>
                  <a:srgbClr val="000000"/>
                </a:solidFill>
                <a:latin typeface="Arial"/>
              </a:rPr>
              <a:t>Describe what happens to a cell when it differentiates.</a:t>
            </a:r>
          </a:p>
          <a:p>
            <a:pPr algn="l" marL="274320" indent="-274320">
              <a:spcAft>
                <a:spcPts val="300"/>
              </a:spcAft>
              <a:buNone/>
            </a:pPr>
            <a:r>
              <a:rPr sz="1200" b="1">
                <a:solidFill>
                  <a:srgbClr val="2E7D32"/>
                </a:solidFill>
                <a:latin typeface="Arial"/>
              </a:rPr>
              <a:t>8.	</a:t>
            </a:r>
            <a:r>
              <a:rPr sz="1200" b="0">
                <a:solidFill>
                  <a:srgbClr val="000000"/>
                </a:solidFill>
                <a:latin typeface="Arial"/>
              </a:rPr>
              <a:t>A root hair is 0.5 mm long. How long is it in micrometres?</a:t>
            </a:r>
          </a:p>
        </p:txBody>
      </p:sp>
      <p:sp>
        <p:nvSpPr>
          <p:cNvPr id="18" name="Rectangle 17"/>
          <p:cNvSpPr/>
          <p:nvPr/>
        </p:nvSpPr>
        <p:spPr>
          <a:xfrm>
            <a:off x="7744968" y="1161288"/>
            <a:ext cx="6949440" cy="2150364"/>
          </a:xfrm>
          <a:prstGeom prst="rect">
            <a:avLst/>
          </a:prstGeom>
          <a:noFill/>
          <a:ln w="12700">
            <a:solidFill>
              <a:srgbClr val="2E7D32"/>
            </a:solidFill>
          </a:ln>
          <a:effectLst/>
        </p:spPr>
        <p:txBody>
          <a:bodyPr rtlCol="0" anchor="ctr"/>
          <a:lstStyle/>
          <a:p>
            <a:pPr algn="ctr"/>
          </a:p>
        </p:txBody>
      </p:sp>
      <p:sp>
        <p:nvSpPr>
          <p:cNvPr id="19" name="TextBox 18"/>
          <p:cNvSpPr txBox="1"/>
          <p:nvPr/>
        </p:nvSpPr>
        <p:spPr>
          <a:xfrm>
            <a:off x="7863840" y="346710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20" name="TextBox 19"/>
          <p:cNvSpPr txBox="1"/>
          <p:nvPr/>
        </p:nvSpPr>
        <p:spPr>
          <a:xfrm>
            <a:off x="7863840" y="3750564"/>
            <a:ext cx="6711696" cy="185978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It carries dissolved sugars up and down the plant.</a:t>
            </a:r>
          </a:p>
          <a:p>
            <a:pPr algn="l" marL="274320" indent="-274320">
              <a:spcAft>
                <a:spcPts val="100"/>
              </a:spcAft>
              <a:buNone/>
            </a:pPr>
            <a:r>
              <a:rPr sz="1150" b="1">
                <a:solidFill>
                  <a:srgbClr val="2E7D32"/>
                </a:solidFill>
                <a:latin typeface="Arial"/>
              </a:rPr>
              <a:t>2.	</a:t>
            </a:r>
            <a:r>
              <a:rPr sz="1150" b="0">
                <a:solidFill>
                  <a:srgbClr val="000000"/>
                </a:solidFill>
                <a:latin typeface="Arial"/>
              </a:rPr>
              <a:t>It has a long, thin extension, which gives a large surface area, so it takes in more water.</a:t>
            </a:r>
          </a:p>
          <a:p>
            <a:pPr algn="l" marL="274320" indent="-274320">
              <a:spcAft>
                <a:spcPts val="100"/>
              </a:spcAft>
              <a:buNone/>
            </a:pPr>
            <a:r>
              <a:rPr sz="1150" b="1">
                <a:solidFill>
                  <a:srgbClr val="2E7D32"/>
                </a:solidFill>
                <a:latin typeface="Arial"/>
              </a:rPr>
              <a:t>3.	</a:t>
            </a:r>
            <a:r>
              <a:rPr sz="1150" b="0">
                <a:solidFill>
                  <a:srgbClr val="000000"/>
                </a:solidFill>
                <a:latin typeface="Arial"/>
              </a:rPr>
              <a:t>A tail to swim; many mitochondria to release energy for swimming; enzymes in the head to digest a way into the egg cell.</a:t>
            </a:r>
          </a:p>
          <a:p>
            <a:pPr algn="l" marL="274320" indent="-274320">
              <a:spcAft>
                <a:spcPts val="100"/>
              </a:spcAft>
              <a:buNone/>
            </a:pPr>
            <a:r>
              <a:rPr sz="1150" b="1">
                <a:solidFill>
                  <a:srgbClr val="2E7D32"/>
                </a:solidFill>
                <a:latin typeface="Arial"/>
              </a:rPr>
              <a:t>4.	</a:t>
            </a:r>
            <a:r>
              <a:rPr sz="1150" b="0">
                <a:solidFill>
                  <a:srgbClr val="000000"/>
                </a:solidFill>
                <a:latin typeface="Arial"/>
              </a:rPr>
              <a:t>It insulates the cell, so impulses travel quickly.</a:t>
            </a:r>
          </a:p>
          <a:p>
            <a:pPr algn="l" marL="274320" indent="-274320">
              <a:spcAft>
                <a:spcPts val="100"/>
              </a:spcAft>
              <a:buNone/>
            </a:pPr>
            <a:r>
              <a:rPr sz="1150" b="1">
                <a:solidFill>
                  <a:srgbClr val="2E7D32"/>
                </a:solidFill>
                <a:latin typeface="Arial"/>
              </a:rPr>
              <a:t>5.	</a:t>
            </a:r>
            <a:r>
              <a:rPr sz="1150" b="0">
                <a:solidFill>
                  <a:srgbClr val="000000"/>
                </a:solidFill>
                <a:latin typeface="Arial"/>
              </a:rPr>
              <a:t>To release the energy the cell needs to contract.</a:t>
            </a:r>
          </a:p>
          <a:p>
            <a:pPr algn="l" marL="274320" indent="-274320">
              <a:spcAft>
                <a:spcPts val="100"/>
              </a:spcAft>
              <a:buNone/>
            </a:pPr>
            <a:r>
              <a:rPr sz="1150" b="1">
                <a:solidFill>
                  <a:srgbClr val="2E7D32"/>
                </a:solidFill>
                <a:latin typeface="Arial"/>
              </a:rPr>
              <a:t>6.	</a:t>
            </a:r>
            <a:r>
              <a:rPr sz="1150" b="0">
                <a:solidFill>
                  <a:srgbClr val="000000"/>
                </a:solidFill>
                <a:latin typeface="Arial"/>
              </a:rPr>
              <a:t>The cells are dead, and their cytoplasm, nucleus and end walls have broken down, so water and mineral ions flow through with nothing in the way.</a:t>
            </a:r>
          </a:p>
          <a:p>
            <a:pPr algn="l" marL="274320" indent="-274320">
              <a:spcAft>
                <a:spcPts val="100"/>
              </a:spcAft>
              <a:buNone/>
            </a:pPr>
            <a:r>
              <a:rPr sz="1150" b="1">
                <a:solidFill>
                  <a:srgbClr val="2E7D32"/>
                </a:solidFill>
                <a:latin typeface="Arial"/>
              </a:rPr>
              <a:t>7.	</a:t>
            </a:r>
            <a:r>
              <a:rPr sz="1150" b="0">
                <a:solidFill>
                  <a:srgbClr val="000000"/>
                </a:solidFill>
                <a:latin typeface="Arial"/>
              </a:rPr>
              <a:t>It becomes specialised: it gains the sub-cellular structures it needs for its job.</a:t>
            </a:r>
          </a:p>
          <a:p>
            <a:pPr algn="l" marL="274320" indent="-274320">
              <a:spcAft>
                <a:spcPts val="100"/>
              </a:spcAft>
              <a:buNone/>
            </a:pPr>
            <a:r>
              <a:rPr sz="1150" b="1">
                <a:solidFill>
                  <a:srgbClr val="2E7D32"/>
                </a:solidFill>
                <a:latin typeface="Arial"/>
              </a:rPr>
              <a:t>8.	</a:t>
            </a:r>
            <a:r>
              <a:rPr sz="1150" b="0">
                <a:solidFill>
                  <a:srgbClr val="000000"/>
                </a:solidFill>
                <a:latin typeface="Arial"/>
              </a:rPr>
              <a:t>0.5 × 1000 = 500 µm.</a:t>
            </a:r>
          </a:p>
        </p:txBody>
      </p:sp>
      <p:sp>
        <p:nvSpPr>
          <p:cNvPr id="21" name="Rectangle 20"/>
          <p:cNvSpPr/>
          <p:nvPr/>
        </p:nvSpPr>
        <p:spPr>
          <a:xfrm>
            <a:off x="7744968" y="3403092"/>
            <a:ext cx="6949440" cy="2262124"/>
          </a:xfrm>
          <a:prstGeom prst="rect">
            <a:avLst/>
          </a:prstGeom>
          <a:noFill/>
          <a:ln w="9525">
            <a:solidFill>
              <a:srgbClr val="D2D2D2"/>
            </a:solidFill>
          </a:ln>
          <a:effectLst/>
        </p:spPr>
        <p:txBody>
          <a:bodyPr rtlCol="0" anchor="ctr"/>
          <a:lstStyle/>
          <a:p>
            <a:pPr algn="ctr"/>
          </a:p>
        </p:txBody>
      </p:sp>
      <p:sp>
        <p:nvSpPr>
          <p:cNvPr id="22" name="TextBox 21"/>
          <p:cNvSpPr txBox="1"/>
          <p:nvPr/>
        </p:nvSpPr>
        <p:spPr>
          <a:xfrm>
            <a:off x="7744968" y="586638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23" name="Rectangle 22"/>
          <p:cNvSpPr/>
          <p:nvPr/>
        </p:nvSpPr>
        <p:spPr>
          <a:xfrm>
            <a:off x="7744968" y="6126988"/>
            <a:ext cx="6949440" cy="19202"/>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744968" y="6214770"/>
            <a:ext cx="6949440" cy="167182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0">
                <a:solidFill>
                  <a:srgbClr val="000000"/>
                </a:solidFill>
                <a:latin typeface="Arial"/>
              </a:rPr>
              <a:t>Learn the job of each of the six cells and two or three features of each.</a:t>
            </a:r>
          </a:p>
          <a:p>
            <a:pPr algn="l" marL="182880" indent="-182880">
              <a:spcAft>
                <a:spcPts val="300"/>
              </a:spcAft>
              <a:buClr>
                <a:srgbClr val="2E7D32"/>
              </a:buClr>
              <a:buSzPct val="115000"/>
              <a:buFont typeface="Arial"/>
              <a:buChar char="•"/>
            </a:pPr>
            <a:r>
              <a:rPr sz="1200" b="0">
                <a:solidFill>
                  <a:srgbClr val="000000"/>
                </a:solidFill>
                <a:latin typeface="Arial"/>
              </a:rPr>
              <a:t>For "explain how this cell is adapted", write feature → how it helps → job for each feature.</a:t>
            </a:r>
          </a:p>
          <a:p>
            <a:pPr algn="l" marL="182880" indent="-182880">
              <a:spcAft>
                <a:spcPts val="300"/>
              </a:spcAft>
              <a:buClr>
                <a:srgbClr val="2E7D32"/>
              </a:buClr>
              <a:buSzPct val="115000"/>
              <a:buFont typeface="Arial"/>
              <a:buChar char="•"/>
            </a:pPr>
            <a:r>
              <a:rPr sz="1200" b="0">
                <a:solidFill>
                  <a:srgbClr val="000000"/>
                </a:solidFill>
                <a:latin typeface="Arial"/>
              </a:rPr>
              <a:t>With a cell you have not met, use the information given. Many mitochondria means energy is released for something: say what.</a:t>
            </a:r>
          </a:p>
          <a:p>
            <a:pPr algn="l" marL="182880" indent="-182880">
              <a:spcAft>
                <a:spcPts val="300"/>
              </a:spcAft>
              <a:buClr>
                <a:srgbClr val="2E7D32"/>
              </a:buClr>
              <a:buSzPct val="115000"/>
              <a:buFont typeface="Arial"/>
              <a:buChar char="•"/>
            </a:pPr>
            <a:r>
              <a:rPr sz="1200" b="0">
                <a:solidFill>
                  <a:srgbClr val="000000"/>
                </a:solidFill>
                <a:latin typeface="Arial"/>
              </a:rPr>
              <a:t>Energy is </a:t>
            </a:r>
            <a:r>
              <a:rPr sz="1200" b="1">
                <a:solidFill>
                  <a:srgbClr val="000000"/>
                </a:solidFill>
                <a:latin typeface="Arial"/>
              </a:rPr>
              <a:t>released</a:t>
            </a:r>
            <a:r>
              <a:rPr sz="1200" b="0">
                <a:solidFill>
                  <a:srgbClr val="000000"/>
                </a:solidFill>
                <a:latin typeface="Arial"/>
              </a:rPr>
              <a:t> by respiration in mitochondria. Never write that energy is "made".</a:t>
            </a:r>
          </a:p>
          <a:p>
            <a:pPr algn="l" marL="182880" indent="-182880">
              <a:spcAft>
                <a:spcPts val="300"/>
              </a:spcAft>
              <a:buClr>
                <a:srgbClr val="2E7D32"/>
              </a:buClr>
              <a:buSzPct val="115000"/>
              <a:buFont typeface="Arial"/>
              <a:buChar char="•"/>
            </a:pPr>
            <a:r>
              <a:rPr sz="1200" b="0">
                <a:solidFill>
                  <a:srgbClr val="000000"/>
                </a:solidFill>
                <a:latin typeface="Arial"/>
              </a:rPr>
              <a:t>Xylem: dead, hollow, lignin, water and mineral ions. Phloem: living, pores in end walls, dissolved sugars.</a:t>
            </a:r>
          </a:p>
          <a:p>
            <a:pPr algn="l" marL="182880" indent="-182880">
              <a:spcAft>
                <a:spcPts val="300"/>
              </a:spcAft>
              <a:buClr>
                <a:srgbClr val="2E7D32"/>
              </a:buClr>
              <a:buSzPct val="115000"/>
              <a:buFont typeface="Arial"/>
              <a:buChar char="•"/>
            </a:pPr>
            <a:r>
              <a:rPr sz="1200" b="0">
                <a:solidFill>
                  <a:srgbClr val="000000"/>
                </a:solidFill>
                <a:latin typeface="Arial"/>
              </a:rPr>
              <a:t>In size questions, change both sizes into the same unit first, show your working and give the unit.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Mandatory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The root hair cell</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3</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root hair cell in the soil.</a:t>
            </a:r>
          </a:p>
        </p:txBody>
      </p:sp>
      <p:pic>
        <p:nvPicPr>
          <p:cNvPr id="12" name="Picture 11" descr="The diagram shows a root hair cell in the soil. (a) Name the parts labelled 1 to 5. [5]."/>
          <p:cNvPicPr>
            <a:picLocks noChangeAspect="1"/>
          </p:cNvPicPr>
          <p:nvPr/>
        </p:nvPicPr>
        <p:blipFill>
          <a:blip r:embed="rId2"/>
          <a:stretch>
            <a:fillRect/>
          </a:stretch>
        </p:blipFill>
        <p:spPr>
          <a:xfrm>
            <a:off x="1754046" y="1920240"/>
            <a:ext cx="4538628" cy="3108960"/>
          </a:xfrm>
          <a:prstGeom prst="rect">
            <a:avLst/>
          </a:prstGeom>
        </p:spPr>
      </p:pic>
      <p:sp>
        <p:nvSpPr>
          <p:cNvPr id="13" name="TextBox 12"/>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Name the parts labelled 1 to 5.  [5]</a:t>
            </a:r>
          </a:p>
        </p:txBody>
      </p:sp>
      <p:sp>
        <p:nvSpPr>
          <p:cNvPr id="14" name="TextBox 13"/>
          <p:cNvSpPr txBox="1"/>
          <p:nvPr/>
        </p:nvSpPr>
        <p:spPr>
          <a:xfrm>
            <a:off x="868680" y="562432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5" name="Rectangle 14"/>
          <p:cNvSpPr/>
          <p:nvPr/>
        </p:nvSpPr>
        <p:spPr>
          <a:xfrm>
            <a:off x="1188719" y="5871210"/>
            <a:ext cx="278892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868680" y="610971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7" name="Rectangle 16"/>
          <p:cNvSpPr/>
          <p:nvPr/>
        </p:nvSpPr>
        <p:spPr>
          <a:xfrm>
            <a:off x="1188719" y="6356604"/>
            <a:ext cx="278892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868680" y="659510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9" name="Rectangle 18"/>
          <p:cNvSpPr/>
          <p:nvPr/>
        </p:nvSpPr>
        <p:spPr>
          <a:xfrm>
            <a:off x="1188719" y="6841998"/>
            <a:ext cx="278892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4251960" y="562432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1" name="Rectangle 20"/>
          <p:cNvSpPr/>
          <p:nvPr/>
        </p:nvSpPr>
        <p:spPr>
          <a:xfrm>
            <a:off x="4572000" y="5871210"/>
            <a:ext cx="278892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4251960" y="6109716"/>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5</a:t>
            </a:r>
          </a:p>
        </p:txBody>
      </p:sp>
      <p:sp>
        <p:nvSpPr>
          <p:cNvPr id="23" name="Rectangle 22"/>
          <p:cNvSpPr/>
          <p:nvPr/>
        </p:nvSpPr>
        <p:spPr>
          <a:xfrm>
            <a:off x="4572000" y="6356604"/>
            <a:ext cx="278892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685800" y="700659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Most leaf cells have chloroplasts. Root hair cells do not. Give the reason.  [1]</a:t>
            </a:r>
          </a:p>
        </p:txBody>
      </p:sp>
      <p:sp>
        <p:nvSpPr>
          <p:cNvPr id="25" name="Rectangle 24"/>
          <p:cNvSpPr/>
          <p:nvPr/>
        </p:nvSpPr>
        <p:spPr>
          <a:xfrm>
            <a:off x="960120" y="7799832"/>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960120" y="8183880"/>
            <a:ext cx="64008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7744968" y="1143000"/>
            <a:ext cx="6949440" cy="3291839"/>
          </a:xfrm>
          <a:prstGeom prst="rect">
            <a:avLst/>
          </a:prstGeom>
          <a:solidFill>
            <a:srgbClr val="FFFFFF"/>
          </a:solidFill>
          <a:ln w="9525">
            <a:solidFill>
              <a:srgbClr val="000000"/>
            </a:solidFill>
          </a:ln>
          <a:effectLst/>
        </p:spPr>
        <p:txBody>
          <a:bodyPr rtlCol="0" anchor="ctr"/>
          <a:lstStyle/>
          <a:p>
            <a:pPr algn="ctr"/>
          </a:p>
        </p:txBody>
      </p:sp>
      <p:sp>
        <p:nvSpPr>
          <p:cNvPr id="28" name="TextBox 2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29" name="TextBox 2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0" name="TextBox 29"/>
          <p:cNvSpPr txBox="1"/>
          <p:nvPr/>
        </p:nvSpPr>
        <p:spPr>
          <a:xfrm>
            <a:off x="12004800" y="1284732"/>
            <a:ext cx="210788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10</a:t>
            </a:r>
          </a:p>
        </p:txBody>
      </p:sp>
      <p:sp>
        <p:nvSpPr>
          <p:cNvPr id="31" name="TextBox 30"/>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Two words are not needed.</a:t>
            </a:r>
          </a:p>
        </p:txBody>
      </p:sp>
      <p:sp>
        <p:nvSpPr>
          <p:cNvPr id="32" name="Rectangle 31"/>
          <p:cNvSpPr/>
          <p:nvPr/>
        </p:nvSpPr>
        <p:spPr>
          <a:xfrm>
            <a:off x="7973568" y="1901952"/>
            <a:ext cx="6492240" cy="676656"/>
          </a:xfrm>
          <a:prstGeom prst="rect">
            <a:avLst/>
          </a:prstGeom>
          <a:solidFill>
            <a:srgbClr val="FFFFFF"/>
          </a:solidFill>
          <a:ln w="15875">
            <a:solidFill>
              <a:srgbClr val="000000"/>
            </a:solidFill>
          </a:ln>
          <a:effectLst/>
        </p:spPr>
        <p:txBody>
          <a:bodyPr rtlCol="0" anchor="ctr"/>
          <a:lstStyle/>
          <a:p>
            <a:pPr algn="ctr"/>
          </a:p>
        </p:txBody>
      </p:sp>
      <p:sp>
        <p:nvSpPr>
          <p:cNvPr id="33" name="TextBox 32"/>
          <p:cNvSpPr txBox="1"/>
          <p:nvPr/>
        </p:nvSpPr>
        <p:spPr>
          <a:xfrm>
            <a:off x="806500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differentiation</a:t>
            </a:r>
          </a:p>
        </p:txBody>
      </p:sp>
      <p:sp>
        <p:nvSpPr>
          <p:cNvPr id="34" name="TextBox 33"/>
          <p:cNvSpPr txBox="1"/>
          <p:nvPr/>
        </p:nvSpPr>
        <p:spPr>
          <a:xfrm>
            <a:off x="964234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early</a:t>
            </a:r>
          </a:p>
        </p:txBody>
      </p:sp>
      <p:sp>
        <p:nvSpPr>
          <p:cNvPr id="35" name="TextBox 34"/>
          <p:cNvSpPr txBox="1"/>
          <p:nvPr/>
        </p:nvSpPr>
        <p:spPr>
          <a:xfrm>
            <a:off x="1121968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late</a:t>
            </a:r>
          </a:p>
        </p:txBody>
      </p:sp>
      <p:sp>
        <p:nvSpPr>
          <p:cNvPr id="36" name="TextBox 35"/>
          <p:cNvSpPr txBox="1"/>
          <p:nvPr/>
        </p:nvSpPr>
        <p:spPr>
          <a:xfrm>
            <a:off x="1279702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mitosis</a:t>
            </a:r>
          </a:p>
        </p:txBody>
      </p:sp>
      <p:sp>
        <p:nvSpPr>
          <p:cNvPr id="37" name="TextBox 36"/>
          <p:cNvSpPr txBox="1"/>
          <p:nvPr/>
        </p:nvSpPr>
        <p:spPr>
          <a:xfrm>
            <a:off x="806500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plant</a:t>
            </a:r>
          </a:p>
        </p:txBody>
      </p:sp>
      <p:sp>
        <p:nvSpPr>
          <p:cNvPr id="38" name="TextBox 37"/>
          <p:cNvSpPr txBox="1"/>
          <p:nvPr/>
        </p:nvSpPr>
        <p:spPr>
          <a:xfrm>
            <a:off x="964234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repair</a:t>
            </a:r>
          </a:p>
        </p:txBody>
      </p:sp>
      <p:sp>
        <p:nvSpPr>
          <p:cNvPr id="39" name="TextBox 38"/>
          <p:cNvSpPr txBox="1"/>
          <p:nvPr/>
        </p:nvSpPr>
        <p:spPr>
          <a:xfrm>
            <a:off x="1121968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structure</a:t>
            </a:r>
          </a:p>
        </p:txBody>
      </p:sp>
      <p:sp>
        <p:nvSpPr>
          <p:cNvPr id="40" name="TextBox 39"/>
          <p:cNvSpPr txBox="1"/>
          <p:nvPr/>
        </p:nvSpPr>
        <p:spPr>
          <a:xfrm>
            <a:off x="7882128" y="2697480"/>
            <a:ext cx="6675120" cy="1622424"/>
          </a:xfrm>
          <a:prstGeom prst="rect">
            <a:avLst/>
          </a:prstGeom>
          <a:noFill/>
        </p:spPr>
        <p:txBody>
          <a:bodyPr wrap="square" lIns="0" rIns="0" tIns="0" bIns="0" anchor="t">
            <a:spAutoFit/>
          </a:bodyPr>
          <a:lstStyle/>
          <a:p>
            <a:pPr algn="l">
              <a:spcAft>
                <a:spcPts val="1000"/>
              </a:spcAft>
            </a:pPr>
            <a:r>
              <a:rPr sz="1500" b="0">
                <a:solidFill>
                  <a:srgbClr val="000000"/>
                </a:solidFill>
                <a:latin typeface="Arial"/>
              </a:rPr>
              <a:t>1. A specialised cell has a ____________ that suits it to one job.</a:t>
            </a:r>
          </a:p>
          <a:p>
            <a:pPr algn="l">
              <a:spcAft>
                <a:spcPts val="1000"/>
              </a:spcAft>
            </a:pPr>
            <a:r>
              <a:rPr sz="1500" b="0">
                <a:solidFill>
                  <a:srgbClr val="000000"/>
                </a:solidFill>
                <a:latin typeface="Arial"/>
              </a:rPr>
              <a:t>2. Cells become specialised by a process called ____________.</a:t>
            </a:r>
          </a:p>
          <a:p>
            <a:pPr algn="l">
              <a:spcAft>
                <a:spcPts val="1000"/>
              </a:spcAft>
            </a:pPr>
            <a:r>
              <a:rPr sz="1500" b="0">
                <a:solidFill>
                  <a:srgbClr val="000000"/>
                </a:solidFill>
                <a:latin typeface="Arial"/>
              </a:rPr>
              <a:t>3. Most animal cells differentiate at an ____________ stage.</a:t>
            </a:r>
          </a:p>
          <a:p>
            <a:pPr algn="l">
              <a:spcAft>
                <a:spcPts val="1000"/>
              </a:spcAft>
            </a:pPr>
            <a:r>
              <a:rPr sz="1500" b="0">
                <a:solidFill>
                  <a:srgbClr val="000000"/>
                </a:solidFill>
                <a:latin typeface="Arial"/>
              </a:rPr>
              <a:t>4. Many ____________ cells can differentiate throughout their lives.</a:t>
            </a:r>
          </a:p>
          <a:p>
            <a:pPr algn="l">
              <a:spcAft>
                <a:spcPts val="1000"/>
              </a:spcAft>
            </a:pPr>
            <a:r>
              <a:rPr sz="1500" b="0">
                <a:solidFill>
                  <a:srgbClr val="000000"/>
                </a:solidFill>
                <a:latin typeface="Arial"/>
              </a:rPr>
              <a:t>5. In adult animals, cell division is mainly for ____________ and replacement.</a:t>
            </a:r>
          </a:p>
        </p:txBody>
      </p:sp>
      <p:sp>
        <p:nvSpPr>
          <p:cNvPr id="41" name="Rectangle 40"/>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42" name="TextBox 41"/>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cell has this feature?</a:t>
            </a:r>
          </a:p>
        </p:txBody>
      </p:sp>
      <p:sp>
        <p:nvSpPr>
          <p:cNvPr id="43" name="TextBox 42"/>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4" name="TextBox 43"/>
          <p:cNvSpPr txBox="1"/>
          <p:nvPr/>
        </p:nvSpPr>
        <p:spPr>
          <a:xfrm>
            <a:off x="11920122" y="4713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and 6</a:t>
            </a:r>
          </a:p>
        </p:txBody>
      </p:sp>
      <p:sp>
        <p:nvSpPr>
          <p:cNvPr id="45" name="TextBox 44"/>
          <p:cNvSpPr txBox="1"/>
          <p:nvPr/>
        </p:nvSpPr>
        <p:spPr>
          <a:xfrm>
            <a:off x="7882128" y="5001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one box in each row.</a:t>
            </a:r>
          </a:p>
        </p:txBody>
      </p:sp>
      <p:graphicFrame>
        <p:nvGraphicFramePr>
          <p:cNvPr id="46" name="Table 45"/>
          <p:cNvGraphicFramePr>
            <a:graphicFrameLocks noGrp="1"/>
          </p:cNvGraphicFramePr>
          <p:nvPr/>
        </p:nvGraphicFramePr>
        <p:xfrm>
          <a:off x="7882128" y="5349240"/>
          <a:ext cx="6675120" cy="2651760"/>
        </p:xfrm>
        <a:graphic>
          <a:graphicData uri="http://schemas.openxmlformats.org/drawingml/2006/table">
            <a:tbl>
              <a:tblPr firstRow="0" bandRow="0">
                <a:tableStyleId>{5C22544A-7EE6-4342-B048-85BDC9FD1C3A}</a:tableStyleId>
              </a:tblPr>
              <a:tblGrid>
                <a:gridCol w="3346704"/>
                <a:gridCol w="832104"/>
                <a:gridCol w="832104"/>
                <a:gridCol w="832104"/>
                <a:gridCol w="832104"/>
              </a:tblGrid>
              <a:tr h="457200">
                <a:tc>
                  <a:txBody>
                    <a:bodyPr/>
                    <a:lstStyle/>
                    <a:p>
                      <a:pPr algn="ctr"/>
                      <a:r>
                        <a:rPr sz="1300" b="1">
                          <a:solidFill>
                            <a:srgbClr val="000000"/>
                          </a:solidFill>
                          <a:latin typeface="Arial"/>
                        </a:rPr>
                        <a:t>Feature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Sperm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Nerve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l"/>
                      <a:r>
                        <a:rPr sz="1350" b="0">
                          <a:solidFill>
                            <a:srgbClr val="000000"/>
                          </a:solidFill>
                          <a:latin typeface="Arial"/>
                        </a:rPr>
                        <a:t>1. a long tail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2. branched endings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3. protein fibres that slide over each other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4. a long, thin extension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5. enzymes in its head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6. a fatty sheath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Mandatory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300158" y="1284732"/>
            <a:ext cx="2616196"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2, 6, 9 and 10</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Give the meaning of the term “specialised cell”.  [1]</a:t>
            </a:r>
          </a:p>
        </p:txBody>
      </p:sp>
      <p:sp>
        <p:nvSpPr>
          <p:cNvPr id="12" name="Rectangle 11"/>
          <p:cNvSpPr/>
          <p:nvPr/>
        </p:nvSpPr>
        <p:spPr>
          <a:xfrm>
            <a:off x="960120" y="2124837"/>
            <a:ext cx="6400800" cy="10972"/>
          </a:xfrm>
          <a:prstGeom prst="rect">
            <a:avLst/>
          </a:prstGeom>
          <a:solidFill>
            <a:srgbClr val="000000"/>
          </a:solidFill>
          <a:ln>
            <a:noFill/>
          </a:ln>
          <a:effectLst/>
        </p:spPr>
        <p:txBody>
          <a:bodyPr rtlCol="0" anchor="ctr"/>
          <a:lstStyle/>
          <a:p>
            <a:pPr algn="ctr"/>
          </a:p>
        </p:txBody>
      </p:sp>
      <p:sp>
        <p:nvSpPr>
          <p:cNvPr id="13" name="Rectangle 12"/>
          <p:cNvSpPr/>
          <p:nvPr/>
        </p:nvSpPr>
        <p:spPr>
          <a:xfrm>
            <a:off x="960120" y="2508885"/>
            <a:ext cx="6400800" cy="10972"/>
          </a:xfrm>
          <a:prstGeom prst="rect">
            <a:avLst/>
          </a:prstGeom>
          <a:solidFill>
            <a:srgbClr val="000000"/>
          </a:solidFill>
          <a:ln>
            <a:noFill/>
          </a:ln>
          <a:effectLst/>
        </p:spPr>
        <p:txBody>
          <a:bodyPr rtlCol="0" anchor="ctr"/>
          <a:lstStyle/>
          <a:p>
            <a:pPr algn="ctr"/>
          </a:p>
        </p:txBody>
      </p:sp>
      <p:sp>
        <p:nvSpPr>
          <p:cNvPr id="14" name="TextBox 13"/>
          <p:cNvSpPr txBox="1"/>
          <p:nvPr/>
        </p:nvSpPr>
        <p:spPr>
          <a:xfrm>
            <a:off x="685800" y="263984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one way the painting of a real root is different from the diagram of a root hair cell.  [1]</a:t>
            </a:r>
          </a:p>
        </p:txBody>
      </p:sp>
      <p:sp>
        <p:nvSpPr>
          <p:cNvPr id="15" name="Rectangle 14"/>
          <p:cNvSpPr/>
          <p:nvPr/>
        </p:nvSpPr>
        <p:spPr>
          <a:xfrm>
            <a:off x="960120" y="3414794"/>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3798842"/>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3929797"/>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Nerve cells have a fatty sheath. How does it help the nerve cell?  [1]</a:t>
            </a:r>
          </a:p>
        </p:txBody>
      </p:sp>
      <p:sp>
        <p:nvSpPr>
          <p:cNvPr id="18" name="Rectangle 17"/>
          <p:cNvSpPr/>
          <p:nvPr/>
        </p:nvSpPr>
        <p:spPr>
          <a:xfrm>
            <a:off x="960120" y="4481866"/>
            <a:ext cx="64008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461282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Xylem cell walls contain lignin. Give one job of the lignin.  [1]</a:t>
            </a:r>
          </a:p>
        </p:txBody>
      </p:sp>
      <p:sp>
        <p:nvSpPr>
          <p:cNvPr id="20" name="Rectangle 19"/>
          <p:cNvSpPr/>
          <p:nvPr/>
        </p:nvSpPr>
        <p:spPr>
          <a:xfrm>
            <a:off x="960120" y="5164890"/>
            <a:ext cx="6400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5800" y="529584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Name the plant cells that carry dissolved sugars.  [1]</a:t>
            </a:r>
          </a:p>
        </p:txBody>
      </p:sp>
      <p:sp>
        <p:nvSpPr>
          <p:cNvPr id="22" name="Rectangle 21"/>
          <p:cNvSpPr/>
          <p:nvPr/>
        </p:nvSpPr>
        <p:spPr>
          <a:xfrm>
            <a:off x="960120" y="5847914"/>
            <a:ext cx="64008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5978869"/>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Phloem cells have pores in their end walls. What moves through the pores?  [1]</a:t>
            </a:r>
          </a:p>
        </p:txBody>
      </p:sp>
      <p:sp>
        <p:nvSpPr>
          <p:cNvPr id="24" name="Rectangle 23"/>
          <p:cNvSpPr/>
          <p:nvPr/>
        </p:nvSpPr>
        <p:spPr>
          <a:xfrm>
            <a:off x="960120" y="6753823"/>
            <a:ext cx="640080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685800" y="688477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7. What is cell division mainly used for in adult animals?  [1]</a:t>
            </a:r>
          </a:p>
        </p:txBody>
      </p:sp>
      <p:sp>
        <p:nvSpPr>
          <p:cNvPr id="26" name="Rectangle 25"/>
          <p:cNvSpPr/>
          <p:nvPr/>
        </p:nvSpPr>
        <p:spPr>
          <a:xfrm>
            <a:off x="960120" y="7436847"/>
            <a:ext cx="6400800" cy="10972"/>
          </a:xfrm>
          <a:prstGeom prst="rect">
            <a:avLst/>
          </a:prstGeom>
          <a:solidFill>
            <a:srgbClr val="000000"/>
          </a:solidFill>
          <a:ln>
            <a:noFill/>
          </a:ln>
          <a:effectLst/>
        </p:spPr>
        <p:txBody>
          <a:bodyPr rtlCol="0" anchor="ctr"/>
          <a:lstStyle/>
          <a:p>
            <a:pPr algn="ctr"/>
          </a:p>
        </p:txBody>
      </p:sp>
      <p:sp>
        <p:nvSpPr>
          <p:cNvPr id="27" name="TextBox 26"/>
          <p:cNvSpPr txBox="1"/>
          <p:nvPr/>
        </p:nvSpPr>
        <p:spPr>
          <a:xfrm>
            <a:off x="685800" y="756780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8. Are xylem cells living or dead when they carry water?  [1]</a:t>
            </a:r>
          </a:p>
        </p:txBody>
      </p:sp>
      <p:sp>
        <p:nvSpPr>
          <p:cNvPr id="28" name="Rectangle 27"/>
          <p:cNvSpPr/>
          <p:nvPr/>
        </p:nvSpPr>
        <p:spPr>
          <a:xfrm>
            <a:off x="960120" y="8119872"/>
            <a:ext cx="640080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7744968" y="1143000"/>
            <a:ext cx="6949440" cy="3291839"/>
          </a:xfrm>
          <a:prstGeom prst="rect">
            <a:avLst/>
          </a:prstGeom>
          <a:solidFill>
            <a:srgbClr val="FFFFFF"/>
          </a:solidFill>
          <a:ln w="9525">
            <a:solidFill>
              <a:srgbClr val="000000"/>
            </a:solidFill>
          </a:ln>
          <a:effectLst/>
        </p:spPr>
        <p:txBody>
          <a:bodyPr rtlCol="0" anchor="ctr"/>
          <a:lstStyle/>
          <a:p>
            <a:pPr algn="ctr"/>
          </a:p>
        </p:txBody>
      </p:sp>
      <p:sp>
        <p:nvSpPr>
          <p:cNvPr id="30" name="TextBox 2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31" name="TextBox 3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2" name="TextBox 31"/>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7</a:t>
            </a:r>
          </a:p>
        </p:txBody>
      </p:sp>
      <p:sp>
        <p:nvSpPr>
          <p:cNvPr id="33" name="TextBox 32"/>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draws a sperm cell 75 mm long. The real sperm cell is 50 µm long. Calculate the magnification of the drawing. Use: magnification = size of image ÷ size of real object, and 1 mm = 1000 µm. Show your working.  [3]</a:t>
            </a:r>
          </a:p>
        </p:txBody>
      </p:sp>
      <p:sp>
        <p:nvSpPr>
          <p:cNvPr id="34" name="TextBox 33"/>
          <p:cNvSpPr txBox="1"/>
          <p:nvPr/>
        </p:nvSpPr>
        <p:spPr>
          <a:xfrm>
            <a:off x="8156448" y="3749039"/>
            <a:ext cx="1560549"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 ×</a:t>
            </a:r>
          </a:p>
        </p:txBody>
      </p:sp>
      <p:sp>
        <p:nvSpPr>
          <p:cNvPr id="35" name="Rectangle 34"/>
          <p:cNvSpPr/>
          <p:nvPr/>
        </p:nvSpPr>
        <p:spPr>
          <a:xfrm>
            <a:off x="9716997" y="3995927"/>
            <a:ext cx="201168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37" name="TextBox 36"/>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8" name="TextBox 37"/>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9" name="TextBox 38"/>
          <p:cNvSpPr txBox="1"/>
          <p:nvPr/>
        </p:nvSpPr>
        <p:spPr>
          <a:xfrm>
            <a:off x="12589480" y="4713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4</a:t>
            </a:r>
          </a:p>
        </p:txBody>
      </p:sp>
      <p:sp>
        <p:nvSpPr>
          <p:cNvPr id="40" name="TextBox 39"/>
          <p:cNvSpPr txBox="1"/>
          <p:nvPr/>
        </p:nvSpPr>
        <p:spPr>
          <a:xfrm>
            <a:off x="7882128" y="5001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sperm cell’s job is to reach an egg cell and fertilise it. Explain how a sperm cell is adapted to do this job.  [4]</a:t>
            </a:r>
          </a:p>
        </p:txBody>
      </p:sp>
      <p:sp>
        <p:nvSpPr>
          <p:cNvPr id="41" name="Rectangle 40"/>
          <p:cNvSpPr/>
          <p:nvPr/>
        </p:nvSpPr>
        <p:spPr>
          <a:xfrm>
            <a:off x="8156448" y="5776722"/>
            <a:ext cx="640080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8156448" y="6194145"/>
            <a:ext cx="640080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8156448" y="6611569"/>
            <a:ext cx="6400800" cy="10972"/>
          </a:xfrm>
          <a:prstGeom prst="rect">
            <a:avLst/>
          </a:prstGeom>
          <a:solidFill>
            <a:srgbClr val="000000"/>
          </a:solidFill>
          <a:ln>
            <a:noFill/>
          </a:ln>
          <a:effectLst/>
        </p:spPr>
        <p:txBody>
          <a:bodyPr rtlCol="0" anchor="ctr"/>
          <a:lstStyle/>
          <a:p>
            <a:pPr algn="ctr"/>
          </a:p>
        </p:txBody>
      </p:sp>
      <p:sp>
        <p:nvSpPr>
          <p:cNvPr id="44" name="Rectangle 43"/>
          <p:cNvSpPr/>
          <p:nvPr/>
        </p:nvSpPr>
        <p:spPr>
          <a:xfrm>
            <a:off x="8156448" y="7028992"/>
            <a:ext cx="6400800" cy="10972"/>
          </a:xfrm>
          <a:prstGeom prst="rect">
            <a:avLst/>
          </a:prstGeom>
          <a:solidFill>
            <a:srgbClr val="000000"/>
          </a:solidFill>
          <a:ln>
            <a:noFill/>
          </a:ln>
          <a:effectLst/>
        </p:spPr>
        <p:txBody>
          <a:bodyPr rtlCol="0" anchor="ctr"/>
          <a:lstStyle/>
          <a:p>
            <a:pPr algn="ctr"/>
          </a:p>
        </p:txBody>
      </p:sp>
      <p:sp>
        <p:nvSpPr>
          <p:cNvPr id="45" name="Rectangle 44"/>
          <p:cNvSpPr/>
          <p:nvPr/>
        </p:nvSpPr>
        <p:spPr>
          <a:xfrm>
            <a:off x="8156448" y="7446416"/>
            <a:ext cx="6400800" cy="10972"/>
          </a:xfrm>
          <a:prstGeom prst="rect">
            <a:avLst/>
          </a:prstGeom>
          <a:solidFill>
            <a:srgbClr val="000000"/>
          </a:solidFill>
          <a:ln>
            <a:noFill/>
          </a:ln>
          <a:effectLst/>
        </p:spPr>
        <p:txBody>
          <a:bodyPr rtlCol="0" anchor="ctr"/>
          <a:lstStyle/>
          <a:p>
            <a:pPr algn="ctr"/>
          </a:p>
        </p:txBody>
      </p:sp>
      <p:sp>
        <p:nvSpPr>
          <p:cNvPr id="46" name="Rectangle 45"/>
          <p:cNvSpPr/>
          <p:nvPr/>
        </p:nvSpPr>
        <p:spPr>
          <a:xfrm>
            <a:off x="8156448" y="7863840"/>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The root hair cell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root hair cell in the soil.</a:t>
            </a:r>
          </a:p>
        </p:txBody>
      </p:sp>
      <p:pic>
        <p:nvPicPr>
          <p:cNvPr id="10" name="Picture 9" descr="The diagram shows a root hair cell in the soil."/>
          <p:cNvPicPr>
            <a:picLocks noChangeAspect="1"/>
          </p:cNvPicPr>
          <p:nvPr/>
        </p:nvPicPr>
        <p:blipFill>
          <a:blip r:embed="rId2"/>
          <a:stretch>
            <a:fillRect/>
          </a:stretch>
        </p:blipFill>
        <p:spPr>
          <a:xfrm>
            <a:off x="1754046" y="1920240"/>
            <a:ext cx="4538628" cy="3108960"/>
          </a:xfrm>
          <a:prstGeom prst="rect">
            <a:avLst/>
          </a:prstGeom>
        </p:spPr>
      </p:pic>
      <p:sp>
        <p:nvSpPr>
          <p:cNvPr id="11" name="TextBox 10"/>
          <p:cNvSpPr txBox="1"/>
          <p:nvPr/>
        </p:nvSpPr>
        <p:spPr>
          <a:xfrm>
            <a:off x="685800" y="513892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12" name="TextBox 11"/>
          <p:cNvSpPr txBox="1"/>
          <p:nvPr/>
        </p:nvSpPr>
        <p:spPr>
          <a:xfrm>
            <a:off x="1097280" y="5138928"/>
            <a:ext cx="6263640" cy="1126871"/>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root hair / long, thin extension (1)    2 nucleus (1)</a:t>
            </a:r>
          </a:p>
          <a:p>
            <a:pPr algn="l">
              <a:spcAft>
                <a:spcPts val="400"/>
              </a:spcAft>
            </a:pPr>
            <a:r>
              <a:rPr sz="1500" b="1">
                <a:solidFill>
                  <a:srgbClr val="009900"/>
                </a:solidFill>
                <a:latin typeface="Arial"/>
              </a:rPr>
              <a:t>3 cell wall (1)    4 permanent vacuole / vacuole (1)    5 cytoplasm (1)</a:t>
            </a:r>
          </a:p>
          <a:p>
            <a:pPr algn="l">
              <a:spcAft>
                <a:spcPts val="400"/>
              </a:spcAft>
            </a:pPr>
            <a:r>
              <a:rPr sz="1300" b="1">
                <a:solidFill>
                  <a:srgbClr val="009900"/>
                </a:solidFill>
                <a:latin typeface="Arial"/>
              </a:rPr>
              <a:t>Allow “hair” for 1. Do not accept “root” for 1 (a root has thousands of root hair cells). Do not accept “cell membrane” for 3 (the membrane is just inside the wall).</a:t>
            </a:r>
          </a:p>
        </p:txBody>
      </p:sp>
      <p:sp>
        <p:nvSpPr>
          <p:cNvPr id="13" name="TextBox 12"/>
          <p:cNvSpPr txBox="1"/>
          <p:nvPr/>
        </p:nvSpPr>
        <p:spPr>
          <a:xfrm>
            <a:off x="685800" y="6540119"/>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14" name="TextBox 13"/>
          <p:cNvSpPr txBox="1"/>
          <p:nvPr/>
        </p:nvSpPr>
        <p:spPr>
          <a:xfrm>
            <a:off x="1097280" y="6540119"/>
            <a:ext cx="6263640" cy="689737"/>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They are underground / no light reaches them, so they cannot photosynthesise (1).</a:t>
            </a:r>
          </a:p>
          <a:p>
            <a:pPr algn="l">
              <a:spcAft>
                <a:spcPts val="400"/>
              </a:spcAft>
            </a:pPr>
            <a:r>
              <a:rPr sz="1300" b="1">
                <a:solidFill>
                  <a:srgbClr val="009900"/>
                </a:solidFill>
                <a:latin typeface="Arial"/>
              </a:rPr>
              <a:t>Do not accept “because they are white” (that is what you see, not the reason).</a:t>
            </a:r>
          </a:p>
        </p:txBody>
      </p:sp>
      <p:sp>
        <p:nvSpPr>
          <p:cNvPr id="15" name="Rectangle 14"/>
          <p:cNvSpPr/>
          <p:nvPr/>
        </p:nvSpPr>
        <p:spPr>
          <a:xfrm>
            <a:off x="7744968" y="1143000"/>
            <a:ext cx="6949440" cy="3291839"/>
          </a:xfrm>
          <a:prstGeom prst="rect">
            <a:avLst/>
          </a:prstGeom>
          <a:solidFill>
            <a:srgbClr val="FFFFFF"/>
          </a:solidFill>
          <a:ln w="9525">
            <a:solidFill>
              <a:srgbClr val="000000"/>
            </a:solidFill>
          </a:ln>
          <a:effectLst/>
        </p:spPr>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8" name="TextBox 17"/>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Two words are not needed.</a:t>
            </a:r>
          </a:p>
        </p:txBody>
      </p:sp>
      <p:sp>
        <p:nvSpPr>
          <p:cNvPr id="19" name="Rectangle 18"/>
          <p:cNvSpPr/>
          <p:nvPr/>
        </p:nvSpPr>
        <p:spPr>
          <a:xfrm>
            <a:off x="7973568" y="1901952"/>
            <a:ext cx="6492240" cy="676656"/>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differentiation</a:t>
            </a:r>
          </a:p>
        </p:txBody>
      </p:sp>
      <p:sp>
        <p:nvSpPr>
          <p:cNvPr id="21" name="TextBox 20"/>
          <p:cNvSpPr txBox="1"/>
          <p:nvPr/>
        </p:nvSpPr>
        <p:spPr>
          <a:xfrm>
            <a:off x="964234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early</a:t>
            </a:r>
          </a:p>
        </p:txBody>
      </p:sp>
      <p:sp>
        <p:nvSpPr>
          <p:cNvPr id="22" name="TextBox 21"/>
          <p:cNvSpPr txBox="1"/>
          <p:nvPr/>
        </p:nvSpPr>
        <p:spPr>
          <a:xfrm>
            <a:off x="1121968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late</a:t>
            </a:r>
          </a:p>
        </p:txBody>
      </p:sp>
      <p:sp>
        <p:nvSpPr>
          <p:cNvPr id="23" name="TextBox 22"/>
          <p:cNvSpPr txBox="1"/>
          <p:nvPr/>
        </p:nvSpPr>
        <p:spPr>
          <a:xfrm>
            <a:off x="12797028" y="1947672"/>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mitosis</a:t>
            </a:r>
          </a:p>
        </p:txBody>
      </p:sp>
      <p:sp>
        <p:nvSpPr>
          <p:cNvPr id="24" name="TextBox 23"/>
          <p:cNvSpPr txBox="1"/>
          <p:nvPr/>
        </p:nvSpPr>
        <p:spPr>
          <a:xfrm>
            <a:off x="806500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plant</a:t>
            </a:r>
          </a:p>
        </p:txBody>
      </p:sp>
      <p:sp>
        <p:nvSpPr>
          <p:cNvPr id="25" name="TextBox 24"/>
          <p:cNvSpPr txBox="1"/>
          <p:nvPr/>
        </p:nvSpPr>
        <p:spPr>
          <a:xfrm>
            <a:off x="964234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repair</a:t>
            </a:r>
          </a:p>
        </p:txBody>
      </p:sp>
      <p:sp>
        <p:nvSpPr>
          <p:cNvPr id="26" name="TextBox 25"/>
          <p:cNvSpPr txBox="1"/>
          <p:nvPr/>
        </p:nvSpPr>
        <p:spPr>
          <a:xfrm>
            <a:off x="11219688" y="2240279"/>
            <a:ext cx="1577339" cy="292608"/>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structure</a:t>
            </a:r>
          </a:p>
        </p:txBody>
      </p:sp>
      <p:sp>
        <p:nvSpPr>
          <p:cNvPr id="27" name="TextBox 26"/>
          <p:cNvSpPr txBox="1"/>
          <p:nvPr/>
        </p:nvSpPr>
        <p:spPr>
          <a:xfrm>
            <a:off x="7882128" y="2697480"/>
            <a:ext cx="6675120" cy="1622424"/>
          </a:xfrm>
          <a:prstGeom prst="rect">
            <a:avLst/>
          </a:prstGeom>
          <a:noFill/>
        </p:spPr>
        <p:txBody>
          <a:bodyPr wrap="square" lIns="0" rIns="0" tIns="0" bIns="0" anchor="t">
            <a:spAutoFit/>
          </a:bodyPr>
          <a:lstStyle/>
          <a:p>
            <a:pPr algn="l">
              <a:spcAft>
                <a:spcPts val="1000"/>
              </a:spcAft>
            </a:pPr>
            <a:r>
              <a:rPr sz="1500" b="0">
                <a:solidFill>
                  <a:srgbClr val="000000"/>
                </a:solidFill>
                <a:latin typeface="Arial"/>
              </a:rPr>
              <a:t>1. A specialised cell has a </a:t>
            </a:r>
            <a:r>
              <a:rPr sz="1500" b="1">
                <a:solidFill>
                  <a:srgbClr val="009900"/>
                </a:solidFill>
                <a:latin typeface="Arial"/>
              </a:rPr>
              <a:t>structure</a:t>
            </a:r>
            <a:r>
              <a:rPr sz="1500" b="0">
                <a:solidFill>
                  <a:srgbClr val="000000"/>
                </a:solidFill>
                <a:latin typeface="Arial"/>
              </a:rPr>
              <a:t> that suits it to one job. </a:t>
            </a:r>
            <a:r>
              <a:rPr sz="1500" b="1">
                <a:solidFill>
                  <a:srgbClr val="009900"/>
                </a:solidFill>
                <a:latin typeface="Arial"/>
              </a:rPr>
              <a:t>(1)</a:t>
            </a:r>
          </a:p>
          <a:p>
            <a:pPr algn="l">
              <a:spcAft>
                <a:spcPts val="1000"/>
              </a:spcAft>
            </a:pPr>
            <a:r>
              <a:rPr sz="1500" b="0">
                <a:solidFill>
                  <a:srgbClr val="000000"/>
                </a:solidFill>
                <a:latin typeface="Arial"/>
              </a:rPr>
              <a:t>2. Cells become specialised by a process called </a:t>
            </a:r>
            <a:r>
              <a:rPr sz="1500" b="1">
                <a:solidFill>
                  <a:srgbClr val="009900"/>
                </a:solidFill>
                <a:latin typeface="Arial"/>
              </a:rPr>
              <a:t>differentiation</a:t>
            </a:r>
            <a:r>
              <a:rPr sz="1500" b="0">
                <a:solidFill>
                  <a:srgbClr val="000000"/>
                </a:solidFill>
                <a:latin typeface="Arial"/>
              </a:rPr>
              <a:t>. </a:t>
            </a:r>
            <a:r>
              <a:rPr sz="1500" b="1">
                <a:solidFill>
                  <a:srgbClr val="009900"/>
                </a:solidFill>
                <a:latin typeface="Arial"/>
              </a:rPr>
              <a:t>(1)</a:t>
            </a:r>
          </a:p>
          <a:p>
            <a:pPr algn="l">
              <a:spcAft>
                <a:spcPts val="1000"/>
              </a:spcAft>
            </a:pPr>
            <a:r>
              <a:rPr sz="1500" b="0">
                <a:solidFill>
                  <a:srgbClr val="000000"/>
                </a:solidFill>
                <a:latin typeface="Arial"/>
              </a:rPr>
              <a:t>3. Most animal cells differentiate at an </a:t>
            </a:r>
            <a:r>
              <a:rPr sz="1500" b="1">
                <a:solidFill>
                  <a:srgbClr val="009900"/>
                </a:solidFill>
                <a:latin typeface="Arial"/>
              </a:rPr>
              <a:t>early</a:t>
            </a:r>
            <a:r>
              <a:rPr sz="1500" b="0">
                <a:solidFill>
                  <a:srgbClr val="000000"/>
                </a:solidFill>
                <a:latin typeface="Arial"/>
              </a:rPr>
              <a:t> stage. </a:t>
            </a:r>
            <a:r>
              <a:rPr sz="1500" b="1">
                <a:solidFill>
                  <a:srgbClr val="009900"/>
                </a:solidFill>
                <a:latin typeface="Arial"/>
              </a:rPr>
              <a:t>(1)</a:t>
            </a:r>
          </a:p>
          <a:p>
            <a:pPr algn="l">
              <a:spcAft>
                <a:spcPts val="1000"/>
              </a:spcAft>
            </a:pPr>
            <a:r>
              <a:rPr sz="1500" b="0">
                <a:solidFill>
                  <a:srgbClr val="000000"/>
                </a:solidFill>
                <a:latin typeface="Arial"/>
              </a:rPr>
              <a:t>4. Many </a:t>
            </a:r>
            <a:r>
              <a:rPr sz="1500" b="1">
                <a:solidFill>
                  <a:srgbClr val="009900"/>
                </a:solidFill>
                <a:latin typeface="Arial"/>
              </a:rPr>
              <a:t>plant</a:t>
            </a:r>
            <a:r>
              <a:rPr sz="1500" b="0">
                <a:solidFill>
                  <a:srgbClr val="000000"/>
                </a:solidFill>
                <a:latin typeface="Arial"/>
              </a:rPr>
              <a:t> cells can differentiate throughout their lives. </a:t>
            </a:r>
            <a:r>
              <a:rPr sz="1500" b="1">
                <a:solidFill>
                  <a:srgbClr val="009900"/>
                </a:solidFill>
                <a:latin typeface="Arial"/>
              </a:rPr>
              <a:t>(1)</a:t>
            </a:r>
          </a:p>
          <a:p>
            <a:pPr algn="l">
              <a:spcAft>
                <a:spcPts val="1000"/>
              </a:spcAft>
            </a:pPr>
            <a:r>
              <a:rPr sz="1500" b="0">
                <a:solidFill>
                  <a:srgbClr val="000000"/>
                </a:solidFill>
                <a:latin typeface="Arial"/>
              </a:rPr>
              <a:t>5. In adult animals, cell division is mainly for </a:t>
            </a:r>
            <a:r>
              <a:rPr sz="1500" b="1">
                <a:solidFill>
                  <a:srgbClr val="009900"/>
                </a:solidFill>
                <a:latin typeface="Arial"/>
              </a:rPr>
              <a:t>repair</a:t>
            </a:r>
            <a:r>
              <a:rPr sz="1500" b="0">
                <a:solidFill>
                  <a:srgbClr val="000000"/>
                </a:solidFill>
                <a:latin typeface="Arial"/>
              </a:rPr>
              <a:t> and replacement. </a:t>
            </a:r>
            <a:r>
              <a:rPr sz="1500" b="1">
                <a:solidFill>
                  <a:srgbClr val="009900"/>
                </a:solidFill>
                <a:latin typeface="Arial"/>
              </a:rPr>
              <a:t>(1)</a:t>
            </a:r>
          </a:p>
        </p:txBody>
      </p:sp>
      <p:sp>
        <p:nvSpPr>
          <p:cNvPr id="28" name="Rectangle 27"/>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29" name="TextBox 28"/>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cell has this feature?</a:t>
            </a:r>
          </a:p>
        </p:txBody>
      </p:sp>
      <p:sp>
        <p:nvSpPr>
          <p:cNvPr id="30" name="TextBox 29"/>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1" name="TextBox 30"/>
          <p:cNvSpPr txBox="1"/>
          <p:nvPr/>
        </p:nvSpPr>
        <p:spPr>
          <a:xfrm>
            <a:off x="7882128" y="5001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correct row.</a:t>
            </a:r>
          </a:p>
        </p:txBody>
      </p:sp>
      <p:graphicFrame>
        <p:nvGraphicFramePr>
          <p:cNvPr id="32" name="Table 31"/>
          <p:cNvGraphicFramePr>
            <a:graphicFrameLocks noGrp="1"/>
          </p:cNvGraphicFramePr>
          <p:nvPr/>
        </p:nvGraphicFramePr>
        <p:xfrm>
          <a:off x="7882128" y="5349240"/>
          <a:ext cx="6675120" cy="2651760"/>
        </p:xfrm>
        <a:graphic>
          <a:graphicData uri="http://schemas.openxmlformats.org/drawingml/2006/table">
            <a:tbl>
              <a:tblPr firstRow="0" bandRow="0">
                <a:tableStyleId>{5C22544A-7EE6-4342-B048-85BDC9FD1C3A}</a:tableStyleId>
              </a:tblPr>
              <a:tblGrid>
                <a:gridCol w="3346704"/>
                <a:gridCol w="832104"/>
                <a:gridCol w="832104"/>
                <a:gridCol w="832104"/>
                <a:gridCol w="832104"/>
              </a:tblGrid>
              <a:tr h="457200">
                <a:tc>
                  <a:txBody>
                    <a:bodyPr/>
                    <a:lstStyle/>
                    <a:p>
                      <a:pPr algn="ctr"/>
                      <a:r>
                        <a:rPr sz="1300" b="1">
                          <a:solidFill>
                            <a:srgbClr val="000000"/>
                          </a:solidFill>
                          <a:latin typeface="Arial"/>
                        </a:rPr>
                        <a:t>Feature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Sperm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Nerve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l"/>
                      <a:r>
                        <a:rPr sz="1350" b="0">
                          <a:solidFill>
                            <a:srgbClr val="000000"/>
                          </a:solidFill>
                          <a:latin typeface="Arial"/>
                        </a:rPr>
                        <a:t>1. a long tail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2. branched endings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3. protein fibres that slide over each other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4. a long, thin extension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5. enzymes in its head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350" b="0">
                          <a:solidFill>
                            <a:srgbClr val="000000"/>
                          </a:solidFill>
                          <a:latin typeface="Arial"/>
                        </a:rPr>
                        <a:t>6. a fatty sheath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8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35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3" name="TextBox 32"/>
          <p:cNvSpPr txBox="1"/>
          <p:nvPr/>
        </p:nvSpPr>
        <p:spPr>
          <a:xfrm>
            <a:off x="7882128" y="8046720"/>
            <a:ext cx="6675120" cy="22860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Do not give the mark if more than one box in a row is ticked.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1. Give the meaning of the term “specialised cell”.  [1]</a:t>
            </a:r>
          </a:p>
        </p:txBody>
      </p:sp>
      <p:sp>
        <p:nvSpPr>
          <p:cNvPr id="10" name="TextBox 9"/>
          <p:cNvSpPr txBox="1"/>
          <p:nvPr/>
        </p:nvSpPr>
        <p:spPr>
          <a:xfrm>
            <a:off x="960120" y="1811655"/>
            <a:ext cx="6400800" cy="399034"/>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A cell with a structure that suits it to one job (1).</a:t>
            </a:r>
          </a:p>
          <a:p>
            <a:pPr algn="l">
              <a:spcAft>
                <a:spcPts val="100"/>
              </a:spcAft>
            </a:pPr>
            <a:r>
              <a:rPr sz="1300" b="1">
                <a:solidFill>
                  <a:srgbClr val="009900"/>
                </a:solidFill>
                <a:latin typeface="Arial"/>
              </a:rPr>
              <a:t>Allow “a cell adapted to do one job”.</a:t>
            </a:r>
          </a:p>
        </p:txBody>
      </p:sp>
      <p:sp>
        <p:nvSpPr>
          <p:cNvPr id="11" name="TextBox 10"/>
          <p:cNvSpPr txBox="1"/>
          <p:nvPr/>
        </p:nvSpPr>
        <p:spPr>
          <a:xfrm>
            <a:off x="685800" y="2295652"/>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2. Give one way the painting of a real root is different from the diagram of a root hair cell.  [1]</a:t>
            </a:r>
          </a:p>
        </p:txBody>
      </p:sp>
      <p:sp>
        <p:nvSpPr>
          <p:cNvPr id="12" name="TextBox 11"/>
          <p:cNvSpPr txBox="1"/>
          <p:nvPr/>
        </p:nvSpPr>
        <p:spPr>
          <a:xfrm>
            <a:off x="960120" y="2727706"/>
            <a:ext cx="6400800" cy="1171701"/>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Any one (1): the real root has thousands of root hairs / the diagram shows one cell; each real hair is only part of a cell / the diagram shows the whole cell; real root hairs are white / the diagram is coloured; real hairs are tiny / the diagram is drawn much bigger; the painted seedling grew on damp paper / the diagram shows soil.</a:t>
            </a:r>
          </a:p>
          <a:p>
            <a:pPr algn="l">
              <a:spcAft>
                <a:spcPts val="100"/>
              </a:spcAft>
            </a:pPr>
            <a:r>
              <a:rPr sz="1300" b="1">
                <a:solidFill>
                  <a:srgbClr val="009900"/>
                </a:solidFill>
                <a:latin typeface="Arial"/>
              </a:rPr>
              <a:t>Do not accept “the painting is real” or “the diagram is smaller”.</a:t>
            </a:r>
          </a:p>
        </p:txBody>
      </p:sp>
      <p:sp>
        <p:nvSpPr>
          <p:cNvPr id="13" name="TextBox 12"/>
          <p:cNvSpPr txBox="1"/>
          <p:nvPr/>
        </p:nvSpPr>
        <p:spPr>
          <a:xfrm>
            <a:off x="685800" y="3984370"/>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3. Nerve cells have a fatty sheath. How does it help the nerve cell?  [1]</a:t>
            </a:r>
          </a:p>
        </p:txBody>
      </p:sp>
      <p:sp>
        <p:nvSpPr>
          <p:cNvPr id="14" name="TextBox 13"/>
          <p:cNvSpPr txBox="1"/>
          <p:nvPr/>
        </p:nvSpPr>
        <p:spPr>
          <a:xfrm>
            <a:off x="960120" y="4223258"/>
            <a:ext cx="6400800" cy="399034"/>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It insulates the cell, so impulses travel quickly (1).</a:t>
            </a:r>
          </a:p>
          <a:p>
            <a:pPr algn="l">
              <a:spcAft>
                <a:spcPts val="100"/>
              </a:spcAft>
            </a:pPr>
            <a:r>
              <a:rPr sz="1300" b="1">
                <a:solidFill>
                  <a:srgbClr val="009900"/>
                </a:solidFill>
                <a:latin typeface="Arial"/>
              </a:rPr>
              <a:t>Allow “it insulates the cell” or “impulses travel faster” on its own.</a:t>
            </a:r>
          </a:p>
        </p:txBody>
      </p:sp>
      <p:sp>
        <p:nvSpPr>
          <p:cNvPr id="15" name="TextBox 14"/>
          <p:cNvSpPr txBox="1"/>
          <p:nvPr/>
        </p:nvSpPr>
        <p:spPr>
          <a:xfrm>
            <a:off x="685800" y="4707255"/>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4. Xylem cell walls contain lignin. Give one job of the lignin.  [1]</a:t>
            </a:r>
          </a:p>
        </p:txBody>
      </p:sp>
      <p:sp>
        <p:nvSpPr>
          <p:cNvPr id="16" name="TextBox 15"/>
          <p:cNvSpPr txBox="1"/>
          <p:nvPr/>
        </p:nvSpPr>
        <p:spPr>
          <a:xfrm>
            <a:off x="960120" y="4946142"/>
            <a:ext cx="6400800" cy="193167"/>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It strengthens the walls / it supports the plant (1).</a:t>
            </a:r>
          </a:p>
        </p:txBody>
      </p:sp>
      <p:sp>
        <p:nvSpPr>
          <p:cNvPr id="17" name="TextBox 16"/>
          <p:cNvSpPr txBox="1"/>
          <p:nvPr/>
        </p:nvSpPr>
        <p:spPr>
          <a:xfrm>
            <a:off x="685800" y="5224272"/>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5. Name the plant cells that carry dissolved sugars.  [1]</a:t>
            </a:r>
          </a:p>
        </p:txBody>
      </p:sp>
      <p:sp>
        <p:nvSpPr>
          <p:cNvPr id="18" name="TextBox 17"/>
          <p:cNvSpPr txBox="1"/>
          <p:nvPr/>
        </p:nvSpPr>
        <p:spPr>
          <a:xfrm>
            <a:off x="960120" y="5463159"/>
            <a:ext cx="6400800" cy="399034"/>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Phloem cells (1).</a:t>
            </a:r>
          </a:p>
          <a:p>
            <a:pPr algn="l">
              <a:spcAft>
                <a:spcPts val="100"/>
              </a:spcAft>
            </a:pPr>
            <a:r>
              <a:rPr sz="1300" b="1">
                <a:solidFill>
                  <a:srgbClr val="009900"/>
                </a:solidFill>
                <a:latin typeface="Arial"/>
              </a:rPr>
              <a:t>Do not accept “xylem”.</a:t>
            </a:r>
          </a:p>
        </p:txBody>
      </p:sp>
      <p:sp>
        <p:nvSpPr>
          <p:cNvPr id="19" name="TextBox 18"/>
          <p:cNvSpPr txBox="1"/>
          <p:nvPr/>
        </p:nvSpPr>
        <p:spPr>
          <a:xfrm>
            <a:off x="685800" y="5947156"/>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6. Phloem cells have pores in their end walls. What moves through the pores?  [1]</a:t>
            </a:r>
          </a:p>
        </p:txBody>
      </p:sp>
      <p:sp>
        <p:nvSpPr>
          <p:cNvPr id="20" name="TextBox 19"/>
          <p:cNvSpPr txBox="1"/>
          <p:nvPr/>
        </p:nvSpPr>
        <p:spPr>
          <a:xfrm>
            <a:off x="960120" y="6186043"/>
            <a:ext cx="6400800" cy="785367"/>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Cell sap containing dissolved sugars (1).</a:t>
            </a:r>
          </a:p>
          <a:p>
            <a:pPr algn="l">
              <a:spcAft>
                <a:spcPts val="100"/>
              </a:spcAft>
            </a:pPr>
            <a:r>
              <a:rPr sz="1300" b="1">
                <a:solidFill>
                  <a:srgbClr val="009900"/>
                </a:solidFill>
                <a:latin typeface="Arial"/>
              </a:rPr>
              <a:t>Allow “dissolved sugars” or “sugar solution”. Do not accept “water and mineral ions” (that is xylem). This cell sap is the liquid in the phloem, not the cell sap in a vacuole.</a:t>
            </a:r>
          </a:p>
        </p:txBody>
      </p:sp>
      <p:sp>
        <p:nvSpPr>
          <p:cNvPr id="21" name="TextBox 20"/>
          <p:cNvSpPr txBox="1"/>
          <p:nvPr/>
        </p:nvSpPr>
        <p:spPr>
          <a:xfrm>
            <a:off x="685800" y="7056374"/>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7. What is cell division mainly used for in adult animals?  [1]</a:t>
            </a:r>
          </a:p>
        </p:txBody>
      </p:sp>
      <p:sp>
        <p:nvSpPr>
          <p:cNvPr id="22" name="TextBox 21"/>
          <p:cNvSpPr txBox="1"/>
          <p:nvPr/>
        </p:nvSpPr>
        <p:spPr>
          <a:xfrm>
            <a:off x="960120" y="7295261"/>
            <a:ext cx="6400800" cy="399034"/>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Repair and replacement (of cells) (1).</a:t>
            </a:r>
          </a:p>
          <a:p>
            <a:pPr algn="l">
              <a:spcAft>
                <a:spcPts val="100"/>
              </a:spcAft>
            </a:pPr>
            <a:r>
              <a:rPr sz="1300" b="1">
                <a:solidFill>
                  <a:srgbClr val="009900"/>
                </a:solidFill>
                <a:latin typeface="Arial"/>
              </a:rPr>
              <a:t>Allow either word.</a:t>
            </a:r>
          </a:p>
        </p:txBody>
      </p:sp>
      <p:sp>
        <p:nvSpPr>
          <p:cNvPr id="23" name="TextBox 22"/>
          <p:cNvSpPr txBox="1"/>
          <p:nvPr/>
        </p:nvSpPr>
        <p:spPr>
          <a:xfrm>
            <a:off x="685800" y="777925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8. Are xylem cells living or dead when they carry water?  [1]</a:t>
            </a:r>
          </a:p>
        </p:txBody>
      </p:sp>
      <p:sp>
        <p:nvSpPr>
          <p:cNvPr id="24" name="TextBox 23"/>
          <p:cNvSpPr txBox="1"/>
          <p:nvPr/>
        </p:nvSpPr>
        <p:spPr>
          <a:xfrm>
            <a:off x="960120" y="8018145"/>
            <a:ext cx="6400800" cy="193167"/>
          </a:xfrm>
          <a:prstGeom prst="rect">
            <a:avLst/>
          </a:prstGeom>
          <a:noFill/>
        </p:spPr>
        <p:txBody>
          <a:bodyPr wrap="square" lIns="0" rIns="0" tIns="0" bIns="0" anchor="t">
            <a:spAutoFit/>
          </a:bodyPr>
          <a:lstStyle/>
          <a:p>
            <a:pPr algn="l">
              <a:spcAft>
                <a:spcPts val="100"/>
              </a:spcAft>
            </a:pPr>
            <a:r>
              <a:rPr sz="1300" b="1">
                <a:solidFill>
                  <a:srgbClr val="009900"/>
                </a:solidFill>
                <a:latin typeface="Arial"/>
              </a:rPr>
              <a:t>Dead (1).</a:t>
            </a:r>
          </a:p>
        </p:txBody>
      </p:sp>
      <p:sp>
        <p:nvSpPr>
          <p:cNvPr id="25" name="Rectangle 24"/>
          <p:cNvSpPr/>
          <p:nvPr/>
        </p:nvSpPr>
        <p:spPr>
          <a:xfrm>
            <a:off x="7744968" y="1143000"/>
            <a:ext cx="6949440" cy="3291839"/>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8" name="TextBox 27"/>
          <p:cNvSpPr txBox="1"/>
          <p:nvPr/>
        </p:nvSpPr>
        <p:spPr>
          <a:xfrm>
            <a:off x="7882128" y="1572768"/>
            <a:ext cx="6675120" cy="1746122"/>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75 mm = 75 000 µm (1)</a:t>
            </a:r>
          </a:p>
          <a:p>
            <a:pPr algn="l">
              <a:spcAft>
                <a:spcPts val="600"/>
              </a:spcAft>
            </a:pPr>
            <a:r>
              <a:rPr sz="1500" b="1">
                <a:solidFill>
                  <a:srgbClr val="009900"/>
                </a:solidFill>
                <a:latin typeface="Arial"/>
              </a:rPr>
              <a:t>75 000 ÷ 50 (1)</a:t>
            </a:r>
          </a:p>
          <a:p>
            <a:pPr algn="l">
              <a:spcAft>
                <a:spcPts val="600"/>
              </a:spcAft>
            </a:pPr>
            <a:r>
              <a:rPr sz="1500" b="1">
                <a:solidFill>
                  <a:srgbClr val="009900"/>
                </a:solidFill>
                <a:latin typeface="Arial"/>
              </a:rPr>
              <a:t>= × 1500 (1)</a:t>
            </a:r>
          </a:p>
          <a:p>
            <a:pPr algn="l">
              <a:spcAft>
                <a:spcPts val="600"/>
              </a:spcAft>
            </a:pPr>
            <a:r>
              <a:rPr sz="1300" b="1">
                <a:solidFill>
                  <a:srgbClr val="009900"/>
                </a:solidFill>
                <a:latin typeface="Arial"/>
              </a:rPr>
              <a:t>Correct answer with no working scores 3. Allow 1.5 for 1 mark only if 75 ÷ 50 is shown (units not changed). Allow 50 µm = 0.05 mm and 75 ÷ 0.05 = 1500 (full marks). Do not accept 3 750 000 (75 000 × 50: multiplied instead of divided).</a:t>
            </a:r>
          </a:p>
          <a:p>
            <a:pPr algn="l">
              <a:spcAft>
                <a:spcPts val="600"/>
              </a:spcAft>
            </a:pPr>
            <a:r>
              <a:rPr sz="1300" b="1">
                <a:solidFill>
                  <a:srgbClr val="000000"/>
                </a:solidFill>
                <a:latin typeface="Arial"/>
              </a:rPr>
              <a:t>Model answer: </a:t>
            </a:r>
            <a:r>
              <a:rPr sz="1300" b="1">
                <a:solidFill>
                  <a:srgbClr val="009900"/>
                </a:solidFill>
                <a:latin typeface="Arial"/>
              </a:rPr>
              <a:t>75 mm = 75 × 1000 = 75 000 µm. Magnification = 75 000 ÷ 50 = × 1500.</a:t>
            </a:r>
          </a:p>
        </p:txBody>
      </p:sp>
      <p:sp>
        <p:nvSpPr>
          <p:cNvPr id="29" name="Rectangle 28"/>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30" name="TextBox 29"/>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1" name="TextBox 30"/>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2" name="TextBox 31"/>
          <p:cNvSpPr txBox="1"/>
          <p:nvPr/>
        </p:nvSpPr>
        <p:spPr>
          <a:xfrm>
            <a:off x="7882128" y="5001768"/>
            <a:ext cx="6675120" cy="2951606"/>
          </a:xfrm>
          <a:prstGeom prst="rect">
            <a:avLst/>
          </a:prstGeom>
          <a:noFill/>
        </p:spPr>
        <p:txBody>
          <a:bodyPr wrap="square" lIns="0" rIns="0" tIns="0" bIns="0" anchor="t">
            <a:spAutoFit/>
          </a:bodyPr>
          <a:lstStyle/>
          <a:p>
            <a:pPr algn="l">
              <a:spcAft>
                <a:spcPts val="600"/>
              </a:spcAft>
            </a:pPr>
            <a:r>
              <a:rPr sz="1400" b="1">
                <a:solidFill>
                  <a:srgbClr val="009900"/>
                </a:solidFill>
                <a:latin typeface="Arial"/>
              </a:rPr>
              <a:t>It has a (long) tail, so it can swim to the egg cell (1).</a:t>
            </a:r>
          </a:p>
          <a:p>
            <a:pPr algn="l">
              <a:spcAft>
                <a:spcPts val="600"/>
              </a:spcAft>
            </a:pPr>
            <a:r>
              <a:rPr sz="1400" b="1">
                <a:solidFill>
                  <a:srgbClr val="009900"/>
                </a:solidFill>
                <a:latin typeface="Arial"/>
              </a:rPr>
              <a:t>It has many mitochondria (1),</a:t>
            </a:r>
          </a:p>
          <a:p>
            <a:pPr algn="l">
              <a:spcAft>
                <a:spcPts val="600"/>
              </a:spcAft>
            </a:pPr>
            <a:r>
              <a:rPr sz="1400" b="1">
                <a:solidFill>
                  <a:srgbClr val="009900"/>
                </a:solidFill>
                <a:latin typeface="Arial"/>
              </a:rPr>
              <a:t>which release energy for swimming / for the tail to move (1).</a:t>
            </a:r>
          </a:p>
          <a:p>
            <a:pPr algn="l">
              <a:spcAft>
                <a:spcPts val="600"/>
              </a:spcAft>
            </a:pPr>
            <a:r>
              <a:rPr sz="1400" b="1">
                <a:solidFill>
                  <a:srgbClr val="009900"/>
                </a:solidFill>
                <a:latin typeface="Arial"/>
              </a:rPr>
              <a:t>It has enzymes in its head, which digest a way into the egg cell (1).</a:t>
            </a:r>
          </a:p>
          <a:p>
            <a:pPr algn="l">
              <a:spcAft>
                <a:spcPts val="600"/>
              </a:spcAft>
            </a:pPr>
            <a:r>
              <a:rPr sz="1300" b="1">
                <a:solidFill>
                  <a:srgbClr val="009900"/>
                </a:solidFill>
                <a:latin typeface="Arial"/>
              </a:rPr>
              <a:t>Max 4. Allow: its nucleus has half the genetic material of a body cell (which joins the egg cell’s nucleus) for 1 mark in place of a missing point. “Many mitochondria” scores 1 mark on its own; the tail and enzymes marks need the feature and what it does. Do not accept “mitochondria make / produce energy” (the energy point scores 0).</a:t>
            </a:r>
          </a:p>
          <a:p>
            <a:pPr algn="l">
              <a:spcAft>
                <a:spcPts val="600"/>
              </a:spcAft>
            </a:pPr>
            <a:r>
              <a:rPr sz="1300" b="1">
                <a:solidFill>
                  <a:srgbClr val="000000"/>
                </a:solidFill>
                <a:latin typeface="Arial"/>
              </a:rPr>
              <a:t>Model answer: </a:t>
            </a:r>
            <a:r>
              <a:rPr sz="1300" b="1">
                <a:solidFill>
                  <a:srgbClr val="009900"/>
                </a:solidFill>
                <a:latin typeface="Arial"/>
              </a:rPr>
              <a:t>A sperm cell has a long tail, so it can swim to the egg cell. It has many mitochondria, which release energy for swimming. It has enzymes in its head, which digest a way through the outer layer of the egg cell. Its nucleus carries half the genetic material, which joins with the egg cell’s nucleus.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Challenge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Mitochondria in cells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6</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scientist counted the mitochondria in four types of animal cell. Table 1 shows the results.</a:t>
            </a:r>
          </a:p>
        </p:txBody>
      </p:sp>
      <p:sp>
        <p:nvSpPr>
          <p:cNvPr id="12" name="TextBox 11"/>
          <p:cNvSpPr txBox="1"/>
          <p:nvPr/>
        </p:nvSpPr>
        <p:spPr>
          <a:xfrm>
            <a:off x="685800" y="2109978"/>
            <a:ext cx="66751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graphicFrame>
        <p:nvGraphicFramePr>
          <p:cNvPr id="13" name="Table 12"/>
          <p:cNvGraphicFramePr>
            <a:graphicFrameLocks noGrp="1"/>
          </p:cNvGraphicFramePr>
          <p:nvPr/>
        </p:nvGraphicFramePr>
        <p:xfrm>
          <a:off x="685800" y="2384298"/>
          <a:ext cx="6675119" cy="1847088"/>
        </p:xfrm>
        <a:graphic>
          <a:graphicData uri="http://schemas.openxmlformats.org/drawingml/2006/table">
            <a:tbl>
              <a:tblPr firstRow="0" bandRow="0">
                <a:tableStyleId>{5C22544A-7EE6-4342-B048-85BDC9FD1C3A}</a:tableStyleId>
              </a:tblPr>
              <a:tblGrid>
                <a:gridCol w="685800"/>
                <a:gridCol w="3977639"/>
                <a:gridCol w="2011680"/>
              </a:tblGrid>
              <a:tr h="457200">
                <a:tc>
                  <a:txBody>
                    <a:bodyPr/>
                    <a:lstStyle/>
                    <a:p>
                      <a:pPr algn="ctr"/>
                      <a:r>
                        <a:rPr sz="1300" b="1">
                          <a:solidFill>
                            <a:srgbClr val="000000"/>
                          </a:solidFill>
                          <a:latin typeface="Arial"/>
                        </a:rPr>
                        <a:t>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What the cell does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Mean number of mitochondria in one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472">
                <a:tc>
                  <a:txBody>
                    <a:bodyPr/>
                    <a:lstStyle/>
                    <a:p>
                      <a:pPr algn="ctr"/>
                      <a:r>
                        <a:rPr sz="1400" b="1">
                          <a:solidFill>
                            <a:srgbClr val="000000"/>
                          </a:solidFill>
                          <a:latin typeface="Arial"/>
                        </a:rPr>
                        <a:t>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contracts all day and night to pump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5000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carries out many chemical reactions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1500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C</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swims to an egg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70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stores fat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30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4" name="TextBox 13"/>
          <p:cNvSpPr txBox="1"/>
          <p:nvPr/>
        </p:nvSpPr>
        <p:spPr>
          <a:xfrm>
            <a:off x="685800" y="445998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Which cell, A, B, C or D, is likely to release the most energy? Give a reason for your answer.  [2]</a:t>
            </a:r>
          </a:p>
        </p:txBody>
      </p:sp>
      <p:sp>
        <p:nvSpPr>
          <p:cNvPr id="15" name="Rectangle 14"/>
          <p:cNvSpPr/>
          <p:nvPr/>
        </p:nvSpPr>
        <p:spPr>
          <a:xfrm>
            <a:off x="960120" y="5234940"/>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5618988"/>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5812726"/>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how many times more mitochondria cell B has than cell D.  [2]</a:t>
            </a:r>
          </a:p>
        </p:txBody>
      </p:sp>
      <p:sp>
        <p:nvSpPr>
          <p:cNvPr id="18" name="Rectangle 17"/>
          <p:cNvSpPr/>
          <p:nvPr/>
        </p:nvSpPr>
        <p:spPr>
          <a:xfrm>
            <a:off x="960120" y="6739699"/>
            <a:ext cx="201168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3063240" y="6492811"/>
            <a:ext cx="63802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20" name="TextBox 19"/>
          <p:cNvSpPr txBox="1"/>
          <p:nvPr/>
        </p:nvSpPr>
        <p:spPr>
          <a:xfrm>
            <a:off x="685800" y="6960869"/>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Cell C is a sperm cell. Its mitochondria are packed into a short section just behind the head, where the tail starts. Suggest why.  [2]</a:t>
            </a:r>
          </a:p>
        </p:txBody>
      </p:sp>
      <p:sp>
        <p:nvSpPr>
          <p:cNvPr id="21" name="Rectangle 20"/>
          <p:cNvSpPr/>
          <p:nvPr/>
        </p:nvSpPr>
        <p:spPr>
          <a:xfrm>
            <a:off x="960120" y="7735823"/>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4" name="TextBox 2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Sizes and magnification</a:t>
            </a:r>
          </a:p>
        </p:txBody>
      </p:sp>
      <p:sp>
        <p:nvSpPr>
          <p:cNvPr id="25" name="TextBox 2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6" name="TextBox 25"/>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27" name="TextBox 26"/>
          <p:cNvSpPr txBox="1"/>
          <p:nvPr/>
        </p:nvSpPr>
        <p:spPr>
          <a:xfrm>
            <a:off x="7882128" y="1572768"/>
            <a:ext cx="6675120"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A nerve cell runs from the bottom of the spine to a toe. It is 0.9 m long. Its cell body is 90 µm across. Calculate how many times longer the nerve cell is than the width of its cell body. Give your answer in standard form. Use 1 m = 1000 mm and 1 mm = 1000 µm.  [3]</a:t>
            </a:r>
          </a:p>
        </p:txBody>
      </p:sp>
      <p:sp>
        <p:nvSpPr>
          <p:cNvPr id="28" name="Rectangle 27"/>
          <p:cNvSpPr/>
          <p:nvPr/>
        </p:nvSpPr>
        <p:spPr>
          <a:xfrm>
            <a:off x="8156448" y="4825174"/>
            <a:ext cx="2011680" cy="10972"/>
          </a:xfrm>
          <a:prstGeom prst="rect">
            <a:avLst/>
          </a:prstGeom>
          <a:solidFill>
            <a:srgbClr val="000000"/>
          </a:solidFill>
          <a:ln>
            <a:noFill/>
          </a:ln>
          <a:effectLst/>
        </p:spPr>
        <p:txBody>
          <a:bodyPr rtlCol="0" anchor="ctr"/>
          <a:lstStyle/>
          <a:p>
            <a:pPr algn="ctr"/>
          </a:p>
        </p:txBody>
      </p:sp>
      <p:sp>
        <p:nvSpPr>
          <p:cNvPr id="29" name="TextBox 28"/>
          <p:cNvSpPr txBox="1"/>
          <p:nvPr/>
        </p:nvSpPr>
        <p:spPr>
          <a:xfrm>
            <a:off x="10259568" y="4578286"/>
            <a:ext cx="63802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30" name="TextBox 29"/>
          <p:cNvSpPr txBox="1"/>
          <p:nvPr/>
        </p:nvSpPr>
        <p:spPr>
          <a:xfrm>
            <a:off x="7882128" y="5218366"/>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In a textbook, the cell body is drawn 27 mm across. Calculate the magnification of the drawing. Use: magnification = size of image ÷ size of real object.  [2]</a:t>
            </a:r>
          </a:p>
        </p:txBody>
      </p:sp>
      <p:sp>
        <p:nvSpPr>
          <p:cNvPr id="31" name="TextBox 30"/>
          <p:cNvSpPr txBox="1"/>
          <p:nvPr/>
        </p:nvSpPr>
        <p:spPr>
          <a:xfrm>
            <a:off x="8156448" y="7818120"/>
            <a:ext cx="1560549"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 ×</a:t>
            </a:r>
          </a:p>
        </p:txBody>
      </p:sp>
      <p:sp>
        <p:nvSpPr>
          <p:cNvPr id="32" name="Rectangle 31"/>
          <p:cNvSpPr/>
          <p:nvPr/>
        </p:nvSpPr>
        <p:spPr>
          <a:xfrm>
            <a:off x="9716997" y="8065008"/>
            <a:ext cx="201168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Challenge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Apply what you know</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0" name="TextBox 9"/>
          <p:cNvSpPr txBox="1"/>
          <p:nvPr/>
        </p:nvSpPr>
        <p:spPr>
          <a:xfrm>
            <a:off x="4735022" y="128473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10 and 11</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Gland cells in the pancreas make enzymes. Enzymes are proteins. Use what you learnt about ribosomes in B1 L1 Animal and plant cells. Suggest why these gland cells have many ribosomes.  [2]</a:t>
            </a:r>
          </a:p>
        </p:txBody>
      </p:sp>
      <p:sp>
        <p:nvSpPr>
          <p:cNvPr id="12" name="Rectangle 11"/>
          <p:cNvSpPr/>
          <p:nvPr/>
        </p:nvSpPr>
        <p:spPr>
          <a:xfrm>
            <a:off x="960120" y="2570607"/>
            <a:ext cx="6400800" cy="10972"/>
          </a:xfrm>
          <a:prstGeom prst="rect">
            <a:avLst/>
          </a:prstGeom>
          <a:solidFill>
            <a:srgbClr val="000000"/>
          </a:solidFill>
          <a:ln>
            <a:noFill/>
          </a:ln>
          <a:effectLst/>
        </p:spPr>
        <p:txBody>
          <a:bodyPr rtlCol="0" anchor="ctr"/>
          <a:lstStyle/>
          <a:p>
            <a:pPr algn="ctr"/>
          </a:p>
        </p:txBody>
      </p:sp>
      <p:sp>
        <p:nvSpPr>
          <p:cNvPr id="13" name="Rectangle 12"/>
          <p:cNvSpPr/>
          <p:nvPr/>
        </p:nvSpPr>
        <p:spPr>
          <a:xfrm>
            <a:off x="960120" y="3006890"/>
            <a:ext cx="6400800" cy="10972"/>
          </a:xfrm>
          <a:prstGeom prst="rect">
            <a:avLst/>
          </a:prstGeom>
          <a:solidFill>
            <a:srgbClr val="000000"/>
          </a:solidFill>
          <a:ln>
            <a:noFill/>
          </a:ln>
          <a:effectLst/>
        </p:spPr>
        <p:txBody>
          <a:bodyPr rtlCol="0" anchor="ctr"/>
          <a:lstStyle/>
          <a:p>
            <a:pPr algn="ctr"/>
          </a:p>
        </p:txBody>
      </p:sp>
      <p:sp>
        <p:nvSpPr>
          <p:cNvPr id="14" name="Rectangle 13"/>
          <p:cNvSpPr/>
          <p:nvPr/>
        </p:nvSpPr>
        <p:spPr>
          <a:xfrm>
            <a:off x="960120" y="3443173"/>
            <a:ext cx="6400800" cy="10972"/>
          </a:xfrm>
          <a:prstGeom prst="rect">
            <a:avLst/>
          </a:prstGeom>
          <a:solidFill>
            <a:srgbClr val="000000"/>
          </a:solidFill>
          <a:ln>
            <a:noFill/>
          </a:ln>
          <a:effectLst/>
        </p:spPr>
        <p:txBody>
          <a:bodyPr rtlCol="0" anchor="ctr"/>
          <a:lstStyle/>
          <a:p>
            <a:pPr algn="ctr"/>
          </a:p>
        </p:txBody>
      </p:sp>
      <p:sp>
        <p:nvSpPr>
          <p:cNvPr id="15" name="Rectangle 14"/>
          <p:cNvSpPr/>
          <p:nvPr/>
        </p:nvSpPr>
        <p:spPr>
          <a:xfrm>
            <a:off x="960120" y="3879456"/>
            <a:ext cx="6400800"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960120" y="4315739"/>
            <a:ext cx="640080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960120" y="4752022"/>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5163502"/>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 tree is cut down to a stump. A few weeks later, new shoots with leaves grow from the stump. Explain what this shows about plant cells.  [2]</a:t>
            </a:r>
          </a:p>
        </p:txBody>
      </p:sp>
      <p:sp>
        <p:nvSpPr>
          <p:cNvPr id="19" name="Rectangle 18"/>
          <p:cNvSpPr/>
          <p:nvPr/>
        </p:nvSpPr>
        <p:spPr>
          <a:xfrm>
            <a:off x="960120" y="5938456"/>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374739"/>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6811022"/>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7247305"/>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7683588"/>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960120" y="8119871"/>
            <a:ext cx="640080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8" name="TextBox 27"/>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3 and 9</a:t>
            </a:r>
          </a:p>
        </p:txBody>
      </p:sp>
      <p:sp>
        <p:nvSpPr>
          <p:cNvPr id="29" name="TextBox 28"/>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Water moves from the soil into root hair cells, then up the plant in the xylem to the leaves. Explain how root hair cells and xylem cells are adapted to do their jobs.  [6]</a:t>
            </a:r>
          </a:p>
        </p:txBody>
      </p:sp>
      <p:sp>
        <p:nvSpPr>
          <p:cNvPr id="30" name="TextBox 29"/>
          <p:cNvSpPr txBox="1"/>
          <p:nvPr/>
        </p:nvSpPr>
        <p:spPr>
          <a:xfrm>
            <a:off x="7882128" y="2296287"/>
            <a:ext cx="6675120" cy="416051"/>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describe the structure of each type of cell and explain how it helps the cell to do its job.</a:t>
            </a:r>
          </a:p>
        </p:txBody>
      </p:sp>
      <p:sp>
        <p:nvSpPr>
          <p:cNvPr id="31" name="Rectangle 30"/>
          <p:cNvSpPr/>
          <p:nvPr/>
        </p:nvSpPr>
        <p:spPr>
          <a:xfrm>
            <a:off x="7882128" y="3123819"/>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3537870"/>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3951922"/>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4365974"/>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4780026"/>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5194077"/>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5608129"/>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6022181"/>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436233"/>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6850284"/>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264336"/>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7678388"/>
            <a:ext cx="667512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7882128" y="809244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Mitochondria in cells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scientist counted the mitochondria in four types of animal cell. Table 1 shows the results.</a:t>
            </a:r>
          </a:p>
        </p:txBody>
      </p:sp>
      <p:sp>
        <p:nvSpPr>
          <p:cNvPr id="10" name="TextBox 9"/>
          <p:cNvSpPr txBox="1"/>
          <p:nvPr/>
        </p:nvSpPr>
        <p:spPr>
          <a:xfrm>
            <a:off x="685800" y="2109978"/>
            <a:ext cx="66751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Table 1</a:t>
            </a:r>
          </a:p>
        </p:txBody>
      </p:sp>
      <p:graphicFrame>
        <p:nvGraphicFramePr>
          <p:cNvPr id="11" name="Table 10"/>
          <p:cNvGraphicFramePr>
            <a:graphicFrameLocks noGrp="1"/>
          </p:cNvGraphicFramePr>
          <p:nvPr/>
        </p:nvGraphicFramePr>
        <p:xfrm>
          <a:off x="685800" y="2384298"/>
          <a:ext cx="6675119" cy="1847088"/>
        </p:xfrm>
        <a:graphic>
          <a:graphicData uri="http://schemas.openxmlformats.org/drawingml/2006/table">
            <a:tbl>
              <a:tblPr firstRow="0" bandRow="0">
                <a:tableStyleId>{5C22544A-7EE6-4342-B048-85BDC9FD1C3A}</a:tableStyleId>
              </a:tblPr>
              <a:tblGrid>
                <a:gridCol w="685800"/>
                <a:gridCol w="3977639"/>
                <a:gridCol w="2011680"/>
              </a:tblGrid>
              <a:tr h="457200">
                <a:tc>
                  <a:txBody>
                    <a:bodyPr/>
                    <a:lstStyle/>
                    <a:p>
                      <a:pPr algn="ctr"/>
                      <a:r>
                        <a:rPr sz="1300" b="1">
                          <a:solidFill>
                            <a:srgbClr val="000000"/>
                          </a:solidFill>
                          <a:latin typeface="Arial"/>
                        </a:rPr>
                        <a:t>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What the cell does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Mean number of mitochondria in one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472">
                <a:tc>
                  <a:txBody>
                    <a:bodyPr/>
                    <a:lstStyle/>
                    <a:p>
                      <a:pPr algn="ctr"/>
                      <a:r>
                        <a:rPr sz="1400" b="1">
                          <a:solidFill>
                            <a:srgbClr val="000000"/>
                          </a:solidFill>
                          <a:latin typeface="Arial"/>
                        </a:rPr>
                        <a:t>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contracts all day and night to pump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5000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carries out many chemical reactions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1500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C</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swims to an egg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70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ctr"/>
                      <a:r>
                        <a:rPr sz="1400" b="1">
                          <a:solidFill>
                            <a:srgbClr val="000000"/>
                          </a:solidFill>
                          <a:latin typeface="Arial"/>
                        </a:rPr>
                        <a:t>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stores fat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30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2" name="TextBox 11"/>
          <p:cNvSpPr txBox="1"/>
          <p:nvPr/>
        </p:nvSpPr>
        <p:spPr>
          <a:xfrm>
            <a:off x="685800" y="445998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13" name="TextBox 12"/>
          <p:cNvSpPr txBox="1"/>
          <p:nvPr/>
        </p:nvSpPr>
        <p:spPr>
          <a:xfrm>
            <a:off x="1097280" y="4459986"/>
            <a:ext cx="626364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 (1); it has the most mitochondria, and mitochondria release energy (by respiration) (1).</a:t>
            </a:r>
          </a:p>
          <a:p>
            <a:pPr algn="l">
              <a:spcAft>
                <a:spcPts val="300"/>
              </a:spcAft>
            </a:pPr>
            <a:r>
              <a:rPr sz="1300" b="1">
                <a:solidFill>
                  <a:srgbClr val="009900"/>
                </a:solidFill>
                <a:latin typeface="Arial"/>
              </a:rPr>
              <a:t>Do not accept “mitochondria make energy” for the second mark.</a:t>
            </a:r>
          </a:p>
        </p:txBody>
      </p:sp>
      <p:sp>
        <p:nvSpPr>
          <p:cNvPr id="14" name="TextBox 13"/>
          <p:cNvSpPr txBox="1"/>
          <p:nvPr/>
        </p:nvSpPr>
        <p:spPr>
          <a:xfrm>
            <a:off x="685800" y="522617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15" name="TextBox 14"/>
          <p:cNvSpPr txBox="1"/>
          <p:nvPr/>
        </p:nvSpPr>
        <p:spPr>
          <a:xfrm>
            <a:off x="1097280" y="5226176"/>
            <a:ext cx="626364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1500 ÷ 30 (1)   = 50 (times) (1)</a:t>
            </a:r>
          </a:p>
          <a:p>
            <a:pPr algn="l">
              <a:spcAft>
                <a:spcPts val="300"/>
              </a:spcAft>
            </a:pPr>
            <a:r>
              <a:rPr sz="1300" b="1">
                <a:solidFill>
                  <a:srgbClr val="009900"/>
                </a:solidFill>
                <a:latin typeface="Arial"/>
              </a:rPr>
              <a:t>Correct answer with no working scores 2.</a:t>
            </a:r>
          </a:p>
        </p:txBody>
      </p:sp>
      <p:sp>
        <p:nvSpPr>
          <p:cNvPr id="16" name="TextBox 15"/>
          <p:cNvSpPr txBox="1"/>
          <p:nvPr/>
        </p:nvSpPr>
        <p:spPr>
          <a:xfrm>
            <a:off x="685800" y="5784341"/>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17" name="TextBox 16"/>
          <p:cNvSpPr txBox="1"/>
          <p:nvPr/>
        </p:nvSpPr>
        <p:spPr>
          <a:xfrm>
            <a:off x="1097280" y="5784341"/>
            <a:ext cx="6263640" cy="662178"/>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mitochondria are close to the tail (1);</a:t>
            </a:r>
          </a:p>
          <a:p>
            <a:pPr algn="l">
              <a:spcAft>
                <a:spcPts val="300"/>
              </a:spcAft>
            </a:pPr>
            <a:r>
              <a:rPr sz="1400" b="1">
                <a:solidFill>
                  <a:srgbClr val="009900"/>
                </a:solidFill>
                <a:latin typeface="Arial"/>
              </a:rPr>
              <a:t>so the energy is released where it is needed, for the tail to move / for swimming (1).</a:t>
            </a:r>
          </a:p>
        </p:txBody>
      </p:sp>
      <p:sp>
        <p:nvSpPr>
          <p:cNvPr id="18" name="Rectangle 17"/>
          <p:cNvSpPr/>
          <p:nvPr/>
        </p:nvSpPr>
        <p:spPr>
          <a:xfrm>
            <a:off x="685800" y="6583680"/>
            <a:ext cx="6675120" cy="10972"/>
          </a:xfrm>
          <a:prstGeom prst="rect">
            <a:avLst/>
          </a:prstGeom>
          <a:solidFill>
            <a:srgbClr val="D2D2D2"/>
          </a:solidFill>
          <a:ln>
            <a:noFill/>
          </a:ln>
          <a:effectLst/>
        </p:spPr>
        <p:txBody>
          <a:bodyPr rtlCol="0" anchor="ctr"/>
          <a:lstStyle/>
          <a:p>
            <a:pPr algn="ctr"/>
          </a:p>
        </p:txBody>
      </p:sp>
      <p:sp>
        <p:nvSpPr>
          <p:cNvPr id="19" name="TextBox 18"/>
          <p:cNvSpPr txBox="1"/>
          <p:nvPr/>
        </p:nvSpPr>
        <p:spPr>
          <a:xfrm>
            <a:off x="685800" y="6675120"/>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20" name="TextBox 19"/>
          <p:cNvSpPr txBox="1"/>
          <p:nvPr/>
        </p:nvSpPr>
        <p:spPr>
          <a:xfrm>
            <a:off x="685800" y="7013448"/>
            <a:ext cx="6675120" cy="119253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  </a:t>
            </a:r>
            <a:r>
              <a:rPr sz="1400" b="1">
                <a:solidFill>
                  <a:srgbClr val="009900"/>
                </a:solidFill>
                <a:latin typeface="Arial"/>
              </a:rPr>
              <a:t>Cell A. It has the most mitochondria, and mitochondria release energy by respiration.</a:t>
            </a:r>
          </a:p>
          <a:p>
            <a:pPr algn="l">
              <a:spcAft>
                <a:spcPts val="600"/>
              </a:spcAft>
            </a:pPr>
            <a:r>
              <a:rPr sz="1400" b="1">
                <a:solidFill>
                  <a:srgbClr val="000000"/>
                </a:solidFill>
                <a:latin typeface="Arial"/>
              </a:rPr>
              <a:t>(b)  </a:t>
            </a:r>
            <a:r>
              <a:rPr sz="1400" b="1">
                <a:solidFill>
                  <a:srgbClr val="009900"/>
                </a:solidFill>
                <a:latin typeface="Arial"/>
              </a:rPr>
              <a:t>1500 ÷ 30 = 50 times.</a:t>
            </a:r>
          </a:p>
          <a:p>
            <a:pPr algn="l">
              <a:spcAft>
                <a:spcPts val="600"/>
              </a:spcAft>
            </a:pPr>
            <a:r>
              <a:rPr sz="1400" b="1">
                <a:solidFill>
                  <a:srgbClr val="000000"/>
                </a:solidFill>
                <a:latin typeface="Arial"/>
              </a:rPr>
              <a:t>(c)  </a:t>
            </a:r>
            <a:r>
              <a:rPr sz="1400" b="1">
                <a:solidFill>
                  <a:srgbClr val="009900"/>
                </a:solidFill>
                <a:latin typeface="Arial"/>
              </a:rPr>
              <a:t>The mitochondria are next to the tail, so the energy they release is right where the tail needs it to swim.</a:t>
            </a:r>
          </a:p>
        </p:txBody>
      </p:sp>
      <p:sp>
        <p:nvSpPr>
          <p:cNvPr id="21" name="Rectangle 20"/>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Sizes and magnification</a:t>
            </a:r>
          </a:p>
        </p:txBody>
      </p:sp>
      <p:sp>
        <p:nvSpPr>
          <p:cNvPr id="23" name="TextBox 2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4" name="TextBox 23"/>
          <p:cNvSpPr txBox="1"/>
          <p:nvPr/>
        </p:nvSpPr>
        <p:spPr>
          <a:xfrm>
            <a:off x="7882128" y="157276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5" name="TextBox 24"/>
          <p:cNvSpPr txBox="1"/>
          <p:nvPr/>
        </p:nvSpPr>
        <p:spPr>
          <a:xfrm>
            <a:off x="8293608" y="1572768"/>
            <a:ext cx="6263640" cy="1400555"/>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0.9 m = 900 000 µm (allow 900 mm and 0.09 mm) (1)</a:t>
            </a:r>
          </a:p>
          <a:p>
            <a:pPr algn="l">
              <a:spcAft>
                <a:spcPts val="400"/>
              </a:spcAft>
            </a:pPr>
            <a:r>
              <a:rPr sz="1500" b="1">
                <a:solidFill>
                  <a:srgbClr val="009900"/>
                </a:solidFill>
                <a:latin typeface="Arial"/>
              </a:rPr>
              <a:t>900 000 ÷ 90 = 10 000 (allow 900 ÷ 0.09) (1)</a:t>
            </a:r>
          </a:p>
          <a:p>
            <a:pPr algn="l">
              <a:spcAft>
                <a:spcPts val="400"/>
              </a:spcAft>
            </a:pPr>
            <a:r>
              <a:rPr sz="1500" b="1">
                <a:solidFill>
                  <a:srgbClr val="009900"/>
                </a:solidFill>
                <a:latin typeface="Arial"/>
              </a:rPr>
              <a:t>= 1 × 10⁴ (1)</a:t>
            </a:r>
          </a:p>
          <a:p>
            <a:pPr algn="l">
              <a:spcAft>
                <a:spcPts val="400"/>
              </a:spcAft>
            </a:pPr>
            <a:r>
              <a:rPr sz="1300" b="1">
                <a:solidFill>
                  <a:srgbClr val="009900"/>
                </a:solidFill>
                <a:latin typeface="Arial"/>
              </a:rPr>
              <a:t>Correct answer in standard form with no working scores 3. 10 000 not in standard form scores 2. Do not accept 10 × 10³ for the third mark (the number before × must be between 1 and 10).</a:t>
            </a:r>
          </a:p>
        </p:txBody>
      </p:sp>
      <p:sp>
        <p:nvSpPr>
          <p:cNvPr id="26" name="TextBox 25"/>
          <p:cNvSpPr txBox="1"/>
          <p:nvPr/>
        </p:nvSpPr>
        <p:spPr>
          <a:xfrm>
            <a:off x="7882128" y="324764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7" name="TextBox 26"/>
          <p:cNvSpPr txBox="1"/>
          <p:nvPr/>
        </p:nvSpPr>
        <p:spPr>
          <a:xfrm>
            <a:off x="8293608" y="3247643"/>
            <a:ext cx="6263640" cy="740536"/>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27 mm = 27 000 µm (or 90 µm = 0.09 mm) and 27 000 ÷ 90 (1)</a:t>
            </a:r>
          </a:p>
          <a:p>
            <a:pPr algn="l">
              <a:spcAft>
                <a:spcPts val="400"/>
              </a:spcAft>
            </a:pPr>
            <a:r>
              <a:rPr sz="1500" b="1">
                <a:solidFill>
                  <a:srgbClr val="009900"/>
                </a:solidFill>
                <a:latin typeface="Arial"/>
              </a:rPr>
              <a:t>= × 300 (1)</a:t>
            </a:r>
          </a:p>
          <a:p>
            <a:pPr algn="l">
              <a:spcAft>
                <a:spcPts val="400"/>
              </a:spcAft>
            </a:pPr>
            <a:r>
              <a:rPr sz="1300" b="1">
                <a:solidFill>
                  <a:srgbClr val="009900"/>
                </a:solidFill>
                <a:latin typeface="Arial"/>
              </a:rPr>
              <a:t>Correct answer with no working scores 2.</a:t>
            </a:r>
          </a:p>
        </p:txBody>
      </p:sp>
      <p:sp>
        <p:nvSpPr>
          <p:cNvPr id="28" name="Rectangle 27"/>
          <p:cNvSpPr/>
          <p:nvPr/>
        </p:nvSpPr>
        <p:spPr>
          <a:xfrm>
            <a:off x="7882128" y="4216781"/>
            <a:ext cx="6675120" cy="10972"/>
          </a:xfrm>
          <a:prstGeom prst="rect">
            <a:avLst/>
          </a:prstGeom>
          <a:solidFill>
            <a:srgbClr val="D2D2D2"/>
          </a:solidFill>
          <a:ln>
            <a:noFill/>
          </a:ln>
          <a:effectLst/>
        </p:spPr>
        <p:txBody>
          <a:bodyPr rtlCol="0" anchor="ctr"/>
          <a:lstStyle/>
          <a:p>
            <a:pPr algn="ctr"/>
          </a:p>
        </p:txBody>
      </p:sp>
      <p:sp>
        <p:nvSpPr>
          <p:cNvPr id="29" name="TextBox 28"/>
          <p:cNvSpPr txBox="1"/>
          <p:nvPr/>
        </p:nvSpPr>
        <p:spPr>
          <a:xfrm>
            <a:off x="7882128" y="4308221"/>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0" name="TextBox 29"/>
          <p:cNvSpPr txBox="1"/>
          <p:nvPr/>
        </p:nvSpPr>
        <p:spPr>
          <a:xfrm>
            <a:off x="7882128" y="4646549"/>
            <a:ext cx="6675120" cy="5176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0.9 m = 900 mm = 900 000 µm. 900 000 ÷ 90 = 10 000 = 1 × 10⁴ times.</a:t>
            </a:r>
          </a:p>
          <a:p>
            <a:pPr algn="l">
              <a:spcAft>
                <a:spcPts val="800"/>
              </a:spcAft>
            </a:pPr>
            <a:r>
              <a:rPr sz="1400" b="1">
                <a:solidFill>
                  <a:srgbClr val="000000"/>
                </a:solidFill>
                <a:latin typeface="Arial"/>
              </a:rPr>
              <a:t>(b)  </a:t>
            </a:r>
            <a:r>
              <a:rPr sz="1400" b="1">
                <a:solidFill>
                  <a:srgbClr val="009900"/>
                </a:solidFill>
                <a:latin typeface="Arial"/>
              </a:rPr>
              <a:t>27 mm = 27 000 µm. 27 000 ÷ 90 = × 300.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4302251"/>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Apply what you know</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10" name="TextBox 9"/>
          <p:cNvSpPr txBox="1"/>
          <p:nvPr/>
        </p:nvSpPr>
        <p:spPr>
          <a:xfrm>
            <a:off x="1097280" y="1572768"/>
            <a:ext cx="6263640" cy="662178"/>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Ribosomes are where proteins are made / protein synthesis happens (1);</a:t>
            </a:r>
          </a:p>
          <a:p>
            <a:pPr algn="l">
              <a:spcAft>
                <a:spcPts val="300"/>
              </a:spcAft>
            </a:pPr>
            <a:r>
              <a:rPr sz="1400" b="1">
                <a:solidFill>
                  <a:srgbClr val="009900"/>
                </a:solidFill>
                <a:latin typeface="Arial"/>
              </a:rPr>
              <a:t>the cells make a lot of enzymes (proteins), so they need many ribosomes (1).</a:t>
            </a:r>
          </a:p>
        </p:txBody>
      </p:sp>
      <p:sp>
        <p:nvSpPr>
          <p:cNvPr id="11" name="TextBox 10"/>
          <p:cNvSpPr txBox="1"/>
          <p:nvPr/>
        </p:nvSpPr>
        <p:spPr>
          <a:xfrm>
            <a:off x="685800" y="241782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12" name="TextBox 11"/>
          <p:cNvSpPr txBox="1"/>
          <p:nvPr/>
        </p:nvSpPr>
        <p:spPr>
          <a:xfrm>
            <a:off x="1097280" y="2417826"/>
            <a:ext cx="6263640" cy="1279778"/>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Many plant cells keep the ability to differentiate throughout life (1);</a:t>
            </a:r>
          </a:p>
          <a:p>
            <a:pPr algn="l">
              <a:spcAft>
                <a:spcPts val="300"/>
              </a:spcAft>
            </a:pPr>
            <a:r>
              <a:rPr sz="1400" b="1">
                <a:solidFill>
                  <a:srgbClr val="009900"/>
                </a:solidFill>
                <a:latin typeface="Arial"/>
              </a:rPr>
              <a:t>cells in the stump differentiate into the specialised cells of new shoots, such as leaf, xylem and phloem cells (1).</a:t>
            </a:r>
          </a:p>
          <a:p>
            <a:pPr algn="l">
              <a:spcAft>
                <a:spcPts val="300"/>
              </a:spcAft>
            </a:pPr>
            <a:r>
              <a:rPr sz="1300" b="1">
                <a:solidFill>
                  <a:srgbClr val="009900"/>
                </a:solidFill>
                <a:latin typeface="Arial"/>
              </a:rPr>
              <a:t>Allow “cells divide to make new cells, which then differentiate into ...” for the second mark. Do not accept “the cells divide” alone for either mark (division is not differentiation).</a:t>
            </a:r>
          </a:p>
        </p:txBody>
      </p:sp>
      <p:sp>
        <p:nvSpPr>
          <p:cNvPr id="13" name="Rectangle 12"/>
          <p:cNvSpPr/>
          <p:nvPr/>
        </p:nvSpPr>
        <p:spPr>
          <a:xfrm>
            <a:off x="685800" y="3807332"/>
            <a:ext cx="6675120" cy="10972"/>
          </a:xfrm>
          <a:prstGeom prst="rect">
            <a:avLst/>
          </a:prstGeom>
          <a:solidFill>
            <a:srgbClr val="D2D2D2"/>
          </a:solidFill>
          <a:ln>
            <a:noFill/>
          </a:ln>
          <a:effectLst/>
        </p:spPr>
        <p:txBody>
          <a:bodyPr rtlCol="0" anchor="ctr"/>
          <a:lstStyle/>
          <a:p>
            <a:pPr algn="ctr"/>
          </a:p>
        </p:txBody>
      </p:sp>
      <p:sp>
        <p:nvSpPr>
          <p:cNvPr id="14" name="TextBox 13"/>
          <p:cNvSpPr txBox="1"/>
          <p:nvPr/>
        </p:nvSpPr>
        <p:spPr>
          <a:xfrm>
            <a:off x="685800" y="3898772"/>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5" name="TextBox 14"/>
          <p:cNvSpPr txBox="1"/>
          <p:nvPr/>
        </p:nvSpPr>
        <p:spPr>
          <a:xfrm>
            <a:off x="685800" y="4237100"/>
            <a:ext cx="6675120" cy="111633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  </a:t>
            </a:r>
            <a:r>
              <a:rPr sz="1400" b="1">
                <a:solidFill>
                  <a:srgbClr val="009900"/>
                </a:solidFill>
                <a:latin typeface="Arial"/>
              </a:rPr>
              <a:t>Ribosomes are where proteins are made. These cells make large amounts of enzymes, which are proteins, so they need many ribosomes.</a:t>
            </a:r>
          </a:p>
          <a:p>
            <a:pPr algn="l">
              <a:spcAft>
                <a:spcPts val="600"/>
              </a:spcAft>
            </a:pPr>
            <a:r>
              <a:rPr sz="1400" b="1">
                <a:solidFill>
                  <a:srgbClr val="000000"/>
                </a:solidFill>
                <a:latin typeface="Arial"/>
              </a:rPr>
              <a:t>(b)  </a:t>
            </a:r>
            <a:r>
              <a:rPr sz="1400" b="1">
                <a:solidFill>
                  <a:srgbClr val="009900"/>
                </a:solidFill>
                <a:latin typeface="Arial"/>
              </a:rPr>
              <a:t>Many plant cells keep the ability to differentiate all their lives. Cells in the old stump can still differentiate into new specialised cells, such as leaf, xylem and phloem cells, so new shoots grow.</a:t>
            </a:r>
          </a:p>
        </p:txBody>
      </p:sp>
      <p:sp>
        <p:nvSpPr>
          <p:cNvPr id="16" name="Rectangle 15"/>
          <p:cNvSpPr/>
          <p:nvPr/>
        </p:nvSpPr>
        <p:spPr>
          <a:xfrm>
            <a:off x="548640" y="5582412"/>
            <a:ext cx="6949440" cy="2738628"/>
          </a:xfrm>
          <a:prstGeom prst="rect">
            <a:avLst/>
          </a:prstGeom>
          <a:solidFill>
            <a:srgbClr val="FFFFFF"/>
          </a:solidFill>
          <a:ln w="9525">
            <a:solidFill>
              <a:srgbClr val="000000"/>
            </a:solidFill>
          </a:ln>
          <a:effectLst/>
        </p:spPr>
        <p:txBody>
          <a:bodyPr rtlCol="0" anchor="ctr"/>
          <a:lstStyle/>
          <a:p>
            <a:pPr algn="ctr"/>
          </a:p>
        </p:txBody>
      </p:sp>
      <p:sp>
        <p:nvSpPr>
          <p:cNvPr id="17" name="TextBox 16"/>
          <p:cNvSpPr txBox="1"/>
          <p:nvPr/>
        </p:nvSpPr>
        <p:spPr>
          <a:xfrm>
            <a:off x="658368" y="5655564"/>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Model answer (Level 3)</a:t>
            </a:r>
          </a:p>
        </p:txBody>
      </p:sp>
      <p:sp>
        <p:nvSpPr>
          <p:cNvPr id="18" name="TextBox 17"/>
          <p:cNvSpPr txBox="1"/>
          <p:nvPr/>
        </p:nvSpPr>
        <p:spPr>
          <a:xfrm>
            <a:off x="685800" y="6012179"/>
            <a:ext cx="6675120" cy="2080260"/>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Root hair cells have a long, thin extension that reaches out between the soil particles. This gives a large surface area, so more water is taken in from the soil, by osmosis. Root hair cells have no chloroplasts, because no light reaches them underground, and they have many mitochondria, which release energy to take in mineral ions. The water then moves across the root into the xylem. Xylem cells are dead and have no end walls, no cytoplasm and no nucleus, so they form long, hollow tubes. Water and mineral ions flow up these tubes easily, with nothing in the way. Lignin strengthens the walls, so the tubes do not collapse, and it helps to support the plant. So root hair cells take the water in, and xylem carries it up to the leaves.</a:t>
            </a:r>
          </a:p>
        </p:txBody>
      </p:sp>
      <p:sp>
        <p:nvSpPr>
          <p:cNvPr id="19" name="Rectangle 1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1" name="TextBox 2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2" name="TextBox 21"/>
          <p:cNvSpPr txBox="1"/>
          <p:nvPr/>
        </p:nvSpPr>
        <p:spPr>
          <a:xfrm>
            <a:off x="7882128" y="1572768"/>
            <a:ext cx="6675120" cy="6214046"/>
          </a:xfrm>
          <a:prstGeom prst="rect">
            <a:avLst/>
          </a:prstGeom>
          <a:noFill/>
        </p:spPr>
        <p:txBody>
          <a:bodyPr wrap="square" lIns="0" rIns="0" tIns="0" bIns="0" anchor="t">
            <a:spAutoFit/>
          </a:bodyPr>
          <a:lstStyle/>
          <a:p>
            <a:pPr algn="l">
              <a:spcAft>
                <a:spcPts val="400"/>
              </a:spcAft>
            </a:pPr>
            <a:r>
              <a:rPr sz="1350" b="1">
                <a:solidFill>
                  <a:srgbClr val="000000"/>
                </a:solidFill>
                <a:latin typeface="Arial"/>
              </a:rPr>
              <a:t>Level 3 (5–6 marks): </a:t>
            </a:r>
            <a:r>
              <a:rPr sz="1350" b="1">
                <a:solidFill>
                  <a:srgbClr val="009900"/>
                </a:solidFill>
                <a:latin typeface="Arial"/>
              </a:rPr>
              <a:t>A detailed and coherent explanation. Both types of cell are described, with at least two features of each, and each feature is linked to how it helps the cell do its job. The answer follows the water from the soil to the leaves in a logical order.</a:t>
            </a:r>
          </a:p>
          <a:p>
            <a:pPr algn="l">
              <a:spcAft>
                <a:spcPts val="400"/>
              </a:spcAft>
            </a:pPr>
            <a:r>
              <a:rPr sz="1350" b="1">
                <a:solidFill>
                  <a:srgbClr val="000000"/>
                </a:solidFill>
                <a:latin typeface="Arial"/>
              </a:rPr>
              <a:t>Level 2 (3–4 marks): </a:t>
            </a:r>
            <a:r>
              <a:rPr sz="1350" b="1">
                <a:solidFill>
                  <a:srgbClr val="009900"/>
                </a:solidFill>
                <a:latin typeface="Arial"/>
              </a:rPr>
              <a:t>Features of both types of cell, with some links to their jobs; or one type of cell explained in detail.</a:t>
            </a:r>
          </a:p>
          <a:p>
            <a:pPr algn="l">
              <a:spcAft>
                <a:spcPts val="400"/>
              </a:spcAft>
            </a:pPr>
            <a:r>
              <a:rPr sz="1350" b="1">
                <a:solidFill>
                  <a:srgbClr val="000000"/>
                </a:solidFill>
                <a:latin typeface="Arial"/>
              </a:rPr>
              <a:t>Level 1 (1–2 marks): </a:t>
            </a:r>
            <a:r>
              <a:rPr sz="1350" b="1">
                <a:solidFill>
                  <a:srgbClr val="009900"/>
                </a:solidFill>
                <a:latin typeface="Arial"/>
              </a:rPr>
              <a:t>Simple statements, such as “root hair cells take in water” or “xylem is a tube”, with little or no explanation.</a:t>
            </a:r>
          </a:p>
          <a:p>
            <a:pPr algn="l">
              <a:spcAft>
                <a:spcPts val="400"/>
              </a:spcAft>
            </a:pPr>
            <a:r>
              <a:rPr sz="1350" b="1">
                <a:solidFill>
                  <a:srgbClr val="000000"/>
                </a:solidFill>
                <a:latin typeface="Arial"/>
              </a:rPr>
              <a:t>0 marks: </a:t>
            </a:r>
            <a:r>
              <a:rPr sz="1350" b="1">
                <a:solidFill>
                  <a:srgbClr val="009900"/>
                </a:solidFill>
                <a:latin typeface="Arial"/>
              </a:rPr>
              <a:t>No relevant content.</a:t>
            </a:r>
          </a:p>
          <a:p>
            <a:pPr algn="l">
              <a:spcAft>
                <a:spcPts val="400"/>
              </a:spcAft>
            </a:pPr>
            <a:r>
              <a:rPr sz="1350" b="1">
                <a:solidFill>
                  <a:srgbClr val="000000"/>
                </a:solidFill>
                <a:latin typeface="Arial"/>
              </a:rPr>
              <a:t>Indicative content</a:t>
            </a:r>
          </a:p>
          <a:p>
            <a:pPr algn="l" marL="201168" indent="-201168">
              <a:spcAft>
                <a:spcPts val="400"/>
              </a:spcAft>
              <a:buClr>
                <a:srgbClr val="009900"/>
              </a:buClr>
              <a:buSzPct val="120000"/>
              <a:buFont typeface="Arial"/>
              <a:buChar char="•"/>
            </a:pPr>
            <a:r>
              <a:rPr sz="1350" b="1">
                <a:solidFill>
                  <a:srgbClr val="009900"/>
                </a:solidFill>
                <a:latin typeface="Arial"/>
              </a:rPr>
              <a:t>root hair cell: a long, thin extension (root hair) gives a large surface area</a:t>
            </a:r>
          </a:p>
          <a:p>
            <a:pPr algn="l" marL="201168" indent="-201168">
              <a:spcAft>
                <a:spcPts val="400"/>
              </a:spcAft>
              <a:buClr>
                <a:srgbClr val="009900"/>
              </a:buClr>
              <a:buSzPct val="120000"/>
              <a:buFont typeface="Arial"/>
              <a:buChar char="•"/>
            </a:pPr>
            <a:r>
              <a:rPr sz="1350" b="1">
                <a:solidFill>
                  <a:srgbClr val="009900"/>
                </a:solidFill>
                <a:latin typeface="Arial"/>
              </a:rPr>
              <a:t>so more water (and mineral ions) is taken in from the soil</a:t>
            </a:r>
          </a:p>
          <a:p>
            <a:pPr algn="l" marL="201168" indent="-201168">
              <a:spcAft>
                <a:spcPts val="400"/>
              </a:spcAft>
              <a:buClr>
                <a:srgbClr val="009900"/>
              </a:buClr>
              <a:buSzPct val="120000"/>
              <a:buFont typeface="Arial"/>
              <a:buChar char="•"/>
            </a:pPr>
            <a:r>
              <a:rPr sz="1350" b="1">
                <a:solidFill>
                  <a:srgbClr val="009900"/>
                </a:solidFill>
                <a:latin typeface="Arial"/>
              </a:rPr>
              <a:t>the hair grows between soil particles into the soil water; water enters by osmosis</a:t>
            </a:r>
          </a:p>
          <a:p>
            <a:pPr algn="l" marL="201168" indent="-201168">
              <a:spcAft>
                <a:spcPts val="400"/>
              </a:spcAft>
              <a:buClr>
                <a:srgbClr val="009900"/>
              </a:buClr>
              <a:buSzPct val="120000"/>
              <a:buFont typeface="Arial"/>
              <a:buChar char="•"/>
            </a:pPr>
            <a:r>
              <a:rPr sz="1350" b="1">
                <a:solidFill>
                  <a:srgbClr val="009900"/>
                </a:solidFill>
                <a:latin typeface="Arial"/>
              </a:rPr>
              <a:t>no chloroplasts, as there is no light underground</a:t>
            </a:r>
          </a:p>
          <a:p>
            <a:pPr algn="l" marL="201168" indent="-201168">
              <a:spcAft>
                <a:spcPts val="400"/>
              </a:spcAft>
              <a:buClr>
                <a:srgbClr val="009900"/>
              </a:buClr>
              <a:buSzPct val="120000"/>
              <a:buFont typeface="Arial"/>
              <a:buChar char="•"/>
            </a:pPr>
            <a:r>
              <a:rPr sz="1350" b="1">
                <a:solidFill>
                  <a:srgbClr val="009900"/>
                </a:solidFill>
                <a:latin typeface="Arial"/>
              </a:rPr>
              <a:t>many mitochondria release energy to take in mineral ions by active transport</a:t>
            </a:r>
          </a:p>
          <a:p>
            <a:pPr algn="l" marL="201168" indent="-201168">
              <a:spcAft>
                <a:spcPts val="400"/>
              </a:spcAft>
              <a:buClr>
                <a:srgbClr val="009900"/>
              </a:buClr>
              <a:buSzPct val="120000"/>
              <a:buFont typeface="Arial"/>
              <a:buChar char="•"/>
            </a:pPr>
            <a:r>
              <a:rPr sz="1350" b="1">
                <a:solidFill>
                  <a:srgbClr val="009900"/>
                </a:solidFill>
                <a:latin typeface="Arial"/>
              </a:rPr>
              <a:t>xylem cells: dead cells joined end to end; no end walls, no cytoplasm or nucleus</a:t>
            </a:r>
          </a:p>
          <a:p>
            <a:pPr algn="l" marL="201168" indent="-201168">
              <a:spcAft>
                <a:spcPts val="400"/>
              </a:spcAft>
              <a:buClr>
                <a:srgbClr val="009900"/>
              </a:buClr>
              <a:buSzPct val="120000"/>
              <a:buFont typeface="Arial"/>
              <a:buChar char="•"/>
            </a:pPr>
            <a:r>
              <a:rPr sz="1350" b="1">
                <a:solidFill>
                  <a:srgbClr val="009900"/>
                </a:solidFill>
                <a:latin typeface="Arial"/>
              </a:rPr>
              <a:t>they form long, hollow tubes, so water flows through easily with nothing in the way</a:t>
            </a:r>
          </a:p>
          <a:p>
            <a:pPr algn="l" marL="201168" indent="-201168">
              <a:spcAft>
                <a:spcPts val="400"/>
              </a:spcAft>
              <a:buClr>
                <a:srgbClr val="009900"/>
              </a:buClr>
              <a:buSzPct val="120000"/>
              <a:buFont typeface="Arial"/>
              <a:buChar char="•"/>
            </a:pPr>
            <a:r>
              <a:rPr sz="1350" b="1">
                <a:solidFill>
                  <a:srgbClr val="009900"/>
                </a:solidFill>
                <a:latin typeface="Arial"/>
              </a:rPr>
              <a:t>lignin strengthens the walls so the tubes do not collapse; lignin supports the plant</a:t>
            </a:r>
          </a:p>
          <a:p>
            <a:pPr algn="l" marL="201168" indent="-201168">
              <a:spcAft>
                <a:spcPts val="400"/>
              </a:spcAft>
              <a:buClr>
                <a:srgbClr val="009900"/>
              </a:buClr>
              <a:buSzPct val="120000"/>
              <a:buFont typeface="Arial"/>
              <a:buChar char="•"/>
            </a:pPr>
            <a:r>
              <a:rPr sz="1350" b="1">
                <a:solidFill>
                  <a:srgbClr val="009900"/>
                </a:solidFill>
                <a:latin typeface="Arial"/>
              </a:rPr>
              <a:t>xylem carries water and mineral ions up from the roots to the stem and leaves</a:t>
            </a:r>
          </a:p>
          <a:p>
            <a:pPr algn="l" marL="201168" indent="-201168">
              <a:spcAft>
                <a:spcPts val="400"/>
              </a:spcAft>
              <a:buClr>
                <a:srgbClr val="009900"/>
              </a:buClr>
              <a:buSzPct val="120000"/>
              <a:buFont typeface="Arial"/>
              <a:buChar char="•"/>
            </a:pPr>
            <a:r>
              <a:rPr sz="1350" b="1">
                <a:solidFill>
                  <a:srgbClr val="009900"/>
                </a:solidFill>
                <a:latin typeface="Arial"/>
              </a:rPr>
              <a:t>together: root hair cells take water in; xylem carries it up to the leaves</a:t>
            </a:r>
          </a:p>
          <a:p>
            <a:pPr algn="l">
              <a:spcAft>
                <a:spcPts val="400"/>
              </a:spcAft>
            </a:pPr>
            <a:r>
              <a:rPr sz="1300" b="1">
                <a:solidFill>
                  <a:srgbClr val="009900"/>
                </a:solidFill>
                <a:latin typeface="Arial"/>
              </a:rPr>
              <a:t>Do not accept “mitochondria make energy” (that point scores nothing). Ignore “sieve plate”, “vessel element” and other names not needed for AQA.</a:t>
            </a:r>
          </a:p>
          <a:p>
            <a:pPr algn="l">
              <a:spcAft>
                <a:spcPts val="400"/>
              </a:spcAft>
            </a:pPr>
            <a:r>
              <a:rPr sz="1350" b="0">
                <a:solidFill>
                  <a:srgbClr val="000000"/>
                </a:solidFill>
                <a:latin typeface="Arial"/>
              </a:rPr>
              <a:t>The Level 3 model answer is in the box on the left, under task C.</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Alternative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2635249"/>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specialised cell</a:t>
            </a:r>
            <a:r>
              <a:rPr sz="1500" b="0">
                <a:solidFill>
                  <a:srgbClr val="000000"/>
                </a:solidFill>
                <a:latin typeface="Arial"/>
              </a:rPr>
              <a:t> has a structure that suits it to one job.</a:t>
            </a:r>
          </a:p>
          <a:p>
            <a:pPr algn="l" marL="256032" indent="-256032">
              <a:spcAft>
                <a:spcPts val="400"/>
              </a:spcAft>
              <a:buClr>
                <a:srgbClr val="223A5A"/>
              </a:buClr>
              <a:buSzPct val="120000"/>
              <a:buFont typeface="Arial"/>
              <a:buChar char="•"/>
            </a:pPr>
            <a:r>
              <a:rPr sz="1500" b="1">
                <a:solidFill>
                  <a:srgbClr val="000000"/>
                </a:solidFill>
                <a:latin typeface="Arial"/>
              </a:rPr>
              <a:t>Sperm cell</a:t>
            </a:r>
            <a:r>
              <a:rPr sz="1500" b="0">
                <a:solidFill>
                  <a:srgbClr val="000000"/>
                </a:solidFill>
                <a:latin typeface="Arial"/>
              </a:rPr>
              <a:t>: swims to an egg cell and fertilises it. It has a tail.</a:t>
            </a:r>
          </a:p>
          <a:p>
            <a:pPr algn="l" marL="256032" indent="-256032">
              <a:spcAft>
                <a:spcPts val="400"/>
              </a:spcAft>
              <a:buClr>
                <a:srgbClr val="223A5A"/>
              </a:buClr>
              <a:buSzPct val="120000"/>
              <a:buFont typeface="Arial"/>
              <a:buChar char="•"/>
            </a:pPr>
            <a:r>
              <a:rPr sz="1500" b="1">
                <a:solidFill>
                  <a:srgbClr val="000000"/>
                </a:solidFill>
                <a:latin typeface="Arial"/>
              </a:rPr>
              <a:t>Nerve cell</a:t>
            </a:r>
            <a:r>
              <a:rPr sz="1500" b="0">
                <a:solidFill>
                  <a:srgbClr val="000000"/>
                </a:solidFill>
                <a:latin typeface="Arial"/>
              </a:rPr>
              <a:t>: carries electrical impulses.</a:t>
            </a:r>
          </a:p>
          <a:p>
            <a:pPr algn="l" marL="256032" indent="-256032">
              <a:spcAft>
                <a:spcPts val="400"/>
              </a:spcAft>
              <a:buClr>
                <a:srgbClr val="223A5A"/>
              </a:buClr>
              <a:buSzPct val="120000"/>
              <a:buFont typeface="Arial"/>
              <a:buChar char="•"/>
            </a:pPr>
            <a:r>
              <a:rPr sz="1500" b="1">
                <a:solidFill>
                  <a:srgbClr val="000000"/>
                </a:solidFill>
                <a:latin typeface="Arial"/>
              </a:rPr>
              <a:t>Muscle cell</a:t>
            </a:r>
            <a:r>
              <a:rPr sz="1500" b="0">
                <a:solidFill>
                  <a:srgbClr val="000000"/>
                </a:solidFill>
                <a:latin typeface="Arial"/>
              </a:rPr>
              <a:t>: contracts (gets shorter) to cause movement.</a:t>
            </a:r>
          </a:p>
          <a:p>
            <a:pPr algn="l" marL="256032" indent="-256032">
              <a:spcAft>
                <a:spcPts val="400"/>
              </a:spcAft>
              <a:buClr>
                <a:srgbClr val="223A5A"/>
              </a:buClr>
              <a:buSzPct val="120000"/>
              <a:buFont typeface="Arial"/>
              <a:buChar char="•"/>
            </a:pPr>
            <a:r>
              <a:rPr sz="1500" b="1">
                <a:solidFill>
                  <a:srgbClr val="000000"/>
                </a:solidFill>
                <a:latin typeface="Arial"/>
              </a:rPr>
              <a:t>Root hair cell</a:t>
            </a:r>
            <a:r>
              <a:rPr sz="1500" b="0">
                <a:solidFill>
                  <a:srgbClr val="000000"/>
                </a:solidFill>
                <a:latin typeface="Arial"/>
              </a:rPr>
              <a:t>: takes in water and mineral ions from the soil. It has no chloroplasts.</a:t>
            </a:r>
          </a:p>
          <a:p>
            <a:pPr algn="l" marL="256032" indent="-256032">
              <a:spcAft>
                <a:spcPts val="400"/>
              </a:spcAft>
              <a:buClr>
                <a:srgbClr val="223A5A"/>
              </a:buClr>
              <a:buSzPct val="120000"/>
              <a:buFont typeface="Arial"/>
              <a:buChar char="•"/>
            </a:pPr>
            <a:r>
              <a:rPr sz="1500" b="1">
                <a:solidFill>
                  <a:srgbClr val="000000"/>
                </a:solidFill>
                <a:latin typeface="Arial"/>
              </a:rPr>
              <a:t>Xylem cells</a:t>
            </a:r>
            <a:r>
              <a:rPr sz="1500" b="0">
                <a:solidFill>
                  <a:srgbClr val="000000"/>
                </a:solidFill>
                <a:latin typeface="Arial"/>
              </a:rPr>
              <a:t>: dead, hollow tubes that carry water and mineral ions.</a:t>
            </a:r>
          </a:p>
          <a:p>
            <a:pPr algn="l" marL="256032" indent="-256032">
              <a:spcAft>
                <a:spcPts val="400"/>
              </a:spcAft>
              <a:buClr>
                <a:srgbClr val="223A5A"/>
              </a:buClr>
              <a:buSzPct val="120000"/>
              <a:buFont typeface="Arial"/>
              <a:buChar char="•"/>
            </a:pPr>
            <a:r>
              <a:rPr sz="1500" b="1">
                <a:solidFill>
                  <a:srgbClr val="000000"/>
                </a:solidFill>
                <a:latin typeface="Arial"/>
              </a:rPr>
              <a:t>Phloem cells</a:t>
            </a:r>
            <a:r>
              <a:rPr sz="1500" b="0">
                <a:solidFill>
                  <a:srgbClr val="000000"/>
                </a:solidFill>
                <a:latin typeface="Arial"/>
              </a:rPr>
              <a:t>: living cells that carry dissolved sugars.</a:t>
            </a:r>
          </a:p>
          <a:p>
            <a:pPr algn="l" marL="256032" indent="-256032">
              <a:spcAft>
                <a:spcPts val="400"/>
              </a:spcAft>
              <a:buClr>
                <a:srgbClr val="223A5A"/>
              </a:buClr>
              <a:buSzPct val="120000"/>
              <a:buFont typeface="Arial"/>
              <a:buChar char="•"/>
            </a:pPr>
            <a:r>
              <a:rPr sz="1500" b="1">
                <a:solidFill>
                  <a:srgbClr val="000000"/>
                </a:solidFill>
                <a:latin typeface="Arial"/>
              </a:rPr>
              <a:t>Mitochondria</a:t>
            </a:r>
            <a:r>
              <a:rPr sz="1500" b="0">
                <a:solidFill>
                  <a:srgbClr val="000000"/>
                </a:solidFill>
                <a:latin typeface="Arial"/>
              </a:rPr>
              <a:t> release energy.</a:t>
            </a:r>
          </a:p>
          <a:p>
            <a:pPr algn="l" marL="256032" indent="-256032">
              <a:spcAft>
                <a:spcPts val="400"/>
              </a:spcAft>
              <a:buClr>
                <a:srgbClr val="223A5A"/>
              </a:buClr>
              <a:buSzPct val="120000"/>
              <a:buFont typeface="Arial"/>
              <a:buChar char="•"/>
            </a:pPr>
            <a:r>
              <a:rPr sz="1500" b="0">
                <a:solidFill>
                  <a:srgbClr val="000000"/>
                </a:solidFill>
                <a:latin typeface="Arial"/>
              </a:rPr>
              <a:t>Cells become specialised by </a:t>
            </a:r>
            <a:r>
              <a:rPr sz="1500" b="1">
                <a:solidFill>
                  <a:srgbClr val="000000"/>
                </a:solidFill>
                <a:latin typeface="Arial"/>
              </a:rPr>
              <a:t>differentiation</a:t>
            </a:r>
            <a:r>
              <a:rPr sz="1500" b="0">
                <a:solidFill>
                  <a:srgbClr val="000000"/>
                </a:solidFill>
                <a:latin typeface="Arial"/>
              </a:rPr>
              <a:t>.</a:t>
            </a:r>
          </a:p>
        </p:txBody>
      </p:sp>
      <p:sp>
        <p:nvSpPr>
          <p:cNvPr id="10" name="Rounded Rectangle 9"/>
          <p:cNvSpPr/>
          <p:nvPr/>
        </p:nvSpPr>
        <p:spPr>
          <a:xfrm>
            <a:off x="1625832" y="4317745"/>
            <a:ext cx="4795055" cy="3452368"/>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Six specialised cells."/>
          <p:cNvPicPr>
            <a:picLocks noChangeAspect="1"/>
          </p:cNvPicPr>
          <p:nvPr/>
        </p:nvPicPr>
        <p:blipFill>
          <a:blip r:embed="rId2"/>
          <a:stretch>
            <a:fillRect/>
          </a:stretch>
        </p:blipFill>
        <p:spPr>
          <a:xfrm>
            <a:off x="1717272" y="4409185"/>
            <a:ext cx="4612175" cy="3076321"/>
          </a:xfrm>
          <a:prstGeom prst="rect">
            <a:avLst/>
          </a:prstGeom>
        </p:spPr>
      </p:pic>
      <p:sp>
        <p:nvSpPr>
          <p:cNvPr id="12" name="TextBox 11"/>
          <p:cNvSpPr txBox="1"/>
          <p:nvPr/>
        </p:nvSpPr>
        <p:spPr>
          <a:xfrm>
            <a:off x="685800" y="7522082"/>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Six specialised cells.</a:t>
            </a:r>
          </a:p>
        </p:txBody>
      </p:sp>
      <p:sp>
        <p:nvSpPr>
          <p:cNvPr id="13" name="TextBox 12"/>
          <p:cNvSpPr txBox="1"/>
          <p:nvPr/>
        </p:nvSpPr>
        <p:spPr>
          <a:xfrm>
            <a:off x="685800" y="7843266"/>
            <a:ext cx="6675120" cy="386334"/>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Cells are drawn much bigger than real life, and the colours only show the parts.</a:t>
            </a:r>
          </a:p>
        </p:txBody>
      </p:sp>
      <p:sp>
        <p:nvSpPr>
          <p:cNvPr id="14" name="Rectangle 1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root hair cell</a:t>
            </a:r>
          </a:p>
        </p:txBody>
      </p:sp>
      <p:sp>
        <p:nvSpPr>
          <p:cNvPr id="16" name="TextBox 1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7" name="TextBox 16"/>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3</a:t>
            </a:r>
          </a:p>
        </p:txBody>
      </p:sp>
      <p:sp>
        <p:nvSpPr>
          <p:cNvPr id="18" name="TextBox 17"/>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9" name="Rectangle 18"/>
          <p:cNvSpPr/>
          <p:nvPr/>
        </p:nvSpPr>
        <p:spPr>
          <a:xfrm>
            <a:off x="7973568" y="1938528"/>
            <a:ext cx="6492240" cy="457200"/>
          </a:xfrm>
          <a:prstGeom prst="rect">
            <a:avLst/>
          </a:prstGeom>
          <a:solidFill>
            <a:srgbClr val="FFFFFF"/>
          </a:solidFill>
          <a:ln w="15875">
            <a:solidFill>
              <a:srgbClr val="000000"/>
            </a:solidFill>
          </a:ln>
          <a:effectLst/>
        </p:spPr>
        <p:txBody>
          <a:bodyPr rtlCol="0" anchor="ctr"/>
          <a:lstStyle/>
          <a:p>
            <a:pPr algn="ctr"/>
          </a:p>
        </p:txBody>
      </p:sp>
      <p:sp>
        <p:nvSpPr>
          <p:cNvPr id="20" name="TextBox 19"/>
          <p:cNvSpPr txBox="1"/>
          <p:nvPr/>
        </p:nvSpPr>
        <p:spPr>
          <a:xfrm>
            <a:off x="806500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1" name="TextBox 20"/>
          <p:cNvSpPr txBox="1"/>
          <p:nvPr/>
        </p:nvSpPr>
        <p:spPr>
          <a:xfrm>
            <a:off x="964234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nucleus</a:t>
            </a:r>
          </a:p>
        </p:txBody>
      </p:sp>
      <p:sp>
        <p:nvSpPr>
          <p:cNvPr id="22" name="TextBox 21"/>
          <p:cNvSpPr txBox="1"/>
          <p:nvPr/>
        </p:nvSpPr>
        <p:spPr>
          <a:xfrm>
            <a:off x="1121968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root hair</a:t>
            </a:r>
          </a:p>
        </p:txBody>
      </p:sp>
      <p:sp>
        <p:nvSpPr>
          <p:cNvPr id="23" name="TextBox 22"/>
          <p:cNvSpPr txBox="1"/>
          <p:nvPr/>
        </p:nvSpPr>
        <p:spPr>
          <a:xfrm>
            <a:off x="1279702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pic>
        <p:nvPicPr>
          <p:cNvPr id="24" name="Picture 23" descr="root hair."/>
          <p:cNvPicPr>
            <a:picLocks noChangeAspect="1"/>
          </p:cNvPicPr>
          <p:nvPr/>
        </p:nvPicPr>
        <p:blipFill>
          <a:blip r:embed="rId3"/>
          <a:stretch>
            <a:fillRect/>
          </a:stretch>
        </p:blipFill>
        <p:spPr>
          <a:xfrm>
            <a:off x="8019288" y="2974086"/>
            <a:ext cx="6400800" cy="4384548"/>
          </a:xfrm>
          <a:prstGeom prst="rect">
            <a:avLst/>
          </a:prstGeom>
        </p:spPr>
      </p:pic>
      <p:sp>
        <p:nvSpPr>
          <p:cNvPr id="25" name="TextBox 24"/>
          <p:cNvSpPr txBox="1"/>
          <p:nvPr/>
        </p:nvSpPr>
        <p:spPr>
          <a:xfrm>
            <a:off x="7882128" y="7918704"/>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root hair is the long, thin part that reaches into the soil.</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L5 Alternative worksheet: Specialised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7" name="Rectangle 6"/>
          <p:cNvSpPr/>
          <p:nvPr/>
        </p:nvSpPr>
        <p:spPr>
          <a:xfrm>
            <a:off x="548640"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cell to its job</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554356" y="128473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6 and 9</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cell to its job.</a:t>
            </a:r>
          </a:p>
        </p:txBody>
      </p:sp>
      <p:sp>
        <p:nvSpPr>
          <p:cNvPr id="12" name="TextBox 11"/>
          <p:cNvSpPr txBox="1"/>
          <p:nvPr/>
        </p:nvSpPr>
        <p:spPr>
          <a:xfrm>
            <a:off x="685800" y="1993392"/>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sperm cell</a:t>
            </a:r>
          </a:p>
        </p:txBody>
      </p:sp>
      <p:sp>
        <p:nvSpPr>
          <p:cNvPr id="13" name="Oval 12"/>
          <p:cNvSpPr/>
          <p:nvPr/>
        </p:nvSpPr>
        <p:spPr>
          <a:xfrm>
            <a:off x="2491740" y="2036254"/>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3589020" y="2036254"/>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3840480" y="1993392"/>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carry dissolved sugars</a:t>
            </a:r>
          </a:p>
        </p:txBody>
      </p:sp>
      <p:sp>
        <p:nvSpPr>
          <p:cNvPr id="16" name="TextBox 15"/>
          <p:cNvSpPr txBox="1"/>
          <p:nvPr/>
        </p:nvSpPr>
        <p:spPr>
          <a:xfrm>
            <a:off x="685800" y="2475509"/>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nerve cell</a:t>
            </a:r>
          </a:p>
        </p:txBody>
      </p:sp>
      <p:sp>
        <p:nvSpPr>
          <p:cNvPr id="17" name="Oval 16"/>
          <p:cNvSpPr/>
          <p:nvPr/>
        </p:nvSpPr>
        <p:spPr>
          <a:xfrm>
            <a:off x="2491740" y="2518371"/>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3589020" y="2518371"/>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3840480" y="2475509"/>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contracts to cause movement</a:t>
            </a:r>
          </a:p>
        </p:txBody>
      </p:sp>
      <p:sp>
        <p:nvSpPr>
          <p:cNvPr id="20" name="TextBox 19"/>
          <p:cNvSpPr txBox="1"/>
          <p:nvPr/>
        </p:nvSpPr>
        <p:spPr>
          <a:xfrm>
            <a:off x="685800" y="2957626"/>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muscle cell</a:t>
            </a:r>
          </a:p>
        </p:txBody>
      </p:sp>
      <p:sp>
        <p:nvSpPr>
          <p:cNvPr id="21" name="Oval 20"/>
          <p:cNvSpPr/>
          <p:nvPr/>
        </p:nvSpPr>
        <p:spPr>
          <a:xfrm>
            <a:off x="2491740" y="3000489"/>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3589020" y="3000489"/>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3840480" y="2957626"/>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takes in water from the soil</a:t>
            </a:r>
          </a:p>
        </p:txBody>
      </p:sp>
      <p:sp>
        <p:nvSpPr>
          <p:cNvPr id="24" name="TextBox 23"/>
          <p:cNvSpPr txBox="1"/>
          <p:nvPr/>
        </p:nvSpPr>
        <p:spPr>
          <a:xfrm>
            <a:off x="685800" y="3439744"/>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root hair cell</a:t>
            </a:r>
          </a:p>
        </p:txBody>
      </p:sp>
      <p:sp>
        <p:nvSpPr>
          <p:cNvPr id="25" name="Oval 24"/>
          <p:cNvSpPr/>
          <p:nvPr/>
        </p:nvSpPr>
        <p:spPr>
          <a:xfrm>
            <a:off x="2491740" y="3482606"/>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3589020" y="3482606"/>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3840480" y="3439744"/>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swims to an egg cell</a:t>
            </a:r>
          </a:p>
        </p:txBody>
      </p:sp>
      <p:sp>
        <p:nvSpPr>
          <p:cNvPr id="28" name="TextBox 27"/>
          <p:cNvSpPr txBox="1"/>
          <p:nvPr/>
        </p:nvSpPr>
        <p:spPr>
          <a:xfrm>
            <a:off x="685800" y="3921861"/>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xylem cells</a:t>
            </a:r>
          </a:p>
        </p:txBody>
      </p:sp>
      <p:sp>
        <p:nvSpPr>
          <p:cNvPr id="29" name="Oval 28"/>
          <p:cNvSpPr/>
          <p:nvPr/>
        </p:nvSpPr>
        <p:spPr>
          <a:xfrm>
            <a:off x="2491740" y="3964724"/>
            <a:ext cx="137160" cy="137160"/>
          </a:xfrm>
          <a:prstGeom prst="ellipse">
            <a:avLst/>
          </a:prstGeom>
          <a:solidFill>
            <a:srgbClr val="000000"/>
          </a:solidFill>
          <a:ln>
            <a:noFill/>
          </a:ln>
          <a:effectLst/>
        </p:spPr>
        <p:txBody>
          <a:bodyPr rtlCol="0" anchor="ctr"/>
          <a:lstStyle/>
          <a:p>
            <a:pPr algn="ctr"/>
          </a:p>
        </p:txBody>
      </p:sp>
      <p:sp>
        <p:nvSpPr>
          <p:cNvPr id="30" name="Oval 29"/>
          <p:cNvSpPr/>
          <p:nvPr/>
        </p:nvSpPr>
        <p:spPr>
          <a:xfrm>
            <a:off x="3589020" y="3964724"/>
            <a:ext cx="137160" cy="137160"/>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3840480" y="3921861"/>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carry water up the plant</a:t>
            </a:r>
          </a:p>
        </p:txBody>
      </p:sp>
      <p:sp>
        <p:nvSpPr>
          <p:cNvPr id="32" name="TextBox 31"/>
          <p:cNvSpPr txBox="1"/>
          <p:nvPr/>
        </p:nvSpPr>
        <p:spPr>
          <a:xfrm>
            <a:off x="685800" y="4403979"/>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phloem cells</a:t>
            </a:r>
          </a:p>
        </p:txBody>
      </p:sp>
      <p:sp>
        <p:nvSpPr>
          <p:cNvPr id="33" name="Oval 32"/>
          <p:cNvSpPr/>
          <p:nvPr/>
        </p:nvSpPr>
        <p:spPr>
          <a:xfrm>
            <a:off x="2491740" y="4446841"/>
            <a:ext cx="137160" cy="137160"/>
          </a:xfrm>
          <a:prstGeom prst="ellipse">
            <a:avLst/>
          </a:prstGeom>
          <a:solidFill>
            <a:srgbClr val="000000"/>
          </a:solidFill>
          <a:ln>
            <a:noFill/>
          </a:ln>
          <a:effectLst/>
        </p:spPr>
        <p:txBody>
          <a:bodyPr rtlCol="0" anchor="ctr"/>
          <a:lstStyle/>
          <a:p>
            <a:pPr algn="ctr"/>
          </a:p>
        </p:txBody>
      </p:sp>
      <p:sp>
        <p:nvSpPr>
          <p:cNvPr id="34" name="Oval 33"/>
          <p:cNvSpPr/>
          <p:nvPr/>
        </p:nvSpPr>
        <p:spPr>
          <a:xfrm>
            <a:off x="3589020" y="4446841"/>
            <a:ext cx="137160" cy="137160"/>
          </a:xfrm>
          <a:prstGeom prst="ellipse">
            <a:avLst/>
          </a:prstGeom>
          <a:solidFill>
            <a:srgbClr val="000000"/>
          </a:solidFill>
          <a:ln>
            <a:noFill/>
          </a:ln>
          <a:effectLst/>
        </p:spPr>
        <p:txBody>
          <a:bodyPr rtlCol="0" anchor="ctr"/>
          <a:lstStyle/>
          <a:p>
            <a:pPr algn="ctr"/>
          </a:p>
        </p:txBody>
      </p:sp>
      <p:sp>
        <p:nvSpPr>
          <p:cNvPr id="35" name="TextBox 34"/>
          <p:cNvSpPr txBox="1"/>
          <p:nvPr/>
        </p:nvSpPr>
        <p:spPr>
          <a:xfrm>
            <a:off x="3840480" y="4403979"/>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carries electrical impulses</a:t>
            </a:r>
          </a:p>
        </p:txBody>
      </p:sp>
      <p:sp>
        <p:nvSpPr>
          <p:cNvPr id="36" name="Rectangle 35"/>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7" name="TextBox 3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8" name="TextBox 3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9" name="TextBox 38"/>
          <p:cNvSpPr txBox="1"/>
          <p:nvPr/>
        </p:nvSpPr>
        <p:spPr>
          <a:xfrm>
            <a:off x="11750684" y="128473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6 and 9</a:t>
            </a:r>
          </a:p>
        </p:txBody>
      </p:sp>
      <p:sp>
        <p:nvSpPr>
          <p:cNvPr id="40" name="TextBox 39"/>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41" name="Rectangle 40"/>
          <p:cNvSpPr/>
          <p:nvPr/>
        </p:nvSpPr>
        <p:spPr>
          <a:xfrm>
            <a:off x="7973568" y="1901952"/>
            <a:ext cx="6492240" cy="658368"/>
          </a:xfrm>
          <a:prstGeom prst="rect">
            <a:avLst/>
          </a:prstGeom>
          <a:solidFill>
            <a:srgbClr val="FFFFFF"/>
          </a:solidFill>
          <a:ln w="15875">
            <a:solidFill>
              <a:srgbClr val="000000"/>
            </a:solidFill>
          </a:ln>
          <a:effectLst/>
        </p:spPr>
        <p:txBody>
          <a:bodyPr rtlCol="0" anchor="ctr"/>
          <a:lstStyle/>
          <a:p>
            <a:pPr algn="ctr"/>
          </a:p>
        </p:txBody>
      </p:sp>
      <p:sp>
        <p:nvSpPr>
          <p:cNvPr id="42" name="TextBox 41"/>
          <p:cNvSpPr txBox="1"/>
          <p:nvPr/>
        </p:nvSpPr>
        <p:spPr>
          <a:xfrm>
            <a:off x="806500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contract</a:t>
            </a:r>
          </a:p>
        </p:txBody>
      </p:sp>
      <p:sp>
        <p:nvSpPr>
          <p:cNvPr id="43" name="TextBox 42"/>
          <p:cNvSpPr txBox="1"/>
          <p:nvPr/>
        </p:nvSpPr>
        <p:spPr>
          <a:xfrm>
            <a:off x="1016812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impulses</a:t>
            </a:r>
          </a:p>
        </p:txBody>
      </p:sp>
      <p:sp>
        <p:nvSpPr>
          <p:cNvPr id="44" name="TextBox 43"/>
          <p:cNvSpPr txBox="1"/>
          <p:nvPr/>
        </p:nvSpPr>
        <p:spPr>
          <a:xfrm>
            <a:off x="1227124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mitochondria</a:t>
            </a:r>
          </a:p>
        </p:txBody>
      </p:sp>
      <p:sp>
        <p:nvSpPr>
          <p:cNvPr id="45" name="TextBox 44"/>
          <p:cNvSpPr txBox="1"/>
          <p:nvPr/>
        </p:nvSpPr>
        <p:spPr>
          <a:xfrm>
            <a:off x="806500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sugars</a:t>
            </a:r>
          </a:p>
        </p:txBody>
      </p:sp>
      <p:sp>
        <p:nvSpPr>
          <p:cNvPr id="46" name="TextBox 45"/>
          <p:cNvSpPr txBox="1"/>
          <p:nvPr/>
        </p:nvSpPr>
        <p:spPr>
          <a:xfrm>
            <a:off x="1016812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tail</a:t>
            </a:r>
          </a:p>
        </p:txBody>
      </p:sp>
      <p:sp>
        <p:nvSpPr>
          <p:cNvPr id="47" name="TextBox 46"/>
          <p:cNvSpPr txBox="1"/>
          <p:nvPr/>
        </p:nvSpPr>
        <p:spPr>
          <a:xfrm>
            <a:off x="1227124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water</a:t>
            </a:r>
          </a:p>
        </p:txBody>
      </p:sp>
      <p:sp>
        <p:nvSpPr>
          <p:cNvPr id="48" name="TextBox 47"/>
          <p:cNvSpPr txBox="1"/>
          <p:nvPr/>
        </p:nvSpPr>
        <p:spPr>
          <a:xfrm>
            <a:off x="7973568" y="26974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sperm cell swims with its __________.</a:t>
            </a:r>
          </a:p>
        </p:txBody>
      </p:sp>
      <p:sp>
        <p:nvSpPr>
          <p:cNvPr id="49" name="TextBox 48"/>
          <p:cNvSpPr txBox="1"/>
          <p:nvPr/>
        </p:nvSpPr>
        <p:spPr>
          <a:xfrm>
            <a:off x="7973568" y="304243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Many __________ release energy for swimming.</a:t>
            </a:r>
          </a:p>
        </p:txBody>
      </p:sp>
      <p:sp>
        <p:nvSpPr>
          <p:cNvPr id="50" name="TextBox 49"/>
          <p:cNvSpPr txBox="1"/>
          <p:nvPr/>
        </p:nvSpPr>
        <p:spPr>
          <a:xfrm>
            <a:off x="7973568" y="338739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Nerve cells carry electrical __________.</a:t>
            </a:r>
          </a:p>
        </p:txBody>
      </p:sp>
      <p:sp>
        <p:nvSpPr>
          <p:cNvPr id="51" name="TextBox 50"/>
          <p:cNvSpPr txBox="1"/>
          <p:nvPr/>
        </p:nvSpPr>
        <p:spPr>
          <a:xfrm>
            <a:off x="7973568" y="3732352"/>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Muscle cells __________ to cause movement.</a:t>
            </a:r>
          </a:p>
        </p:txBody>
      </p:sp>
      <p:sp>
        <p:nvSpPr>
          <p:cNvPr id="52" name="TextBox 51"/>
          <p:cNvSpPr txBox="1"/>
          <p:nvPr/>
        </p:nvSpPr>
        <p:spPr>
          <a:xfrm>
            <a:off x="7973568" y="407730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Root hair cells take in __________ from the soil.</a:t>
            </a:r>
          </a:p>
        </p:txBody>
      </p:sp>
      <p:sp>
        <p:nvSpPr>
          <p:cNvPr id="53" name="TextBox 52"/>
          <p:cNvSpPr txBox="1"/>
          <p:nvPr/>
        </p:nvSpPr>
        <p:spPr>
          <a:xfrm>
            <a:off x="7973568" y="442226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Phloem cells carry dissolved __________.</a:t>
            </a:r>
          </a:p>
        </p:txBody>
      </p:sp>
      <p:sp>
        <p:nvSpPr>
          <p:cNvPr id="54" name="Rectangle 53"/>
          <p:cNvSpPr/>
          <p:nvPr/>
        </p:nvSpPr>
        <p:spPr>
          <a:xfrm>
            <a:off x="548640"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55" name="TextBox 54"/>
          <p:cNvSpPr txBox="1"/>
          <p:nvPr/>
        </p:nvSpPr>
        <p:spPr>
          <a:xfrm>
            <a:off x="658368"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6" name="TextBox 55"/>
          <p:cNvSpPr txBox="1"/>
          <p:nvPr/>
        </p:nvSpPr>
        <p:spPr>
          <a:xfrm>
            <a:off x="6400799"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7" name="TextBox 56"/>
          <p:cNvSpPr txBox="1"/>
          <p:nvPr/>
        </p:nvSpPr>
        <p:spPr>
          <a:xfrm>
            <a:off x="4384919" y="5033772"/>
            <a:ext cx="253143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4, 6 and 9</a:t>
            </a:r>
          </a:p>
        </p:txBody>
      </p:sp>
      <p:sp>
        <p:nvSpPr>
          <p:cNvPr id="58" name="TextBox 57"/>
          <p:cNvSpPr txBox="1"/>
          <p:nvPr/>
        </p:nvSpPr>
        <p:spPr>
          <a:xfrm>
            <a:off x="685800" y="532180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True or False for each sentence.</a:t>
            </a:r>
          </a:p>
        </p:txBody>
      </p:sp>
      <p:graphicFrame>
        <p:nvGraphicFramePr>
          <p:cNvPr id="59" name="Table 58"/>
          <p:cNvGraphicFramePr>
            <a:graphicFrameLocks noGrp="1"/>
          </p:cNvGraphicFramePr>
          <p:nvPr/>
        </p:nvGraphicFramePr>
        <p:xfrm>
          <a:off x="685800" y="5669280"/>
          <a:ext cx="6675120" cy="2560313"/>
        </p:xfrm>
        <a:graphic>
          <a:graphicData uri="http://schemas.openxmlformats.org/drawingml/2006/table">
            <a:tbl>
              <a:tblPr firstRow="0" bandRow="0">
                <a:tableStyleId>{5C22544A-7EE6-4342-B048-85BDC9FD1C3A}</a:tableStyleId>
              </a:tblPr>
              <a:tblGrid>
                <a:gridCol w="5394960"/>
                <a:gridCol w="640080"/>
                <a:gridCol w="640080"/>
              </a:tblGrid>
              <a:tr h="365759">
                <a:tc>
                  <a:txBody>
                    <a:bodyPr/>
                    <a:lstStyle/>
                    <a:p>
                      <a:pPr algn="ctr"/>
                      <a:r>
                        <a:rPr sz="15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59">
                <a:tc>
                  <a:txBody>
                    <a:bodyPr/>
                    <a:lstStyle/>
                    <a:p>
                      <a:pPr algn="l"/>
                      <a:r>
                        <a:rPr sz="1500" b="0">
                          <a:solidFill>
                            <a:srgbClr val="000000"/>
                          </a:solidFill>
                          <a:latin typeface="Arial"/>
                        </a:rPr>
                        <a:t>1. A root hair is a separate hair stuck onto a root.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59">
                <a:tc>
                  <a:txBody>
                    <a:bodyPr/>
                    <a:lstStyle/>
                    <a:p>
                      <a:pPr algn="l"/>
                      <a:r>
                        <a:rPr sz="1500" b="0">
                          <a:solidFill>
                            <a:srgbClr val="000000"/>
                          </a:solidFill>
                          <a:latin typeface="Arial"/>
                        </a:rPr>
                        <a:t>2. Root hair cells have chloroplasts.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59">
                <a:tc>
                  <a:txBody>
                    <a:bodyPr/>
                    <a:lstStyle/>
                    <a:p>
                      <a:pPr algn="l"/>
                      <a:r>
                        <a:rPr sz="1500" b="0">
                          <a:solidFill>
                            <a:srgbClr val="000000"/>
                          </a:solidFill>
                          <a:latin typeface="Arial"/>
                        </a:rPr>
                        <a:t>3. A sperm cell uses its tail to swim.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59">
                <a:tc>
                  <a:txBody>
                    <a:bodyPr/>
                    <a:lstStyle/>
                    <a:p>
                      <a:pPr algn="l"/>
                      <a:r>
                        <a:rPr sz="1500" b="0">
                          <a:solidFill>
                            <a:srgbClr val="000000"/>
                          </a:solidFill>
                          <a:latin typeface="Arial"/>
                        </a:rPr>
                        <a:t>4. Nerve cells carry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59">
                <a:tc>
                  <a:txBody>
                    <a:bodyPr/>
                    <a:lstStyle/>
                    <a:p>
                      <a:pPr algn="l"/>
                      <a:r>
                        <a:rPr sz="1500" b="0">
                          <a:solidFill>
                            <a:srgbClr val="000000"/>
                          </a:solidFill>
                          <a:latin typeface="Arial"/>
                        </a:rPr>
                        <a:t>5. Xylem cells are dead and hollow.</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59">
                <a:tc>
                  <a:txBody>
                    <a:bodyPr/>
                    <a:lstStyle/>
                    <a:p>
                      <a:pPr algn="l"/>
                      <a:r>
                        <a:rPr sz="1500" b="0">
                          <a:solidFill>
                            <a:srgbClr val="000000"/>
                          </a:solidFill>
                          <a:latin typeface="Arial"/>
                        </a:rPr>
                        <a:t>6. Mitochondria release energy.</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60" name="Rectangle 59"/>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61" name="TextBox 60"/>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How many times longer?</a:t>
            </a:r>
          </a:p>
        </p:txBody>
      </p:sp>
      <p:sp>
        <p:nvSpPr>
          <p:cNvPr id="62" name="TextBox 61"/>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63" name="TextBox 62"/>
          <p:cNvSpPr txBox="1"/>
          <p:nvPr/>
        </p:nvSpPr>
        <p:spPr>
          <a:xfrm>
            <a:off x="12589480" y="503377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64" name="TextBox 63"/>
          <p:cNvSpPr txBox="1"/>
          <p:nvPr/>
        </p:nvSpPr>
        <p:spPr>
          <a:xfrm>
            <a:off x="7882128" y="5349240"/>
            <a:ext cx="338076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Fill in the gaps. Do one step at a time.</a:t>
            </a:r>
          </a:p>
        </p:txBody>
      </p:sp>
      <p:sp>
        <p:nvSpPr>
          <p:cNvPr id="65" name="Rectangle 64"/>
          <p:cNvSpPr/>
          <p:nvPr/>
        </p:nvSpPr>
        <p:spPr>
          <a:xfrm>
            <a:off x="12629447" y="5303520"/>
            <a:ext cx="1927800" cy="347472"/>
          </a:xfrm>
          <a:prstGeom prst="rect">
            <a:avLst/>
          </a:prstGeom>
          <a:solidFill>
            <a:srgbClr val="EAF3FB"/>
          </a:solidFill>
          <a:ln w="12700">
            <a:solidFill>
              <a:srgbClr val="000000"/>
            </a:solidFill>
          </a:ln>
          <a:effectLst/>
        </p:spPr>
        <p:txBody>
          <a:bodyPr rtlCol="0" anchor="ctr"/>
          <a:lstStyle/>
          <a:p>
            <a:pPr algn="ctr"/>
          </a:p>
        </p:txBody>
      </p:sp>
      <p:sp>
        <p:nvSpPr>
          <p:cNvPr id="66" name="TextBox 65"/>
          <p:cNvSpPr txBox="1"/>
          <p:nvPr/>
        </p:nvSpPr>
        <p:spPr>
          <a:xfrm>
            <a:off x="12629447" y="5303520"/>
            <a:ext cx="1927800" cy="347472"/>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1 mm = 1000 µm</a:t>
            </a:r>
          </a:p>
        </p:txBody>
      </p:sp>
      <p:sp>
        <p:nvSpPr>
          <p:cNvPr id="67" name="TextBox 66"/>
          <p:cNvSpPr txBox="1"/>
          <p:nvPr/>
        </p:nvSpPr>
        <p:spPr>
          <a:xfrm>
            <a:off x="7882128" y="577900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root hair is 0.4 mm long. A sperm cell is 50 µm long. How many times longer is the root hair?</a:t>
            </a:r>
          </a:p>
        </p:txBody>
      </p:sp>
      <p:sp>
        <p:nvSpPr>
          <p:cNvPr id="68" name="TextBox 67"/>
          <p:cNvSpPr txBox="1"/>
          <p:nvPr/>
        </p:nvSpPr>
        <p:spPr>
          <a:xfrm>
            <a:off x="7882128" y="633450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Change mm into µm:   0.4 × 1000 = ________ µm</a:t>
            </a:r>
          </a:p>
        </p:txBody>
      </p:sp>
      <p:sp>
        <p:nvSpPr>
          <p:cNvPr id="69" name="TextBox 68"/>
          <p:cNvSpPr txBox="1"/>
          <p:nvPr/>
        </p:nvSpPr>
        <p:spPr>
          <a:xfrm>
            <a:off x="7882128" y="6709791"/>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Divide by the length of the sperm cell:   ________ ÷ 50 = ________</a:t>
            </a:r>
          </a:p>
        </p:txBody>
      </p:sp>
      <p:sp>
        <p:nvSpPr>
          <p:cNvPr id="70" name="TextBox 69"/>
          <p:cNvSpPr txBox="1"/>
          <p:nvPr/>
        </p:nvSpPr>
        <p:spPr>
          <a:xfrm>
            <a:off x="7882128" y="708507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Check: your answer × 50 = ________ µm</a:t>
            </a:r>
          </a:p>
        </p:txBody>
      </p:sp>
      <p:sp>
        <p:nvSpPr>
          <p:cNvPr id="71" name="TextBox 70"/>
          <p:cNvSpPr txBox="1"/>
          <p:nvPr/>
        </p:nvSpPr>
        <p:spPr>
          <a:xfrm>
            <a:off x="7882128" y="753351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root hair is ________ times longer than the sperm cell.</a:t>
            </a:r>
          </a:p>
        </p:txBody>
      </p:sp>
      <p:sp>
        <p:nvSpPr>
          <p:cNvPr id="72" name="TextBox 71"/>
          <p:cNvSpPr txBox="1"/>
          <p:nvPr/>
        </p:nvSpPr>
        <p:spPr>
          <a:xfrm>
            <a:off x="7882128" y="8018145"/>
            <a:ext cx="6675120" cy="193167"/>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Tip: change both sizes into µm before you divide.</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2635249"/>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specialised cell</a:t>
            </a:r>
            <a:r>
              <a:rPr sz="1500" b="0">
                <a:solidFill>
                  <a:srgbClr val="000000"/>
                </a:solidFill>
                <a:latin typeface="Arial"/>
              </a:rPr>
              <a:t> has a structure that suits it to one job.</a:t>
            </a:r>
          </a:p>
          <a:p>
            <a:pPr algn="l" marL="256032" indent="-256032">
              <a:spcAft>
                <a:spcPts val="400"/>
              </a:spcAft>
              <a:buClr>
                <a:srgbClr val="223A5A"/>
              </a:buClr>
              <a:buSzPct val="120000"/>
              <a:buFont typeface="Arial"/>
              <a:buChar char="•"/>
            </a:pPr>
            <a:r>
              <a:rPr sz="1500" b="1">
                <a:solidFill>
                  <a:srgbClr val="000000"/>
                </a:solidFill>
                <a:latin typeface="Arial"/>
              </a:rPr>
              <a:t>Sperm cell</a:t>
            </a:r>
            <a:r>
              <a:rPr sz="1500" b="0">
                <a:solidFill>
                  <a:srgbClr val="000000"/>
                </a:solidFill>
                <a:latin typeface="Arial"/>
              </a:rPr>
              <a:t>: swims to an egg cell and fertilises it. It has a tail.</a:t>
            </a:r>
          </a:p>
          <a:p>
            <a:pPr algn="l" marL="256032" indent="-256032">
              <a:spcAft>
                <a:spcPts val="400"/>
              </a:spcAft>
              <a:buClr>
                <a:srgbClr val="223A5A"/>
              </a:buClr>
              <a:buSzPct val="120000"/>
              <a:buFont typeface="Arial"/>
              <a:buChar char="•"/>
            </a:pPr>
            <a:r>
              <a:rPr sz="1500" b="1">
                <a:solidFill>
                  <a:srgbClr val="000000"/>
                </a:solidFill>
                <a:latin typeface="Arial"/>
              </a:rPr>
              <a:t>Nerve cell</a:t>
            </a:r>
            <a:r>
              <a:rPr sz="1500" b="0">
                <a:solidFill>
                  <a:srgbClr val="000000"/>
                </a:solidFill>
                <a:latin typeface="Arial"/>
              </a:rPr>
              <a:t>: carries electrical impulses.</a:t>
            </a:r>
          </a:p>
          <a:p>
            <a:pPr algn="l" marL="256032" indent="-256032">
              <a:spcAft>
                <a:spcPts val="400"/>
              </a:spcAft>
              <a:buClr>
                <a:srgbClr val="223A5A"/>
              </a:buClr>
              <a:buSzPct val="120000"/>
              <a:buFont typeface="Arial"/>
              <a:buChar char="•"/>
            </a:pPr>
            <a:r>
              <a:rPr sz="1500" b="1">
                <a:solidFill>
                  <a:srgbClr val="000000"/>
                </a:solidFill>
                <a:latin typeface="Arial"/>
              </a:rPr>
              <a:t>Muscle cell</a:t>
            </a:r>
            <a:r>
              <a:rPr sz="1500" b="0">
                <a:solidFill>
                  <a:srgbClr val="000000"/>
                </a:solidFill>
                <a:latin typeface="Arial"/>
              </a:rPr>
              <a:t>: contracts (gets shorter) to cause movement.</a:t>
            </a:r>
          </a:p>
          <a:p>
            <a:pPr algn="l" marL="256032" indent="-256032">
              <a:spcAft>
                <a:spcPts val="400"/>
              </a:spcAft>
              <a:buClr>
                <a:srgbClr val="223A5A"/>
              </a:buClr>
              <a:buSzPct val="120000"/>
              <a:buFont typeface="Arial"/>
              <a:buChar char="•"/>
            </a:pPr>
            <a:r>
              <a:rPr sz="1500" b="1">
                <a:solidFill>
                  <a:srgbClr val="000000"/>
                </a:solidFill>
                <a:latin typeface="Arial"/>
              </a:rPr>
              <a:t>Root hair cell</a:t>
            </a:r>
            <a:r>
              <a:rPr sz="1500" b="0">
                <a:solidFill>
                  <a:srgbClr val="000000"/>
                </a:solidFill>
                <a:latin typeface="Arial"/>
              </a:rPr>
              <a:t>: takes in water and mineral ions from the soil. It has no chloroplasts.</a:t>
            </a:r>
          </a:p>
          <a:p>
            <a:pPr algn="l" marL="256032" indent="-256032">
              <a:spcAft>
                <a:spcPts val="400"/>
              </a:spcAft>
              <a:buClr>
                <a:srgbClr val="223A5A"/>
              </a:buClr>
              <a:buSzPct val="120000"/>
              <a:buFont typeface="Arial"/>
              <a:buChar char="•"/>
            </a:pPr>
            <a:r>
              <a:rPr sz="1500" b="1">
                <a:solidFill>
                  <a:srgbClr val="000000"/>
                </a:solidFill>
                <a:latin typeface="Arial"/>
              </a:rPr>
              <a:t>Xylem cells</a:t>
            </a:r>
            <a:r>
              <a:rPr sz="1500" b="0">
                <a:solidFill>
                  <a:srgbClr val="000000"/>
                </a:solidFill>
                <a:latin typeface="Arial"/>
              </a:rPr>
              <a:t>: dead, hollow tubes that carry water and mineral ions.</a:t>
            </a:r>
          </a:p>
          <a:p>
            <a:pPr algn="l" marL="256032" indent="-256032">
              <a:spcAft>
                <a:spcPts val="400"/>
              </a:spcAft>
              <a:buClr>
                <a:srgbClr val="223A5A"/>
              </a:buClr>
              <a:buSzPct val="120000"/>
              <a:buFont typeface="Arial"/>
              <a:buChar char="•"/>
            </a:pPr>
            <a:r>
              <a:rPr sz="1500" b="1">
                <a:solidFill>
                  <a:srgbClr val="000000"/>
                </a:solidFill>
                <a:latin typeface="Arial"/>
              </a:rPr>
              <a:t>Phloem cells</a:t>
            </a:r>
            <a:r>
              <a:rPr sz="1500" b="0">
                <a:solidFill>
                  <a:srgbClr val="000000"/>
                </a:solidFill>
                <a:latin typeface="Arial"/>
              </a:rPr>
              <a:t>: living cells that carry dissolved sugars.</a:t>
            </a:r>
          </a:p>
          <a:p>
            <a:pPr algn="l" marL="256032" indent="-256032">
              <a:spcAft>
                <a:spcPts val="400"/>
              </a:spcAft>
              <a:buClr>
                <a:srgbClr val="223A5A"/>
              </a:buClr>
              <a:buSzPct val="120000"/>
              <a:buFont typeface="Arial"/>
              <a:buChar char="•"/>
            </a:pPr>
            <a:r>
              <a:rPr sz="1500" b="1">
                <a:solidFill>
                  <a:srgbClr val="000000"/>
                </a:solidFill>
                <a:latin typeface="Arial"/>
              </a:rPr>
              <a:t>Mitochondria</a:t>
            </a:r>
            <a:r>
              <a:rPr sz="1500" b="0">
                <a:solidFill>
                  <a:srgbClr val="000000"/>
                </a:solidFill>
                <a:latin typeface="Arial"/>
              </a:rPr>
              <a:t> release energy.</a:t>
            </a:r>
          </a:p>
          <a:p>
            <a:pPr algn="l" marL="256032" indent="-256032">
              <a:spcAft>
                <a:spcPts val="400"/>
              </a:spcAft>
              <a:buClr>
                <a:srgbClr val="223A5A"/>
              </a:buClr>
              <a:buSzPct val="120000"/>
              <a:buFont typeface="Arial"/>
              <a:buChar char="•"/>
            </a:pPr>
            <a:r>
              <a:rPr sz="1500" b="0">
                <a:solidFill>
                  <a:srgbClr val="000000"/>
                </a:solidFill>
                <a:latin typeface="Arial"/>
              </a:rPr>
              <a:t>Cells become specialised by </a:t>
            </a:r>
            <a:r>
              <a:rPr sz="1500" b="1">
                <a:solidFill>
                  <a:srgbClr val="000000"/>
                </a:solidFill>
                <a:latin typeface="Arial"/>
              </a:rPr>
              <a:t>differentiation</a:t>
            </a:r>
            <a:r>
              <a:rPr sz="1500" b="0">
                <a:solidFill>
                  <a:srgbClr val="000000"/>
                </a:solidFill>
                <a:latin typeface="Arial"/>
              </a:rPr>
              <a:t>.</a:t>
            </a:r>
          </a:p>
        </p:txBody>
      </p:sp>
      <p:sp>
        <p:nvSpPr>
          <p:cNvPr id="9" name="Rounded Rectangle 8"/>
          <p:cNvSpPr/>
          <p:nvPr/>
        </p:nvSpPr>
        <p:spPr>
          <a:xfrm>
            <a:off x="1625832" y="4317745"/>
            <a:ext cx="4795055" cy="3452368"/>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Six specialised cells."/>
          <p:cNvPicPr>
            <a:picLocks noChangeAspect="1"/>
          </p:cNvPicPr>
          <p:nvPr/>
        </p:nvPicPr>
        <p:blipFill>
          <a:blip r:embed="rId2"/>
          <a:stretch>
            <a:fillRect/>
          </a:stretch>
        </p:blipFill>
        <p:spPr>
          <a:xfrm>
            <a:off x="1717272" y="4409185"/>
            <a:ext cx="4612175" cy="3076321"/>
          </a:xfrm>
          <a:prstGeom prst="rect">
            <a:avLst/>
          </a:prstGeom>
        </p:spPr>
      </p:pic>
      <p:sp>
        <p:nvSpPr>
          <p:cNvPr id="11" name="TextBox 10"/>
          <p:cNvSpPr txBox="1"/>
          <p:nvPr/>
        </p:nvSpPr>
        <p:spPr>
          <a:xfrm>
            <a:off x="685800" y="7522082"/>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Six specialised cells.</a:t>
            </a:r>
          </a:p>
        </p:txBody>
      </p:sp>
      <p:sp>
        <p:nvSpPr>
          <p:cNvPr id="12" name="TextBox 11"/>
          <p:cNvSpPr txBox="1"/>
          <p:nvPr/>
        </p:nvSpPr>
        <p:spPr>
          <a:xfrm>
            <a:off x="685800" y="7843266"/>
            <a:ext cx="6675120" cy="386334"/>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A diagram is simplified. Cells are drawn much bigger than real life, and the colours only show the parts.</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root hair cell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6" name="TextBox 1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7" name="Rectangle 16"/>
          <p:cNvSpPr/>
          <p:nvPr/>
        </p:nvSpPr>
        <p:spPr>
          <a:xfrm>
            <a:off x="7973568" y="1938528"/>
            <a:ext cx="6492240" cy="457200"/>
          </a:xfrm>
          <a:prstGeom prst="rect">
            <a:avLst/>
          </a:prstGeom>
          <a:solidFill>
            <a:srgbClr val="FFFFFF"/>
          </a:solidFill>
          <a:ln w="15875">
            <a:solidFill>
              <a:srgbClr val="000000"/>
            </a:solidFill>
          </a:ln>
          <a:effectLst/>
        </p:spPr>
        <p:txBody>
          <a:bodyPr rtlCol="0" anchor="ctr"/>
          <a:lstStyle/>
          <a:p>
            <a:pPr algn="ctr"/>
          </a:p>
        </p:txBody>
      </p:sp>
      <p:sp>
        <p:nvSpPr>
          <p:cNvPr id="18" name="TextBox 17"/>
          <p:cNvSpPr txBox="1"/>
          <p:nvPr/>
        </p:nvSpPr>
        <p:spPr>
          <a:xfrm>
            <a:off x="806500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19" name="TextBox 18"/>
          <p:cNvSpPr txBox="1"/>
          <p:nvPr/>
        </p:nvSpPr>
        <p:spPr>
          <a:xfrm>
            <a:off x="964234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nucleus</a:t>
            </a:r>
          </a:p>
        </p:txBody>
      </p:sp>
      <p:sp>
        <p:nvSpPr>
          <p:cNvPr id="20" name="TextBox 19"/>
          <p:cNvSpPr txBox="1"/>
          <p:nvPr/>
        </p:nvSpPr>
        <p:spPr>
          <a:xfrm>
            <a:off x="1121968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root hair</a:t>
            </a:r>
          </a:p>
        </p:txBody>
      </p:sp>
      <p:sp>
        <p:nvSpPr>
          <p:cNvPr id="21" name="TextBox 20"/>
          <p:cNvSpPr txBox="1"/>
          <p:nvPr/>
        </p:nvSpPr>
        <p:spPr>
          <a:xfrm>
            <a:off x="12797028" y="1984248"/>
            <a:ext cx="1577339"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pic>
        <p:nvPicPr>
          <p:cNvPr id="22" name="Picture 21" descr="root hair."/>
          <p:cNvPicPr>
            <a:picLocks noChangeAspect="1"/>
          </p:cNvPicPr>
          <p:nvPr/>
        </p:nvPicPr>
        <p:blipFill>
          <a:blip r:embed="rId3"/>
          <a:stretch>
            <a:fillRect/>
          </a:stretch>
        </p:blipFill>
        <p:spPr>
          <a:xfrm>
            <a:off x="8019288" y="2654046"/>
            <a:ext cx="6400800" cy="4384548"/>
          </a:xfrm>
          <a:prstGeom prst="rect">
            <a:avLst/>
          </a:prstGeom>
        </p:spPr>
      </p:pic>
      <p:sp>
        <p:nvSpPr>
          <p:cNvPr id="23" name="TextBox 22"/>
          <p:cNvSpPr txBox="1"/>
          <p:nvPr/>
        </p:nvSpPr>
        <p:spPr>
          <a:xfrm>
            <a:off x="7882128" y="7242048"/>
            <a:ext cx="6675120" cy="918844"/>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1 mark for each correct label box (4):</a:t>
            </a:r>
          </a:p>
          <a:p>
            <a:pPr algn="l">
              <a:spcAft>
                <a:spcPts val="400"/>
              </a:spcAft>
            </a:pPr>
            <a:r>
              <a:rPr sz="1400" b="1">
                <a:solidFill>
                  <a:srgbClr val="009900"/>
                </a:solidFill>
                <a:latin typeface="Arial"/>
              </a:rPr>
              <a:t>root hair (top) (1);   </a:t>
            </a:r>
            <a:r>
              <a:rPr sz="1400" b="1">
                <a:solidFill>
                  <a:srgbClr val="009900"/>
                </a:solidFill>
                <a:latin typeface="Arial"/>
              </a:rPr>
              <a:t>cell wall (bottom left) (1);   </a:t>
            </a:r>
            <a:r>
              <a:rPr sz="1400" b="1">
                <a:solidFill>
                  <a:srgbClr val="009900"/>
                </a:solidFill>
                <a:latin typeface="Arial"/>
              </a:rPr>
              <a:t>nucleus (bottom middle) (1);   </a:t>
            </a:r>
            <a:r>
              <a:rPr sz="1400" b="1">
                <a:solidFill>
                  <a:srgbClr val="009900"/>
                </a:solidFill>
                <a:latin typeface="Arial"/>
              </a:rPr>
              <a:t>cytoplasm (bottom right) (1).</a:t>
            </a:r>
          </a:p>
          <a:p>
            <a:pPr algn="l">
              <a:spcAft>
                <a:spcPts val="400"/>
              </a:spcAft>
            </a:pPr>
            <a:r>
              <a:rPr sz="1300" b="1">
                <a:solidFill>
                  <a:srgbClr val="009900"/>
                </a:solidFill>
                <a:latin typeface="Arial"/>
              </a:rPr>
              <a:t>Allow small spelling errors if the word is clear.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cell to its job</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1 mark for each correct line.</a:t>
            </a:r>
          </a:p>
        </p:txBody>
      </p:sp>
      <p:sp>
        <p:nvSpPr>
          <p:cNvPr id="10" name="TextBox 9"/>
          <p:cNvSpPr txBox="1"/>
          <p:nvPr/>
        </p:nvSpPr>
        <p:spPr>
          <a:xfrm>
            <a:off x="685800" y="1993392"/>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sperm cell</a:t>
            </a:r>
          </a:p>
        </p:txBody>
      </p:sp>
      <p:sp>
        <p:nvSpPr>
          <p:cNvPr id="11" name="Oval 10"/>
          <p:cNvSpPr/>
          <p:nvPr/>
        </p:nvSpPr>
        <p:spPr>
          <a:xfrm>
            <a:off x="2491740" y="2036254"/>
            <a:ext cx="137160" cy="137160"/>
          </a:xfrm>
          <a:prstGeom prst="ellipse">
            <a:avLst/>
          </a:prstGeom>
          <a:solidFill>
            <a:srgbClr val="000000"/>
          </a:solidFill>
          <a:ln>
            <a:noFill/>
          </a:ln>
          <a:effectLst/>
        </p:spPr>
        <p:txBody>
          <a:bodyPr rtlCol="0" anchor="ctr"/>
          <a:lstStyle/>
          <a:p>
            <a:pPr algn="ctr"/>
          </a:p>
        </p:txBody>
      </p:sp>
      <p:sp>
        <p:nvSpPr>
          <p:cNvPr id="12" name="Oval 11"/>
          <p:cNvSpPr/>
          <p:nvPr/>
        </p:nvSpPr>
        <p:spPr>
          <a:xfrm>
            <a:off x="3589020" y="2036254"/>
            <a:ext cx="137160" cy="137160"/>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3840480" y="1993392"/>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carry dissolved sugars</a:t>
            </a:r>
          </a:p>
        </p:txBody>
      </p:sp>
      <p:sp>
        <p:nvSpPr>
          <p:cNvPr id="14" name="TextBox 13"/>
          <p:cNvSpPr txBox="1"/>
          <p:nvPr/>
        </p:nvSpPr>
        <p:spPr>
          <a:xfrm>
            <a:off x="685800" y="2475509"/>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nerve cell</a:t>
            </a:r>
          </a:p>
        </p:txBody>
      </p:sp>
      <p:sp>
        <p:nvSpPr>
          <p:cNvPr id="15" name="Oval 14"/>
          <p:cNvSpPr/>
          <p:nvPr/>
        </p:nvSpPr>
        <p:spPr>
          <a:xfrm>
            <a:off x="2491740" y="2518371"/>
            <a:ext cx="137160" cy="137160"/>
          </a:xfrm>
          <a:prstGeom prst="ellipse">
            <a:avLst/>
          </a:prstGeom>
          <a:solidFill>
            <a:srgbClr val="000000"/>
          </a:solidFill>
          <a:ln>
            <a:noFill/>
          </a:ln>
          <a:effectLst/>
        </p:spPr>
        <p:txBody>
          <a:bodyPr rtlCol="0" anchor="ctr"/>
          <a:lstStyle/>
          <a:p>
            <a:pPr algn="ctr"/>
          </a:p>
        </p:txBody>
      </p:sp>
      <p:sp>
        <p:nvSpPr>
          <p:cNvPr id="16" name="Oval 15"/>
          <p:cNvSpPr/>
          <p:nvPr/>
        </p:nvSpPr>
        <p:spPr>
          <a:xfrm>
            <a:off x="3589020" y="2518371"/>
            <a:ext cx="137160" cy="137160"/>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3840480" y="2475509"/>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contracts to cause movement</a:t>
            </a:r>
          </a:p>
        </p:txBody>
      </p:sp>
      <p:sp>
        <p:nvSpPr>
          <p:cNvPr id="18" name="TextBox 17"/>
          <p:cNvSpPr txBox="1"/>
          <p:nvPr/>
        </p:nvSpPr>
        <p:spPr>
          <a:xfrm>
            <a:off x="685800" y="2957626"/>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muscle cell</a:t>
            </a:r>
          </a:p>
        </p:txBody>
      </p:sp>
      <p:sp>
        <p:nvSpPr>
          <p:cNvPr id="19" name="Oval 18"/>
          <p:cNvSpPr/>
          <p:nvPr/>
        </p:nvSpPr>
        <p:spPr>
          <a:xfrm>
            <a:off x="2491740" y="3000489"/>
            <a:ext cx="137160" cy="137160"/>
          </a:xfrm>
          <a:prstGeom prst="ellipse">
            <a:avLst/>
          </a:prstGeom>
          <a:solidFill>
            <a:srgbClr val="000000"/>
          </a:solidFill>
          <a:ln>
            <a:noFill/>
          </a:ln>
          <a:effectLst/>
        </p:spPr>
        <p:txBody>
          <a:bodyPr rtlCol="0" anchor="ctr"/>
          <a:lstStyle/>
          <a:p>
            <a:pPr algn="ctr"/>
          </a:p>
        </p:txBody>
      </p:sp>
      <p:sp>
        <p:nvSpPr>
          <p:cNvPr id="20" name="Oval 19"/>
          <p:cNvSpPr/>
          <p:nvPr/>
        </p:nvSpPr>
        <p:spPr>
          <a:xfrm>
            <a:off x="3589020" y="3000489"/>
            <a:ext cx="137160" cy="137160"/>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3840480" y="2957626"/>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takes in water from the soil</a:t>
            </a:r>
          </a:p>
        </p:txBody>
      </p:sp>
      <p:sp>
        <p:nvSpPr>
          <p:cNvPr id="22" name="TextBox 21"/>
          <p:cNvSpPr txBox="1"/>
          <p:nvPr/>
        </p:nvSpPr>
        <p:spPr>
          <a:xfrm>
            <a:off x="685800" y="3439744"/>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root hair cell</a:t>
            </a:r>
          </a:p>
        </p:txBody>
      </p:sp>
      <p:sp>
        <p:nvSpPr>
          <p:cNvPr id="23" name="Oval 22"/>
          <p:cNvSpPr/>
          <p:nvPr/>
        </p:nvSpPr>
        <p:spPr>
          <a:xfrm>
            <a:off x="2491740" y="3482606"/>
            <a:ext cx="137160" cy="137160"/>
          </a:xfrm>
          <a:prstGeom prst="ellipse">
            <a:avLst/>
          </a:prstGeom>
          <a:solidFill>
            <a:srgbClr val="000000"/>
          </a:solidFill>
          <a:ln>
            <a:noFill/>
          </a:ln>
          <a:effectLst/>
        </p:spPr>
        <p:txBody>
          <a:bodyPr rtlCol="0" anchor="ctr"/>
          <a:lstStyle/>
          <a:p>
            <a:pPr algn="ctr"/>
          </a:p>
        </p:txBody>
      </p:sp>
      <p:sp>
        <p:nvSpPr>
          <p:cNvPr id="24" name="Oval 23"/>
          <p:cNvSpPr/>
          <p:nvPr/>
        </p:nvSpPr>
        <p:spPr>
          <a:xfrm>
            <a:off x="3589020" y="3482606"/>
            <a:ext cx="137160" cy="137160"/>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3840480" y="3439744"/>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swims to an egg cell</a:t>
            </a:r>
          </a:p>
        </p:txBody>
      </p:sp>
      <p:sp>
        <p:nvSpPr>
          <p:cNvPr id="26" name="TextBox 25"/>
          <p:cNvSpPr txBox="1"/>
          <p:nvPr/>
        </p:nvSpPr>
        <p:spPr>
          <a:xfrm>
            <a:off x="685800" y="3921861"/>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xylem cells</a:t>
            </a:r>
          </a:p>
        </p:txBody>
      </p:sp>
      <p:sp>
        <p:nvSpPr>
          <p:cNvPr id="27" name="Oval 26"/>
          <p:cNvSpPr/>
          <p:nvPr/>
        </p:nvSpPr>
        <p:spPr>
          <a:xfrm>
            <a:off x="2491740" y="3964724"/>
            <a:ext cx="137160" cy="137160"/>
          </a:xfrm>
          <a:prstGeom prst="ellipse">
            <a:avLst/>
          </a:prstGeom>
          <a:solidFill>
            <a:srgbClr val="000000"/>
          </a:solidFill>
          <a:ln>
            <a:noFill/>
          </a:ln>
          <a:effectLst/>
        </p:spPr>
        <p:txBody>
          <a:bodyPr rtlCol="0" anchor="ctr"/>
          <a:lstStyle/>
          <a:p>
            <a:pPr algn="ctr"/>
          </a:p>
        </p:txBody>
      </p:sp>
      <p:sp>
        <p:nvSpPr>
          <p:cNvPr id="28" name="Oval 27"/>
          <p:cNvSpPr/>
          <p:nvPr/>
        </p:nvSpPr>
        <p:spPr>
          <a:xfrm>
            <a:off x="3589020" y="3964724"/>
            <a:ext cx="137160" cy="137160"/>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3840480" y="3921861"/>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carry water up the plant</a:t>
            </a:r>
          </a:p>
        </p:txBody>
      </p:sp>
      <p:sp>
        <p:nvSpPr>
          <p:cNvPr id="30" name="TextBox 29"/>
          <p:cNvSpPr txBox="1"/>
          <p:nvPr/>
        </p:nvSpPr>
        <p:spPr>
          <a:xfrm>
            <a:off x="685800" y="4403979"/>
            <a:ext cx="1764792" cy="222884"/>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phloem cells</a:t>
            </a:r>
          </a:p>
        </p:txBody>
      </p:sp>
      <p:sp>
        <p:nvSpPr>
          <p:cNvPr id="31" name="Oval 30"/>
          <p:cNvSpPr/>
          <p:nvPr/>
        </p:nvSpPr>
        <p:spPr>
          <a:xfrm>
            <a:off x="2491740" y="4446841"/>
            <a:ext cx="137160" cy="137160"/>
          </a:xfrm>
          <a:prstGeom prst="ellipse">
            <a:avLst/>
          </a:prstGeom>
          <a:solidFill>
            <a:srgbClr val="000000"/>
          </a:solidFill>
          <a:ln>
            <a:noFill/>
          </a:ln>
          <a:effectLst/>
        </p:spPr>
        <p:txBody>
          <a:bodyPr rtlCol="0" anchor="ctr"/>
          <a:lstStyle/>
          <a:p>
            <a:pPr algn="ctr"/>
          </a:p>
        </p:txBody>
      </p:sp>
      <p:sp>
        <p:nvSpPr>
          <p:cNvPr id="32" name="Oval 31"/>
          <p:cNvSpPr/>
          <p:nvPr/>
        </p:nvSpPr>
        <p:spPr>
          <a:xfrm>
            <a:off x="3589020" y="4446841"/>
            <a:ext cx="137160" cy="137160"/>
          </a:xfrm>
          <a:prstGeom prst="ellipse">
            <a:avLst/>
          </a:prstGeom>
          <a:solidFill>
            <a:srgbClr val="000000"/>
          </a:solidFill>
          <a:ln>
            <a:noFill/>
          </a:ln>
          <a:effectLst/>
        </p:spPr>
        <p:txBody>
          <a:bodyPr rtlCol="0" anchor="ctr"/>
          <a:lstStyle/>
          <a:p>
            <a:pPr algn="ctr"/>
          </a:p>
        </p:txBody>
      </p:sp>
      <p:sp>
        <p:nvSpPr>
          <p:cNvPr id="33" name="TextBox 32"/>
          <p:cNvSpPr txBox="1"/>
          <p:nvPr/>
        </p:nvSpPr>
        <p:spPr>
          <a:xfrm>
            <a:off x="3840480" y="4403979"/>
            <a:ext cx="3520439" cy="222884"/>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carries electrical impulses</a:t>
            </a:r>
          </a:p>
        </p:txBody>
      </p:sp>
      <p:cxnSp>
        <p:nvCxnSpPr>
          <p:cNvPr id="34" name="Connector 33"/>
          <p:cNvCxnSpPr/>
          <p:nvPr/>
        </p:nvCxnSpPr>
        <p:spPr>
          <a:xfrm>
            <a:off x="2560320" y="2104834"/>
            <a:ext cx="1097280" cy="1446352"/>
          </a:xfrm>
          <a:prstGeom prst="line">
            <a:avLst/>
          </a:prstGeom>
          <a:ln w="31750">
            <a:solidFill>
              <a:srgbClr val="009900"/>
            </a:solidFill>
          </a:ln>
        </p:spPr>
      </p:cxnSp>
      <p:cxnSp>
        <p:nvCxnSpPr>
          <p:cNvPr id="35" name="Connector 34"/>
          <p:cNvCxnSpPr/>
          <p:nvPr/>
        </p:nvCxnSpPr>
        <p:spPr>
          <a:xfrm>
            <a:off x="2560320" y="2586951"/>
            <a:ext cx="1097280" cy="1928470"/>
          </a:xfrm>
          <a:prstGeom prst="line">
            <a:avLst/>
          </a:prstGeom>
          <a:ln w="31750">
            <a:solidFill>
              <a:srgbClr val="009900"/>
            </a:solidFill>
          </a:ln>
        </p:spPr>
      </p:cxnSp>
      <p:cxnSp>
        <p:nvCxnSpPr>
          <p:cNvPr id="36" name="Connector 35"/>
          <p:cNvCxnSpPr/>
          <p:nvPr/>
        </p:nvCxnSpPr>
        <p:spPr>
          <a:xfrm flipV="1">
            <a:off x="2560320" y="2586951"/>
            <a:ext cx="1097280" cy="482118"/>
          </a:xfrm>
          <a:prstGeom prst="line">
            <a:avLst/>
          </a:prstGeom>
          <a:ln w="31750">
            <a:solidFill>
              <a:srgbClr val="009900"/>
            </a:solidFill>
          </a:ln>
        </p:spPr>
      </p:cxnSp>
      <p:cxnSp>
        <p:nvCxnSpPr>
          <p:cNvPr id="37" name="Connector 36"/>
          <p:cNvCxnSpPr/>
          <p:nvPr/>
        </p:nvCxnSpPr>
        <p:spPr>
          <a:xfrm flipV="1">
            <a:off x="2560320" y="3069069"/>
            <a:ext cx="1097280" cy="482117"/>
          </a:xfrm>
          <a:prstGeom prst="line">
            <a:avLst/>
          </a:prstGeom>
          <a:ln w="31750">
            <a:solidFill>
              <a:srgbClr val="009900"/>
            </a:solidFill>
          </a:ln>
        </p:spPr>
      </p:cxnSp>
      <p:cxnSp>
        <p:nvCxnSpPr>
          <p:cNvPr id="38" name="Connector 37"/>
          <p:cNvCxnSpPr/>
          <p:nvPr/>
        </p:nvCxnSpPr>
        <p:spPr>
          <a:xfrm>
            <a:off x="2560320" y="4033304"/>
            <a:ext cx="1097280" cy="0"/>
          </a:xfrm>
          <a:prstGeom prst="line">
            <a:avLst/>
          </a:prstGeom>
          <a:ln w="31750">
            <a:solidFill>
              <a:srgbClr val="009900"/>
            </a:solidFill>
          </a:ln>
        </p:spPr>
      </p:cxnSp>
      <p:cxnSp>
        <p:nvCxnSpPr>
          <p:cNvPr id="39" name="Connector 38"/>
          <p:cNvCxnSpPr/>
          <p:nvPr/>
        </p:nvCxnSpPr>
        <p:spPr>
          <a:xfrm flipV="1">
            <a:off x="2560320" y="2104834"/>
            <a:ext cx="1097280" cy="2410587"/>
          </a:xfrm>
          <a:prstGeom prst="line">
            <a:avLst/>
          </a:prstGeom>
          <a:ln w="31750">
            <a:solidFill>
              <a:srgbClr val="009900"/>
            </a:solidFill>
          </a:ln>
        </p:spPr>
      </p:cxnSp>
      <p:sp>
        <p:nvSpPr>
          <p:cNvPr id="40" name="Rectangle 39"/>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41" name="TextBox 4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42" name="TextBox 4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3" name="TextBox 42"/>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44" name="Rectangle 43"/>
          <p:cNvSpPr/>
          <p:nvPr/>
        </p:nvSpPr>
        <p:spPr>
          <a:xfrm>
            <a:off x="7973568" y="1901952"/>
            <a:ext cx="6492240" cy="658368"/>
          </a:xfrm>
          <a:prstGeom prst="rect">
            <a:avLst/>
          </a:prstGeom>
          <a:solidFill>
            <a:srgbClr val="FFFFFF"/>
          </a:solidFill>
          <a:ln w="15875">
            <a:solidFill>
              <a:srgbClr val="000000"/>
            </a:solidFill>
          </a:ln>
          <a:effectLst/>
        </p:spPr>
        <p:txBody>
          <a:bodyPr rtlCol="0" anchor="ctr"/>
          <a:lstStyle/>
          <a:p>
            <a:pPr algn="ctr"/>
          </a:p>
        </p:txBody>
      </p:sp>
      <p:sp>
        <p:nvSpPr>
          <p:cNvPr id="45" name="TextBox 44"/>
          <p:cNvSpPr txBox="1"/>
          <p:nvPr/>
        </p:nvSpPr>
        <p:spPr>
          <a:xfrm>
            <a:off x="806500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contract</a:t>
            </a:r>
          </a:p>
        </p:txBody>
      </p:sp>
      <p:sp>
        <p:nvSpPr>
          <p:cNvPr id="46" name="TextBox 45"/>
          <p:cNvSpPr txBox="1"/>
          <p:nvPr/>
        </p:nvSpPr>
        <p:spPr>
          <a:xfrm>
            <a:off x="1016812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impulses</a:t>
            </a:r>
          </a:p>
        </p:txBody>
      </p:sp>
      <p:sp>
        <p:nvSpPr>
          <p:cNvPr id="47" name="TextBox 46"/>
          <p:cNvSpPr txBox="1"/>
          <p:nvPr/>
        </p:nvSpPr>
        <p:spPr>
          <a:xfrm>
            <a:off x="12271248" y="1947672"/>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mitochondria</a:t>
            </a:r>
          </a:p>
        </p:txBody>
      </p:sp>
      <p:sp>
        <p:nvSpPr>
          <p:cNvPr id="48" name="TextBox 47"/>
          <p:cNvSpPr txBox="1"/>
          <p:nvPr/>
        </p:nvSpPr>
        <p:spPr>
          <a:xfrm>
            <a:off x="806500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sugars</a:t>
            </a:r>
          </a:p>
        </p:txBody>
      </p:sp>
      <p:sp>
        <p:nvSpPr>
          <p:cNvPr id="49" name="TextBox 48"/>
          <p:cNvSpPr txBox="1"/>
          <p:nvPr/>
        </p:nvSpPr>
        <p:spPr>
          <a:xfrm>
            <a:off x="1016812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tail</a:t>
            </a:r>
          </a:p>
        </p:txBody>
      </p:sp>
      <p:sp>
        <p:nvSpPr>
          <p:cNvPr id="50" name="TextBox 49"/>
          <p:cNvSpPr txBox="1"/>
          <p:nvPr/>
        </p:nvSpPr>
        <p:spPr>
          <a:xfrm>
            <a:off x="12271248" y="2231136"/>
            <a:ext cx="2103120"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water</a:t>
            </a:r>
          </a:p>
        </p:txBody>
      </p:sp>
      <p:sp>
        <p:nvSpPr>
          <p:cNvPr id="51" name="TextBox 50"/>
          <p:cNvSpPr txBox="1"/>
          <p:nvPr/>
        </p:nvSpPr>
        <p:spPr>
          <a:xfrm>
            <a:off x="7973568" y="26974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sperm cell swims with its </a:t>
            </a:r>
            <a:r>
              <a:rPr sz="1500" b="1">
                <a:solidFill>
                  <a:srgbClr val="009900"/>
                </a:solidFill>
                <a:latin typeface="Arial"/>
              </a:rPr>
              <a:t>tail</a:t>
            </a:r>
            <a:r>
              <a:rPr sz="1500" b="0">
                <a:solidFill>
                  <a:srgbClr val="000000"/>
                </a:solidFill>
                <a:latin typeface="Arial"/>
              </a:rPr>
              <a:t>. </a:t>
            </a:r>
            <a:r>
              <a:rPr sz="1500" b="1">
                <a:solidFill>
                  <a:srgbClr val="009900"/>
                </a:solidFill>
                <a:latin typeface="Arial"/>
              </a:rPr>
              <a:t>(1)</a:t>
            </a:r>
          </a:p>
        </p:txBody>
      </p:sp>
      <p:sp>
        <p:nvSpPr>
          <p:cNvPr id="52" name="TextBox 51"/>
          <p:cNvSpPr txBox="1"/>
          <p:nvPr/>
        </p:nvSpPr>
        <p:spPr>
          <a:xfrm>
            <a:off x="7973568" y="304243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Many </a:t>
            </a:r>
            <a:r>
              <a:rPr sz="1500" b="1">
                <a:solidFill>
                  <a:srgbClr val="009900"/>
                </a:solidFill>
                <a:latin typeface="Arial"/>
              </a:rPr>
              <a:t>mitochondria</a:t>
            </a:r>
            <a:r>
              <a:rPr sz="1500" b="0">
                <a:solidFill>
                  <a:srgbClr val="000000"/>
                </a:solidFill>
                <a:latin typeface="Arial"/>
              </a:rPr>
              <a:t> release energy for swimming. </a:t>
            </a:r>
            <a:r>
              <a:rPr sz="1500" b="1">
                <a:solidFill>
                  <a:srgbClr val="009900"/>
                </a:solidFill>
                <a:latin typeface="Arial"/>
              </a:rPr>
              <a:t>(1)</a:t>
            </a:r>
          </a:p>
        </p:txBody>
      </p:sp>
      <p:sp>
        <p:nvSpPr>
          <p:cNvPr id="53" name="TextBox 52"/>
          <p:cNvSpPr txBox="1"/>
          <p:nvPr/>
        </p:nvSpPr>
        <p:spPr>
          <a:xfrm>
            <a:off x="7973568" y="338739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Nerve cells carry electrical </a:t>
            </a:r>
            <a:r>
              <a:rPr sz="1500" b="1">
                <a:solidFill>
                  <a:srgbClr val="009900"/>
                </a:solidFill>
                <a:latin typeface="Arial"/>
              </a:rPr>
              <a:t>impulses</a:t>
            </a:r>
            <a:r>
              <a:rPr sz="1500" b="0">
                <a:solidFill>
                  <a:srgbClr val="000000"/>
                </a:solidFill>
                <a:latin typeface="Arial"/>
              </a:rPr>
              <a:t>. </a:t>
            </a:r>
            <a:r>
              <a:rPr sz="1500" b="1">
                <a:solidFill>
                  <a:srgbClr val="009900"/>
                </a:solidFill>
                <a:latin typeface="Arial"/>
              </a:rPr>
              <a:t>(1)</a:t>
            </a:r>
          </a:p>
        </p:txBody>
      </p:sp>
      <p:sp>
        <p:nvSpPr>
          <p:cNvPr id="54" name="TextBox 53"/>
          <p:cNvSpPr txBox="1"/>
          <p:nvPr/>
        </p:nvSpPr>
        <p:spPr>
          <a:xfrm>
            <a:off x="7973568" y="3732352"/>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Muscle cells </a:t>
            </a:r>
            <a:r>
              <a:rPr sz="1500" b="1">
                <a:solidFill>
                  <a:srgbClr val="009900"/>
                </a:solidFill>
                <a:latin typeface="Arial"/>
              </a:rPr>
              <a:t>contract</a:t>
            </a:r>
            <a:r>
              <a:rPr sz="1500" b="0">
                <a:solidFill>
                  <a:srgbClr val="000000"/>
                </a:solidFill>
                <a:latin typeface="Arial"/>
              </a:rPr>
              <a:t> to cause movement. </a:t>
            </a:r>
            <a:r>
              <a:rPr sz="1500" b="1">
                <a:solidFill>
                  <a:srgbClr val="009900"/>
                </a:solidFill>
                <a:latin typeface="Arial"/>
              </a:rPr>
              <a:t>(1)</a:t>
            </a:r>
          </a:p>
        </p:txBody>
      </p:sp>
      <p:sp>
        <p:nvSpPr>
          <p:cNvPr id="55" name="TextBox 54"/>
          <p:cNvSpPr txBox="1"/>
          <p:nvPr/>
        </p:nvSpPr>
        <p:spPr>
          <a:xfrm>
            <a:off x="7973568" y="407730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Root hair cells take in </a:t>
            </a:r>
            <a:r>
              <a:rPr sz="1500" b="1">
                <a:solidFill>
                  <a:srgbClr val="009900"/>
                </a:solidFill>
                <a:latin typeface="Arial"/>
              </a:rPr>
              <a:t>water</a:t>
            </a:r>
            <a:r>
              <a:rPr sz="1500" b="0">
                <a:solidFill>
                  <a:srgbClr val="000000"/>
                </a:solidFill>
                <a:latin typeface="Arial"/>
              </a:rPr>
              <a:t> from the soil. </a:t>
            </a:r>
            <a:r>
              <a:rPr sz="1500" b="1">
                <a:solidFill>
                  <a:srgbClr val="009900"/>
                </a:solidFill>
                <a:latin typeface="Arial"/>
              </a:rPr>
              <a:t>(1)</a:t>
            </a:r>
          </a:p>
        </p:txBody>
      </p:sp>
      <p:sp>
        <p:nvSpPr>
          <p:cNvPr id="56" name="TextBox 55"/>
          <p:cNvSpPr txBox="1"/>
          <p:nvPr/>
        </p:nvSpPr>
        <p:spPr>
          <a:xfrm>
            <a:off x="7973568" y="442226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Phloem cells carry dissolved </a:t>
            </a:r>
            <a:r>
              <a:rPr sz="1500" b="1">
                <a:solidFill>
                  <a:srgbClr val="009900"/>
                </a:solidFill>
                <a:latin typeface="Arial"/>
              </a:rPr>
              <a:t>sugars</a:t>
            </a:r>
            <a:r>
              <a:rPr sz="1500" b="0">
                <a:solidFill>
                  <a:srgbClr val="000000"/>
                </a:solidFill>
                <a:latin typeface="Arial"/>
              </a:rPr>
              <a:t>. </a:t>
            </a:r>
            <a:r>
              <a:rPr sz="1500" b="1">
                <a:solidFill>
                  <a:srgbClr val="009900"/>
                </a:solidFill>
                <a:latin typeface="Arial"/>
              </a:rPr>
              <a:t>(1)</a:t>
            </a:r>
          </a:p>
        </p:txBody>
      </p:sp>
      <p:sp>
        <p:nvSpPr>
          <p:cNvPr id="57" name="Rectangle 56"/>
          <p:cNvSpPr/>
          <p:nvPr/>
        </p:nvSpPr>
        <p:spPr>
          <a:xfrm>
            <a:off x="548640"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58" name="TextBox 57"/>
          <p:cNvSpPr txBox="1"/>
          <p:nvPr/>
        </p:nvSpPr>
        <p:spPr>
          <a:xfrm>
            <a:off x="658368"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9" name="TextBox 58"/>
          <p:cNvSpPr txBox="1"/>
          <p:nvPr/>
        </p:nvSpPr>
        <p:spPr>
          <a:xfrm>
            <a:off x="6400799"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0" name="TextBox 59"/>
          <p:cNvSpPr txBox="1"/>
          <p:nvPr/>
        </p:nvSpPr>
        <p:spPr>
          <a:xfrm>
            <a:off x="685800" y="5321808"/>
            <a:ext cx="6675120" cy="2291079"/>
          </a:xfrm>
          <a:prstGeom prst="rect">
            <a:avLst/>
          </a:prstGeom>
          <a:noFill/>
        </p:spPr>
        <p:txBody>
          <a:bodyPr wrap="square" lIns="0" rIns="0" tIns="0" bIns="0" anchor="t">
            <a:spAutoFit/>
          </a:bodyPr>
          <a:lstStyle/>
          <a:p>
            <a:pPr algn="l">
              <a:spcAft>
                <a:spcPts val="800"/>
              </a:spcAft>
            </a:pPr>
            <a:r>
              <a:rPr sz="1400" b="0">
                <a:solidFill>
                  <a:srgbClr val="000000"/>
                </a:solidFill>
                <a:latin typeface="Arial"/>
              </a:rPr>
              <a:t>1. A root hair is a separate hair stuck onto a root.   </a:t>
            </a:r>
            <a:r>
              <a:rPr sz="1500" b="1">
                <a:solidFill>
                  <a:srgbClr val="009900"/>
                </a:solidFill>
                <a:latin typeface="Arial"/>
              </a:rPr>
              <a:t>False. A root hair is part of one root hair cell. (1)</a:t>
            </a:r>
          </a:p>
          <a:p>
            <a:pPr algn="l">
              <a:spcAft>
                <a:spcPts val="800"/>
              </a:spcAft>
            </a:pPr>
            <a:r>
              <a:rPr sz="1400" b="0">
                <a:solidFill>
                  <a:srgbClr val="000000"/>
                </a:solidFill>
                <a:latin typeface="Arial"/>
              </a:rPr>
              <a:t>2. Root hair cells have chloroplasts.   </a:t>
            </a:r>
            <a:r>
              <a:rPr sz="1500" b="1">
                <a:solidFill>
                  <a:srgbClr val="009900"/>
                </a:solidFill>
                <a:latin typeface="Arial"/>
              </a:rPr>
              <a:t>False. They are underground, so they have no chloroplasts. (1)</a:t>
            </a:r>
          </a:p>
          <a:p>
            <a:pPr algn="l">
              <a:spcAft>
                <a:spcPts val="800"/>
              </a:spcAft>
            </a:pPr>
            <a:r>
              <a:rPr sz="1400" b="0">
                <a:solidFill>
                  <a:srgbClr val="000000"/>
                </a:solidFill>
                <a:latin typeface="Arial"/>
              </a:rPr>
              <a:t>3. A sperm cell uses its tail to swim.   </a:t>
            </a:r>
            <a:r>
              <a:rPr sz="1500" b="1">
                <a:solidFill>
                  <a:srgbClr val="009900"/>
                </a:solidFill>
                <a:latin typeface="Arial"/>
              </a:rPr>
              <a:t>True. (1)</a:t>
            </a:r>
          </a:p>
          <a:p>
            <a:pPr algn="l">
              <a:spcAft>
                <a:spcPts val="800"/>
              </a:spcAft>
            </a:pPr>
            <a:r>
              <a:rPr sz="1400" b="0">
                <a:solidFill>
                  <a:srgbClr val="000000"/>
                </a:solidFill>
                <a:latin typeface="Arial"/>
              </a:rPr>
              <a:t>4. Nerve cells carry blood.   </a:t>
            </a:r>
            <a:r>
              <a:rPr sz="1500" b="1">
                <a:solidFill>
                  <a:srgbClr val="009900"/>
                </a:solidFill>
                <a:latin typeface="Arial"/>
              </a:rPr>
              <a:t>False. Nerve cells carry electrical impulses. (1)</a:t>
            </a:r>
          </a:p>
          <a:p>
            <a:pPr algn="l">
              <a:spcAft>
                <a:spcPts val="800"/>
              </a:spcAft>
            </a:pPr>
            <a:r>
              <a:rPr sz="1400" b="0">
                <a:solidFill>
                  <a:srgbClr val="000000"/>
                </a:solidFill>
                <a:latin typeface="Arial"/>
              </a:rPr>
              <a:t>5. Xylem cells are dead and hollow.   </a:t>
            </a:r>
            <a:r>
              <a:rPr sz="1500" b="1">
                <a:solidFill>
                  <a:srgbClr val="009900"/>
                </a:solidFill>
                <a:latin typeface="Arial"/>
              </a:rPr>
              <a:t>True. (1)</a:t>
            </a:r>
          </a:p>
          <a:p>
            <a:pPr algn="l">
              <a:spcAft>
                <a:spcPts val="800"/>
              </a:spcAft>
            </a:pPr>
            <a:r>
              <a:rPr sz="1400" b="0">
                <a:solidFill>
                  <a:srgbClr val="000000"/>
                </a:solidFill>
                <a:latin typeface="Arial"/>
              </a:rPr>
              <a:t>6. Mitochondria release energy.   </a:t>
            </a:r>
            <a:r>
              <a:rPr sz="1500" b="1">
                <a:solidFill>
                  <a:srgbClr val="009900"/>
                </a:solidFill>
                <a:latin typeface="Arial"/>
              </a:rPr>
              <a:t>True. (1)</a:t>
            </a:r>
          </a:p>
        </p:txBody>
      </p:sp>
      <p:sp>
        <p:nvSpPr>
          <p:cNvPr id="61" name="Rectangle 60"/>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62" name="TextBox 61"/>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How many times longer?</a:t>
            </a:r>
          </a:p>
        </p:txBody>
      </p:sp>
      <p:sp>
        <p:nvSpPr>
          <p:cNvPr id="63" name="TextBox 62"/>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64" name="TextBox 63"/>
          <p:cNvSpPr txBox="1"/>
          <p:nvPr/>
        </p:nvSpPr>
        <p:spPr>
          <a:xfrm>
            <a:off x="7882128" y="5349240"/>
            <a:ext cx="338076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Fill in the gaps. Do one step at a time.</a:t>
            </a:r>
          </a:p>
        </p:txBody>
      </p:sp>
      <p:sp>
        <p:nvSpPr>
          <p:cNvPr id="65" name="Rectangle 64"/>
          <p:cNvSpPr/>
          <p:nvPr/>
        </p:nvSpPr>
        <p:spPr>
          <a:xfrm>
            <a:off x="12629447" y="5303520"/>
            <a:ext cx="1927800" cy="347472"/>
          </a:xfrm>
          <a:prstGeom prst="rect">
            <a:avLst/>
          </a:prstGeom>
          <a:solidFill>
            <a:srgbClr val="EAF3FB"/>
          </a:solidFill>
          <a:ln w="12700">
            <a:solidFill>
              <a:srgbClr val="000000"/>
            </a:solidFill>
          </a:ln>
          <a:effectLst/>
        </p:spPr>
        <p:txBody>
          <a:bodyPr rtlCol="0" anchor="ctr"/>
          <a:lstStyle/>
          <a:p>
            <a:pPr algn="ctr"/>
          </a:p>
        </p:txBody>
      </p:sp>
      <p:sp>
        <p:nvSpPr>
          <p:cNvPr id="66" name="TextBox 65"/>
          <p:cNvSpPr txBox="1"/>
          <p:nvPr/>
        </p:nvSpPr>
        <p:spPr>
          <a:xfrm>
            <a:off x="12629447" y="5303520"/>
            <a:ext cx="1927800" cy="347472"/>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1 mm = 1000 µm</a:t>
            </a:r>
          </a:p>
        </p:txBody>
      </p:sp>
      <p:sp>
        <p:nvSpPr>
          <p:cNvPr id="67" name="TextBox 66"/>
          <p:cNvSpPr txBox="1"/>
          <p:nvPr/>
        </p:nvSpPr>
        <p:spPr>
          <a:xfrm>
            <a:off x="7882128" y="577900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root hair is 0.4 mm long. A sperm cell is 50 µm long. How many times longer is the root hair?</a:t>
            </a:r>
          </a:p>
        </p:txBody>
      </p:sp>
      <p:sp>
        <p:nvSpPr>
          <p:cNvPr id="68" name="TextBox 67"/>
          <p:cNvSpPr txBox="1"/>
          <p:nvPr/>
        </p:nvSpPr>
        <p:spPr>
          <a:xfrm>
            <a:off x="7882128" y="633450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Change mm into µm:   0.4 × 1000 = </a:t>
            </a:r>
            <a:r>
              <a:rPr sz="1500" b="1">
                <a:solidFill>
                  <a:srgbClr val="009900"/>
                </a:solidFill>
                <a:latin typeface="Arial"/>
              </a:rPr>
              <a:t>400</a:t>
            </a:r>
            <a:r>
              <a:rPr sz="1500" b="0">
                <a:solidFill>
                  <a:srgbClr val="000000"/>
                </a:solidFill>
                <a:latin typeface="Arial"/>
              </a:rPr>
              <a:t> µm</a:t>
            </a:r>
            <a:r>
              <a:rPr sz="1500" b="1">
                <a:solidFill>
                  <a:srgbClr val="009900"/>
                </a:solidFill>
                <a:latin typeface="Arial"/>
              </a:rPr>
              <a:t>  (1)</a:t>
            </a:r>
          </a:p>
        </p:txBody>
      </p:sp>
      <p:sp>
        <p:nvSpPr>
          <p:cNvPr id="69" name="TextBox 68"/>
          <p:cNvSpPr txBox="1"/>
          <p:nvPr/>
        </p:nvSpPr>
        <p:spPr>
          <a:xfrm>
            <a:off x="7882128" y="6709791"/>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Divide by the length of the sperm cell:   </a:t>
            </a:r>
            <a:r>
              <a:rPr sz="1500" b="1">
                <a:solidFill>
                  <a:srgbClr val="009900"/>
                </a:solidFill>
                <a:latin typeface="Arial"/>
              </a:rPr>
              <a:t>400</a:t>
            </a:r>
            <a:r>
              <a:rPr sz="1500" b="0">
                <a:solidFill>
                  <a:srgbClr val="000000"/>
                </a:solidFill>
                <a:latin typeface="Arial"/>
              </a:rPr>
              <a:t> ÷ 50 = </a:t>
            </a:r>
            <a:r>
              <a:rPr sz="1500" b="1">
                <a:solidFill>
                  <a:srgbClr val="009900"/>
                </a:solidFill>
                <a:latin typeface="Arial"/>
              </a:rPr>
              <a:t>8</a:t>
            </a:r>
            <a:r>
              <a:rPr sz="1500" b="0">
                <a:solidFill>
                  <a:srgbClr val="000000"/>
                </a:solidFill>
                <a:latin typeface="Arial"/>
              </a:rPr>
              <a:t/>
            </a:r>
            <a:r>
              <a:rPr sz="1500" b="1">
                <a:solidFill>
                  <a:srgbClr val="009900"/>
                </a:solidFill>
                <a:latin typeface="Arial"/>
              </a:rPr>
              <a:t>  (1)</a:t>
            </a:r>
          </a:p>
        </p:txBody>
      </p:sp>
      <p:sp>
        <p:nvSpPr>
          <p:cNvPr id="70" name="TextBox 69"/>
          <p:cNvSpPr txBox="1"/>
          <p:nvPr/>
        </p:nvSpPr>
        <p:spPr>
          <a:xfrm>
            <a:off x="7882128" y="7085076"/>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Check: your answer × 50 = </a:t>
            </a:r>
            <a:r>
              <a:rPr sz="1500" b="1">
                <a:solidFill>
                  <a:srgbClr val="009900"/>
                </a:solidFill>
                <a:latin typeface="Arial"/>
              </a:rPr>
              <a:t>400</a:t>
            </a:r>
            <a:r>
              <a:rPr sz="1500" b="0">
                <a:solidFill>
                  <a:srgbClr val="000000"/>
                </a:solidFill>
                <a:latin typeface="Arial"/>
              </a:rPr>
              <a:t> µm</a:t>
            </a:r>
            <a:r>
              <a:rPr sz="1500" b="1">
                <a:solidFill>
                  <a:srgbClr val="009900"/>
                </a:solidFill>
                <a:latin typeface="Arial"/>
              </a:rPr>
              <a:t>  (1)</a:t>
            </a:r>
          </a:p>
        </p:txBody>
      </p:sp>
      <p:sp>
        <p:nvSpPr>
          <p:cNvPr id="71" name="TextBox 70"/>
          <p:cNvSpPr txBox="1"/>
          <p:nvPr/>
        </p:nvSpPr>
        <p:spPr>
          <a:xfrm>
            <a:off x="7882128" y="753351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root hair is </a:t>
            </a:r>
            <a:r>
              <a:rPr sz="1500" b="1">
                <a:solidFill>
                  <a:srgbClr val="009900"/>
                </a:solidFill>
                <a:latin typeface="Arial"/>
              </a:rPr>
              <a:t>8</a:t>
            </a:r>
            <a:r>
              <a:rPr sz="1500" b="0">
                <a:solidFill>
                  <a:srgbClr val="000000"/>
                </a:solidFill>
                <a:latin typeface="Arial"/>
              </a:rPr>
              <a:t> times longer than the sperm cell.</a:t>
            </a:r>
          </a:p>
        </p:txBody>
      </p:sp>
      <p:sp>
        <p:nvSpPr>
          <p:cNvPr id="72" name="TextBox 71"/>
          <p:cNvSpPr txBox="1"/>
          <p:nvPr/>
        </p:nvSpPr>
        <p:spPr>
          <a:xfrm>
            <a:off x="7882128" y="7972425"/>
            <a:ext cx="667512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Allow their step 1 answer ÷ 50, and their step 2 answer × 50, if done correctly.</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Four specialised cells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9" name="Picture 8" descr="01 Four specialised cells."/>
          <p:cNvPicPr>
            <a:picLocks noChangeAspect="1"/>
          </p:cNvPicPr>
          <p:nvPr/>
        </p:nvPicPr>
        <p:blipFill>
          <a:blip r:embed="rId2"/>
          <a:stretch>
            <a:fillRect/>
          </a:stretch>
        </p:blipFill>
        <p:spPr>
          <a:xfrm>
            <a:off x="640080" y="1572768"/>
            <a:ext cx="3383280" cy="2226198"/>
          </a:xfrm>
          <a:prstGeom prst="rect">
            <a:avLst/>
          </a:prstGeom>
        </p:spPr>
      </p:pic>
      <p:sp>
        <p:nvSpPr>
          <p:cNvPr id="10" name="TextBox 9"/>
          <p:cNvSpPr txBox="1"/>
          <p:nvPr/>
        </p:nvSpPr>
        <p:spPr>
          <a:xfrm>
            <a:off x="4224528" y="1572768"/>
            <a:ext cx="3154679" cy="224028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Name cells A, B and C. Use words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A sperm cell (1)</a:t>
            </a:r>
          </a:p>
          <a:p>
            <a:pPr algn="l">
              <a:spcBef>
                <a:spcPts val="200"/>
              </a:spcBef>
              <a:spcAft>
                <a:spcPts val="0"/>
              </a:spcAft>
            </a:pPr>
            <a:r>
              <a:rPr sz="1200" b="1">
                <a:solidFill>
                  <a:srgbClr val="009900"/>
                </a:solidFill>
                <a:latin typeface="Arial"/>
              </a:rPr>
              <a:t>B root hair cell (1)</a:t>
            </a:r>
          </a:p>
          <a:p>
            <a:pPr algn="l">
              <a:spcBef>
                <a:spcPts val="200"/>
              </a:spcBef>
              <a:spcAft>
                <a:spcPts val="0"/>
              </a:spcAft>
            </a:pPr>
            <a:r>
              <a:rPr sz="1200" b="1">
                <a:solidFill>
                  <a:srgbClr val="009900"/>
                </a:solidFill>
                <a:latin typeface="Arial"/>
              </a:rPr>
              <a:t>C nerve cell (1)</a:t>
            </a:r>
          </a:p>
          <a:p>
            <a:pPr algn="l">
              <a:spcBef>
                <a:spcPts val="200"/>
              </a:spcBef>
              <a:spcAft>
                <a:spcPts val="0"/>
              </a:spcAft>
            </a:pPr>
            <a:r>
              <a:rPr sz="1200" b="1">
                <a:solidFill>
                  <a:srgbClr val="009900"/>
                </a:solidFill>
                <a:latin typeface="Arial"/>
              </a:rPr>
              <a:t>allow</a:t>
            </a:r>
            <a:r>
              <a:rPr sz="1200" b="0">
                <a:solidFill>
                  <a:srgbClr val="009900"/>
                </a:solidFill>
                <a:latin typeface="Arial"/>
              </a:rPr>
              <a:t> sperm for A. </a:t>
            </a:r>
            <a:r>
              <a:rPr sz="1200" b="1">
                <a:solidFill>
                  <a:srgbClr val="009900"/>
                </a:solidFill>
                <a:latin typeface="Arial"/>
              </a:rPr>
              <a:t>do not accept</a:t>
            </a:r>
            <a:r>
              <a:rPr sz="1200" b="0">
                <a:solidFill>
                  <a:srgbClr val="009900"/>
                </a:solidFill>
                <a:latin typeface="Arial"/>
              </a:rPr>
              <a:t> xylem cell for B</a:t>
            </a:r>
          </a:p>
        </p:txBody>
      </p:sp>
      <p:sp>
        <p:nvSpPr>
          <p:cNvPr id="11" name="TextBox 10"/>
          <p:cNvSpPr txBox="1"/>
          <p:nvPr/>
        </p:nvSpPr>
        <p:spPr>
          <a:xfrm>
            <a:off x="685800" y="3890406"/>
            <a:ext cx="6675120" cy="72731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01.2  </a:t>
            </a:r>
            <a:r>
              <a:rPr sz="1250" b="0">
                <a:solidFill>
                  <a:srgbClr val="000000"/>
                </a:solidFill>
                <a:latin typeface="Arial"/>
              </a:rPr>
              <a:t>What is the job of cell D?  </a:t>
            </a:r>
            <a:r>
              <a:rPr sz="1250" b="0">
                <a:solidFill>
                  <a:srgbClr val="5A5A5A"/>
                </a:solidFill>
                <a:latin typeface="Arial"/>
              </a:rPr>
              <a:t>[1]</a:t>
            </a:r>
          </a:p>
          <a:p>
            <a:pPr algn="l">
              <a:spcBef>
                <a:spcPts val="200"/>
              </a:spcBef>
              <a:spcAft>
                <a:spcPts val="0"/>
              </a:spcAft>
            </a:pPr>
            <a:r>
              <a:rPr sz="1200" b="1">
                <a:solidFill>
                  <a:srgbClr val="009900"/>
                </a:solidFill>
                <a:latin typeface="Arial"/>
              </a:rPr>
              <a:t>To contract to cause movement (1)</a:t>
            </a:r>
          </a:p>
          <a:p>
            <a:pPr algn="l">
              <a:spcBef>
                <a:spcPts val="200"/>
              </a:spcBef>
              <a:spcAft>
                <a:spcPts val="0"/>
              </a:spcAft>
            </a:pPr>
            <a:r>
              <a:rPr sz="1200" b="0">
                <a:solidFill>
                  <a:srgbClr val="009900"/>
                </a:solidFill>
                <a:latin typeface="Arial"/>
              </a:rPr>
              <a:t>If more than one box is ticked, give 0 marks.</a:t>
            </a:r>
          </a:p>
        </p:txBody>
      </p:sp>
      <p:sp>
        <p:nvSpPr>
          <p:cNvPr id="12" name="Rectangle 11"/>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Root hairs</a:t>
            </a:r>
          </a:p>
        </p:txBody>
      </p:sp>
      <p:sp>
        <p:nvSpPr>
          <p:cNvPr id="14" name="TextBox 1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685800"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What is the length of the root hair in micrometres (µm)?  </a:t>
            </a:r>
            <a:r>
              <a:rPr sz="1250" b="0">
                <a:solidFill>
                  <a:srgbClr val="5A5A5A"/>
                </a:solidFill>
                <a:latin typeface="Arial"/>
              </a:rPr>
              <a:t>[1]</a:t>
            </a:r>
          </a:p>
          <a:p>
            <a:pPr algn="l">
              <a:spcBef>
                <a:spcPts val="200"/>
              </a:spcBef>
              <a:spcAft>
                <a:spcPts val="0"/>
              </a:spcAft>
            </a:pPr>
            <a:r>
              <a:rPr sz="1200" b="1">
                <a:solidFill>
                  <a:srgbClr val="009900"/>
                </a:solidFill>
                <a:latin typeface="Arial"/>
              </a:rPr>
              <a:t>600 (µm) (1)</a:t>
            </a:r>
          </a:p>
          <a:p>
            <a:pPr algn="l">
              <a:spcBef>
                <a:spcPts val="900"/>
              </a:spcBef>
              <a:spcAft>
                <a:spcPts val="0"/>
              </a:spcAft>
            </a:pPr>
            <a:r>
              <a:rPr sz="1250" b="1">
                <a:solidFill>
                  <a:srgbClr val="000000"/>
                </a:solidFill>
                <a:latin typeface="Arial"/>
              </a:rPr>
              <a:t>02.2  </a:t>
            </a:r>
            <a:r>
              <a:rPr sz="1250" b="0">
                <a:solidFill>
                  <a:srgbClr val="000000"/>
                </a:solidFill>
                <a:latin typeface="Arial"/>
              </a:rPr>
              <a:t>Calculate how many times longer the root hair is than it is wide.  </a:t>
            </a:r>
            <a:r>
              <a:rPr sz="1250" b="0">
                <a:solidFill>
                  <a:srgbClr val="5A5A5A"/>
                </a:solidFill>
                <a:latin typeface="Arial"/>
              </a:rPr>
              <a:t>[2]</a:t>
            </a:r>
          </a:p>
          <a:p>
            <a:pPr algn="l">
              <a:spcBef>
                <a:spcPts val="200"/>
              </a:spcBef>
              <a:spcAft>
                <a:spcPts val="0"/>
              </a:spcAft>
            </a:pPr>
            <a:r>
              <a:rPr sz="1200" b="1">
                <a:solidFill>
                  <a:srgbClr val="009900"/>
                </a:solidFill>
                <a:latin typeface="Arial"/>
              </a:rPr>
              <a:t>600 ÷ 12 (1) = 50 (times) (1)</a:t>
            </a:r>
          </a:p>
          <a:p>
            <a:pPr algn="l">
              <a:spcBef>
                <a:spcPts val="200"/>
              </a:spcBef>
              <a:spcAft>
                <a:spcPts val="0"/>
              </a:spcAft>
            </a:pPr>
            <a:r>
              <a:rPr sz="1200" b="1">
                <a:solidFill>
                  <a:srgbClr val="009900"/>
                </a:solidFill>
                <a:latin typeface="Arial"/>
              </a:rPr>
              <a:t>allow</a:t>
            </a:r>
            <a:r>
              <a:rPr sz="1200" b="0">
                <a:solidFill>
                  <a:srgbClr val="009900"/>
                </a:solidFill>
                <a:latin typeface="Arial"/>
              </a:rPr>
              <a:t> their 02.1 answer ÷ 12 correctly worked for 2 marks; </a:t>
            </a:r>
            <a:r>
              <a:rPr sz="1200" b="1">
                <a:solidFill>
                  <a:srgbClr val="009900"/>
                </a:solidFill>
                <a:latin typeface="Arial"/>
              </a:rPr>
              <a:t>allow</a:t>
            </a:r>
            <a:r>
              <a:rPr sz="1200" b="0">
                <a:solidFill>
                  <a:srgbClr val="009900"/>
                </a:solidFill>
                <a:latin typeface="Arial"/>
              </a:rPr>
              <a:t> 0.6 ÷ 0.012 for the first mark. Correct answer with no working = 2 marks. </a:t>
            </a:r>
            <a:r>
              <a:rPr sz="1200" b="1">
                <a:solidFill>
                  <a:srgbClr val="009900"/>
                </a:solidFill>
                <a:latin typeface="Arial"/>
              </a:rPr>
              <a:t>ignore</a:t>
            </a:r>
            <a:r>
              <a:rPr sz="1200" b="0">
                <a:solidFill>
                  <a:srgbClr val="009900"/>
                </a:solidFill>
                <a:latin typeface="Arial"/>
              </a:rPr>
              <a:t> units</a:t>
            </a:r>
          </a:p>
          <a:p>
            <a:pPr algn="l">
              <a:spcBef>
                <a:spcPts val="900"/>
              </a:spcBef>
              <a:spcAft>
                <a:spcPts val="0"/>
              </a:spcAft>
            </a:pPr>
            <a:r>
              <a:rPr sz="1250" b="1">
                <a:solidFill>
                  <a:srgbClr val="000000"/>
                </a:solidFill>
                <a:latin typeface="Arial"/>
              </a:rPr>
              <a:t>02.3  </a:t>
            </a:r>
            <a:r>
              <a:rPr sz="1250" b="0">
                <a:solidFill>
                  <a:srgbClr val="000000"/>
                </a:solidFill>
                <a:latin typeface="Arial"/>
              </a:rPr>
              <a:t>Root hair cells have no chloroplasts. Suggest why.  </a:t>
            </a:r>
            <a:r>
              <a:rPr sz="1250" b="0">
                <a:solidFill>
                  <a:srgbClr val="5A5A5A"/>
                </a:solidFill>
                <a:latin typeface="Arial"/>
              </a:rPr>
              <a:t>[1]</a:t>
            </a:r>
          </a:p>
          <a:p>
            <a:pPr algn="l">
              <a:spcBef>
                <a:spcPts val="200"/>
              </a:spcBef>
              <a:spcAft>
                <a:spcPts val="0"/>
              </a:spcAft>
            </a:pPr>
            <a:r>
              <a:rPr sz="1200" b="1">
                <a:solidFill>
                  <a:srgbClr val="009900"/>
                </a:solidFill>
                <a:latin typeface="Arial"/>
              </a:rPr>
              <a:t>they are underground / no light reaches them, so they cannot photosynthesise (1)</a:t>
            </a:r>
          </a:p>
          <a:p>
            <a:pPr algn="l">
              <a:spcBef>
                <a:spcPts val="200"/>
              </a:spcBef>
              <a:spcAft>
                <a:spcPts val="0"/>
              </a:spcAft>
            </a:pPr>
            <a:r>
              <a:rPr sz="1200" b="1">
                <a:solidFill>
                  <a:srgbClr val="009900"/>
                </a:solidFill>
                <a:latin typeface="Arial"/>
              </a:rPr>
              <a:t>allow</a:t>
            </a:r>
            <a:r>
              <a:rPr sz="1200" b="0">
                <a:solidFill>
                  <a:srgbClr val="009900"/>
                </a:solidFill>
                <a:latin typeface="Arial"/>
              </a:rPr>
              <a:t> "they do not photosynthesise". </a:t>
            </a:r>
            <a:r>
              <a:rPr sz="1200" b="1">
                <a:solidFill>
                  <a:srgbClr val="009900"/>
                </a:solidFill>
                <a:latin typeface="Arial"/>
              </a:rPr>
              <a:t>do not accept</a:t>
            </a:r>
            <a:r>
              <a:rPr sz="1200" b="0">
                <a:solidFill>
                  <a:srgbClr val="009900"/>
                </a:solidFill>
                <a:latin typeface="Arial"/>
              </a:rPr>
              <a:t> "because they are white" or "because they are not green"</a:t>
            </a:r>
          </a:p>
        </p:txBody>
      </p:sp>
      <p:sp>
        <p:nvSpPr>
          <p:cNvPr id="16" name="Rectangle 15"/>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A cell in the small intestine</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9" name="TextBox 18"/>
          <p:cNvSpPr txBox="1"/>
          <p:nvPr/>
        </p:nvSpPr>
        <p:spPr>
          <a:xfrm>
            <a:off x="7882128" y="15727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03.1  </a:t>
            </a:r>
            <a:r>
              <a:rPr sz="1250" b="0">
                <a:solidFill>
                  <a:srgbClr val="000000"/>
                </a:solidFill>
                <a:latin typeface="Arial"/>
              </a:rPr>
              <a:t>Explain how the folds help the cell to do its job.  </a:t>
            </a:r>
            <a:r>
              <a:rPr sz="1250" b="0">
                <a:solidFill>
                  <a:srgbClr val="5A5A5A"/>
                </a:solidFill>
                <a:latin typeface="Arial"/>
              </a:rPr>
              <a:t>[2]</a:t>
            </a:r>
          </a:p>
          <a:p>
            <a:pPr algn="l">
              <a:spcBef>
                <a:spcPts val="200"/>
              </a:spcBef>
              <a:spcAft>
                <a:spcPts val="0"/>
              </a:spcAft>
            </a:pPr>
            <a:r>
              <a:rPr sz="1200" b="1">
                <a:solidFill>
                  <a:srgbClr val="009900"/>
                </a:solidFill>
                <a:latin typeface="Arial"/>
              </a:rPr>
              <a:t>the folds give a large(r) surface area (1)</a:t>
            </a:r>
          </a:p>
          <a:p>
            <a:pPr algn="l">
              <a:spcBef>
                <a:spcPts val="200"/>
              </a:spcBef>
              <a:spcAft>
                <a:spcPts val="0"/>
              </a:spcAft>
            </a:pPr>
            <a:r>
              <a:rPr sz="1200" b="1">
                <a:solidFill>
                  <a:srgbClr val="009900"/>
                </a:solidFill>
                <a:latin typeface="Arial"/>
              </a:rPr>
              <a:t>so more (digested food) molecules / glucose can be absorbed (more quickly) (1)</a:t>
            </a:r>
          </a:p>
          <a:p>
            <a:pPr algn="l">
              <a:spcBef>
                <a:spcPts val="200"/>
              </a:spcBef>
              <a:spcAft>
                <a:spcPts val="0"/>
              </a:spcAft>
            </a:pPr>
            <a:r>
              <a:rPr sz="1200" b="1">
                <a:solidFill>
                  <a:srgbClr val="009900"/>
                </a:solidFill>
                <a:latin typeface="Arial"/>
              </a:rPr>
              <a:t>allow</a:t>
            </a:r>
            <a:r>
              <a:rPr sz="1200" b="0">
                <a:solidFill>
                  <a:srgbClr val="009900"/>
                </a:solidFill>
                <a:latin typeface="Arial"/>
              </a:rPr>
              <a:t> "more surface" / "bigger surface" for the first mark. </a:t>
            </a:r>
            <a:r>
              <a:rPr sz="1200" b="1">
                <a:solidFill>
                  <a:srgbClr val="009900"/>
                </a:solidFill>
                <a:latin typeface="Arial"/>
              </a:rPr>
              <a:t>do not accept</a:t>
            </a:r>
            <a:r>
              <a:rPr sz="1200" b="0">
                <a:solidFill>
                  <a:srgbClr val="009900"/>
                </a:solidFill>
                <a:latin typeface="Arial"/>
              </a:rPr>
              <a:t> "more space"</a:t>
            </a:r>
          </a:p>
          <a:p>
            <a:pPr algn="l">
              <a:spcBef>
                <a:spcPts val="900"/>
              </a:spcBef>
              <a:spcAft>
                <a:spcPts val="0"/>
              </a:spcAft>
            </a:pPr>
            <a:r>
              <a:rPr sz="1250" b="1">
                <a:solidFill>
                  <a:srgbClr val="000000"/>
                </a:solidFill>
                <a:latin typeface="Arial"/>
              </a:rPr>
              <a:t>03.2  </a:t>
            </a:r>
            <a:r>
              <a:rPr sz="1250" b="0">
                <a:solidFill>
                  <a:srgbClr val="000000"/>
                </a:solidFill>
                <a:latin typeface="Arial"/>
              </a:rPr>
              <a:t>The cell has many mitochondria. Explain why.  </a:t>
            </a:r>
            <a:r>
              <a:rPr sz="1250" b="0">
                <a:solidFill>
                  <a:srgbClr val="5A5A5A"/>
                </a:solidFill>
                <a:latin typeface="Arial"/>
              </a:rPr>
              <a:t>[2]</a:t>
            </a:r>
          </a:p>
          <a:p>
            <a:pPr algn="l">
              <a:spcBef>
                <a:spcPts val="200"/>
              </a:spcBef>
              <a:spcAft>
                <a:spcPts val="0"/>
              </a:spcAft>
            </a:pPr>
            <a:r>
              <a:rPr sz="1200" b="1">
                <a:solidFill>
                  <a:srgbClr val="009900"/>
                </a:solidFill>
                <a:latin typeface="Arial"/>
              </a:rPr>
              <a:t>mitochondria release energy (by respiration) (1)</a:t>
            </a:r>
          </a:p>
          <a:p>
            <a:pPr algn="l">
              <a:spcBef>
                <a:spcPts val="200"/>
              </a:spcBef>
              <a:spcAft>
                <a:spcPts val="0"/>
              </a:spcAft>
            </a:pPr>
            <a:r>
              <a:rPr sz="1200" b="1">
                <a:solidFill>
                  <a:srgbClr val="009900"/>
                </a:solidFill>
                <a:latin typeface="Arial"/>
              </a:rPr>
              <a:t>(the energy is needed) for active transport (of glucose / food molecules into the cell) (1)</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"mitochondria make / produce energy": that point scores 0, the second point can still score</a:t>
            </a:r>
          </a:p>
        </p:txBody>
      </p:sp>
      <p:sp>
        <p:nvSpPr>
          <p:cNvPr id="20" name="Rectangle 19"/>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Differentiation</a:t>
            </a:r>
          </a:p>
        </p:txBody>
      </p:sp>
      <p:sp>
        <p:nvSpPr>
          <p:cNvPr id="22" name="TextBox 21"/>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23" name="TextBox 22"/>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Describe how cell differentiation in animals is different from cell differentiation in plants.  </a:t>
            </a:r>
            <a:r>
              <a:rPr sz="1250" b="0">
                <a:solidFill>
                  <a:srgbClr val="5A5A5A"/>
                </a:solidFill>
                <a:latin typeface="Arial"/>
              </a:rPr>
              <a:t>[2]</a:t>
            </a:r>
          </a:p>
          <a:p>
            <a:pPr algn="l">
              <a:spcBef>
                <a:spcPts val="200"/>
              </a:spcBef>
              <a:spcAft>
                <a:spcPts val="0"/>
              </a:spcAft>
            </a:pPr>
            <a:r>
              <a:rPr sz="1200" b="1">
                <a:solidFill>
                  <a:srgbClr val="009900"/>
                </a:solidFill>
                <a:latin typeface="Arial"/>
              </a:rPr>
              <a:t>most animal cells differentiate at an early stage (1)</a:t>
            </a:r>
          </a:p>
          <a:p>
            <a:pPr algn="l">
              <a:spcBef>
                <a:spcPts val="200"/>
              </a:spcBef>
              <a:spcAft>
                <a:spcPts val="0"/>
              </a:spcAft>
            </a:pPr>
            <a:r>
              <a:rPr sz="1200" b="1">
                <a:solidFill>
                  <a:srgbClr val="009900"/>
                </a:solidFill>
                <a:latin typeface="Arial"/>
              </a:rPr>
              <a:t>many plant cells keep the ability to differentiate throughout life (1)</a:t>
            </a:r>
          </a:p>
          <a:p>
            <a:pPr algn="l">
              <a:spcBef>
                <a:spcPts val="200"/>
              </a:spcBef>
              <a:spcAft>
                <a:spcPts val="0"/>
              </a:spcAft>
            </a:pPr>
            <a:r>
              <a:rPr sz="1200" b="1">
                <a:solidFill>
                  <a:srgbClr val="009900"/>
                </a:solidFill>
                <a:latin typeface="Arial"/>
              </a:rPr>
              <a:t>allow</a:t>
            </a:r>
            <a:r>
              <a:rPr sz="1200" b="0">
                <a:solidFill>
                  <a:srgbClr val="009900"/>
                </a:solidFill>
                <a:latin typeface="Arial"/>
              </a:rPr>
              <a:t> "animal cells lose the ability to differentiate early" for the first mark; </a:t>
            </a:r>
            <a:r>
              <a:rPr sz="1200" b="1">
                <a:solidFill>
                  <a:srgbClr val="009900"/>
                </a:solidFill>
                <a:latin typeface="Arial"/>
              </a:rPr>
              <a:t>allow</a:t>
            </a:r>
            <a:r>
              <a:rPr sz="1200" b="0">
                <a:solidFill>
                  <a:srgbClr val="009900"/>
                </a:solidFill>
                <a:latin typeface="Arial"/>
              </a:rPr>
              <a:t> "in adult animals, cell division is mainly for repair and replacement" for the first mark if the plant point is also made. </a:t>
            </a:r>
            <a:r>
              <a:rPr sz="1200" b="1">
                <a:solidFill>
                  <a:srgbClr val="009900"/>
                </a:solidFill>
                <a:latin typeface="Arial"/>
              </a:rPr>
              <a:t>do not accept</a:t>
            </a:r>
            <a:r>
              <a:rPr sz="1200" b="0">
                <a:solidFill>
                  <a:srgbClr val="009900"/>
                </a:solidFill>
                <a:latin typeface="Arial"/>
              </a:rPr>
              <a:t> "plant cells divide and animal cells do not"</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L5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L5 · Specialised cells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When you decide to move your arm, nerve cells carry electrical impulses to the muscle cells in your arm. The muscle cells contract. Explain how nerve cells and muscle cells are adapted to do their jobs.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explanation of both cells. At least two features of the nerve cell and two of the muscle cell are given, and each is linked to how it helps the cell do its job.</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Features of both cells are given, with some linked to their jobs; or one cell is explained in detail.</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of features or jobs, such as "nerve cells are long" or "muscles contract", with little or no explanation.</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Nerve cells carry electrical impulses to the muscle cells. A nerve cell is long, so it can carry impulses a long way down the arm. Its branched endings connect with many muscle cells, so one impulse can reach many of them. A fatty sheath insulates the nerve cell, so the impulses travel quickly. Muscle cells contract to move the arm. They contain protein fibres that slide over each other, so the cell gets shorter. They have many mitochondria, which release the energy needed for contraction. Many muscle cells contract together, so the arm moves.</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nerve cells carry electrical impulses (from the brain or spinal cord to the muscles)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nerve cell is long, so it can carry impulses a long way (for example, down the arm)</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branched endings connect with many other cells / pass impulses to many muscle cells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fatty sheath insulates the nerve cell, so impulses travel quickly</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muscle cells contract (get shorter) to cause movement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muscle cells contain protein fibres that slide over each other, so the cell gets shorter</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muscle cells have many mitochondria, which release energy (by respiration) for contraction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many muscle cells contract together (in muscular tissue), so the arm moves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allow "axon", "myelin (sheath)", "nerve endings" or "dendrites" when used correctly; do not accept "nerve cells carry blood" or "mitochondria make / produce energy"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L5 Specialised cells</dc:title>
  <dc:subject>AQA GCSE Biology B1 Cell biology</dc:subject>
  <dc:creator>sciencegcse.co.uk</dc:creator>
  <cp:keywords/>
  <dc:description/>
  <cp:lastModifiedBy>sciencegcse.co.uk</cp:lastModifiedBy>
  <cp:revision>1</cp:revision>
  <dcterms:created xsi:type="dcterms:W3CDTF">2026-10-20T02:48:40Z</dcterms:created>
  <dcterms:modified xsi:type="dcterms:W3CDTF">2026-10-20T02:48:40Z</dcterms:modified>
  <cp:category/>
</cp:coreProperties>
</file>