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L5 (Q1, Q2) and B1 L1 (Q3). The picture is a painting of the tip of an onion root, squashed thin, stained and seen through a light microscope. Ask the class what they can see. (Rows of cells, most with one round nucleus; a few with dark threads.) By the end of the lesson they will know what the dark threads are and why only a few cells have them. Suggested 60 min: slides 1-3 (8 min); slides 4-9 (15 min); slides 10-13 (10 min); slides 14-18 (12 min); Mandatory worksheet started in class (10 min), finished for homework; exit ticket slides 22-23 (5 min). Use slides 19-21 if time allows. Homework: online lesson quiz and the B1 L6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Q1: also accept a xylem cell or a phloem cell. Then share the lesson focus. The online lesson (sciencegcse.co.uk, B1 L6) follows the same 12 screens as this PowerPoint, so students can go over it at home. There are three checkpoints along the way. Q2 and Q3 link to today: before a cell divides it makes more mitochondria, and the nucleus holds the chromosomes that are copied and shared out.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you started as one cell. How did you end up with trillions of cells? (Cells divided again and again by mitosis.) The 330 billion is an estimate by scientists who worked out how fast each type of cell is replaced: most are blood cells and cells lining the gut. The three cards are the three jobs of mitosis: growth, repair and replacement.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painting of what you would see if you squashed the tip of a growing onion root on a slide, stained it, and looked through a light microscope. Ask: what do you notice? (Most cells look the same, with one round nucleus. A few look different, with dark threads.) The dark threads are chromosomes: they show up only when a cell is dividing. Count with the class: in this view 6 of the 60 cells are dividing (screen 1 of the online lesson, Dividing cells: Show). The purple comes from a stain: real chromosomes are colourless (B1 L3 Using a microscope: stains). Why a root tip? Roots grow at their tips, so this is where cells divide most. Today: how one cell becomes two identical cells. One key fact a click.</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two pictures? Take ideas, then reveal the five differences (each click shows one difference and its number on both pictures; the last click shows what is the same in both). Key message: exam diagrams are simplified on purpose. A real root tip has thousands of cells, and at any moment most of them are not dividing: a cell spends most of its cycle growing and copying its DNA. The chromosomes are in every nucleus all the time, but between divisions they are long, thin threads, too thin to see one by one; when a cell divides they coil up, short and thick, and the stain shows them. The diagram follows one model cell with only 4 chromosomes; a real onion cell has 16 and a human body cell 46. In plant cells a new cell wall also forms between the two new cells; you do not need this. Both pictures show the same thing: dividing cells pull one set of chromosomes to each end.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model: the nucleus is a library. Each chromosome is a book, the DNA is the writing, and a gene is one recipe in a book: a small section. A human body cell has 46 books in 23 pairs; you get one of each pair from each parent (B6 Inheritance, variation and evolution). Ask: which is bigger, a gene or a chromosome? (A chromosome: it carries a large number of genes.) Common errors: saying a gene is a chromosome, or that a chromosome is made of genes and DNA is something else. A chromosome is made of DNA, and a gene is a small section of that DNA. Different organisms have different numbers: an onion cell has 16. Sex cells are different again (B6). Link to the Do now: the nucleus contains the genetic material: the chromosomes. The picture is an animated GIF: it zooms from the cell to a gene, as the chips do on the online lesson, screen 3 (print and PDF show its first frame).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4 of the online lesson with Next step, or let the GIF play (print and PDF show its first frame). One step a click, the same 4 steps as the step-by-step screen in the online lesson. At step 2 ask: why must the DNA be copied before the cell divides? (So each new cell gets a full set of chromosomes.) Why make more ribosomes and mitochondria? (So each new cell has enough of them.) Common errors: thinking mitosis is the whole cycle (it is only stage 2, when the nucleus divides); thinking the DNA is copied during mitosis (it is copied before, in stage 1, while the cell grows). Careful with 'pair': the two copies joined in an X are not a pair. A pair is two matching chromosomes of the same size (the long pair and the short pair in the model); why they come in pairs is B6. You do not need the names of the phases of mitosis: describe what the chromosomes do. Most of the cycle is stage 1: a human cell cycle takes about 24 hours, and mitosis only about 1 hour of it. (The wheel is not to scale.)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tests 'chromosomes only appear when a cell divides'; Q2 A and B test the gene and chromosome mix-up; Q3 B tests 'the DNA is copied in mitosis'.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Ask a student who got each one right to explain why. Follow-up for Q3: what would happen if a cell divided without copying its DNA first? (Each new cell would get only some of the chromosomes.)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6 of the online lesson, or let the GIF play: watch the graph as the cell goes round (print and PDF show its first frame). Ask: why does the DNA double before the cell divides? (So that, when it is shared out, each new cell gets a full set.) Ask: how many chromosomes are in each new skin cell made by mitosis? Many students say 23: halving the number happens only in sex cells, made by a different division, meiosis (B6 Inheritance, variation and evolution). Mitosis keeps the number the same: 46 → 46. Mitosis makes two cells, not four. The units of DNA on the graph are arbitrary units: only the pattern matters (same, double, back to the same). Flip the online switch to Human cell: 46 chromosomes go to each end.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7 of the online lesson: tap each part of the root and count along with the rings. Scientists count dividing cells in a stained root tip squash to find where a root grows. Ask: which part of the root is growing fastest? (0 to 1 mm from the tip: 15 % of its cells are dividing.) Common errors: dividing the total by the number dividing (40 ÷ 6), and forgetting to multiply by 100 (0.15 instead of 15 %). Check that the answer is sensible: it must be less than 100 %, and 15 % of 40 is 6. Further from the tip, cells stop dividing: they get longer and become specialised (B1 L5 Specialised cells). In the painting on screen 1, 6 of the 60 cells were dividing: 10 %. One row of the table a click, then the worked examples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is the 23 trap (halving the number happens only in sex cells, B6); Q1 B forgets that the copies are shared out; Q2 B is the 'half the chromosomes' trap; Q3 A forgets the × 100 and Q3 C divides the wrong way round. If several get Q1 or Q2 wrong, go back to slide 10;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for Q3: check the answer: 5 % of 160 = 160 ÷ 100 × 5 = 8. ✓</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9 of the online lesson with Next step, or let the GIF play (print and PDF show its first frame). The lines wipe in one by one, like the doubling, then the green line. Ask: how many cells after 5 rounds? (2⁵ = 2 × 2 × 2 × 2 × 2 = 32.) On a calculator, use the power key: 2, xʸ (or ^), 10, = 1024. Standard form is from B1 L4 Magnification and cell size: 1024 is about 1 × 10³. A human cell cycle takes about 24 hours, so 10 rounds would take about 10 days. Cell division by mitosis is important in the growth and development of multicellular organisms: you grew from one cell. This is a model: in a real organism, not every cell keeps dividing, and many cells become specialised (B1 L5 Specialised cells). Plants grow at the tips of their roots and shoots.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10 of the online lesson and flip between Repair a cut and Replace worn cells (the GIF shows the cut healing; print and PDF show its first frame). Ask: why are the new skin cells the same as the old ones? (They are made by mitosis, so they are genetically identical to the cells they came from.) Scientists estimate that your body replaces about 330 billion cells every day, mostly blood cells and cells lining the gut. Once you are fully grown, most mitosis is for repair and replacement. Pointers: some organisms use mitosis to reproduce, making offspring identical to the parent (asexual reproduction, B6 Inheritance, variation and evolution). Changes in cells that lead to uncontrolled division can cause a tumour (B2 L11 Health, risk factors and cancer). Next lesson, B1 L7 Stem cells: the cells that divide to make new cells for growth and repair.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click, read out the eight cards. Pairs sort them into Mitosis and Not mitosis on a whiteboard (2 minutes), then click to reveal one row at a time, then the Watch out lines one a click. Six are mitosis: growth (the root tip, the young tree, the ball of cells), repair (the cut, the lizard's tail) and replacement (skin cells). Two are not: sperm cells are sex cells, made by meiosis, with half the number of chromosomes (B6); a bacterium has no nucleus (B1 L2 Bacterial cells), so it cannot do mitosis, the division of the nucleus. In the exam, 'recognise where mitosis is happening' means: look for growth, repair or replacement. The online lesson, screen 11, has the same cards to sort.</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B and C test doubling (B stops a round early; C gives the number of rounds, not cells); Q2 A is the sex cells trap and Q2 B the bacteria trap; Q3 A is the 'four cells' trap. If several get Q1 wrong, go back to slide 14; Q2, slide 16; Q3, slide 15.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A, 2 C, 3 B. Each click shows one answer and why. Next: spot the dividing cells in the root tip painting.</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Every lettered cell is a real stage. Remind students that the chromosomes are in every nucleus all the time: they only show up when a cell divides.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not dividing; E chromosomes showing as threads (the start of division); B lined up; D pulled to each end; C two new cells. So the whole order is E, B, D, C. Q5 is the trap: 'A has no chromosomes' is wrong. Q6: cells dividing ÷ total cells × 100.</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'the chromosomes split' scores nothing: say one set goes to each end. Do not use the phase names. Q2: energy is released by respiration, never 'made'. For more, the B1 L6 Exam questions worksheet (PDF) has 5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Q4 comes back to the 23 trap from checkpoint 2 on purpose.</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Q3: allow 'meristem'. Q4: '23 chromosomes' or 'four cells' scores 0 for that mark. After this slide: the B1 L6 revision notes (4 printable pages), then the worksheets with answers in green: Mandatory (everyone), Challenge (stretch) and Alternative (easier: key notes and very simple tasks). The B1 L6 Exam questions worksheet (exam style, black and white, 20 marks) is a separate PDF for homework; its mark scheme is the last two slides. Homework: the online lesson quiz and the B1 L6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B1_L6_Revision_notes.pdf). These pages are the textbook for B1 L6: students read them before the worksheets. Page 1: why cells divide, chromosomes, DNA and genes, and the real root tip beside a diagram. Ask: which is bigger, a gene or a chromosome?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The three stages of the cell cycle, mitosis step by step, and why the two daughter cells are genetically identical. Ask: how many chromosomes are in each daughter cell when a human skin cell divides? (46.)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Growth, repair and replacement, doubling (2ⁿ) and counting dividing cells, with worked examples, and how to answer cell cycle questions. Go through both worked examples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 yourself: students cover the answers, try all eight, then check. The common mistakes box sums up the lesson's traps.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mitosis-cell-cycle.html#screen-1"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mitosis-cell-cycle.html#screen-2" TargetMode="External"/><Relationship Id="rId4" Type="http://schemas.openxmlformats.org/officeDocument/2006/relationships/image" Target="../media/image4.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mitosis-cell-cycle.html#screen-3" TargetMode="External"/><Relationship Id="rId4" Type="http://schemas.openxmlformats.org/officeDocument/2006/relationships/image" Target="../media/image6.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mitosis-cell-cycle.html#screen-4" TargetMode="External"/><Relationship Id="rId4" Type="http://schemas.openxmlformats.org/officeDocument/2006/relationships/image" Target="../media/image7.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mitosis-cell-cycle.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mitosis-cell-cycle.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mitosis-cell-cycle.html#screen-6" TargetMode="External"/><Relationship Id="rId4" Type="http://schemas.openxmlformats.org/officeDocument/2006/relationships/image" Target="../media/image8.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mitosis-cell-cycle.html#screen-7" TargetMode="Externa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mitosis-cell-cycle.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mitosis-cell-cycle.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mitosis-cell-cycle.html#screen-9" TargetMode="External"/><Relationship Id="rId4" Type="http://schemas.openxmlformats.org/officeDocument/2006/relationships/image" Target="../media/image10.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mitosis-cell-cycle.html#screen-10" TargetMode="External"/><Relationship Id="rId4" Type="http://schemas.openxmlformats.org/officeDocument/2006/relationships/image" Target="../media/image11.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mitosis-cell-cycle.html#screen-11" TargetMode="External"/><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 Id="rId11"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mitosis-cell-cycle.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mitosis-cell-cycle.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mitosis-cell-cycle.html#quiz" TargetMode="External"/><Relationship Id="rId4" Type="http://schemas.openxmlformats.org/officeDocument/2006/relationships/hyperlink" Target="https://sciencegcse.co.uk/mitosis-cell-cycle.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1.png"/><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6.pn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L6 Cell division: mitosis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4386"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5746" cy="3840479"/>
          </a:xfrm>
          <a:prstGeom prst="rect">
            <a:avLst/>
          </a:prstGeom>
          <a:noFill/>
        </p:spPr>
        <p:txBody>
          <a:bodyPr wrap="square" lIns="0" rIns="0" tIns="0" bIns="0" anchor="t">
            <a:noAutofit/>
          </a:bodyPr>
          <a:lstStyle/>
          <a:p>
            <a:pPr algn="l">
              <a:spcAft>
                <a:spcPts val="2435"/>
              </a:spcAft>
            </a:pPr>
            <a:r>
              <a:rPr sz="2800" b="0">
                <a:solidFill>
                  <a:srgbClr val="000000"/>
                </a:solidFill>
                <a:latin typeface="Arial"/>
              </a:rPr>
              <a:t>1. Name one specialised plant cell.</a:t>
            </a:r>
          </a:p>
          <a:p>
            <a:pPr algn="l">
              <a:spcAft>
                <a:spcPts val="2435"/>
              </a:spcAft>
            </a:pPr>
            <a:r>
              <a:rPr sz="2800" b="0">
                <a:solidFill>
                  <a:srgbClr val="000000"/>
                </a:solidFill>
                <a:latin typeface="Arial"/>
              </a:rPr>
              <a:t>2. Why does a sperm cell have many mitochondria?</a:t>
            </a:r>
          </a:p>
          <a:p>
            <a:pPr algn="l">
              <a:spcAft>
                <a:spcPts val="2435"/>
              </a:spcAft>
            </a:pPr>
            <a:r>
              <a:rPr sz="2800" b="0">
                <a:solidFill>
                  <a:srgbClr val="000000"/>
                </a:solidFill>
                <a:latin typeface="Arial"/>
              </a:rPr>
              <a:t>3. Which part of a cell contains the genetic material?</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Chromosome</a:t>
            </a:r>
          </a:p>
          <a:p>
            <a:pPr algn="l">
              <a:spcAft>
                <a:spcPts val="1400"/>
              </a:spcAft>
            </a:pPr>
            <a:r>
              <a:rPr sz="2200" b="0">
                <a:solidFill>
                  <a:srgbClr val="FFFFFF"/>
                </a:solidFill>
                <a:latin typeface="Arial"/>
              </a:rPr>
              <a:t>Gene</a:t>
            </a:r>
          </a:p>
          <a:p>
            <a:pPr algn="l">
              <a:spcAft>
                <a:spcPts val="1400"/>
              </a:spcAft>
            </a:pPr>
            <a:r>
              <a:rPr sz="2200" b="0">
                <a:solidFill>
                  <a:srgbClr val="FFFFFF"/>
                </a:solidFill>
                <a:latin typeface="Arial"/>
              </a:rPr>
              <a:t>Cell cycle</a:t>
            </a:r>
          </a:p>
          <a:p>
            <a:pPr algn="l">
              <a:spcAft>
                <a:spcPts val="1400"/>
              </a:spcAft>
            </a:pPr>
            <a:r>
              <a:rPr sz="2200" b="0">
                <a:solidFill>
                  <a:srgbClr val="FFFFFF"/>
                </a:solidFill>
                <a:latin typeface="Arial"/>
              </a:rPr>
              <a:t>Mitosis</a:t>
            </a:r>
          </a:p>
          <a:p>
            <a:pPr algn="l">
              <a:spcAft>
                <a:spcPts val="1400"/>
              </a:spcAft>
            </a:pPr>
            <a:r>
              <a:rPr sz="2200" b="0">
                <a:solidFill>
                  <a:srgbClr val="FFFFFF"/>
                </a:solidFill>
                <a:latin typeface="Arial"/>
              </a:rPr>
              <a:t>Genetically identical</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1354" y="3063240"/>
            <a:ext cx="4645917"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stained onion root tip cells seen through a light microscope: rows of cells, most with one round purple nucleus, and a few dividing, with dark chromosomes."/>
          <p:cNvPicPr>
            <a:picLocks noChangeAspect="1"/>
          </p:cNvPicPr>
          <p:nvPr/>
        </p:nvPicPr>
        <p:blipFill>
          <a:blip r:embed="rId2"/>
          <a:stretch>
            <a:fillRect/>
          </a:stretch>
        </p:blipFill>
        <p:spPr>
          <a:xfrm>
            <a:off x="5641082" y="3172968"/>
            <a:ext cx="4426461" cy="4206240"/>
          </a:xfrm>
          <a:prstGeom prst="rect">
            <a:avLst/>
          </a:prstGeom>
        </p:spPr>
      </p:pic>
      <p:sp>
        <p:nvSpPr>
          <p:cNvPr id="20" name="SG title caption"/>
          <p:cNvSpPr txBox="1"/>
          <p:nvPr/>
        </p:nvSpPr>
        <p:spPr>
          <a:xfrm>
            <a:off x="5604506" y="7415783"/>
            <a:ext cx="4499613" cy="530352"/>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a light micrograph. Stains colour the chromosomes.</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A root hair cell.</a:t>
            </a:r>
          </a:p>
          <a:p>
            <a:pPr algn="l">
              <a:spcAft>
                <a:spcPts val="3000"/>
              </a:spcAft>
            </a:pPr>
            <a:r>
              <a:rPr sz="2800" b="1">
                <a:solidFill>
                  <a:srgbClr val="009900"/>
                </a:solidFill>
                <a:latin typeface="Arial"/>
              </a:rPr>
              <a:t>2. To release energy for swimming.</a:t>
            </a:r>
          </a:p>
          <a:p>
            <a:pPr algn="l">
              <a:spcAft>
                <a:spcPts val="3000"/>
              </a:spcAft>
            </a:pPr>
            <a:r>
              <a:rPr sz="2800" b="1">
                <a:solidFill>
                  <a:srgbClr val="009900"/>
                </a:solidFill>
                <a:latin typeface="Arial"/>
              </a:rPr>
              <a:t>3. The nucleus.</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100" b="0">
                <a:solidFill>
                  <a:srgbClr val="000000"/>
                </a:solidFill>
                <a:latin typeface="Arial"/>
              </a:rPr>
              <a:t>• Compare a painting of a real root tip with a cell cycle diagram.</a:t>
            </a:r>
          </a:p>
          <a:p>
            <a:pPr algn="l">
              <a:spcAft>
                <a:spcPts val="800"/>
              </a:spcAft>
            </a:pPr>
            <a:r>
              <a:rPr sz="2100" b="0">
                <a:solidFill>
                  <a:srgbClr val="000000"/>
                </a:solidFill>
                <a:latin typeface="Arial"/>
              </a:rPr>
              <a:t>• Describe chromosomes, DNA and genes.</a:t>
            </a:r>
          </a:p>
          <a:p>
            <a:pPr algn="l">
              <a:spcAft>
                <a:spcPts val="800"/>
              </a:spcAft>
            </a:pPr>
            <a:r>
              <a:rPr sz="2100" b="0">
                <a:solidFill>
                  <a:srgbClr val="000000"/>
                </a:solidFill>
                <a:latin typeface="Arial"/>
              </a:rPr>
              <a:t>• Describe the three stages of the cell cycle.</a:t>
            </a:r>
          </a:p>
          <a:p>
            <a:pPr algn="l">
              <a:spcAft>
                <a:spcPts val="800"/>
              </a:spcAft>
            </a:pPr>
            <a:r>
              <a:rPr sz="2100" b="0">
                <a:solidFill>
                  <a:srgbClr val="000000"/>
                </a:solidFill>
                <a:latin typeface="Arial"/>
              </a:rPr>
              <a:t>• Explain why mitosis makes two identical cells.</a:t>
            </a:r>
          </a:p>
          <a:p>
            <a:pPr algn="l">
              <a:spcAft>
                <a:spcPts val="800"/>
              </a:spcAft>
            </a:pPr>
            <a:r>
              <a:rPr sz="2100" b="0">
                <a:solidFill>
                  <a:srgbClr val="000000"/>
                </a:solidFill>
                <a:latin typeface="Arial"/>
              </a:rPr>
              <a:t>• Describe where mitosis happens (growth, repair and replacement), and calculate with cell counts.</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The cell copies its DNA, then mitosis shares the chromosomes out equally.</a:t>
            </a:r>
          </a:p>
          <a:p>
            <a:pPr algn="l">
              <a:spcAft>
                <a:spcPts val="1000"/>
              </a:spcAft>
            </a:pPr>
            <a:r>
              <a:rPr sz="2600" b="1">
                <a:solidFill>
                  <a:srgbClr val="223A5A"/>
                </a:solidFill>
                <a:latin typeface="Arial"/>
              </a:rPr>
              <a:t>So the two daughter cells are genetically identical.</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Every day, your body makes billions of new cells by mitosis.</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New cells every day</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330 billion</a:t>
            </a:r>
          </a:p>
        </p:txBody>
      </p:sp>
      <p:sp>
        <p:nvSpPr>
          <p:cNvPr id="15" name="TextBox 14"/>
          <p:cNvSpPr txBox="1"/>
          <p:nvPr/>
        </p:nvSpPr>
        <p:spPr>
          <a:xfrm>
            <a:off x="822959"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new cells a day</a:t>
            </a:r>
          </a:p>
        </p:txBody>
      </p:sp>
      <p:sp>
        <p:nvSpPr>
          <p:cNvPr id="16" name="TextBox 15"/>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Scientists estimate that your body makes about 330 billion new cells every day, mostly blood cells and cells lining the gut.</a:t>
            </a:r>
          </a:p>
        </p:txBody>
      </p:sp>
      <p:sp>
        <p:nvSpPr>
          <p:cNvPr id="17" name="Rectangle 16"/>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Replacement</a:t>
            </a:r>
          </a:p>
        </p:txBody>
      </p:sp>
      <p:sp>
        <p:nvSpPr>
          <p:cNvPr id="19" name="Rectangle 18"/>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Growing roots</a:t>
            </a:r>
          </a:p>
        </p:txBody>
      </p:sp>
      <p:sp>
        <p:nvSpPr>
          <p:cNvPr id="22" name="Rectangle 21"/>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Growing roots. Roots grow at their tips. Cells there divide by mitosis again and again, so the root gets longer."/>
          <p:cNvPicPr>
            <a:picLocks noChangeAspect="1"/>
          </p:cNvPicPr>
          <p:nvPr/>
        </p:nvPicPr>
        <p:blipFill>
          <a:blip r:embed="rId3"/>
          <a:stretch>
            <a:fillRect/>
          </a:stretch>
        </p:blipFill>
        <p:spPr>
          <a:xfrm>
            <a:off x="5632703" y="2846586"/>
            <a:ext cx="3776472" cy="2262107"/>
          </a:xfrm>
          <a:prstGeom prst="rect">
            <a:avLst/>
          </a:prstGeom>
        </p:spPr>
      </p:pic>
      <p:sp>
        <p:nvSpPr>
          <p:cNvPr id="24" name="TextBox 23"/>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Roots grow at their tips. Cells there divide by mitosis again and again, so the root gets longer.</a:t>
            </a:r>
          </a:p>
        </p:txBody>
      </p:sp>
      <p:sp>
        <p:nvSpPr>
          <p:cNvPr id="25" name="Rectangle 24"/>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Growth</a:t>
            </a:r>
          </a:p>
        </p:txBody>
      </p:sp>
      <p:sp>
        <p:nvSpPr>
          <p:cNvPr id="27" name="Rectangle 26"/>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Healing a cut</a:t>
            </a:r>
          </a:p>
        </p:txBody>
      </p:sp>
      <p:sp>
        <p:nvSpPr>
          <p:cNvPr id="30" name="Rectangle 29"/>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32720"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1 to 2</a:t>
            </a:r>
          </a:p>
        </p:txBody>
      </p:sp>
      <p:sp>
        <p:nvSpPr>
          <p:cNvPr id="32" name="TextBox 31"/>
          <p:cNvSpPr txBox="1"/>
          <p:nvPr/>
        </p:nvSpPr>
        <p:spPr>
          <a:xfrm>
            <a:off x="10332720"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weeks for a small cut to heal</a:t>
            </a:r>
          </a:p>
        </p:txBody>
      </p:sp>
      <p:sp>
        <p:nvSpPr>
          <p:cNvPr id="33" name="TextBox 32"/>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Cells beside a cut divide by mitosis to fill the gap. A small cut heals in about 1 to 2 weeks.</a:t>
            </a:r>
          </a:p>
        </p:txBody>
      </p:sp>
      <p:sp>
        <p:nvSpPr>
          <p:cNvPr id="34" name="Rectangle 33"/>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Repair</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Inside a growing root tip</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painting of a root tip</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painting of a root tip. A painting based on a light micrograph. Stains colour the chromosomes."/>
          <p:cNvPicPr>
            <a:picLocks noChangeAspect="1"/>
          </p:cNvPicPr>
          <p:nvPr/>
        </p:nvPicPr>
        <p:blipFill>
          <a:blip r:embed="rId4"/>
          <a:stretch>
            <a:fillRect/>
          </a:stretch>
        </p:blipFill>
        <p:spPr>
          <a:xfrm>
            <a:off x="1189574" y="2103120"/>
            <a:ext cx="4570290" cy="5029200"/>
          </a:xfrm>
          <a:prstGeom prst="rect">
            <a:avLst/>
          </a:prstGeom>
        </p:spPr>
      </p:pic>
      <p:sp>
        <p:nvSpPr>
          <p:cNvPr id="17" name="TextBox 16"/>
          <p:cNvSpPr txBox="1"/>
          <p:nvPr/>
        </p:nvSpPr>
        <p:spPr>
          <a:xfrm>
            <a:off x="731520" y="7223759"/>
            <a:ext cx="5486400" cy="41148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painting based on a light micrograph. Stains colour the chromosomes.</a:t>
            </a:r>
          </a:p>
        </p:txBody>
      </p:sp>
      <p:sp>
        <p:nvSpPr>
          <p:cNvPr id="18" name="TextBox 17"/>
          <p:cNvSpPr txBox="1"/>
          <p:nvPr/>
        </p:nvSpPr>
        <p:spPr>
          <a:xfrm>
            <a:off x="6858000" y="2148839"/>
            <a:ext cx="7635240" cy="548640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Roots grow at their </a:t>
            </a:r>
            <a:r>
              <a:rPr sz="2000" b="1">
                <a:solidFill>
                  <a:srgbClr val="000000"/>
                </a:solidFill>
                <a:latin typeface="Arial"/>
              </a:rPr>
              <a:t>tips</a:t>
            </a:r>
            <a:r>
              <a:rPr sz="2000" b="0">
                <a:solidFill>
                  <a:srgbClr val="000000"/>
                </a:solidFill>
                <a:latin typeface="Arial"/>
              </a:rPr>
              <a:t>. Cells there divide to make new cells.</a:t>
            </a:r>
          </a:p>
          <a:p>
            <a:pPr algn="l">
              <a:spcAft>
                <a:spcPts val="1400"/>
              </a:spcAft>
            </a:pPr>
            <a:r>
              <a:rPr sz="2000" b="0">
                <a:solidFill>
                  <a:srgbClr val="000000"/>
                </a:solidFill>
                <a:latin typeface="Arial"/>
              </a:rPr>
              <a:t>A thin piece of root tip is squashed on a slide and </a:t>
            </a:r>
            <a:r>
              <a:rPr sz="2000" b="1">
                <a:solidFill>
                  <a:srgbClr val="000000"/>
                </a:solidFill>
                <a:latin typeface="Arial"/>
              </a:rPr>
              <a:t>stained</a:t>
            </a:r>
            <a:r>
              <a:rPr sz="2000" b="0">
                <a:solidFill>
                  <a:srgbClr val="000000"/>
                </a:solidFill>
                <a:latin typeface="Arial"/>
              </a:rPr>
              <a:t>, so the chromosomes show up.</a:t>
            </a:r>
          </a:p>
          <a:p>
            <a:pPr algn="l">
              <a:spcAft>
                <a:spcPts val="1400"/>
              </a:spcAft>
            </a:pPr>
            <a:r>
              <a:rPr sz="2000" b="0">
                <a:solidFill>
                  <a:srgbClr val="000000"/>
                </a:solidFill>
                <a:latin typeface="Arial"/>
              </a:rPr>
              <a:t>Most cells have one round </a:t>
            </a:r>
            <a:r>
              <a:rPr sz="2000" b="1">
                <a:solidFill>
                  <a:srgbClr val="000000"/>
                </a:solidFill>
                <a:latin typeface="Arial"/>
              </a:rPr>
              <a:t>nucleus</a:t>
            </a:r>
            <a:r>
              <a:rPr sz="2000" b="0">
                <a:solidFill>
                  <a:srgbClr val="000000"/>
                </a:solidFill>
                <a:latin typeface="Arial"/>
              </a:rPr>
              <a:t>. They are not dividing.</a:t>
            </a:r>
          </a:p>
          <a:p>
            <a:pPr algn="l">
              <a:spcAft>
                <a:spcPts val="1400"/>
              </a:spcAft>
            </a:pPr>
            <a:r>
              <a:rPr sz="2000" b="0">
                <a:solidFill>
                  <a:srgbClr val="000000"/>
                </a:solidFill>
                <a:latin typeface="Arial"/>
              </a:rPr>
              <a:t>In a few cells, the </a:t>
            </a:r>
            <a:r>
              <a:rPr sz="2000" b="1">
                <a:solidFill>
                  <a:srgbClr val="000000"/>
                </a:solidFill>
                <a:latin typeface="Arial"/>
              </a:rPr>
              <a:t>chromosomes</a:t>
            </a:r>
            <a:r>
              <a:rPr sz="2000" b="0">
                <a:solidFill>
                  <a:srgbClr val="000000"/>
                </a:solidFill>
                <a:latin typeface="Arial"/>
              </a:rPr>
              <a:t> show as dark threads. These cells are dividing.</a:t>
            </a:r>
          </a:p>
          <a:p>
            <a:pPr algn="l">
              <a:spcAft>
                <a:spcPts val="1400"/>
              </a:spcAft>
            </a:pPr>
            <a:r>
              <a:rPr sz="2000" b="1">
                <a:solidFill>
                  <a:srgbClr val="009900"/>
                </a:solidFill>
                <a:latin typeface="Arial"/>
              </a:rPr>
              <a:t>New body cells are made by mitosis.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root tip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A real root tip."/>
          <p:cNvPicPr>
            <a:picLocks noChangeAspect="1"/>
          </p:cNvPicPr>
          <p:nvPr/>
        </p:nvPicPr>
        <p:blipFill>
          <a:blip r:embed="rId4"/>
          <a:stretch>
            <a:fillRect/>
          </a:stretch>
        </p:blipFill>
        <p:spPr>
          <a:xfrm>
            <a:off x="827390" y="2121408"/>
            <a:ext cx="3880591" cy="4270248"/>
          </a:xfrm>
          <a:prstGeom prst="rect">
            <a:avLst/>
          </a:prstGeom>
        </p:spPr>
      </p:pic>
      <p:pic>
        <p:nvPicPr>
          <p:cNvPr id="14" name="SG cmp diagram" descr="Same thing, two ways. A diagram."/>
          <p:cNvPicPr>
            <a:picLocks noChangeAspect="1"/>
          </p:cNvPicPr>
          <p:nvPr/>
        </p:nvPicPr>
        <p:blipFill>
          <a:blip r:embed="rId5"/>
          <a:stretch>
            <a:fillRect/>
          </a:stretch>
        </p:blipFill>
        <p:spPr>
          <a:xfrm>
            <a:off x="4982302" y="2121408"/>
            <a:ext cx="3882946" cy="4270248"/>
          </a:xfrm>
          <a:prstGeom prst="rect">
            <a:avLst/>
          </a:prstGeom>
        </p:spPr>
      </p:pic>
      <p:sp>
        <p:nvSpPr>
          <p:cNvPr id="15" name="TextBox 14"/>
          <p:cNvSpPr txBox="1"/>
          <p:nvPr/>
        </p:nvSpPr>
        <p:spPr>
          <a:xfrm>
            <a:off x="827390" y="6464808"/>
            <a:ext cx="3880591"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root tip</a:t>
            </a:r>
          </a:p>
        </p:txBody>
      </p:sp>
      <p:sp>
        <p:nvSpPr>
          <p:cNvPr id="16" name="TextBox 15"/>
          <p:cNvSpPr txBox="1"/>
          <p:nvPr/>
        </p:nvSpPr>
        <p:spPr>
          <a:xfrm>
            <a:off x="4982302" y="6464808"/>
            <a:ext cx="3882946"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A painting based on a light micrograph. Stains colour the chromosomes; most cells are not dividing. In the diagram, the chromosomes are coloured; real ones are colourless.</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0096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Not dividing: </a:t>
            </a:r>
            <a:r>
              <a:rPr sz="1550" b="0">
                <a:solidFill>
                  <a:srgbClr val="000000"/>
                </a:solidFill>
                <a:latin typeface="Arial"/>
              </a:rPr>
              <a:t>Most of the real cells are not dividing. Many are growing and copying their DNA, ready to divide. The diagram gives every stage its own picture.</a:t>
            </a:r>
          </a:p>
        </p:txBody>
      </p:sp>
      <p:sp>
        <p:nvSpPr>
          <p:cNvPr id="23" name="Oval 22"/>
          <p:cNvSpPr/>
          <p:nvPr/>
        </p:nvSpPr>
        <p:spPr>
          <a:xfrm>
            <a:off x="2377230" y="276661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7656414" y="314498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317766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3252977"/>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Chromosomes: </a:t>
            </a:r>
            <a:r>
              <a:rPr sz="1550" b="0">
                <a:solidFill>
                  <a:srgbClr val="000000"/>
                </a:solidFill>
                <a:latin typeface="Arial"/>
              </a:rPr>
              <a:t>In the real cells, chromosomes show as separate threads only when a cell divides. The diagram draws them in every cell, so you can follow them.</a:t>
            </a:r>
          </a:p>
        </p:txBody>
      </p:sp>
      <p:sp>
        <p:nvSpPr>
          <p:cNvPr id="27" name="Oval 26"/>
          <p:cNvSpPr/>
          <p:nvPr/>
        </p:nvSpPr>
        <p:spPr>
          <a:xfrm>
            <a:off x="1091273" y="384169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6718035" y="374538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4254372"/>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4329683"/>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Number: </a:t>
            </a:r>
            <a:r>
              <a:rPr sz="1550" b="0">
                <a:solidFill>
                  <a:srgbClr val="000000"/>
                </a:solidFill>
                <a:latin typeface="Arial"/>
              </a:rPr>
              <a:t>A real onion cell has 16 chromosomes. The diagram cell has only 4 (2 pairs), so they are easy to count.</a:t>
            </a:r>
          </a:p>
        </p:txBody>
      </p:sp>
      <p:sp>
        <p:nvSpPr>
          <p:cNvPr id="31" name="Oval 30"/>
          <p:cNvSpPr/>
          <p:nvPr/>
        </p:nvSpPr>
        <p:spPr>
          <a:xfrm>
            <a:off x="3533658" y="307166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7048198" y="446719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5100764"/>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5176075"/>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Colour: </a:t>
            </a:r>
            <a:r>
              <a:rPr sz="1550" b="0">
                <a:solidFill>
                  <a:srgbClr val="000000"/>
                </a:solidFill>
                <a:latin typeface="Arial"/>
              </a:rPr>
              <a:t>The purple in the painting is a stain. Real chromosomes are colourless. The diagram colours them so you can see them.</a:t>
            </a:r>
          </a:p>
        </p:txBody>
      </p:sp>
      <p:sp>
        <p:nvSpPr>
          <p:cNvPr id="35" name="Oval 34"/>
          <p:cNvSpPr/>
          <p:nvPr/>
        </p:nvSpPr>
        <p:spPr>
          <a:xfrm>
            <a:off x="1349152" y="444611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6718035" y="489707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Oval 36"/>
          <p:cNvSpPr/>
          <p:nvPr/>
        </p:nvSpPr>
        <p:spPr>
          <a:xfrm>
            <a:off x="9518904" y="594715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38" name="SG cmp diff 5"/>
          <p:cNvSpPr txBox="1"/>
          <p:nvPr/>
        </p:nvSpPr>
        <p:spPr>
          <a:xfrm>
            <a:off x="9966959" y="6022467"/>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Cells: </a:t>
            </a:r>
            <a:r>
              <a:rPr sz="1550" b="0">
                <a:solidFill>
                  <a:srgbClr val="000000"/>
                </a:solidFill>
                <a:latin typeface="Arial"/>
              </a:rPr>
              <a:t>The real cells are packed together in rows, sharing their walls. The diagram draws one cell on its own, with space round it.</a:t>
            </a:r>
          </a:p>
        </p:txBody>
      </p:sp>
      <p:sp>
        <p:nvSpPr>
          <p:cNvPr id="39" name="Oval 38"/>
          <p:cNvSpPr/>
          <p:nvPr/>
        </p:nvSpPr>
        <p:spPr>
          <a:xfrm>
            <a:off x="2263141" y="501082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0" name="Oval 39"/>
          <p:cNvSpPr/>
          <p:nvPr/>
        </p:nvSpPr>
        <p:spPr>
          <a:xfrm>
            <a:off x="5933033" y="395891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1" name="SG cmp same"/>
          <p:cNvSpPr txBox="1"/>
          <p:nvPr/>
        </p:nvSpPr>
        <p:spPr>
          <a:xfrm>
            <a:off x="9555480" y="6887146"/>
            <a:ext cx="4965191" cy="736663"/>
          </a:xfrm>
          <a:prstGeom prst="rect">
            <a:avLst/>
          </a:prstGeom>
          <a:noFill/>
        </p:spPr>
        <p:txBody>
          <a:bodyPr wrap="square" lIns="0" rIns="0" tIns="0" bIns="0" anchor="t">
            <a:spAutoFit/>
          </a:bodyPr>
          <a:lstStyle/>
          <a:p>
            <a:pPr algn="l">
              <a:spcAft>
                <a:spcPts val="600"/>
              </a:spcAft>
            </a:pPr>
            <a:r>
              <a:rPr sz="1550" b="1">
                <a:solidFill>
                  <a:srgbClr val="009900"/>
                </a:solidFill>
                <a:latin typeface="Arial"/>
              </a:rPr>
              <a:t>Same in both: Both show cells with one round nucleus, and dividing cells with one set of chromosomes pulled to each end.</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3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Chromosomes, DNA and genes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From cell to gene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From cell to gene. A diagram is simplified: this model cell has only 4 chromosomes. A human body cell has 46."/>
          <p:cNvPicPr>
            <a:picLocks noChangeAspect="1"/>
          </p:cNvPicPr>
          <p:nvPr/>
        </p:nvPicPr>
        <p:blipFill>
          <a:blip r:embed="rId4"/>
          <a:stretch>
            <a:fillRect/>
          </a:stretch>
        </p:blipFill>
        <p:spPr>
          <a:xfrm>
            <a:off x="756399" y="2148839"/>
            <a:ext cx="7996961" cy="5029200"/>
          </a:xfrm>
          <a:prstGeom prst="rect">
            <a:avLst/>
          </a:prstGeom>
        </p:spPr>
      </p:pic>
      <p:sp>
        <p:nvSpPr>
          <p:cNvPr id="17" name="TextBox 16"/>
          <p:cNvSpPr txBox="1"/>
          <p:nvPr/>
        </p:nvSpPr>
        <p:spPr>
          <a:xfrm>
            <a:off x="731520" y="7269479"/>
            <a:ext cx="8046719"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this model cell has only 4 chromosomes. A human body cell has 46.</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The </a:t>
            </a:r>
            <a:r>
              <a:rPr sz="2000" b="1">
                <a:solidFill>
                  <a:srgbClr val="000000"/>
                </a:solidFill>
                <a:latin typeface="Arial"/>
              </a:rPr>
              <a:t>nucleus</a:t>
            </a:r>
            <a:r>
              <a:rPr sz="2000" b="0">
                <a:solidFill>
                  <a:srgbClr val="000000"/>
                </a:solidFill>
                <a:latin typeface="Arial"/>
              </a:rPr>
              <a:t> contains </a:t>
            </a:r>
            <a:r>
              <a:rPr sz="2000" b="1">
                <a:solidFill>
                  <a:srgbClr val="000000"/>
                </a:solidFill>
                <a:latin typeface="Arial"/>
              </a:rPr>
              <a:t>chromosomes</a:t>
            </a:r>
            <a:r>
              <a:rPr sz="2000" b="0">
                <a:solidFill>
                  <a:srgbClr val="000000"/>
                </a:solidFill>
                <a:latin typeface="Arial"/>
              </a:rPr>
              <a:t>.</a:t>
            </a:r>
          </a:p>
          <a:p>
            <a:pPr algn="l">
              <a:spcAft>
                <a:spcPts val="1400"/>
              </a:spcAft>
            </a:pPr>
            <a:r>
              <a:rPr sz="2000" b="0">
                <a:solidFill>
                  <a:srgbClr val="000000"/>
                </a:solidFill>
                <a:latin typeface="Arial"/>
              </a:rPr>
              <a:t>A chromosome is made of </a:t>
            </a:r>
            <a:r>
              <a:rPr sz="2000" b="1">
                <a:solidFill>
                  <a:srgbClr val="000000"/>
                </a:solidFill>
                <a:latin typeface="Arial"/>
              </a:rPr>
              <a:t>DNA</a:t>
            </a:r>
            <a:r>
              <a:rPr sz="2000" b="0">
                <a:solidFill>
                  <a:srgbClr val="000000"/>
                </a:solidFill>
                <a:latin typeface="Arial"/>
              </a:rPr>
              <a:t>: one very long, coiled molecule.</a:t>
            </a:r>
          </a:p>
          <a:p>
            <a:pPr algn="l">
              <a:spcAft>
                <a:spcPts val="1400"/>
              </a:spcAft>
            </a:pPr>
            <a:r>
              <a:rPr sz="2000" b="0">
                <a:solidFill>
                  <a:srgbClr val="000000"/>
                </a:solidFill>
                <a:latin typeface="Arial"/>
              </a:rPr>
              <a:t>A </a:t>
            </a:r>
            <a:r>
              <a:rPr sz="2000" b="1">
                <a:solidFill>
                  <a:srgbClr val="000000"/>
                </a:solidFill>
                <a:latin typeface="Arial"/>
              </a:rPr>
              <a:t>gene</a:t>
            </a:r>
            <a:r>
              <a:rPr sz="2000" b="0">
                <a:solidFill>
                  <a:srgbClr val="000000"/>
                </a:solidFill>
                <a:latin typeface="Arial"/>
              </a:rPr>
              <a:t> is a small section of DNA on a chromosome. Each chromosome carries a large number of genes.</a:t>
            </a:r>
          </a:p>
          <a:p>
            <a:pPr algn="l">
              <a:spcAft>
                <a:spcPts val="1400"/>
              </a:spcAft>
            </a:pPr>
            <a:r>
              <a:rPr sz="2000" b="0">
                <a:solidFill>
                  <a:srgbClr val="000000"/>
                </a:solidFill>
                <a:latin typeface="Arial"/>
              </a:rPr>
              <a:t>In body cells, chromosomes are normally in </a:t>
            </a:r>
            <a:r>
              <a:rPr sz="2000" b="1">
                <a:solidFill>
                  <a:srgbClr val="000000"/>
                </a:solidFill>
                <a:latin typeface="Arial"/>
              </a:rPr>
              <a:t>pairs</a:t>
            </a:r>
            <a:r>
              <a:rPr sz="2000" b="0">
                <a:solidFill>
                  <a:srgbClr val="000000"/>
                </a:solidFill>
                <a:latin typeface="Arial"/>
              </a:rPr>
              <a:t>: 46 in a human body cell (23 pairs).</a:t>
            </a:r>
          </a:p>
          <a:p>
            <a:pPr algn="l">
              <a:spcAft>
                <a:spcPts val="1400"/>
              </a:spcAft>
            </a:pPr>
            <a:r>
              <a:rPr sz="2000" b="1">
                <a:solidFill>
                  <a:srgbClr val="009900"/>
                </a:solidFill>
                <a:latin typeface="Arial"/>
              </a:rPr>
              <a:t>Genes are on chromosomes, chromosomes are made of DNA, and all of them are in the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The cell cycle: three stages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795527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955279"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6809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One cell, round the cycle</a:t>
            </a:r>
          </a:p>
        </p:txBody>
      </p:sp>
      <p:pic>
        <p:nvPicPr>
          <p:cNvPr id="13" name="Picture 12" descr="One cell, round the cycle. A diagram is simplified: this model cell has only 4 chromosomes. A human body cell has 46."/>
          <p:cNvPicPr>
            <a:picLocks noChangeAspect="1"/>
          </p:cNvPicPr>
          <p:nvPr/>
        </p:nvPicPr>
        <p:blipFill>
          <a:blip r:embed="rId4"/>
          <a:stretch>
            <a:fillRect/>
          </a:stretch>
        </p:blipFill>
        <p:spPr>
          <a:xfrm>
            <a:off x="685800" y="2533802"/>
            <a:ext cx="7680959" cy="4122115"/>
          </a:xfrm>
          <a:prstGeom prst="rect">
            <a:avLst/>
          </a:prstGeom>
        </p:spPr>
      </p:pic>
      <p:sp>
        <p:nvSpPr>
          <p:cNvPr id="14" name="TextBox 13"/>
          <p:cNvSpPr txBox="1"/>
          <p:nvPr/>
        </p:nvSpPr>
        <p:spPr>
          <a:xfrm>
            <a:off x="685800" y="6838797"/>
            <a:ext cx="7680959" cy="36576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this model cell has only 4 chromosomes. A human body cell has 46.</a:t>
            </a:r>
          </a:p>
        </p:txBody>
      </p:sp>
      <p:sp>
        <p:nvSpPr>
          <p:cNvPr id="15" name="Rectangle 14"/>
          <p:cNvSpPr/>
          <p:nvPr/>
        </p:nvSpPr>
        <p:spPr>
          <a:xfrm>
            <a:off x="8778240" y="1508760"/>
            <a:ext cx="589788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778240" y="1508760"/>
            <a:ext cx="58978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915400" y="1508760"/>
            <a:ext cx="56235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9006840" y="209931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9555480" y="2148840"/>
            <a:ext cx="4892040" cy="981837"/>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Stage 1, grow:</a:t>
            </a:r>
            <a:r>
              <a:rPr sz="2100" b="0">
                <a:solidFill>
                  <a:srgbClr val="000000"/>
                </a:solidFill>
                <a:latin typeface="Arial"/>
              </a:rPr>
              <a:t> the cell grows and makes more sub-cellular structures, such as ribosomes and mitochondria.</a:t>
            </a:r>
          </a:p>
        </p:txBody>
      </p:sp>
      <p:sp>
        <p:nvSpPr>
          <p:cNvPr id="20" name="Oval 19"/>
          <p:cNvSpPr/>
          <p:nvPr/>
        </p:nvSpPr>
        <p:spPr>
          <a:xfrm>
            <a:off x="9006840" y="314515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9555480" y="3194685"/>
            <a:ext cx="489204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Stage 1, copy:</a:t>
            </a:r>
            <a:r>
              <a:rPr sz="2100" b="0">
                <a:solidFill>
                  <a:srgbClr val="000000"/>
                </a:solidFill>
                <a:latin typeface="Arial"/>
              </a:rPr>
              <a:t> the DNA replicates to form two copies of each chromosome.</a:t>
            </a:r>
          </a:p>
        </p:txBody>
      </p:sp>
      <p:sp>
        <p:nvSpPr>
          <p:cNvPr id="22" name="Oval 21"/>
          <p:cNvSpPr/>
          <p:nvPr/>
        </p:nvSpPr>
        <p:spPr>
          <a:xfrm>
            <a:off x="9006840" y="387896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9555480" y="3928490"/>
            <a:ext cx="4892040" cy="981837"/>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Stage 2, mitosis:</a:t>
            </a:r>
            <a:r>
              <a:rPr sz="2100" b="0">
                <a:solidFill>
                  <a:srgbClr val="000000"/>
                </a:solidFill>
                <a:latin typeface="Arial"/>
              </a:rPr>
              <a:t> one set of chromosomes is pulled to each end of the cell, and the nucleus divides.</a:t>
            </a:r>
          </a:p>
        </p:txBody>
      </p:sp>
      <p:sp>
        <p:nvSpPr>
          <p:cNvPr id="24" name="Oval 23"/>
          <p:cNvSpPr/>
          <p:nvPr/>
        </p:nvSpPr>
        <p:spPr>
          <a:xfrm>
            <a:off x="9006840" y="492480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9555480" y="4974336"/>
            <a:ext cx="489204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Stage 3, divide:</a:t>
            </a:r>
            <a:r>
              <a:rPr sz="2100" b="0">
                <a:solidFill>
                  <a:srgbClr val="000000"/>
                </a:solidFill>
                <a:latin typeface="Arial"/>
              </a:rPr>
              <a:t> the cytoplasm and cell membrane divide to form two cells.</a:t>
            </a:r>
          </a:p>
        </p:txBody>
      </p:sp>
      <p:sp>
        <p:nvSpPr>
          <p:cNvPr id="26" name="TextBox 25"/>
          <p:cNvSpPr txBox="1"/>
          <p:nvPr/>
        </p:nvSpPr>
        <p:spPr>
          <a:xfrm>
            <a:off x="9555480" y="5708142"/>
            <a:ext cx="4892040" cy="669798"/>
          </a:xfrm>
          <a:prstGeom prst="rect">
            <a:avLst/>
          </a:prstGeom>
          <a:noFill/>
        </p:spPr>
        <p:txBody>
          <a:bodyPr wrap="square" lIns="0" rIns="0" tIns="0" bIns="0" anchor="t">
            <a:spAutoFit/>
          </a:bodyPr>
          <a:lstStyle/>
          <a:p>
            <a:pPr algn="l">
              <a:spcAft>
                <a:spcPts val="600"/>
              </a:spcAft>
            </a:pPr>
            <a:r>
              <a:rPr sz="2100" b="1">
                <a:solidFill>
                  <a:srgbClr val="009900"/>
                </a:solidFill>
                <a:latin typeface="Arial"/>
              </a:rPr>
              <a:t>The two daughter cells are genetically identical.</a:t>
            </a:r>
          </a:p>
        </p:txBody>
      </p:sp>
      <p:sp>
        <p:nvSpPr>
          <p:cNvPr id="27" name="Rectangle 26"/>
          <p:cNvSpPr/>
          <p:nvPr/>
        </p:nvSpPr>
        <p:spPr>
          <a:xfrm>
            <a:off x="8778240" y="6629400"/>
            <a:ext cx="589788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915400" y="6629400"/>
            <a:ext cx="5623560" cy="114300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4: The cell cycle: three stages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Most cells in the root tip painting show a round nucleus but no separate chromosomes. Why?</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These cells have no chromosomes.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are not dividing, so their chromosomes are long, thin threads.</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stain has washed out of these cells.</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sentence about genes is correct?</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gene is a structure that contains many chromosomes.</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gene is the same thing as a chromosome.</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gene is a small section of DNA on a chromosome.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When is the DNA copied in the cell cycle?</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In stage 1, while the cell grows.</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During mitosis, as the chromosomes are pulled apart.</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After the cell has split into two.</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Most cells in the root tip painting show a round nucleus but no separate chromosomes. Why?</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These cells have no chromosomes.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are not dividing, so their chromosomes are long, thin threads.</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stain has washed out of these cells.</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They are not dividing, so their chromosomes are long, thin threads.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Chromosomes only show as separate threads when a cell divides.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sentence about genes is correct?</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gene is a structure that contains many chromosomes.</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gene is the same thing as a chromosome.</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gene is a small section of DNA on a chromosome.</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 gene is a small section of DNA on a chromosome.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Each chromosome carries a large number of genes.</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When is the DNA copied in the cell cycle?</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In stage 1, while the cell grows.</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During mitosis, as the chromosomes are pulled apart.</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After the cell has split into two.</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In stage 1, while the cell grows.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DNA replicates before mitosis, so there are two copies of each chromosome.</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Copy, then share: two identical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Copy, then share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What to look for</a:t>
            </a:r>
          </a:p>
        </p:txBody>
      </p:sp>
      <p:pic>
        <p:nvPicPr>
          <p:cNvPr id="16" name="Picture 15" descr="Copy, then share."/>
          <p:cNvPicPr>
            <a:picLocks noChangeAspect="1"/>
          </p:cNvPicPr>
          <p:nvPr/>
        </p:nvPicPr>
        <p:blipFill>
          <a:blip r:embed="rId4"/>
          <a:stretch>
            <a:fillRect/>
          </a:stretch>
        </p:blipFill>
        <p:spPr>
          <a:xfrm>
            <a:off x="731520" y="2439314"/>
            <a:ext cx="8046719" cy="4237939"/>
          </a:xfrm>
          <a:prstGeom prst="rect">
            <a:avLst/>
          </a:prstGeom>
        </p:spPr>
      </p:pic>
      <p:sp>
        <p:nvSpPr>
          <p:cNvPr id="17" name="Rectangle 16"/>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6: Copy, then share: two identical cells</a:t>
            </a:r>
          </a:p>
        </p:txBody>
      </p:sp>
      <p:sp>
        <p:nvSpPr>
          <p:cNvPr id="19" name="TextBox 18"/>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0">
                <a:solidFill>
                  <a:srgbClr val="000000"/>
                </a:solidFill>
                <a:latin typeface="Arial"/>
              </a:rPr>
              <a:t>Stage 1: the DNA is copied. The amount of DNA in the cell </a:t>
            </a:r>
            <a:r>
              <a:rPr sz="2000" b="1">
                <a:solidFill>
                  <a:srgbClr val="000000"/>
                </a:solidFill>
                <a:latin typeface="Arial"/>
              </a:rPr>
              <a:t>doubles</a:t>
            </a:r>
            <a:r>
              <a:rPr sz="2000" b="0">
                <a:solidFill>
                  <a:srgbClr val="000000"/>
                </a:solidFill>
                <a:latin typeface="Arial"/>
              </a:rPr>
              <a:t>.</a:t>
            </a:r>
          </a:p>
          <a:p>
            <a:pPr algn="l">
              <a:spcAft>
                <a:spcPts val="1200"/>
              </a:spcAft>
            </a:pPr>
            <a:r>
              <a:rPr sz="2000" b="0">
                <a:solidFill>
                  <a:srgbClr val="000000"/>
                </a:solidFill>
                <a:latin typeface="Arial"/>
              </a:rPr>
              <a:t>Mitosis shares the chromosomes out equally: one copy of each goes to each end.</a:t>
            </a:r>
          </a:p>
          <a:p>
            <a:pPr algn="l">
              <a:spcAft>
                <a:spcPts val="1200"/>
              </a:spcAft>
            </a:pPr>
            <a:r>
              <a:rPr sz="2000" b="0">
                <a:solidFill>
                  <a:srgbClr val="000000"/>
                </a:solidFill>
                <a:latin typeface="Arial"/>
              </a:rPr>
              <a:t>When the cell divides, the DNA in each new cell </a:t>
            </a:r>
            <a:r>
              <a:rPr sz="2000" b="1">
                <a:solidFill>
                  <a:srgbClr val="000000"/>
                </a:solidFill>
                <a:latin typeface="Arial"/>
              </a:rPr>
              <a:t>halves</a:t>
            </a:r>
            <a:r>
              <a:rPr sz="2000" b="0">
                <a:solidFill>
                  <a:srgbClr val="000000"/>
                </a:solidFill>
                <a:latin typeface="Arial"/>
              </a:rPr>
              <a:t>, back to the starting amount.</a:t>
            </a:r>
          </a:p>
          <a:p>
            <a:pPr algn="l">
              <a:spcAft>
                <a:spcPts val="1200"/>
              </a:spcAft>
            </a:pPr>
            <a:r>
              <a:rPr sz="2000" b="0">
                <a:solidFill>
                  <a:srgbClr val="000000"/>
                </a:solidFill>
                <a:latin typeface="Arial"/>
              </a:rPr>
              <a:t>A human body cell has </a:t>
            </a:r>
            <a:r>
              <a:rPr sz="2000" b="1">
                <a:solidFill>
                  <a:srgbClr val="000000"/>
                </a:solidFill>
                <a:latin typeface="Arial"/>
              </a:rPr>
              <a:t>46</a:t>
            </a:r>
            <a:r>
              <a:rPr sz="2000" b="0">
                <a:solidFill>
                  <a:srgbClr val="000000"/>
                </a:solidFill>
                <a:latin typeface="Arial"/>
              </a:rPr>
              <a:t> chromosomes. Each daughter cell also has 46, not 23.</a:t>
            </a:r>
          </a:p>
          <a:p>
            <a:pPr algn="l">
              <a:spcAft>
                <a:spcPts val="1200"/>
              </a:spcAft>
            </a:pPr>
            <a:r>
              <a:rPr sz="2000" b="1">
                <a:solidFill>
                  <a:srgbClr val="009900"/>
                </a:solidFill>
                <a:latin typeface="Arial"/>
              </a:rPr>
              <a:t>The two daughter cells are genetically identical to each other and to the parent cell.</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3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Counting dividing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Dividing cells along a root</a:t>
            </a:r>
          </a:p>
        </p:txBody>
      </p:sp>
      <p:pic>
        <p:nvPicPr>
          <p:cNvPr id="13" name="Picture 12" descr="Dividing cells along a root. Each part of the root: 40 cells counted."/>
          <p:cNvPicPr>
            <a:picLocks noChangeAspect="1"/>
          </p:cNvPicPr>
          <p:nvPr/>
        </p:nvPicPr>
        <p:blipFill>
          <a:blip r:embed="rId4"/>
          <a:stretch>
            <a:fillRect/>
          </a:stretch>
        </p:blipFill>
        <p:spPr>
          <a:xfrm>
            <a:off x="731520" y="2156370"/>
            <a:ext cx="5486400" cy="5014138"/>
          </a:xfrm>
          <a:prstGeom prst="rect">
            <a:avLst/>
          </a:prstGeom>
        </p:spPr>
      </p:pic>
      <p:sp>
        <p:nvSpPr>
          <p:cNvPr id="14" name="TextBox 13"/>
          <p:cNvSpPr txBox="1"/>
          <p:nvPr/>
        </p:nvSpPr>
        <p:spPr>
          <a:xfrm>
            <a:off x="731520" y="7280237"/>
            <a:ext cx="5486400" cy="36576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Each part of the root: 40 cells counted.</a:t>
            </a:r>
          </a:p>
        </p:txBody>
      </p:sp>
      <p:sp>
        <p:nvSpPr>
          <p:cNvPr id="15" name="Rectangle 14"/>
          <p:cNvSpPr/>
          <p:nvPr/>
        </p:nvSpPr>
        <p:spPr>
          <a:xfrm>
            <a:off x="6675120" y="1508760"/>
            <a:ext cx="8001000" cy="32918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Dividing cells along an onion root</a:t>
            </a:r>
          </a:p>
        </p:txBody>
      </p:sp>
      <p:sp>
        <p:nvSpPr>
          <p:cNvPr id="18" name="Rectangle 17"/>
          <p:cNvSpPr/>
          <p:nvPr/>
        </p:nvSpPr>
        <p:spPr>
          <a:xfrm>
            <a:off x="6858000" y="2148840"/>
            <a:ext cx="233172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Distance from the root tip</a:t>
            </a:r>
          </a:p>
        </p:txBody>
      </p:sp>
      <p:sp>
        <p:nvSpPr>
          <p:cNvPr id="19" name="Rectangle 18"/>
          <p:cNvSpPr/>
          <p:nvPr/>
        </p:nvSpPr>
        <p:spPr>
          <a:xfrm>
            <a:off x="9189720" y="2148840"/>
            <a:ext cx="160020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Cells counted</a:t>
            </a:r>
          </a:p>
        </p:txBody>
      </p:sp>
      <p:sp>
        <p:nvSpPr>
          <p:cNvPr id="20" name="Rectangle 19"/>
          <p:cNvSpPr/>
          <p:nvPr/>
        </p:nvSpPr>
        <p:spPr>
          <a:xfrm>
            <a:off x="10789920" y="2148840"/>
            <a:ext cx="160020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Cells dividing</a:t>
            </a:r>
          </a:p>
        </p:txBody>
      </p:sp>
      <p:sp>
        <p:nvSpPr>
          <p:cNvPr id="21" name="Rectangle 20"/>
          <p:cNvSpPr/>
          <p:nvPr/>
        </p:nvSpPr>
        <p:spPr>
          <a:xfrm>
            <a:off x="12390120" y="2148840"/>
            <a:ext cx="210312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Percentage dividing (%)</a:t>
            </a:r>
          </a:p>
        </p:txBody>
      </p:sp>
      <p:sp>
        <p:nvSpPr>
          <p:cNvPr id="22" name="Rectangle 21"/>
          <p:cNvSpPr/>
          <p:nvPr/>
        </p:nvSpPr>
        <p:spPr>
          <a:xfrm>
            <a:off x="6858000" y="2763774"/>
            <a:ext cx="23317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0 to 1 mm</a:t>
            </a:r>
          </a:p>
        </p:txBody>
      </p:sp>
      <p:sp>
        <p:nvSpPr>
          <p:cNvPr id="23" name="Rectangle 22"/>
          <p:cNvSpPr/>
          <p:nvPr/>
        </p:nvSpPr>
        <p:spPr>
          <a:xfrm>
            <a:off x="9189720" y="2763774"/>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40</a:t>
            </a:r>
          </a:p>
        </p:txBody>
      </p:sp>
      <p:sp>
        <p:nvSpPr>
          <p:cNvPr id="24" name="Rectangle 23"/>
          <p:cNvSpPr/>
          <p:nvPr/>
        </p:nvSpPr>
        <p:spPr>
          <a:xfrm>
            <a:off x="10789920" y="2763774"/>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6</a:t>
            </a:r>
          </a:p>
        </p:txBody>
      </p:sp>
      <p:sp>
        <p:nvSpPr>
          <p:cNvPr id="25" name="Rectangle 24"/>
          <p:cNvSpPr/>
          <p:nvPr/>
        </p:nvSpPr>
        <p:spPr>
          <a:xfrm>
            <a:off x="12390120" y="2763774"/>
            <a:ext cx="21031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15</a:t>
            </a:r>
          </a:p>
        </p:txBody>
      </p:sp>
      <p:sp>
        <p:nvSpPr>
          <p:cNvPr id="26" name="Rectangle 25"/>
          <p:cNvSpPr/>
          <p:nvPr/>
        </p:nvSpPr>
        <p:spPr>
          <a:xfrm>
            <a:off x="6858000" y="3239262"/>
            <a:ext cx="23317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1 to 2 mm</a:t>
            </a:r>
          </a:p>
        </p:txBody>
      </p:sp>
      <p:sp>
        <p:nvSpPr>
          <p:cNvPr id="27" name="Rectangle 26"/>
          <p:cNvSpPr/>
          <p:nvPr/>
        </p:nvSpPr>
        <p:spPr>
          <a:xfrm>
            <a:off x="9189720" y="3239262"/>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40</a:t>
            </a:r>
          </a:p>
        </p:txBody>
      </p:sp>
      <p:sp>
        <p:nvSpPr>
          <p:cNvPr id="28" name="Rectangle 27"/>
          <p:cNvSpPr/>
          <p:nvPr/>
        </p:nvSpPr>
        <p:spPr>
          <a:xfrm>
            <a:off x="10789920" y="3239262"/>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4</a:t>
            </a:r>
          </a:p>
        </p:txBody>
      </p:sp>
      <p:sp>
        <p:nvSpPr>
          <p:cNvPr id="29" name="Rectangle 28"/>
          <p:cNvSpPr/>
          <p:nvPr/>
        </p:nvSpPr>
        <p:spPr>
          <a:xfrm>
            <a:off x="12390120" y="3239262"/>
            <a:ext cx="21031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10</a:t>
            </a:r>
          </a:p>
        </p:txBody>
      </p:sp>
      <p:sp>
        <p:nvSpPr>
          <p:cNvPr id="30" name="Rectangle 29"/>
          <p:cNvSpPr/>
          <p:nvPr/>
        </p:nvSpPr>
        <p:spPr>
          <a:xfrm>
            <a:off x="6858000" y="3714750"/>
            <a:ext cx="23317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2 to 3 mm</a:t>
            </a:r>
          </a:p>
        </p:txBody>
      </p:sp>
      <p:sp>
        <p:nvSpPr>
          <p:cNvPr id="31" name="Rectangle 30"/>
          <p:cNvSpPr/>
          <p:nvPr/>
        </p:nvSpPr>
        <p:spPr>
          <a:xfrm>
            <a:off x="9189720" y="3714750"/>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40</a:t>
            </a:r>
          </a:p>
        </p:txBody>
      </p:sp>
      <p:sp>
        <p:nvSpPr>
          <p:cNvPr id="32" name="Rectangle 31"/>
          <p:cNvSpPr/>
          <p:nvPr/>
        </p:nvSpPr>
        <p:spPr>
          <a:xfrm>
            <a:off x="10789920" y="3714750"/>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2</a:t>
            </a:r>
          </a:p>
        </p:txBody>
      </p:sp>
      <p:sp>
        <p:nvSpPr>
          <p:cNvPr id="33" name="Rectangle 32"/>
          <p:cNvSpPr/>
          <p:nvPr/>
        </p:nvSpPr>
        <p:spPr>
          <a:xfrm>
            <a:off x="12390120" y="3714750"/>
            <a:ext cx="21031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5</a:t>
            </a:r>
          </a:p>
        </p:txBody>
      </p:sp>
      <p:sp>
        <p:nvSpPr>
          <p:cNvPr id="34" name="Rectangle 33"/>
          <p:cNvSpPr/>
          <p:nvPr/>
        </p:nvSpPr>
        <p:spPr>
          <a:xfrm>
            <a:off x="6858000" y="4190237"/>
            <a:ext cx="23317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3 to 4 mm</a:t>
            </a:r>
          </a:p>
        </p:txBody>
      </p:sp>
      <p:sp>
        <p:nvSpPr>
          <p:cNvPr id="35" name="Rectangle 34"/>
          <p:cNvSpPr/>
          <p:nvPr/>
        </p:nvSpPr>
        <p:spPr>
          <a:xfrm>
            <a:off x="9189720" y="4190237"/>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40</a:t>
            </a:r>
          </a:p>
        </p:txBody>
      </p:sp>
      <p:sp>
        <p:nvSpPr>
          <p:cNvPr id="36" name="Rectangle 35"/>
          <p:cNvSpPr/>
          <p:nvPr/>
        </p:nvSpPr>
        <p:spPr>
          <a:xfrm>
            <a:off x="10789920" y="4190237"/>
            <a:ext cx="160020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0</a:t>
            </a:r>
          </a:p>
        </p:txBody>
      </p:sp>
      <p:sp>
        <p:nvSpPr>
          <p:cNvPr id="37" name="Rectangle 36"/>
          <p:cNvSpPr/>
          <p:nvPr/>
        </p:nvSpPr>
        <p:spPr>
          <a:xfrm>
            <a:off x="12390120" y="4190237"/>
            <a:ext cx="2103120" cy="47548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0</a:t>
            </a:r>
          </a:p>
        </p:txBody>
      </p:sp>
      <p:sp>
        <p:nvSpPr>
          <p:cNvPr id="38" name="Rectangle 37"/>
          <p:cNvSpPr/>
          <p:nvPr/>
        </p:nvSpPr>
        <p:spPr>
          <a:xfrm>
            <a:off x="6675120" y="4983480"/>
            <a:ext cx="8001000" cy="27889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6675120" y="498348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812280" y="498348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examples</a:t>
            </a:r>
          </a:p>
        </p:txBody>
      </p:sp>
      <p:sp>
        <p:nvSpPr>
          <p:cNvPr id="41" name="TextBox 40"/>
          <p:cNvSpPr txBox="1"/>
          <p:nvPr/>
        </p:nvSpPr>
        <p:spPr>
          <a:xfrm>
            <a:off x="6903720" y="5596128"/>
            <a:ext cx="7589520" cy="2103120"/>
          </a:xfrm>
          <a:prstGeom prst="rect">
            <a:avLst/>
          </a:prstGeom>
          <a:noFill/>
        </p:spPr>
        <p:txBody>
          <a:bodyPr wrap="square" lIns="0" rIns="0" tIns="0" bIns="0" anchor="t">
            <a:spAutoFit/>
          </a:bodyPr>
          <a:lstStyle/>
          <a:p>
            <a:pPr algn="l">
              <a:spcAft>
                <a:spcPts val="700"/>
              </a:spcAft>
            </a:pPr>
            <a:r>
              <a:rPr sz="1700" b="1">
                <a:solidFill>
                  <a:srgbClr val="000000"/>
                </a:solidFill>
                <a:latin typeface="Arial"/>
              </a:rPr>
              <a:t>percentage of cells dividing = cells dividing ÷ total cells × 100</a:t>
            </a:r>
          </a:p>
          <a:p>
            <a:pPr algn="l">
              <a:spcAft>
                <a:spcPts val="700"/>
              </a:spcAft>
            </a:pPr>
            <a:r>
              <a:rPr sz="1700" b="1">
                <a:solidFill>
                  <a:srgbClr val="000000"/>
                </a:solidFill>
                <a:latin typeface="Arial"/>
              </a:rPr>
              <a:t>Example 1:</a:t>
            </a:r>
            <a:r>
              <a:rPr sz="1700" b="0">
                <a:solidFill>
                  <a:srgbClr val="000000"/>
                </a:solidFill>
                <a:latin typeface="Arial"/>
              </a:rPr>
              <a:t> 6 of 40 cells are dividing. 6 ÷ 40 × 100 = 15 %.</a:t>
            </a:r>
          </a:p>
          <a:p>
            <a:pPr algn="l">
              <a:spcAft>
                <a:spcPts val="700"/>
              </a:spcAft>
            </a:pPr>
            <a:r>
              <a:rPr sz="1700" b="1">
                <a:solidFill>
                  <a:srgbClr val="000000"/>
                </a:solidFill>
                <a:latin typeface="Arial"/>
              </a:rPr>
              <a:t>Example 2:</a:t>
            </a:r>
            <a:r>
              <a:rPr sz="1700" b="0">
                <a:solidFill>
                  <a:srgbClr val="000000"/>
                </a:solidFill>
                <a:latin typeface="Arial"/>
              </a:rPr>
              <a:t> 12 of 200 cells are dividing. 12 ÷ 200 = 0.06. 0.06 × 100 = 6 %. Check: 6 % of 200 = 12. ✓</a:t>
            </a:r>
          </a:p>
          <a:p>
            <a:pPr algn="l">
              <a:spcAft>
                <a:spcPts val="700"/>
              </a:spcAft>
            </a:pPr>
            <a:r>
              <a:rPr sz="1700" b="1">
                <a:solidFill>
                  <a:srgbClr val="009900"/>
                </a:solidFill>
                <a:latin typeface="Arial"/>
              </a:rPr>
              <a:t>Most cell division happens close to the root tip. Further back, cells stop dividing, get longer and become specialised.</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left)">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1">
                                            <p:txEl>
                                              <p:pRg st="0" end="0"/>
                                            </p:txEl>
                                          </p:spTgt>
                                        </p:tgtEl>
                                        <p:attrNameLst>
                                          <p:attrName>style.visibility</p:attrName>
                                        </p:attrNameLst>
                                      </p:cBhvr>
                                      <p:to>
                                        <p:strVal val="visible"/>
                                      </p:to>
                                    </p:set>
                                    <p:animEffect transition="in" filter="fade">
                                      <p:cBhvr>
                                        <p:cTn id="63" dur="300"/>
                                        <p:tgtEl>
                                          <p:spTgt spid="41">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1">
                                            <p:txEl>
                                              <p:pRg st="1" end="1"/>
                                            </p:txEl>
                                          </p:spTgt>
                                        </p:tgtEl>
                                        <p:attrNameLst>
                                          <p:attrName>style.visibility</p:attrName>
                                        </p:attrNameLst>
                                      </p:cBhvr>
                                      <p:to>
                                        <p:strVal val="visible"/>
                                      </p:to>
                                    </p:set>
                                    <p:animEffect transition="in" filter="fade">
                                      <p:cBhvr>
                                        <p:cTn id="68" dur="300"/>
                                        <p:tgtEl>
                                          <p:spTgt spid="41">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1">
                                            <p:txEl>
                                              <p:pRg st="2" end="2"/>
                                            </p:txEl>
                                          </p:spTgt>
                                        </p:tgtEl>
                                        <p:attrNameLst>
                                          <p:attrName>style.visibility</p:attrName>
                                        </p:attrNameLst>
                                      </p:cBhvr>
                                      <p:to>
                                        <p:strVal val="visible"/>
                                      </p:to>
                                    </p:set>
                                    <p:animEffect transition="in" filter="fade">
                                      <p:cBhvr>
                                        <p:cTn id="73" dur="300"/>
                                        <p:tgtEl>
                                          <p:spTgt spid="41">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1">
                                            <p:txEl>
                                              <p:pRg st="3" end="3"/>
                                            </p:txEl>
                                          </p:spTgt>
                                        </p:tgtEl>
                                        <p:attrNameLst>
                                          <p:attrName>style.visibility</p:attrName>
                                        </p:attrNameLst>
                                      </p:cBhvr>
                                      <p:to>
                                        <p:strVal val="visible"/>
                                      </p:to>
                                    </p:set>
                                    <p:animEffect transition="in" filter="fade">
                                      <p:cBhvr>
                                        <p:cTn id="78" dur="300"/>
                                        <p:tgtEl>
                                          <p:spTgt spid="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1"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human skin cell has 46 chromosomes. It divides by mitosis. How many chromosomes are in each new cell?</a:t>
            </a:r>
          </a:p>
        </p:txBody>
      </p:sp>
      <p:sp>
        <p:nvSpPr>
          <p:cNvPr id="18" name="SG cp2 q1 opt A"/>
          <p:cNvSpPr/>
          <p:nvPr/>
        </p:nvSpPr>
        <p:spPr>
          <a:xfrm>
            <a:off x="731520" y="4037076"/>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23</a:t>
            </a:r>
          </a:p>
        </p:txBody>
      </p:sp>
      <p:sp>
        <p:nvSpPr>
          <p:cNvPr id="19" name="SG cp2 q1 opt B"/>
          <p:cNvSpPr/>
          <p:nvPr/>
        </p:nvSpPr>
        <p:spPr>
          <a:xfrm>
            <a:off x="731520" y="4971288"/>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92</a:t>
            </a:r>
          </a:p>
        </p:txBody>
      </p:sp>
      <p:sp>
        <p:nvSpPr>
          <p:cNvPr id="20" name="SG cp2 q1 opt C"/>
          <p:cNvSpPr/>
          <p:nvPr/>
        </p:nvSpPr>
        <p:spPr>
          <a:xfrm>
            <a:off x="731520" y="5905500"/>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46</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are the two cells made by mitosis genetically identical?</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DNA is copied exactly, and each cell gets one copy of every chromosome.</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Each cell gets half of the parent cell's chromosomes.</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Both cells are the same size.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a root tip, 8 of 160 cells are dividing. What percentage of the cells are dividing?</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0.05 %</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5 %</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20 %</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human skin cell has 46 chromosomes. It divides by mitosis. How many chromosomes are in each new cell?</a:t>
            </a:r>
          </a:p>
        </p:txBody>
      </p:sp>
      <p:sp>
        <p:nvSpPr>
          <p:cNvPr id="18" name="SG cp2 q1 opt A"/>
          <p:cNvSpPr/>
          <p:nvPr/>
        </p:nvSpPr>
        <p:spPr>
          <a:xfrm>
            <a:off x="731520" y="4037076"/>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23</a:t>
            </a:r>
          </a:p>
        </p:txBody>
      </p:sp>
      <p:sp>
        <p:nvSpPr>
          <p:cNvPr id="19" name="SG cp2 q1 opt B"/>
          <p:cNvSpPr/>
          <p:nvPr/>
        </p:nvSpPr>
        <p:spPr>
          <a:xfrm>
            <a:off x="731520" y="4971288"/>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92</a:t>
            </a:r>
          </a:p>
        </p:txBody>
      </p:sp>
      <p:sp>
        <p:nvSpPr>
          <p:cNvPr id="20" name="SG cp2 q1 opt C"/>
          <p:cNvSpPr/>
          <p:nvPr/>
        </p:nvSpPr>
        <p:spPr>
          <a:xfrm>
            <a:off x="731520" y="5905500"/>
            <a:ext cx="4069080" cy="86106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46</a:t>
            </a:r>
          </a:p>
        </p:txBody>
      </p:sp>
      <p:sp>
        <p:nvSpPr>
          <p:cNvPr id="21" name="SG cp2 q1 answer C"/>
          <p:cNvSpPr/>
          <p:nvPr/>
        </p:nvSpPr>
        <p:spPr>
          <a:xfrm>
            <a:off x="731520" y="5905500"/>
            <a:ext cx="4069080" cy="86106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46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The chromosome number stays the same: each daughter cell has 46, like the parent cell.</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are the two cells made by mitosis genetically identical?</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DNA is copied exactly, and each cell gets one copy of every chromosome.</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Each cell gets half of the parent cell's chromosomes.</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Both cells are the same size.</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 DNA is copied exactly, and each cell gets one copy of every chromosome.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So both cells have exactly the same genetic material as the parent cell.</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a root tip, 8 of 160 cells are dividing. What percentage of the cells are dividing?</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0.05 %</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5 %</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20 %</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5 %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8 ÷ 160 × 100 = 5 %.</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and Q2 slide 10  ·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Mitosis for growth</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Doubling</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Growth by mitosis</a:t>
            </a:r>
          </a:p>
        </p:txBody>
      </p:sp>
      <p:pic>
        <p:nvPicPr>
          <p:cNvPr id="16" name="Picture 15" descr="Mitosis for growth."/>
          <p:cNvPicPr>
            <a:picLocks noChangeAspect="1"/>
          </p:cNvPicPr>
          <p:nvPr/>
        </p:nvPicPr>
        <p:blipFill>
          <a:blip r:embed="rId4"/>
          <a:stretch>
            <a:fillRect/>
          </a:stretch>
        </p:blipFill>
        <p:spPr>
          <a:xfrm>
            <a:off x="854700" y="2148839"/>
            <a:ext cx="7800358" cy="4818888"/>
          </a:xfrm>
          <a:prstGeom prst="rect">
            <a:avLst/>
          </a:prstGeom>
        </p:spPr>
      </p:pic>
      <p:sp>
        <p:nvSpPr>
          <p:cNvPr id="17" name="Rectangle 16"/>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Mitosis for growth</a:t>
            </a:r>
          </a:p>
        </p:txBody>
      </p:sp>
      <p:sp>
        <p:nvSpPr>
          <p:cNvPr id="19" name="TextBox 18"/>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0">
                <a:solidFill>
                  <a:srgbClr val="000000"/>
                </a:solidFill>
                <a:latin typeface="Arial"/>
              </a:rPr>
              <a:t>Multicellular organisms grow by making new cells by mitosis.</a:t>
            </a:r>
          </a:p>
          <a:p>
            <a:pPr algn="l">
              <a:spcAft>
                <a:spcPts val="1200"/>
              </a:spcAft>
            </a:pPr>
            <a:r>
              <a:rPr sz="2000" b="0">
                <a:solidFill>
                  <a:srgbClr val="000000"/>
                </a:solidFill>
                <a:latin typeface="Arial"/>
              </a:rPr>
              <a:t>If every cell divides once, the number of cells doubles: 1 → 2 → 4 → 8 → 16.</a:t>
            </a:r>
          </a:p>
          <a:p>
            <a:pPr algn="l">
              <a:spcAft>
                <a:spcPts val="1200"/>
              </a:spcAft>
            </a:pPr>
            <a:r>
              <a:rPr sz="2000" b="0">
                <a:solidFill>
                  <a:srgbClr val="000000"/>
                </a:solidFill>
                <a:latin typeface="Arial"/>
              </a:rPr>
              <a:t>After n rounds of division: </a:t>
            </a:r>
            <a:r>
              <a:rPr sz="2000" b="1">
                <a:solidFill>
                  <a:srgbClr val="000000"/>
                </a:solidFill>
                <a:latin typeface="Arial"/>
              </a:rPr>
              <a:t>number of cells = 2</a:t>
            </a:r>
            <a:r>
              <a:rPr sz="2000" b="1" baseline="30000">
                <a:solidFill>
                  <a:srgbClr val="000000"/>
                </a:solidFill>
                <a:latin typeface="Arial"/>
              </a:rPr>
              <a:t>n</a:t>
            </a:r>
            <a:r>
              <a:rPr sz="2000" b="0">
                <a:solidFill>
                  <a:srgbClr val="000000"/>
                </a:solidFill>
                <a:latin typeface="Arial"/>
              </a:rPr>
              <a:t>.</a:t>
            </a:r>
          </a:p>
          <a:p>
            <a:pPr algn="l">
              <a:spcAft>
                <a:spcPts val="1200"/>
              </a:spcAft>
            </a:pPr>
            <a:r>
              <a:rPr sz="2000" b="1">
                <a:solidFill>
                  <a:srgbClr val="000000"/>
                </a:solidFill>
                <a:latin typeface="Arial"/>
              </a:rPr>
              <a:t>Worked example:</a:t>
            </a:r>
            <a:r>
              <a:rPr sz="2000" b="0">
                <a:solidFill>
                  <a:srgbClr val="000000"/>
                </a:solidFill>
                <a:latin typeface="Arial"/>
              </a:rPr>
              <a:t> after 10 rounds, 2</a:t>
            </a:r>
            <a:r>
              <a:rPr sz="2000" b="0" baseline="30000">
                <a:solidFill>
                  <a:srgbClr val="000000"/>
                </a:solidFill>
                <a:latin typeface="Arial"/>
              </a:rPr>
              <a:t>10</a:t>
            </a:r>
            <a:r>
              <a:rPr sz="2000" b="0">
                <a:solidFill>
                  <a:srgbClr val="000000"/>
                </a:solidFill>
                <a:latin typeface="Arial"/>
              </a:rPr>
              <a:t> = 1024 cells, about 1 × 10</a:t>
            </a:r>
            <a:r>
              <a:rPr sz="2000" b="0" baseline="30000">
                <a:solidFill>
                  <a:srgbClr val="000000"/>
                </a:solidFill>
                <a:latin typeface="Arial"/>
              </a:rPr>
              <a:t>3</a:t>
            </a:r>
            <a:r>
              <a:rPr sz="2000" b="0">
                <a:solidFill>
                  <a:srgbClr val="000000"/>
                </a:solidFill>
                <a:latin typeface="Arial"/>
              </a:rPr>
              <a:t>.</a:t>
            </a:r>
          </a:p>
          <a:p>
            <a:pPr algn="l">
              <a:spcAft>
                <a:spcPts val="1200"/>
              </a:spcAft>
            </a:pPr>
            <a:r>
              <a:rPr sz="2000" b="1">
                <a:solidFill>
                  <a:srgbClr val="009900"/>
                </a:solidFill>
                <a:latin typeface="Arial"/>
              </a:rPr>
              <a:t>One cell becomes many genetically identical cells.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left)">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wipe(left)">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wipe(left)">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wipe(left)">
                                      <p:cBhvr>
                                        <p:cTn id="22" dur="5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Repair and replacement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Healing a cut</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Why else do cells divide?</a:t>
            </a:r>
          </a:p>
        </p:txBody>
      </p:sp>
      <p:pic>
        <p:nvPicPr>
          <p:cNvPr id="16" name="Picture 15" descr="Healing a cut."/>
          <p:cNvPicPr>
            <a:picLocks noChangeAspect="1"/>
          </p:cNvPicPr>
          <p:nvPr/>
        </p:nvPicPr>
        <p:blipFill>
          <a:blip r:embed="rId4"/>
          <a:stretch>
            <a:fillRect/>
          </a:stretch>
        </p:blipFill>
        <p:spPr>
          <a:xfrm>
            <a:off x="1224736" y="2148839"/>
            <a:ext cx="7060286" cy="4361688"/>
          </a:xfrm>
          <a:prstGeom prst="rect">
            <a:avLst/>
          </a:prstGeom>
        </p:spPr>
      </p:pic>
      <p:sp>
        <p:nvSpPr>
          <p:cNvPr id="17" name="Rectangle 16"/>
          <p:cNvSpPr/>
          <p:nvPr/>
        </p:nvSpPr>
        <p:spPr>
          <a:xfrm>
            <a:off x="731520" y="66476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66476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Repair and replacement</a:t>
            </a:r>
          </a:p>
        </p:txBody>
      </p:sp>
      <p:sp>
        <p:nvSpPr>
          <p:cNvPr id="19" name="TextBox 18"/>
          <p:cNvSpPr txBox="1"/>
          <p:nvPr/>
        </p:nvSpPr>
        <p:spPr>
          <a:xfrm>
            <a:off x="731520" y="7269479"/>
            <a:ext cx="8046719"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Real skin cells are much smaller.</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1">
                <a:solidFill>
                  <a:srgbClr val="000000"/>
                </a:solidFill>
                <a:latin typeface="Arial"/>
              </a:rPr>
              <a:t>Repair:</a:t>
            </a:r>
            <a:r>
              <a:rPr sz="2000" b="0">
                <a:solidFill>
                  <a:srgbClr val="000000"/>
                </a:solidFill>
                <a:latin typeface="Arial"/>
              </a:rPr>
              <a:t> cells beside a cut divide by mitosis to fill the gap.</a:t>
            </a:r>
          </a:p>
          <a:p>
            <a:pPr algn="l">
              <a:spcAft>
                <a:spcPts val="1200"/>
              </a:spcAft>
            </a:pPr>
            <a:r>
              <a:rPr sz="2000" b="1">
                <a:solidFill>
                  <a:srgbClr val="000000"/>
                </a:solidFill>
                <a:latin typeface="Arial"/>
              </a:rPr>
              <a:t>Replacement:</a:t>
            </a:r>
            <a:r>
              <a:rPr sz="2000" b="0">
                <a:solidFill>
                  <a:srgbClr val="000000"/>
                </a:solidFill>
                <a:latin typeface="Arial"/>
              </a:rPr>
              <a:t> cells deep in the skin divide to replace the cells that rub off the surface.</a:t>
            </a:r>
          </a:p>
          <a:p>
            <a:pPr algn="l">
              <a:spcAft>
                <a:spcPts val="1200"/>
              </a:spcAft>
            </a:pPr>
            <a:r>
              <a:rPr sz="2000" b="0">
                <a:solidFill>
                  <a:srgbClr val="000000"/>
                </a:solidFill>
                <a:latin typeface="Arial"/>
              </a:rPr>
              <a:t>In adult animals, most mitosis is for repair and replacement.</a:t>
            </a:r>
          </a:p>
          <a:p>
            <a:pPr algn="l">
              <a:spcAft>
                <a:spcPts val="1200"/>
              </a:spcAft>
            </a:pPr>
            <a:r>
              <a:rPr sz="2000" b="0">
                <a:solidFill>
                  <a:srgbClr val="000000"/>
                </a:solidFill>
                <a:latin typeface="Arial"/>
              </a:rPr>
              <a:t>Plants keep growing at their root and shoot tips all their lives.</a:t>
            </a:r>
          </a:p>
          <a:p>
            <a:pPr algn="l">
              <a:spcAft>
                <a:spcPts val="1200"/>
              </a:spcAft>
            </a:pPr>
            <a:r>
              <a:rPr sz="2000" b="1">
                <a:solidFill>
                  <a:srgbClr val="009900"/>
                </a:solidFill>
                <a:latin typeface="Arial"/>
              </a:rPr>
              <a:t>Mitosis: for growth, repair and replacement.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Where is mitosis happening?</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Mitosis or not?</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pic>
        <p:nvPicPr>
          <p:cNvPr id="16" name="Picture 15" descr="Mitosis or not?. ✓ mitosis."/>
          <p:cNvPicPr>
            <a:picLocks noChangeAspect="1"/>
          </p:cNvPicPr>
          <p:nvPr/>
        </p:nvPicPr>
        <p:blipFill>
          <a:blip r:embed="rId4"/>
          <a:stretch>
            <a:fillRect/>
          </a:stretch>
        </p:blipFill>
        <p:spPr>
          <a:xfrm>
            <a:off x="731520" y="2276856"/>
            <a:ext cx="1810512" cy="1810512"/>
          </a:xfrm>
          <a:prstGeom prst="rect">
            <a:avLst/>
          </a:prstGeom>
        </p:spPr>
      </p:pic>
      <p:sp>
        <p:nvSpPr>
          <p:cNvPr id="17" name="SG verdict"/>
          <p:cNvSpPr/>
          <p:nvPr/>
        </p:nvSpPr>
        <p:spPr>
          <a:xfrm>
            <a:off x="841248" y="4160520"/>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pic>
        <p:nvPicPr>
          <p:cNvPr id="18" name="Picture 17" descr="Mitosis or not?. ✗ not mitosis."/>
          <p:cNvPicPr>
            <a:picLocks noChangeAspect="1"/>
          </p:cNvPicPr>
          <p:nvPr/>
        </p:nvPicPr>
        <p:blipFill>
          <a:blip r:embed="rId5"/>
          <a:stretch>
            <a:fillRect/>
          </a:stretch>
        </p:blipFill>
        <p:spPr>
          <a:xfrm>
            <a:off x="2810256" y="2276856"/>
            <a:ext cx="1810512" cy="1810512"/>
          </a:xfrm>
          <a:prstGeom prst="rect">
            <a:avLst/>
          </a:prstGeom>
        </p:spPr>
      </p:pic>
      <p:sp>
        <p:nvSpPr>
          <p:cNvPr id="19" name="SG verdict"/>
          <p:cNvSpPr/>
          <p:nvPr/>
        </p:nvSpPr>
        <p:spPr>
          <a:xfrm>
            <a:off x="2919984" y="4160520"/>
            <a:ext cx="1591056" cy="347472"/>
          </a:xfrm>
          <a:prstGeom prst="roundRect">
            <a:avLst>
              <a:gd name="adj" fmla="val 50000"/>
            </a:avLst>
          </a:prstGeom>
          <a:solidFill>
            <a:srgbClr val="EFEFE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5A5A5A"/>
                </a:solidFill>
                <a:latin typeface="Arial"/>
              </a:rPr>
              <a:t>✗ not mitosis</a:t>
            </a:r>
          </a:p>
        </p:txBody>
      </p:sp>
      <p:pic>
        <p:nvPicPr>
          <p:cNvPr id="20" name="Picture 19" descr="Mitosis or not?. ✓ mitosis."/>
          <p:cNvPicPr>
            <a:picLocks noChangeAspect="1"/>
          </p:cNvPicPr>
          <p:nvPr/>
        </p:nvPicPr>
        <p:blipFill>
          <a:blip r:embed="rId6"/>
          <a:stretch>
            <a:fillRect/>
          </a:stretch>
        </p:blipFill>
        <p:spPr>
          <a:xfrm>
            <a:off x="4888991" y="2276856"/>
            <a:ext cx="1810512" cy="1810512"/>
          </a:xfrm>
          <a:prstGeom prst="rect">
            <a:avLst/>
          </a:prstGeom>
        </p:spPr>
      </p:pic>
      <p:sp>
        <p:nvSpPr>
          <p:cNvPr id="21" name="SG verdict"/>
          <p:cNvSpPr/>
          <p:nvPr/>
        </p:nvSpPr>
        <p:spPr>
          <a:xfrm>
            <a:off x="4998719" y="4160520"/>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pic>
        <p:nvPicPr>
          <p:cNvPr id="22" name="Picture 21" descr="Mitosis or not?. ✓ mitosis."/>
          <p:cNvPicPr>
            <a:picLocks noChangeAspect="1"/>
          </p:cNvPicPr>
          <p:nvPr/>
        </p:nvPicPr>
        <p:blipFill>
          <a:blip r:embed="rId7"/>
          <a:stretch>
            <a:fillRect/>
          </a:stretch>
        </p:blipFill>
        <p:spPr>
          <a:xfrm>
            <a:off x="6967727" y="2276856"/>
            <a:ext cx="1810512" cy="1810512"/>
          </a:xfrm>
          <a:prstGeom prst="rect">
            <a:avLst/>
          </a:prstGeom>
        </p:spPr>
      </p:pic>
      <p:sp>
        <p:nvSpPr>
          <p:cNvPr id="23" name="SG verdict"/>
          <p:cNvSpPr/>
          <p:nvPr/>
        </p:nvSpPr>
        <p:spPr>
          <a:xfrm>
            <a:off x="7077455" y="4160520"/>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pic>
        <p:nvPicPr>
          <p:cNvPr id="24" name="Picture 23" descr="✓ mitosis. ✗ not mitosis."/>
          <p:cNvPicPr>
            <a:picLocks noChangeAspect="1"/>
          </p:cNvPicPr>
          <p:nvPr/>
        </p:nvPicPr>
        <p:blipFill>
          <a:blip r:embed="rId8"/>
          <a:stretch>
            <a:fillRect/>
          </a:stretch>
        </p:blipFill>
        <p:spPr>
          <a:xfrm>
            <a:off x="731520" y="4636008"/>
            <a:ext cx="1810512" cy="1810512"/>
          </a:xfrm>
          <a:prstGeom prst="rect">
            <a:avLst/>
          </a:prstGeom>
        </p:spPr>
      </p:pic>
      <p:sp>
        <p:nvSpPr>
          <p:cNvPr id="25" name="SG verdict"/>
          <p:cNvSpPr/>
          <p:nvPr/>
        </p:nvSpPr>
        <p:spPr>
          <a:xfrm>
            <a:off x="841248" y="6519672"/>
            <a:ext cx="1591056" cy="347472"/>
          </a:xfrm>
          <a:prstGeom prst="roundRect">
            <a:avLst>
              <a:gd name="adj" fmla="val 50000"/>
            </a:avLst>
          </a:prstGeom>
          <a:solidFill>
            <a:srgbClr val="EFEFE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5A5A5A"/>
                </a:solidFill>
                <a:latin typeface="Arial"/>
              </a:rPr>
              <a:t>✗ not mitosis</a:t>
            </a:r>
          </a:p>
        </p:txBody>
      </p:sp>
      <p:pic>
        <p:nvPicPr>
          <p:cNvPr id="26" name="Picture 25" descr="✗ not mitosis. ✓ mitosis."/>
          <p:cNvPicPr>
            <a:picLocks noChangeAspect="1"/>
          </p:cNvPicPr>
          <p:nvPr/>
        </p:nvPicPr>
        <p:blipFill>
          <a:blip r:embed="rId9"/>
          <a:stretch>
            <a:fillRect/>
          </a:stretch>
        </p:blipFill>
        <p:spPr>
          <a:xfrm>
            <a:off x="2810256" y="4636008"/>
            <a:ext cx="1810512" cy="1810512"/>
          </a:xfrm>
          <a:prstGeom prst="rect">
            <a:avLst/>
          </a:prstGeom>
        </p:spPr>
      </p:pic>
      <p:sp>
        <p:nvSpPr>
          <p:cNvPr id="27" name="SG verdict"/>
          <p:cNvSpPr/>
          <p:nvPr/>
        </p:nvSpPr>
        <p:spPr>
          <a:xfrm>
            <a:off x="2919984" y="6519672"/>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pic>
        <p:nvPicPr>
          <p:cNvPr id="28" name="Picture 27" descr="✓ mitosis."/>
          <p:cNvPicPr>
            <a:picLocks noChangeAspect="1"/>
          </p:cNvPicPr>
          <p:nvPr/>
        </p:nvPicPr>
        <p:blipFill>
          <a:blip r:embed="rId10"/>
          <a:stretch>
            <a:fillRect/>
          </a:stretch>
        </p:blipFill>
        <p:spPr>
          <a:xfrm>
            <a:off x="4888991" y="4636008"/>
            <a:ext cx="1810512" cy="1810512"/>
          </a:xfrm>
          <a:prstGeom prst="rect">
            <a:avLst/>
          </a:prstGeom>
        </p:spPr>
      </p:pic>
      <p:sp>
        <p:nvSpPr>
          <p:cNvPr id="29" name="SG verdict"/>
          <p:cNvSpPr/>
          <p:nvPr/>
        </p:nvSpPr>
        <p:spPr>
          <a:xfrm>
            <a:off x="4998719" y="6519672"/>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pic>
        <p:nvPicPr>
          <p:cNvPr id="30" name="Picture 29" descr="✓ mitosis."/>
          <p:cNvPicPr>
            <a:picLocks noChangeAspect="1"/>
          </p:cNvPicPr>
          <p:nvPr/>
        </p:nvPicPr>
        <p:blipFill>
          <a:blip r:embed="rId11"/>
          <a:stretch>
            <a:fillRect/>
          </a:stretch>
        </p:blipFill>
        <p:spPr>
          <a:xfrm>
            <a:off x="6967727" y="4636008"/>
            <a:ext cx="1810512" cy="1810512"/>
          </a:xfrm>
          <a:prstGeom prst="rect">
            <a:avLst/>
          </a:prstGeom>
        </p:spPr>
      </p:pic>
      <p:sp>
        <p:nvSpPr>
          <p:cNvPr id="31" name="SG verdict"/>
          <p:cNvSpPr/>
          <p:nvPr/>
        </p:nvSpPr>
        <p:spPr>
          <a:xfrm>
            <a:off x="7077455" y="6519672"/>
            <a:ext cx="1591056" cy="347472"/>
          </a:xfrm>
          <a:prstGeom prst="roundRect">
            <a:avLst>
              <a:gd name="adj" fmla="val 50000"/>
            </a:avLst>
          </a:prstGeom>
          <a:solidFill>
            <a:srgbClr val="EEF7EE"/>
          </a:solidFill>
          <a:ln w="15875">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500" b="1">
                <a:solidFill>
                  <a:srgbClr val="009900"/>
                </a:solidFill>
                <a:latin typeface="Arial"/>
              </a:rPr>
              <a:t>✓ mitosis</a:t>
            </a:r>
          </a:p>
        </p:txBody>
      </p:sp>
      <p:sp>
        <p:nvSpPr>
          <p:cNvPr id="32" name="Rectangle 31"/>
          <p:cNvSpPr/>
          <p:nvPr/>
        </p:nvSpPr>
        <p:spPr>
          <a:xfrm>
            <a:off x="731520" y="7132320"/>
            <a:ext cx="8046719" cy="50292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68680" y="7132320"/>
            <a:ext cx="7772399" cy="50292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11: sort the cards yourself</a:t>
            </a:r>
          </a:p>
        </p:txBody>
      </p:sp>
      <p:sp>
        <p:nvSpPr>
          <p:cNvPr id="34" name="TextBox 33"/>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0">
                <a:solidFill>
                  <a:srgbClr val="000000"/>
                </a:solidFill>
                <a:latin typeface="Arial"/>
              </a:rPr>
              <a:t>Mitosis happens wherever cells are needed for growth, repair or replacement.</a:t>
            </a:r>
          </a:p>
          <a:p>
            <a:pPr algn="l">
              <a:spcAft>
                <a:spcPts val="1200"/>
              </a:spcAft>
            </a:pPr>
            <a:r>
              <a:rPr sz="2000" b="0">
                <a:solidFill>
                  <a:srgbClr val="000000"/>
                </a:solidFill>
                <a:latin typeface="Arial"/>
              </a:rPr>
              <a:t>Mitosis makes </a:t>
            </a:r>
            <a:r>
              <a:rPr sz="2000" b="1">
                <a:solidFill>
                  <a:srgbClr val="000000"/>
                </a:solidFill>
                <a:latin typeface="Arial"/>
              </a:rPr>
              <a:t>two</a:t>
            </a:r>
            <a:r>
              <a:rPr sz="2000" b="0">
                <a:solidFill>
                  <a:srgbClr val="000000"/>
                </a:solidFill>
                <a:latin typeface="Arial"/>
              </a:rPr>
              <a:t> cells, not four.</a:t>
            </a:r>
          </a:p>
          <a:p>
            <a:pPr algn="l">
              <a:spcAft>
                <a:spcPts val="1200"/>
              </a:spcAft>
            </a:pPr>
            <a:r>
              <a:rPr sz="2000" b="0">
                <a:solidFill>
                  <a:srgbClr val="000000"/>
                </a:solidFill>
                <a:latin typeface="Arial"/>
              </a:rPr>
              <a:t>Sex cells (sperm and egg cells) are made by a different division, meiosis (B6).</a:t>
            </a:r>
          </a:p>
          <a:p>
            <a:pPr algn="l">
              <a:spcAft>
                <a:spcPts val="1200"/>
              </a:spcAft>
            </a:pPr>
            <a:r>
              <a:rPr sz="2000" b="0">
                <a:solidFill>
                  <a:srgbClr val="000000"/>
                </a:solidFill>
                <a:latin typeface="Arial"/>
              </a:rPr>
              <a:t>Bacteria have no nucleus, so they do not divide by mitosis.</a:t>
            </a:r>
          </a:p>
          <a:p>
            <a:pPr algn="l">
              <a:spcAft>
                <a:spcPts val="1200"/>
              </a:spcAft>
            </a:pPr>
            <a:r>
              <a:rPr sz="2000" b="1">
                <a:solidFill>
                  <a:srgbClr val="009900"/>
                </a:solidFill>
                <a:latin typeface="Arial"/>
              </a:rPr>
              <a:t>Ask: is the organism growing, repairing or replacing cells?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3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3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3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3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300"/>
                                        <p:tgtEl>
                                          <p:spTgt spid="3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4">
                                            <p:txEl>
                                              <p:pRg st="1" end="1"/>
                                            </p:txEl>
                                          </p:spTgt>
                                        </p:tgtEl>
                                        <p:attrNameLst>
                                          <p:attrName>style.visibility</p:attrName>
                                        </p:attrNameLst>
                                      </p:cBhvr>
                                      <p:to>
                                        <p:strVal val="visible"/>
                                      </p:to>
                                    </p:set>
                                    <p:animEffect transition="in" filter="fade">
                                      <p:cBhvr>
                                        <p:cTn id="40" dur="300"/>
                                        <p:tgtEl>
                                          <p:spTgt spid="34">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4">
                                            <p:txEl>
                                              <p:pRg st="2" end="2"/>
                                            </p:txEl>
                                          </p:spTgt>
                                        </p:tgtEl>
                                        <p:attrNameLst>
                                          <p:attrName>style.visibility</p:attrName>
                                        </p:attrNameLst>
                                      </p:cBhvr>
                                      <p:to>
                                        <p:strVal val="visible"/>
                                      </p:to>
                                    </p:set>
                                    <p:animEffect transition="in" filter="fade">
                                      <p:cBhvr>
                                        <p:cTn id="45" dur="300"/>
                                        <p:tgtEl>
                                          <p:spTgt spid="34">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4">
                                            <p:txEl>
                                              <p:pRg st="3" end="3"/>
                                            </p:txEl>
                                          </p:spTgt>
                                        </p:tgtEl>
                                        <p:attrNameLst>
                                          <p:attrName>style.visibility</p:attrName>
                                        </p:attrNameLst>
                                      </p:cBhvr>
                                      <p:to>
                                        <p:strVal val="visible"/>
                                      </p:to>
                                    </p:set>
                                    <p:animEffect transition="in" filter="fade">
                                      <p:cBhvr>
                                        <p:cTn id="50" dur="300"/>
                                        <p:tgtEl>
                                          <p:spTgt spid="3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4">
                                            <p:txEl>
                                              <p:pRg st="4" end="4"/>
                                            </p:txEl>
                                          </p:spTgt>
                                        </p:tgtEl>
                                        <p:attrNameLst>
                                          <p:attrName>style.visibility</p:attrName>
                                        </p:attrNameLst>
                                      </p:cBhvr>
                                      <p:to>
                                        <p:strVal val="visible"/>
                                      </p:to>
                                    </p:set>
                                    <p:animEffect transition="in" filter="fade">
                                      <p:cBhvr>
                                        <p:cTn id="55" dur="30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animBg="1"/>
      <p:bldP spid="23" grpId="0" animBg="1"/>
      <p:bldP spid="25" grpId="0" animBg="1"/>
      <p:bldP spid="27" grpId="0" animBg="1"/>
      <p:bldP spid="29" grpId="0" animBg="1"/>
      <p:bldP spid="31" grpId="0" animBg="1"/>
      <p:bldP spid="34"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One cell divides by mitosis. In each round, every cell divides once. How many cells are there after 4 rounds?</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16</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8</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4</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mitosis used for in an adult human?</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Making sperm and egg cells</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Bacteria in the gut splitting into two</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Replacing skin cells that rub off</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cut in the skin heals. How are the new skin cells made?</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Each skin cell splits into four new cells.</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By mitosis: cells beside the cut divide.</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White blood cells turn into skin cells.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One cell divides by mitosis. In each round, every cell divides once. How many cells are there after 4 rounds?</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16</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8</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4</a:t>
            </a:r>
          </a:p>
        </p:txBody>
      </p:sp>
      <p:sp>
        <p:nvSpPr>
          <p:cNvPr id="21" name="SG cp3 q1 answer A"/>
          <p:cNvSpPr/>
          <p:nvPr/>
        </p:nvSpPr>
        <p:spPr>
          <a:xfrm>
            <a:off x="73152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16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 2 → 4 → 8 → 16: the number doubles each round, so 2⁴ = 16.</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mitosis used for in an adult human?</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Making sperm and egg cells</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Bacteria in the gut splitting into two</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Replacing skin cells that rub off</a:t>
            </a:r>
          </a:p>
        </p:txBody>
      </p:sp>
      <p:sp>
        <p:nvSpPr>
          <p:cNvPr id="30" name="SG cp3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Replacing skin cells that rub off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In adults, mitosis is mainly for repair and replacement.</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cut in the skin heals. How are the new skin cells made?</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Each skin cell splits into four new cells.</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By mitosis: cells beside the cut divide.</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White blood cells turn into skin cells.</a:t>
            </a:r>
          </a:p>
        </p:txBody>
      </p:sp>
      <p:sp>
        <p:nvSpPr>
          <p:cNvPr id="39" name="SG cp3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By mitosis: cells beside the cut divide.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new cells are genetically identical to the cells they came from.</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16  ·  Q3 slide 15</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Spot the dividing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root tip</a:t>
            </a:r>
          </a:p>
        </p:txBody>
      </p:sp>
      <p:pic>
        <p:nvPicPr>
          <p:cNvPr id="12" name="Picture 11" descr="A root tip. A painting based on a light micrograph. Stains colour the chromosomes."/>
          <p:cNvPicPr>
            <a:picLocks noChangeAspect="1"/>
          </p:cNvPicPr>
          <p:nvPr/>
        </p:nvPicPr>
        <p:blipFill>
          <a:blip r:embed="rId3"/>
          <a:stretch>
            <a:fillRect/>
          </a:stretch>
        </p:blipFill>
        <p:spPr>
          <a:xfrm>
            <a:off x="778787" y="2103120"/>
            <a:ext cx="4568905" cy="5024627"/>
          </a:xfrm>
          <a:prstGeom prst="rect">
            <a:avLst/>
          </a:prstGeom>
        </p:spPr>
      </p:pic>
      <p:sp>
        <p:nvSpPr>
          <p:cNvPr id="13" name="TextBox 12"/>
          <p:cNvSpPr txBox="1"/>
          <p:nvPr/>
        </p:nvSpPr>
        <p:spPr>
          <a:xfrm>
            <a:off x="685800" y="7219187"/>
            <a:ext cx="4754880" cy="553212"/>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painting based on a light micrograph. Stains colour the chromosomes.</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a cell that is not dividing?</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Which letter shows chromosomes being pulled to each end of the cell?</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Which letter shows a cell splitting into two new cells?</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Put the cells B, C and D in the order the stages happen.</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Why can you see separate chromosomes in B but not in A?</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This view has 60 cells. 6 are dividing. Calculate the percentage of cells that are dividing.</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Spot the dividing cells: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root tip</a:t>
            </a:r>
          </a:p>
        </p:txBody>
      </p:sp>
      <p:pic>
        <p:nvPicPr>
          <p:cNvPr id="12" name="Picture 11" descr="A root tip. A painting based on a light micrograph. Stains colour the chromosomes."/>
          <p:cNvPicPr>
            <a:picLocks noChangeAspect="1"/>
          </p:cNvPicPr>
          <p:nvPr/>
        </p:nvPicPr>
        <p:blipFill>
          <a:blip r:embed="rId3"/>
          <a:stretch>
            <a:fillRect/>
          </a:stretch>
        </p:blipFill>
        <p:spPr>
          <a:xfrm>
            <a:off x="778787" y="2103120"/>
            <a:ext cx="4568905" cy="5024627"/>
          </a:xfrm>
          <a:prstGeom prst="rect">
            <a:avLst/>
          </a:prstGeom>
        </p:spPr>
      </p:pic>
      <p:sp>
        <p:nvSpPr>
          <p:cNvPr id="13" name="TextBox 12"/>
          <p:cNvSpPr txBox="1"/>
          <p:nvPr/>
        </p:nvSpPr>
        <p:spPr>
          <a:xfrm>
            <a:off x="685800" y="7219187"/>
            <a:ext cx="4754880" cy="553212"/>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painting based on a light micrograph. Stains colour the chromosomes.</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a cell that is not dividing?</a:t>
            </a:r>
          </a:p>
          <a:p>
            <a:pPr algn="l">
              <a:spcAft>
                <a:spcPts val="800"/>
              </a:spcAft>
            </a:pPr>
            <a:r>
              <a:rPr sz="2000" b="1">
                <a:solidFill>
                  <a:srgbClr val="009900"/>
                </a:solidFill>
                <a:latin typeface="Arial"/>
              </a:rPr>
              <a:t>A</a:t>
            </a:r>
          </a:p>
          <a:p>
            <a:pPr algn="l">
              <a:spcAft>
                <a:spcPts val="200"/>
              </a:spcAft>
            </a:pPr>
            <a:r>
              <a:rPr sz="2000" b="1">
                <a:solidFill>
                  <a:srgbClr val="000000"/>
                </a:solidFill>
                <a:latin typeface="Arial"/>
              </a:rPr>
              <a:t>2. Which letter shows chromosomes being pulled to each end of the cell?</a:t>
            </a:r>
          </a:p>
          <a:p>
            <a:pPr algn="l">
              <a:spcAft>
                <a:spcPts val="800"/>
              </a:spcAft>
            </a:pPr>
            <a:r>
              <a:rPr sz="2000" b="1">
                <a:solidFill>
                  <a:srgbClr val="009900"/>
                </a:solidFill>
                <a:latin typeface="Arial"/>
              </a:rPr>
              <a:t>D</a:t>
            </a:r>
          </a:p>
          <a:p>
            <a:pPr algn="l">
              <a:spcAft>
                <a:spcPts val="200"/>
              </a:spcAft>
            </a:pPr>
            <a:r>
              <a:rPr sz="2000" b="1">
                <a:solidFill>
                  <a:srgbClr val="000000"/>
                </a:solidFill>
                <a:latin typeface="Arial"/>
              </a:rPr>
              <a:t>3. Which letter shows a cell splitting into two new cells?</a:t>
            </a:r>
          </a:p>
          <a:p>
            <a:pPr algn="l">
              <a:spcAft>
                <a:spcPts val="800"/>
              </a:spcAft>
            </a:pPr>
            <a:r>
              <a:rPr sz="2000" b="1">
                <a:solidFill>
                  <a:srgbClr val="009900"/>
                </a:solidFill>
                <a:latin typeface="Arial"/>
              </a:rPr>
              <a:t>C</a:t>
            </a:r>
          </a:p>
          <a:p>
            <a:pPr algn="l">
              <a:spcAft>
                <a:spcPts val="200"/>
              </a:spcAft>
            </a:pPr>
            <a:r>
              <a:rPr sz="2000" b="1">
                <a:solidFill>
                  <a:srgbClr val="000000"/>
                </a:solidFill>
                <a:latin typeface="Arial"/>
              </a:rPr>
              <a:t>4. Put the cells B, C and D in the order the stages happen.</a:t>
            </a:r>
          </a:p>
          <a:p>
            <a:pPr algn="l">
              <a:spcAft>
                <a:spcPts val="800"/>
              </a:spcAft>
            </a:pPr>
            <a:r>
              <a:rPr sz="2000" b="1">
                <a:solidFill>
                  <a:srgbClr val="009900"/>
                </a:solidFill>
                <a:latin typeface="Arial"/>
              </a:rPr>
              <a:t>B, D, C</a:t>
            </a:r>
          </a:p>
          <a:p>
            <a:pPr algn="l">
              <a:spcAft>
                <a:spcPts val="200"/>
              </a:spcAft>
            </a:pPr>
            <a:r>
              <a:rPr sz="2000" b="1">
                <a:solidFill>
                  <a:srgbClr val="000000"/>
                </a:solidFill>
                <a:latin typeface="Arial"/>
              </a:rPr>
              <a:t>5. Why can you see separate chromosomes in B but not in A?</a:t>
            </a:r>
          </a:p>
          <a:p>
            <a:pPr algn="l">
              <a:spcAft>
                <a:spcPts val="800"/>
              </a:spcAft>
            </a:pPr>
            <a:r>
              <a:rPr sz="2000" b="1">
                <a:solidFill>
                  <a:srgbClr val="009900"/>
                </a:solidFill>
                <a:latin typeface="Arial"/>
              </a:rPr>
              <a:t>B is dividing: its chromosomes have coiled up, short and thick, so the stain shows them. In A they are long, thin threads spread through the nucleus, too thin to see one by one.</a:t>
            </a:r>
          </a:p>
          <a:p>
            <a:pPr algn="l">
              <a:spcAft>
                <a:spcPts val="200"/>
              </a:spcAft>
            </a:pPr>
            <a:r>
              <a:rPr sz="2000" b="1">
                <a:solidFill>
                  <a:srgbClr val="000000"/>
                </a:solidFill>
                <a:latin typeface="Arial"/>
              </a:rPr>
              <a:t>6. This view has 60 cells. 6 are dividing. Calculate the percentage of cells that are dividing.</a:t>
            </a:r>
          </a:p>
          <a:p>
            <a:pPr algn="l">
              <a:spcAft>
                <a:spcPts val="800"/>
              </a:spcAft>
            </a:pPr>
            <a:r>
              <a:rPr sz="2000" b="1">
                <a:solidFill>
                  <a:srgbClr val="009900"/>
                </a:solidFill>
                <a:latin typeface="Arial"/>
              </a:rPr>
              <a:t>6 ÷ 60 × 100 = 10 %</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14127480" cy="312839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Describe what happens to the chromosomes during mitosis.  [2]</a:t>
            </a:r>
          </a:p>
        </p:txBody>
      </p:sp>
      <p:sp>
        <p:nvSpPr>
          <p:cNvPr id="12" name="Rectangle 11"/>
          <p:cNvSpPr/>
          <p:nvPr/>
        </p:nvSpPr>
        <p:spPr>
          <a:xfrm>
            <a:off x="777240" y="2240280"/>
            <a:ext cx="13670280" cy="216827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331720"/>
            <a:ext cx="13213080" cy="1985390"/>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The (copied) chromosomes line up across the middle of the cell (1). One set of chromosomes / one copy of each chromosome is pulled to each end of the cell (1). Allow: a new nucleus forms round each set / the nucleus divides, for 1 mark.</a:t>
            </a:r>
          </a:p>
        </p:txBody>
      </p:sp>
      <p:sp>
        <p:nvSpPr>
          <p:cNvPr id="14" name="Rectangle 13"/>
          <p:cNvSpPr/>
          <p:nvPr/>
        </p:nvSpPr>
        <p:spPr>
          <a:xfrm>
            <a:off x="548640" y="4911471"/>
            <a:ext cx="14127480" cy="286092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911471"/>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911471"/>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Before a cell divides, it makes more ribosomes and mitochondria. Suggest why.  [2]</a:t>
            </a:r>
          </a:p>
        </p:txBody>
      </p:sp>
      <p:sp>
        <p:nvSpPr>
          <p:cNvPr id="17" name="Rectangle 16"/>
          <p:cNvSpPr/>
          <p:nvPr/>
        </p:nvSpPr>
        <p:spPr>
          <a:xfrm>
            <a:off x="777240" y="5642991"/>
            <a:ext cx="13670280" cy="1900808"/>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734430"/>
            <a:ext cx="13213080" cy="1717928"/>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So that each new cell gets enough of them (1). Ribosomes make proteins and mitochondria release energy by respiration, which the new cells need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stage of the cell cycle in which the nucleus divides.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What is a gene?  [1]</a:t>
            </a:r>
          </a:p>
        </p:txBody>
      </p:sp>
      <p:cxnSp>
        <p:nvCxnSpPr>
          <p:cNvPr id="15" name="Connector 14"/>
          <p:cNvCxnSpPr/>
          <p:nvPr/>
        </p:nvCxnSpPr>
        <p:spPr>
          <a:xfrm>
            <a:off x="777240" y="406450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32054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Name one place in a plant where cells divide by mitosis.  [1]</a:t>
            </a:r>
          </a:p>
        </p:txBody>
      </p:sp>
      <p:cxnSp>
        <p:nvCxnSpPr>
          <p:cNvPr id="17" name="Connector 16"/>
          <p:cNvCxnSpPr/>
          <p:nvPr/>
        </p:nvCxnSpPr>
        <p:spPr>
          <a:xfrm>
            <a:off x="777240" y="510463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36067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A human skin cell divides by mitosis. Describe the two new cells it makes.  [2]</a:t>
            </a:r>
          </a:p>
        </p:txBody>
      </p:sp>
      <p:cxnSp>
        <p:nvCxnSpPr>
          <p:cNvPr id="19" name="Connector 18"/>
          <p:cNvCxnSpPr/>
          <p:nvPr/>
        </p:nvCxnSpPr>
        <p:spPr>
          <a:xfrm>
            <a:off x="777240" y="64716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69288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chromosomes, DNA and genes.</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the three stages of the cell cycle.</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why the new cells are identical.</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L6 Cell division: mitosis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L6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Mitosis (stage 2).</a:t>
            </a:r>
          </a:p>
          <a:p>
            <a:pPr algn="l">
              <a:spcAft>
                <a:spcPts val="2200"/>
              </a:spcAft>
            </a:pPr>
            <a:r>
              <a:rPr sz="2200" b="1">
                <a:solidFill>
                  <a:srgbClr val="009900"/>
                </a:solidFill>
                <a:latin typeface="Arial"/>
              </a:rPr>
              <a:t>2. A small section of DNA on a chromosome.</a:t>
            </a:r>
          </a:p>
          <a:p>
            <a:pPr algn="l">
              <a:spcAft>
                <a:spcPts val="2200"/>
              </a:spcAft>
            </a:pPr>
            <a:r>
              <a:rPr sz="2200" b="1">
                <a:solidFill>
                  <a:srgbClr val="009900"/>
                </a:solidFill>
                <a:latin typeface="Arial"/>
              </a:rPr>
              <a:t>3. A root tip or a shoot tip.</a:t>
            </a:r>
          </a:p>
          <a:p>
            <a:pPr algn="l">
              <a:spcAft>
                <a:spcPts val="2200"/>
              </a:spcAft>
            </a:pPr>
            <a:r>
              <a:rPr sz="2200" b="1">
                <a:solidFill>
                  <a:srgbClr val="009900"/>
                </a:solidFill>
                <a:latin typeface="Arial"/>
              </a:rPr>
              <a:t>4. They are genetically identical, to each other and to the parent cell (1). Each has 46 chromosomes, the same as the parent cell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L7 Stem cells</a:t>
            </a:r>
          </a:p>
          <a:p>
            <a:pPr algn="l">
              <a:spcAft>
                <a:spcPts val="1000"/>
              </a:spcAft>
            </a:pPr>
            <a:r>
              <a:rPr sz="2000" b="0">
                <a:solidFill>
                  <a:srgbClr val="000000"/>
                </a:solidFill>
                <a:latin typeface="Arial"/>
              </a:rPr>
              <a:t>What stem cells are, where they come from, and how they might be used.</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Cell division: mitosis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Why cells divide, chromosomes, DNA and genes, and a real root tip</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Why cells divide</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732787"/>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multicellular organism</a:t>
            </a:r>
            <a:r>
              <a:rPr sz="1250" b="0">
                <a:solidFill>
                  <a:srgbClr val="000000"/>
                </a:solidFill>
                <a:latin typeface="Arial"/>
              </a:rPr>
              <a:t>, such as a human or a tree, is made of many cells. You started as one cell. To grow, an organism needs more cells, so its cells divide to make new cells. New body cells are made by mitosis.</a:t>
            </a:r>
          </a:p>
          <a:p>
            <a:pPr algn="l">
              <a:spcAft>
                <a:spcPts val="300"/>
              </a:spcAft>
            </a:pPr>
            <a:r>
              <a:rPr sz="1250" b="0">
                <a:solidFill>
                  <a:srgbClr val="000000"/>
                </a:solidFill>
                <a:latin typeface="Arial"/>
              </a:rPr>
              <a:t>Cells divide for:</a:t>
            </a:r>
          </a:p>
          <a:p>
            <a:pPr algn="l" marL="182880" indent="-182880">
              <a:spcAft>
                <a:spcPts val="300"/>
              </a:spcAft>
              <a:buClr>
                <a:srgbClr val="2E7D32"/>
              </a:buClr>
              <a:buSzPct val="115000"/>
              <a:buFont typeface="Arial"/>
              <a:buChar char="•"/>
            </a:pPr>
            <a:r>
              <a:rPr sz="1250" b="1">
                <a:solidFill>
                  <a:srgbClr val="000000"/>
                </a:solidFill>
                <a:latin typeface="Arial"/>
              </a:rPr>
              <a:t>growth and development</a:t>
            </a:r>
            <a:r>
              <a:rPr sz="1250" b="0">
                <a:solidFill>
                  <a:srgbClr val="000000"/>
                </a:solidFill>
                <a:latin typeface="Arial"/>
              </a:rPr>
              <a:t>: making a bigger organism, such as a root growing longer;</a:t>
            </a:r>
          </a:p>
          <a:p>
            <a:pPr algn="l" marL="182880" indent="-182880">
              <a:spcAft>
                <a:spcPts val="300"/>
              </a:spcAft>
              <a:buClr>
                <a:srgbClr val="2E7D32"/>
              </a:buClr>
              <a:buSzPct val="115000"/>
              <a:buFont typeface="Arial"/>
              <a:buChar char="•"/>
            </a:pPr>
            <a:r>
              <a:rPr sz="1250" b="1">
                <a:solidFill>
                  <a:srgbClr val="000000"/>
                </a:solidFill>
                <a:latin typeface="Arial"/>
              </a:rPr>
              <a:t>repair</a:t>
            </a:r>
            <a:r>
              <a:rPr sz="1250" b="0">
                <a:solidFill>
                  <a:srgbClr val="000000"/>
                </a:solidFill>
                <a:latin typeface="Arial"/>
              </a:rPr>
              <a:t>: mending damage, such as a cut in the skin;</a:t>
            </a:r>
          </a:p>
          <a:p>
            <a:pPr algn="l" marL="182880" indent="-182880">
              <a:spcAft>
                <a:spcPts val="300"/>
              </a:spcAft>
              <a:buClr>
                <a:srgbClr val="2E7D32"/>
              </a:buClr>
              <a:buSzPct val="115000"/>
              <a:buFont typeface="Arial"/>
              <a:buChar char="•"/>
            </a:pPr>
            <a:r>
              <a:rPr sz="1250" b="1">
                <a:solidFill>
                  <a:srgbClr val="000000"/>
                </a:solidFill>
                <a:latin typeface="Arial"/>
              </a:rPr>
              <a:t>replacement</a:t>
            </a:r>
            <a:r>
              <a:rPr sz="1250" b="0">
                <a:solidFill>
                  <a:srgbClr val="000000"/>
                </a:solidFill>
                <a:latin typeface="Arial"/>
              </a:rPr>
              <a:t>: replacing cells that wear out, such as skin cells that rub off.</a:t>
            </a:r>
          </a:p>
          <a:p>
            <a:pPr algn="l">
              <a:spcAft>
                <a:spcPts val="300"/>
              </a:spcAft>
            </a:pPr>
            <a:r>
              <a:rPr sz="1250" b="0">
                <a:solidFill>
                  <a:srgbClr val="000000"/>
                </a:solidFill>
                <a:latin typeface="Arial"/>
              </a:rPr>
              <a:t>Before a cell divides, it copies its genetic material, so that each new cell gets a full set (section 6).</a:t>
            </a:r>
          </a:p>
        </p:txBody>
      </p:sp>
      <p:sp>
        <p:nvSpPr>
          <p:cNvPr id="10" name="TextBox 9"/>
          <p:cNvSpPr txBox="1"/>
          <p:nvPr/>
        </p:nvSpPr>
        <p:spPr>
          <a:xfrm>
            <a:off x="548640" y="34344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Chromosomes, DNA and genes</a:t>
            </a:r>
          </a:p>
        </p:txBody>
      </p:sp>
      <p:sp>
        <p:nvSpPr>
          <p:cNvPr id="11" name="Rectangle 10"/>
          <p:cNvSpPr/>
          <p:nvPr/>
        </p:nvSpPr>
        <p:spPr>
          <a:xfrm>
            <a:off x="548640" y="3695090"/>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3782872"/>
            <a:ext cx="2788919" cy="1961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The </a:t>
            </a:r>
            <a:r>
              <a:rPr sz="1250" b="1">
                <a:solidFill>
                  <a:srgbClr val="000000"/>
                </a:solidFill>
                <a:latin typeface="Arial"/>
              </a:rPr>
              <a:t>nucleus</a:t>
            </a:r>
            <a:r>
              <a:rPr sz="1250" b="0">
                <a:solidFill>
                  <a:srgbClr val="000000"/>
                </a:solidFill>
                <a:latin typeface="Arial"/>
              </a:rPr>
              <a:t> of a cell contains </a:t>
            </a:r>
            <a:r>
              <a:rPr sz="1250" b="1">
                <a:solidFill>
                  <a:srgbClr val="000000"/>
                </a:solidFill>
                <a:latin typeface="Arial"/>
              </a:rPr>
              <a:t>chromosomes</a:t>
            </a:r>
            <a:r>
              <a:rPr sz="1250" b="0">
                <a:solidFill>
                  <a:srgbClr val="000000"/>
                </a:solidFill>
                <a:latin typeface="Arial"/>
              </a:rPr>
              <a:t>. A chromosome is made of one very long, coiled molecule of </a:t>
            </a:r>
            <a:r>
              <a:rPr sz="1250" b="1">
                <a:solidFill>
                  <a:srgbClr val="000000"/>
                </a:solidFill>
                <a:latin typeface="Arial"/>
              </a:rPr>
              <a:t>DNA</a:t>
            </a:r>
            <a:r>
              <a:rPr sz="1250" b="0">
                <a:solidFill>
                  <a:srgbClr val="000000"/>
                </a:solidFill>
                <a:latin typeface="Arial"/>
              </a:rPr>
              <a:t>, the chemical that carries the genetic instructions for a cell. Each chromosome carries a large number of </a:t>
            </a:r>
            <a:r>
              <a:rPr sz="1250" b="1">
                <a:solidFill>
                  <a:srgbClr val="000000"/>
                </a:solidFill>
                <a:latin typeface="Arial"/>
              </a:rPr>
              <a:t>genes</a:t>
            </a:r>
            <a:r>
              <a:rPr sz="1250" b="0">
                <a:solidFill>
                  <a:srgbClr val="000000"/>
                </a:solidFill>
                <a:latin typeface="Arial"/>
              </a:rPr>
              <a:t>. A gene is a small section of DNA on a chromosome.</a:t>
            </a:r>
          </a:p>
          <a:p>
            <a:pPr algn="l">
              <a:spcAft>
                <a:spcPts val="300"/>
              </a:spcAft>
            </a:pPr>
            <a:r>
              <a:rPr sz="1250" b="0">
                <a:solidFill>
                  <a:srgbClr val="000000"/>
                </a:solidFill>
                <a:latin typeface="Arial"/>
              </a:rPr>
              <a:t>In body cells, chromosomes are normally found in </a:t>
            </a:r>
            <a:r>
              <a:rPr sz="1250" b="1">
                <a:solidFill>
                  <a:srgbClr val="000000"/>
                </a:solidFill>
                <a:latin typeface="Arial"/>
              </a:rPr>
              <a:t>pairs</a:t>
            </a:r>
            <a:r>
              <a:rPr sz="1250" b="0">
                <a:solidFill>
                  <a:srgbClr val="000000"/>
                </a:solidFill>
                <a:latin typeface="Arial"/>
              </a:rPr>
              <a:t>.</a:t>
            </a:r>
          </a:p>
        </p:txBody>
      </p:sp>
      <p:pic>
        <p:nvPicPr>
          <p:cNvPr id="13" name="Picture 12" descr="2. Chromosomes, DNA and genes. A diagram is simplified: this model cell has only 4 chromosomes. A human body cell has 46."/>
          <p:cNvPicPr>
            <a:picLocks noChangeAspect="1"/>
          </p:cNvPicPr>
          <p:nvPr/>
        </p:nvPicPr>
        <p:blipFill>
          <a:blip r:embed="rId3"/>
          <a:stretch>
            <a:fillRect/>
          </a:stretch>
        </p:blipFill>
        <p:spPr>
          <a:xfrm>
            <a:off x="3474719" y="3782872"/>
            <a:ext cx="4023360" cy="2530693"/>
          </a:xfrm>
          <a:prstGeom prst="rect">
            <a:avLst/>
          </a:prstGeom>
        </p:spPr>
      </p:pic>
      <p:sp>
        <p:nvSpPr>
          <p:cNvPr id="14" name="TextBox 13"/>
          <p:cNvSpPr txBox="1"/>
          <p:nvPr/>
        </p:nvSpPr>
        <p:spPr>
          <a:xfrm>
            <a:off x="548640" y="6377574"/>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 this model cell has only 4 chromosomes. A human body cell has 46.</a:t>
            </a:r>
          </a:p>
        </p:txBody>
      </p:sp>
      <p:graphicFrame>
        <p:nvGraphicFramePr>
          <p:cNvPr id="15" name="Table 14"/>
          <p:cNvGraphicFramePr>
            <a:graphicFrameLocks noGrp="1"/>
          </p:cNvGraphicFramePr>
          <p:nvPr/>
        </p:nvGraphicFramePr>
        <p:xfrm>
          <a:off x="548640" y="6625986"/>
          <a:ext cx="6766560" cy="1066796"/>
        </p:xfrm>
        <a:graphic>
          <a:graphicData uri="http://schemas.openxmlformats.org/drawingml/2006/table">
            <a:tbl>
              <a:tblPr firstRow="0" bandRow="0">
                <a:tableStyleId>{5C22544A-7EE6-4342-B048-85BDC9FD1C3A}</a:tableStyleId>
              </a:tblPr>
              <a:tblGrid>
                <a:gridCol w="2377440"/>
                <a:gridCol w="2377440"/>
                <a:gridCol w="2011680"/>
              </a:tblGrid>
              <a:tr h="266699">
                <a:tc>
                  <a:txBody>
                    <a:bodyPr/>
                    <a:lstStyle/>
                    <a:p>
                      <a:r>
                        <a:rPr sz="1150" b="1">
                          <a:solidFill>
                            <a:srgbClr val="FFFFFF"/>
                          </a:solidFill>
                          <a:latin typeface="Arial"/>
                        </a:rPr>
                        <a:t>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Chromosomes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Pairs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a human body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46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23</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an onion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the model cell in diagrams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6" name="Rectangle 15"/>
          <p:cNvSpPr/>
          <p:nvPr/>
        </p:nvSpPr>
        <p:spPr>
          <a:xfrm>
            <a:off x="548640" y="7811658"/>
            <a:ext cx="50292" cy="344424"/>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13232" y="778422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 gene is not a whole chromosome. It is a small section of the DNA in a chromosome. From smallest to largest: gene, chromosome, nucleus, cell.</a:t>
            </a:r>
          </a:p>
        </p:txBody>
      </p:sp>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A real root tip and a diagram</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1509674"/>
            <a:ext cx="1874519" cy="1748028"/>
          </a:xfrm>
          <a:prstGeom prst="rect">
            <a:avLst/>
          </a:prstGeom>
          <a:noFill/>
        </p:spPr>
        <p:txBody>
          <a:bodyPr wrap="square" lIns="0" rIns="0" tIns="0" bIns="0" anchor="t">
            <a:spAutoFit/>
          </a:bodyPr>
          <a:lstStyle/>
          <a:p>
            <a:pPr algn="l">
              <a:spcAft>
                <a:spcPts val="600"/>
              </a:spcAft>
            </a:pPr>
            <a:r>
              <a:rPr sz="1150" b="0">
                <a:solidFill>
                  <a:srgbClr val="5A5A5A"/>
                </a:solidFill>
                <a:latin typeface="Arial"/>
              </a:rPr>
              <a:t>A painting based on a light micrograph. Stains colour the chromosomes; most cells are not dividing.</a:t>
            </a:r>
          </a:p>
          <a:p>
            <a:pPr algn="l">
              <a:spcAft>
                <a:spcPts val="300"/>
              </a:spcAft>
            </a:pPr>
            <a:r>
              <a:rPr sz="1250" b="0">
                <a:solidFill>
                  <a:srgbClr val="000000"/>
                </a:solidFill>
                <a:latin typeface="Arial"/>
              </a:rPr>
              <a:t>Both show cells with one round nucleus, and dividing cells with one set of chromosomes pulled to each end.</a:t>
            </a:r>
          </a:p>
        </p:txBody>
      </p:sp>
      <p:pic>
        <p:nvPicPr>
          <p:cNvPr id="21" name="Picture 20" descr="3. A real root tip and a diagram."/>
          <p:cNvPicPr>
            <a:picLocks noChangeAspect="1"/>
          </p:cNvPicPr>
          <p:nvPr/>
        </p:nvPicPr>
        <p:blipFill>
          <a:blip r:embed="rId4"/>
          <a:stretch>
            <a:fillRect/>
          </a:stretch>
        </p:blipFill>
        <p:spPr>
          <a:xfrm>
            <a:off x="9756648" y="1509674"/>
            <a:ext cx="4937760" cy="3104617"/>
          </a:xfrm>
          <a:prstGeom prst="rect">
            <a:avLst/>
          </a:prstGeom>
        </p:spPr>
      </p:pic>
      <p:sp>
        <p:nvSpPr>
          <p:cNvPr id="22" name="TextBox 21"/>
          <p:cNvSpPr txBox="1"/>
          <p:nvPr/>
        </p:nvSpPr>
        <p:spPr>
          <a:xfrm>
            <a:off x="7744968" y="4678299"/>
            <a:ext cx="6949440" cy="29138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Roots grow at their tips, so this is where cells divide. To see them, a thin root tip is squashed on a slide and </a:t>
            </a:r>
            <a:r>
              <a:rPr sz="1250" b="1">
                <a:solidFill>
                  <a:srgbClr val="000000"/>
                </a:solidFill>
                <a:latin typeface="Arial"/>
              </a:rPr>
              <a:t>stained</a:t>
            </a:r>
            <a:r>
              <a:rPr sz="1250" b="0">
                <a:solidFill>
                  <a:srgbClr val="000000"/>
                </a:solidFill>
                <a:latin typeface="Arial"/>
              </a:rPr>
              <a:t>, then looked at with a light microscope (B1 L3 Using a microscope). A picture of what you see is a </a:t>
            </a:r>
            <a:r>
              <a:rPr sz="1250" b="1">
                <a:solidFill>
                  <a:srgbClr val="000000"/>
                </a:solidFill>
                <a:latin typeface="Arial"/>
              </a:rPr>
              <a:t>light micrograph</a:t>
            </a:r>
            <a:r>
              <a:rPr sz="1250" b="0">
                <a:solidFill>
                  <a:srgbClr val="000000"/>
                </a:solidFill>
                <a:latin typeface="Arial"/>
              </a:rPr>
              <a:t>.</a:t>
            </a:r>
          </a:p>
          <a:p>
            <a:pPr algn="l">
              <a:spcAft>
                <a:spcPts val="300"/>
              </a:spcAft>
            </a:pPr>
            <a:r>
              <a:rPr sz="1250" b="0">
                <a:solidFill>
                  <a:srgbClr val="000000"/>
                </a:solidFill>
                <a:latin typeface="Arial"/>
              </a:rPr>
              <a:t>Exam pictures of the cell cycle are usually </a:t>
            </a:r>
            <a:r>
              <a:rPr sz="1250" b="1">
                <a:solidFill>
                  <a:srgbClr val="000000"/>
                </a:solidFill>
                <a:latin typeface="Arial"/>
              </a:rPr>
              <a:t>diagrams</a:t>
            </a:r>
            <a:r>
              <a:rPr sz="1250" b="0">
                <a:solidFill>
                  <a:srgbClr val="000000"/>
                </a:solidFill>
                <a:latin typeface="Arial"/>
              </a:rPr>
              <a:t>. A diagram is simplified on purpose:</a:t>
            </a:r>
          </a:p>
          <a:p>
            <a:pPr algn="l" marL="182880" indent="-182880">
              <a:spcAft>
                <a:spcPts val="300"/>
              </a:spcAft>
              <a:buClr>
                <a:srgbClr val="2E7D32"/>
              </a:buClr>
              <a:buSzPct val="115000"/>
              <a:buFont typeface="Arial"/>
              <a:buChar char="•"/>
            </a:pPr>
            <a:r>
              <a:rPr sz="1250" b="0">
                <a:solidFill>
                  <a:srgbClr val="000000"/>
                </a:solidFill>
                <a:latin typeface="Arial"/>
              </a:rPr>
              <a:t>Most real cells are not dividing: many are growing and copying their DNA, ready to divide. The diagram gives every stage its own picture.</a:t>
            </a:r>
          </a:p>
          <a:p>
            <a:pPr algn="l" marL="182880" indent="-182880">
              <a:spcAft>
                <a:spcPts val="300"/>
              </a:spcAft>
              <a:buClr>
                <a:srgbClr val="2E7D32"/>
              </a:buClr>
              <a:buSzPct val="115000"/>
              <a:buFont typeface="Arial"/>
              <a:buChar char="•"/>
            </a:pPr>
            <a:r>
              <a:rPr sz="1250" b="0">
                <a:solidFill>
                  <a:srgbClr val="000000"/>
                </a:solidFill>
                <a:latin typeface="Arial"/>
              </a:rPr>
              <a:t>In real cells, chromosomes show as separate threads only when a cell divides. The diagram draws them in every cell.</a:t>
            </a:r>
          </a:p>
          <a:p>
            <a:pPr algn="l" marL="182880" indent="-182880">
              <a:spcAft>
                <a:spcPts val="300"/>
              </a:spcAft>
              <a:buClr>
                <a:srgbClr val="2E7D32"/>
              </a:buClr>
              <a:buSzPct val="115000"/>
              <a:buFont typeface="Arial"/>
              <a:buChar char="•"/>
            </a:pPr>
            <a:r>
              <a:rPr sz="1250" b="0">
                <a:solidFill>
                  <a:srgbClr val="000000"/>
                </a:solidFill>
                <a:latin typeface="Arial"/>
              </a:rPr>
              <a:t>A real onion cell has 16 chromosomes. The diagram cell has only 4 (2 pairs), so they are easy to count.</a:t>
            </a:r>
          </a:p>
          <a:p>
            <a:pPr algn="l" marL="182880" indent="-182880">
              <a:spcAft>
                <a:spcPts val="300"/>
              </a:spcAft>
              <a:buClr>
                <a:srgbClr val="2E7D32"/>
              </a:buClr>
              <a:buSzPct val="115000"/>
              <a:buFont typeface="Arial"/>
              <a:buChar char="•"/>
            </a:pPr>
            <a:r>
              <a:rPr sz="1250" b="0">
                <a:solidFill>
                  <a:srgbClr val="000000"/>
                </a:solidFill>
                <a:latin typeface="Arial"/>
              </a:rPr>
              <a:t>The purple is a stain: real chromosomes are colourless. The diagram colours them so you can see them.</a:t>
            </a:r>
          </a:p>
          <a:p>
            <a:pPr algn="l" marL="182880" indent="-182880">
              <a:spcAft>
                <a:spcPts val="300"/>
              </a:spcAft>
              <a:buClr>
                <a:srgbClr val="2E7D32"/>
              </a:buClr>
              <a:buSzPct val="115000"/>
              <a:buFont typeface="Arial"/>
              <a:buChar char="•"/>
            </a:pPr>
            <a:r>
              <a:rPr sz="1250" b="0">
                <a:solidFill>
                  <a:srgbClr val="000000"/>
                </a:solidFill>
                <a:latin typeface="Arial"/>
              </a:rPr>
              <a:t>Real cells are packed together in rows, sharing their walls. The diagram draws one cell on its own.</a:t>
            </a:r>
          </a:p>
        </p:txBody>
      </p:sp>
      <p:sp>
        <p:nvSpPr>
          <p:cNvPr id="23" name="Rectangle 22"/>
          <p:cNvSpPr/>
          <p:nvPr/>
        </p:nvSpPr>
        <p:spPr>
          <a:xfrm>
            <a:off x="7744968" y="7656195"/>
            <a:ext cx="50292" cy="5349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7628763"/>
            <a:ext cx="6784848" cy="589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chromosomes are in the nucleus all the time. Between divisions they are long, thin threads, so you cannot see them one by one. When a cell divides, they coil up, short and thick, and show up.</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Cell division: mitosis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The cell cycle, mitosis and two identical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The cell cycle</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graphicFrame>
        <p:nvGraphicFramePr>
          <p:cNvPr id="9" name="Table 8"/>
          <p:cNvGraphicFramePr>
            <a:graphicFrameLocks noGrp="1"/>
          </p:cNvGraphicFramePr>
          <p:nvPr/>
        </p:nvGraphicFramePr>
        <p:xfrm>
          <a:off x="548640" y="1509674"/>
          <a:ext cx="3794759" cy="1066796"/>
        </p:xfrm>
        <a:graphic>
          <a:graphicData uri="http://schemas.openxmlformats.org/drawingml/2006/table">
            <a:tbl>
              <a:tblPr firstRow="0" bandRow="0">
                <a:tableStyleId>{5C22544A-7EE6-4342-B048-85BDC9FD1C3A}</a:tableStyleId>
              </a:tblPr>
              <a:tblGrid>
                <a:gridCol w="1143000"/>
                <a:gridCol w="2651759"/>
              </a:tblGrid>
              <a:tr h="266699">
                <a:tc>
                  <a:txBody>
                    <a:bodyPr/>
                    <a:lstStyle/>
                    <a:p>
                      <a:r>
                        <a:rPr sz="1150" b="1">
                          <a:solidFill>
                            <a:srgbClr val="FFFFFF"/>
                          </a:solidFill>
                          <a:latin typeface="Arial"/>
                        </a:rPr>
                        <a:t>Stage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What happens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Stage 1: grow and copy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cell grows and makes more sub-cellular structures, such as ribosomes and mitochondria. The DNA replicates to form two copies of each chromosome.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Stage 2: mitosis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One set of chromosomes is pulled to each end of the cell, and the nucleus divides.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Stage 3: the cell divides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cytoplasm and cell membrane divide to form two identical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pic>
        <p:nvPicPr>
          <p:cNvPr id="10" name="Picture 9" descr="4. The cell cycle. Cells divide in a series of stages called the cell cycle. A human cell cycle takes about 24 hours. Mitosis takes only about 1 hour of it: most of the time, a cell is growing and copying its DNA."/>
          <p:cNvPicPr>
            <a:picLocks noChangeAspect="1"/>
          </p:cNvPicPr>
          <p:nvPr/>
        </p:nvPicPr>
        <p:blipFill>
          <a:blip r:embed="rId3"/>
          <a:stretch>
            <a:fillRect/>
          </a:stretch>
        </p:blipFill>
        <p:spPr>
          <a:xfrm>
            <a:off x="4480559" y="1509674"/>
            <a:ext cx="3017520" cy="2589032"/>
          </a:xfrm>
          <a:prstGeom prst="rect">
            <a:avLst/>
          </a:prstGeom>
        </p:spPr>
      </p:pic>
      <p:sp>
        <p:nvSpPr>
          <p:cNvPr id="11" name="TextBox 10"/>
          <p:cNvSpPr txBox="1"/>
          <p:nvPr/>
        </p:nvSpPr>
        <p:spPr>
          <a:xfrm>
            <a:off x="548640" y="4162714"/>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Cells divide in a series of stages called the </a:t>
            </a:r>
            <a:r>
              <a:rPr sz="1250" b="1">
                <a:solidFill>
                  <a:srgbClr val="000000"/>
                </a:solidFill>
                <a:latin typeface="Arial"/>
              </a:rPr>
              <a:t>cell cycle</a:t>
            </a:r>
            <a:r>
              <a:rPr sz="1250" b="0">
                <a:solidFill>
                  <a:srgbClr val="000000"/>
                </a:solidFill>
                <a:latin typeface="Arial"/>
              </a:rPr>
              <a:t>. A human cell cycle takes about 24 hours. Mitosis takes only about 1 hour of it: most of the time, a cell is growing and copying its DNA.</a:t>
            </a:r>
          </a:p>
        </p:txBody>
      </p:sp>
      <p:sp>
        <p:nvSpPr>
          <p:cNvPr id="12" name="TextBox 11"/>
          <p:cNvSpPr txBox="1"/>
          <p:nvPr/>
        </p:nvSpPr>
        <p:spPr>
          <a:xfrm>
            <a:off x="548640" y="475402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Mitosis step by step</a:t>
            </a:r>
          </a:p>
        </p:txBody>
      </p:sp>
      <p:sp>
        <p:nvSpPr>
          <p:cNvPr id="13" name="Rectangle 12"/>
          <p:cNvSpPr/>
          <p:nvPr/>
        </p:nvSpPr>
        <p:spPr>
          <a:xfrm>
            <a:off x="548640" y="5014630"/>
            <a:ext cx="6949440" cy="19202"/>
          </a:xfrm>
          <a:prstGeom prst="rect">
            <a:avLst/>
          </a:prstGeom>
          <a:solidFill>
            <a:srgbClr val="2E7D32"/>
          </a:solidFill>
          <a:ln>
            <a:noFill/>
          </a:ln>
          <a:effectLst/>
        </p:spPr>
        <p:txBody>
          <a:bodyPr rtlCol="0" anchor="ctr"/>
          <a:lstStyle/>
          <a:p>
            <a:pPr algn="ctr"/>
          </a:p>
        </p:txBody>
      </p:sp>
      <p:pic>
        <p:nvPicPr>
          <p:cNvPr id="14" name="Picture 13" descr="5. Mitosis step by step."/>
          <p:cNvPicPr>
            <a:picLocks noChangeAspect="1"/>
          </p:cNvPicPr>
          <p:nvPr/>
        </p:nvPicPr>
        <p:blipFill>
          <a:blip r:embed="rId4"/>
          <a:stretch>
            <a:fillRect/>
          </a:stretch>
        </p:blipFill>
        <p:spPr>
          <a:xfrm>
            <a:off x="822959" y="5102412"/>
            <a:ext cx="6400800" cy="1709014"/>
          </a:xfrm>
          <a:prstGeom prst="rect">
            <a:avLst/>
          </a:prstGeom>
        </p:spPr>
      </p:pic>
      <p:sp>
        <p:nvSpPr>
          <p:cNvPr id="15" name="TextBox 14"/>
          <p:cNvSpPr txBox="1"/>
          <p:nvPr/>
        </p:nvSpPr>
        <p:spPr>
          <a:xfrm>
            <a:off x="548640" y="6902866"/>
            <a:ext cx="6949440" cy="13136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Each chromosome has been copied. The two copies are joined together.</a:t>
            </a:r>
          </a:p>
          <a:p>
            <a:pPr algn="l" marL="274320" indent="-274320">
              <a:spcAft>
                <a:spcPts val="300"/>
              </a:spcAft>
              <a:buNone/>
            </a:pPr>
            <a:r>
              <a:rPr sz="1250" b="1">
                <a:solidFill>
                  <a:srgbClr val="2E7D32"/>
                </a:solidFill>
                <a:latin typeface="Arial"/>
              </a:rPr>
              <a:t>2.	</a:t>
            </a:r>
            <a:r>
              <a:rPr sz="1250" b="0">
                <a:solidFill>
                  <a:srgbClr val="000000"/>
                </a:solidFill>
                <a:latin typeface="Arial"/>
              </a:rPr>
              <a:t>The chromosomes line up across the middle of the cell.</a:t>
            </a:r>
          </a:p>
          <a:p>
            <a:pPr algn="l" marL="274320" indent="-274320">
              <a:spcAft>
                <a:spcPts val="300"/>
              </a:spcAft>
              <a:buNone/>
            </a:pPr>
            <a:r>
              <a:rPr sz="1250" b="1">
                <a:solidFill>
                  <a:srgbClr val="2E7D32"/>
                </a:solidFill>
                <a:latin typeface="Arial"/>
              </a:rPr>
              <a:t>3.	</a:t>
            </a:r>
            <a:r>
              <a:rPr sz="1250" b="0">
                <a:solidFill>
                  <a:srgbClr val="000000"/>
                </a:solidFill>
                <a:latin typeface="Arial"/>
              </a:rPr>
              <a:t>The copies are pulled apart: one set of chromosomes goes to each end of the cell. A new nucleus forms round each set, so the nucleus has divided.</a:t>
            </a:r>
          </a:p>
          <a:p>
            <a:pPr algn="l" marL="274320" indent="-274320">
              <a:spcAft>
                <a:spcPts val="300"/>
              </a:spcAft>
              <a:buNone/>
            </a:pPr>
            <a:r>
              <a:rPr sz="1250" b="1">
                <a:solidFill>
                  <a:srgbClr val="2E7D32"/>
                </a:solidFill>
                <a:latin typeface="Arial"/>
              </a:rPr>
              <a:t>4.	</a:t>
            </a:r>
            <a:r>
              <a:rPr sz="1250" b="0">
                <a:solidFill>
                  <a:srgbClr val="000000"/>
                </a:solidFill>
                <a:latin typeface="Arial"/>
              </a:rPr>
              <a:t>The cytoplasm and cell membrane divide. There are now two daughter cells.</a:t>
            </a:r>
          </a:p>
          <a:p>
            <a:pPr algn="l">
              <a:spcAft>
                <a:spcPts val="300"/>
              </a:spcAft>
            </a:pPr>
            <a:r>
              <a:rPr sz="1250" b="0">
                <a:solidFill>
                  <a:srgbClr val="000000"/>
                </a:solidFill>
                <a:latin typeface="Arial"/>
              </a:rPr>
              <a:t>You do not need the names of the phases of mitosis. Describe what the chromosomes do.</a:t>
            </a:r>
          </a:p>
        </p:txBody>
      </p:sp>
      <p:sp>
        <p:nvSpPr>
          <p:cNvPr id="16" name="TextBox 15"/>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Two genetically identical cells</a:t>
            </a:r>
          </a:p>
        </p:txBody>
      </p:sp>
      <p:sp>
        <p:nvSpPr>
          <p:cNvPr id="17" name="Rectangle 16"/>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744968" y="1509674"/>
            <a:ext cx="3154679" cy="2037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During the cell cycle the genetic material is </a:t>
            </a:r>
            <a:r>
              <a:rPr sz="1250" b="1">
                <a:solidFill>
                  <a:srgbClr val="000000"/>
                </a:solidFill>
                <a:latin typeface="Arial"/>
              </a:rPr>
              <a:t>doubled</a:t>
            </a:r>
            <a:r>
              <a:rPr sz="1250" b="0">
                <a:solidFill>
                  <a:srgbClr val="000000"/>
                </a:solidFill>
                <a:latin typeface="Arial"/>
              </a:rPr>
              <a:t> and then </a:t>
            </a:r>
            <a:r>
              <a:rPr sz="1250" b="1">
                <a:solidFill>
                  <a:srgbClr val="000000"/>
                </a:solidFill>
                <a:latin typeface="Arial"/>
              </a:rPr>
              <a:t>divided</a:t>
            </a:r>
            <a:r>
              <a:rPr sz="1250" b="0">
                <a:solidFill>
                  <a:srgbClr val="000000"/>
                </a:solidFill>
                <a:latin typeface="Arial"/>
              </a:rPr>
              <a:t> into two identical cells:</a:t>
            </a:r>
          </a:p>
          <a:p>
            <a:pPr algn="l" marL="182880" indent="-182880">
              <a:spcAft>
                <a:spcPts val="300"/>
              </a:spcAft>
              <a:buClr>
                <a:srgbClr val="2E7D32"/>
              </a:buClr>
              <a:buSzPct val="115000"/>
              <a:buFont typeface="Arial"/>
              <a:buChar char="•"/>
            </a:pPr>
            <a:r>
              <a:rPr sz="1250" b="0">
                <a:solidFill>
                  <a:srgbClr val="000000"/>
                </a:solidFill>
                <a:latin typeface="Arial"/>
              </a:rPr>
              <a:t>In stage 1, the DNA is copied, so the amount of DNA in the cell doubles.</a:t>
            </a:r>
          </a:p>
          <a:p>
            <a:pPr algn="l" marL="182880" indent="-182880">
              <a:spcAft>
                <a:spcPts val="300"/>
              </a:spcAft>
              <a:buClr>
                <a:srgbClr val="2E7D32"/>
              </a:buClr>
              <a:buSzPct val="115000"/>
              <a:buFont typeface="Arial"/>
              <a:buChar char="•"/>
            </a:pPr>
            <a:r>
              <a:rPr sz="1250" b="0">
                <a:solidFill>
                  <a:srgbClr val="000000"/>
                </a:solidFill>
                <a:latin typeface="Arial"/>
              </a:rPr>
              <a:t>In mitosis, one copy of every chromosome goes to each end of the cell.</a:t>
            </a:r>
          </a:p>
          <a:p>
            <a:pPr algn="l" marL="182880" indent="-182880">
              <a:spcAft>
                <a:spcPts val="300"/>
              </a:spcAft>
              <a:buClr>
                <a:srgbClr val="2E7D32"/>
              </a:buClr>
              <a:buSzPct val="115000"/>
              <a:buFont typeface="Arial"/>
              <a:buChar char="•"/>
            </a:pPr>
            <a:r>
              <a:rPr sz="1250" b="0">
                <a:solidFill>
                  <a:srgbClr val="000000"/>
                </a:solidFill>
                <a:latin typeface="Arial"/>
              </a:rPr>
              <a:t>When the cell divides, each daughter cell has the starting amount of DNA again.</a:t>
            </a:r>
          </a:p>
        </p:txBody>
      </p:sp>
      <p:pic>
        <p:nvPicPr>
          <p:cNvPr id="19" name="Picture 18" descr="6. Two genetically identical cells."/>
          <p:cNvPicPr>
            <a:picLocks noChangeAspect="1"/>
          </p:cNvPicPr>
          <p:nvPr/>
        </p:nvPicPr>
        <p:blipFill>
          <a:blip r:embed="rId5"/>
          <a:stretch>
            <a:fillRect/>
          </a:stretch>
        </p:blipFill>
        <p:spPr>
          <a:xfrm>
            <a:off x="11036808" y="1509674"/>
            <a:ext cx="3657600" cy="3145536"/>
          </a:xfrm>
          <a:prstGeom prst="rect">
            <a:avLst/>
          </a:prstGeom>
        </p:spPr>
      </p:pic>
      <p:sp>
        <p:nvSpPr>
          <p:cNvPr id="20" name="TextBox 19"/>
          <p:cNvSpPr txBox="1"/>
          <p:nvPr/>
        </p:nvSpPr>
        <p:spPr>
          <a:xfrm>
            <a:off x="7744968" y="4746650"/>
            <a:ext cx="6949440" cy="589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So the two </a:t>
            </a:r>
            <a:r>
              <a:rPr sz="1250" b="1">
                <a:solidFill>
                  <a:srgbClr val="000000"/>
                </a:solidFill>
                <a:latin typeface="Arial"/>
              </a:rPr>
              <a:t>daughter cells</a:t>
            </a:r>
            <a:r>
              <a:rPr sz="1250" b="0">
                <a:solidFill>
                  <a:srgbClr val="000000"/>
                </a:solidFill>
                <a:latin typeface="Arial"/>
              </a:rPr>
              <a:t> are </a:t>
            </a:r>
            <a:r>
              <a:rPr sz="1250" b="1">
                <a:solidFill>
                  <a:srgbClr val="000000"/>
                </a:solidFill>
                <a:latin typeface="Arial"/>
              </a:rPr>
              <a:t>genetically identical</a:t>
            </a:r>
            <a:r>
              <a:rPr sz="1250" b="0">
                <a:solidFill>
                  <a:srgbClr val="000000"/>
                </a:solidFill>
                <a:latin typeface="Arial"/>
              </a:rPr>
              <a:t>: they have exactly the same genetic material as each other and as the parent cell. They have the same number of chromosomes as the parent cell. A human body cell with 46 chromosomes makes two daughter cells with 46 each.</a:t>
            </a:r>
          </a:p>
        </p:txBody>
      </p:sp>
      <p:sp>
        <p:nvSpPr>
          <p:cNvPr id="21" name="Rectangle 20"/>
          <p:cNvSpPr/>
          <p:nvPr/>
        </p:nvSpPr>
        <p:spPr>
          <a:xfrm>
            <a:off x="7744968" y="5400446"/>
            <a:ext cx="50292" cy="344424"/>
          </a:xfrm>
          <a:prstGeom prst="rect">
            <a:avLst/>
          </a:prstGeom>
          <a:solidFill>
            <a:srgbClr val="2E7D32"/>
          </a:solidFill>
          <a:ln>
            <a:noFill/>
          </a:ln>
          <a:effectLst/>
        </p:spPr>
        <p:txBody>
          <a:bodyPr rtlCol="0" anchor="ctr"/>
          <a:lstStyle/>
          <a:p>
            <a:pPr algn="ctr"/>
          </a:p>
        </p:txBody>
      </p:sp>
      <p:sp>
        <p:nvSpPr>
          <p:cNvPr id="22" name="TextBox 21"/>
          <p:cNvSpPr txBox="1"/>
          <p:nvPr/>
        </p:nvSpPr>
        <p:spPr>
          <a:xfrm>
            <a:off x="7909560" y="537301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mitosis is only stage 2, when the nucleus divides. The DNA is copied before mitosis, in stage 1, while the cell grows.</a:t>
            </a:r>
          </a:p>
        </p:txBody>
      </p:sp>
      <p:sp>
        <p:nvSpPr>
          <p:cNvPr id="23" name="Rectangle 22"/>
          <p:cNvSpPr/>
          <p:nvPr/>
        </p:nvSpPr>
        <p:spPr>
          <a:xfrm>
            <a:off x="7744968" y="5854598"/>
            <a:ext cx="50292" cy="5349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5827166"/>
            <a:ext cx="6784848" cy="589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mitosis makes two cells, not four. Each new cell has 46 chromosomes, not 23. Halving the number happens only when sex cells are made, by a different division, meiosis (B6 Inheritance, variation and evolution).</a:t>
            </a:r>
          </a:p>
        </p:txBody>
      </p:sp>
      <p:sp>
        <p:nvSpPr>
          <p:cNvPr id="25" name="Rectangle 24"/>
          <p:cNvSpPr/>
          <p:nvPr/>
        </p:nvSpPr>
        <p:spPr>
          <a:xfrm>
            <a:off x="7744968" y="6499250"/>
            <a:ext cx="50292" cy="534924"/>
          </a:xfrm>
          <a:prstGeom prst="rect">
            <a:avLst/>
          </a:prstGeom>
          <a:solidFill>
            <a:srgbClr val="2E7D32"/>
          </a:solidFill>
          <a:ln>
            <a:noFill/>
          </a:ln>
          <a:effectLst/>
        </p:spPr>
        <p:txBody>
          <a:bodyPr rtlCol="0" anchor="ctr"/>
          <a:lstStyle/>
          <a:p>
            <a:pPr algn="ctr"/>
          </a:p>
        </p:txBody>
      </p:sp>
      <p:sp>
        <p:nvSpPr>
          <p:cNvPr id="26" name="TextBox 25"/>
          <p:cNvSpPr txBox="1"/>
          <p:nvPr/>
        </p:nvSpPr>
        <p:spPr>
          <a:xfrm>
            <a:off x="7909560" y="6471818"/>
            <a:ext cx="6784848" cy="589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 pair is two matching chromosomes of the same size (why they come in pairs is B6). The two copies made when the DNA is copied are not a pair: they are exact copies, and mitosis shares them out, one to each new cell.</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Cell division: mitosis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Growth, repair and replacement, and the maths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Where does mitosis happen?</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3968496" cy="1808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Cell division by mitosis is important in the </a:t>
            </a:r>
            <a:r>
              <a:rPr sz="1250" b="1">
                <a:solidFill>
                  <a:srgbClr val="000000"/>
                </a:solidFill>
                <a:latin typeface="Arial"/>
              </a:rPr>
              <a:t>growth and development</a:t>
            </a:r>
            <a:r>
              <a:rPr sz="1250" b="0">
                <a:solidFill>
                  <a:srgbClr val="000000"/>
                </a:solidFill>
                <a:latin typeface="Arial"/>
              </a:rPr>
              <a:t> of multicellular organisms. It is also used for </a:t>
            </a:r>
            <a:r>
              <a:rPr sz="1250" b="1">
                <a:solidFill>
                  <a:srgbClr val="000000"/>
                </a:solidFill>
                <a:latin typeface="Arial"/>
              </a:rPr>
              <a:t>repair</a:t>
            </a:r>
            <a:r>
              <a:rPr sz="1250" b="0">
                <a:solidFill>
                  <a:srgbClr val="000000"/>
                </a:solidFill>
                <a:latin typeface="Arial"/>
              </a:rPr>
              <a:t> and </a:t>
            </a:r>
            <a:r>
              <a:rPr sz="1250" b="1">
                <a:solidFill>
                  <a:srgbClr val="000000"/>
                </a:solidFill>
                <a:latin typeface="Arial"/>
              </a:rPr>
              <a:t>replacement</a:t>
            </a:r>
            <a:r>
              <a:rPr sz="1250" b="0">
                <a:solidFill>
                  <a:srgbClr val="000000"/>
                </a:solidFill>
                <a:latin typeface="Arial"/>
              </a:rPr>
              <a:t>.</a:t>
            </a:r>
          </a:p>
          <a:p>
            <a:pPr algn="l">
              <a:spcAft>
                <a:spcPts val="300"/>
              </a:spcAft>
            </a:pPr>
            <a:r>
              <a:rPr sz="1250" b="0">
                <a:solidFill>
                  <a:srgbClr val="000000"/>
                </a:solidFill>
                <a:latin typeface="Arial"/>
              </a:rPr>
              <a:t>In adult animals, most mitosis is for repair and replacement. Plants keep growing at their root and shoot tips all their lives.</a:t>
            </a:r>
          </a:p>
          <a:p>
            <a:pPr algn="l">
              <a:spcAft>
                <a:spcPts val="300"/>
              </a:spcAft>
            </a:pPr>
            <a:r>
              <a:rPr sz="1250" b="0">
                <a:solidFill>
                  <a:srgbClr val="000000"/>
                </a:solidFill>
                <a:latin typeface="Arial"/>
              </a:rPr>
              <a:t>Not mitosis: making sex cells (sperm and egg cells are made by meiosis, B6); a bacterium splitting into two (it has no nucleus, B1 L2 Bacterial cells).</a:t>
            </a:r>
          </a:p>
        </p:txBody>
      </p:sp>
      <p:pic>
        <p:nvPicPr>
          <p:cNvPr id="10" name="Picture 9" descr="7. Where does mitosis happen?."/>
          <p:cNvPicPr>
            <a:picLocks noChangeAspect="1"/>
          </p:cNvPicPr>
          <p:nvPr/>
        </p:nvPicPr>
        <p:blipFill>
          <a:blip r:embed="rId3"/>
          <a:stretch>
            <a:fillRect/>
          </a:stretch>
        </p:blipFill>
        <p:spPr>
          <a:xfrm>
            <a:off x="4654296" y="1509674"/>
            <a:ext cx="2843784" cy="1757459"/>
          </a:xfrm>
          <a:prstGeom prst="rect">
            <a:avLst/>
          </a:prstGeom>
        </p:spPr>
      </p:pic>
      <p:graphicFrame>
        <p:nvGraphicFramePr>
          <p:cNvPr id="11" name="Table 10"/>
          <p:cNvGraphicFramePr>
            <a:graphicFrameLocks noGrp="1"/>
          </p:cNvGraphicFramePr>
          <p:nvPr/>
        </p:nvGraphicFramePr>
        <p:xfrm>
          <a:off x="548640" y="3391814"/>
          <a:ext cx="6766560" cy="1066796"/>
        </p:xfrm>
        <a:graphic>
          <a:graphicData uri="http://schemas.openxmlformats.org/drawingml/2006/table">
            <a:tbl>
              <a:tblPr firstRow="0" bandRow="0">
                <a:tableStyleId>{5C22544A-7EE6-4342-B048-85BDC9FD1C3A}</a:tableStyleId>
              </a:tblPr>
              <a:tblGrid>
                <a:gridCol w="1463040"/>
                <a:gridCol w="3017520"/>
                <a:gridCol w="2286000"/>
              </a:tblGrid>
              <a:tr h="266699">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Example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Which cells divide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growth and development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root growing longer; a young tree growing taller; one cell growing into a ball of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at the root and shoot tips; every cell in the ball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repair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cut in the skin healing; a lizard regrowing its tail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beside the cut; cells at the end of the tail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replacement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replacing skin cells that rub off</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deep in the skin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2" name="TextBox 11"/>
          <p:cNvSpPr txBox="1"/>
          <p:nvPr/>
        </p:nvSpPr>
        <p:spPr>
          <a:xfrm>
            <a:off x="548640" y="4900574"/>
            <a:ext cx="6949440" cy="544068"/>
          </a:xfrm>
          <a:prstGeom prst="rect">
            <a:avLst/>
          </a:prstGeom>
          <a:noFill/>
        </p:spPr>
        <p:txBody>
          <a:bodyPr wrap="square" lIns="0" rIns="0" tIns="0" bIns="0" anchor="t">
            <a:spAutoFit/>
          </a:bodyPr>
          <a:lstStyle/>
          <a:p>
            <a:pPr algn="l">
              <a:spcAft>
                <a:spcPts val="300"/>
              </a:spcAft>
            </a:pPr>
            <a:r>
              <a:rPr sz="1150" b="0">
                <a:solidFill>
                  <a:srgbClr val="5A5A5A"/>
                </a:solidFill>
                <a:latin typeface="Arial"/>
              </a:rPr>
              <a:t>Some organisms reproduce using mitosis: asexual reproduction (B6). Cells that divide to make new cells for growth and repair: B1 L7 Stem cells. Changes in cells that lead to uncontrolled division can cause a tumour (B2 L11 Health, risk factors and cancer).</a:t>
            </a:r>
          </a:p>
        </p:txBody>
      </p:sp>
      <p:sp>
        <p:nvSpPr>
          <p:cNvPr id="13" name="Rectangle 12"/>
          <p:cNvSpPr/>
          <p:nvPr/>
        </p:nvSpPr>
        <p:spPr>
          <a:xfrm>
            <a:off x="548640" y="5508650"/>
            <a:ext cx="50292" cy="344424"/>
          </a:xfrm>
          <a:prstGeom prst="rect">
            <a:avLst/>
          </a:prstGeom>
          <a:solidFill>
            <a:srgbClr val="2E7D32"/>
          </a:solidFill>
          <a:ln>
            <a:noFill/>
          </a:ln>
          <a:effectLst/>
        </p:spPr>
        <p:txBody>
          <a:bodyPr rtlCol="0" anchor="ctr"/>
          <a:lstStyle/>
          <a:p>
            <a:pPr algn="ctr"/>
          </a:p>
        </p:txBody>
      </p:sp>
      <p:sp>
        <p:nvSpPr>
          <p:cNvPr id="14" name="TextBox 13"/>
          <p:cNvSpPr txBox="1"/>
          <p:nvPr/>
        </p:nvSpPr>
        <p:spPr>
          <a:xfrm>
            <a:off x="713232" y="548121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Spot it:</a:t>
            </a:r>
            <a:r>
              <a:rPr sz="1250" b="0">
                <a:solidFill>
                  <a:srgbClr val="000000"/>
                </a:solidFill>
                <a:latin typeface="Arial"/>
              </a:rPr>
              <a:t> in a question, look for an organism that is growing, repairing damage or replacing cells. That is where mitosis is happening.</a:t>
            </a:r>
          </a:p>
        </p:txBody>
      </p:sp>
      <p:sp>
        <p:nvSpPr>
          <p:cNvPr id="15" name="TextBox 14"/>
          <p:cNvSpPr txBox="1"/>
          <p:nvPr/>
        </p:nvSpPr>
        <p:spPr>
          <a:xfrm>
            <a:off x="548640" y="602681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Doubling</a:t>
            </a:r>
          </a:p>
        </p:txBody>
      </p:sp>
      <p:sp>
        <p:nvSpPr>
          <p:cNvPr id="16" name="Rectangle 15"/>
          <p:cNvSpPr/>
          <p:nvPr/>
        </p:nvSpPr>
        <p:spPr>
          <a:xfrm>
            <a:off x="548640" y="6287414"/>
            <a:ext cx="6949440" cy="19202"/>
          </a:xfrm>
          <a:prstGeom prst="rect">
            <a:avLst/>
          </a:prstGeom>
          <a:solidFill>
            <a:srgbClr val="2E7D32"/>
          </a:solidFill>
          <a:ln>
            <a:noFill/>
          </a:ln>
          <a:effectLst/>
        </p:spPr>
        <p:txBody>
          <a:bodyPr rtlCol="0" anchor="ctr"/>
          <a:lstStyle/>
          <a:p>
            <a:pPr algn="ctr"/>
          </a:p>
        </p:txBody>
      </p:sp>
      <p:sp>
        <p:nvSpPr>
          <p:cNvPr id="17" name="TextBox 16"/>
          <p:cNvSpPr txBox="1"/>
          <p:nvPr/>
        </p:nvSpPr>
        <p:spPr>
          <a:xfrm>
            <a:off x="548640" y="6375196"/>
            <a:ext cx="3611879"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If every cell divides once in each round, the number of cells doubles: 1 → 2 → 4 → 8 → 16.</a:t>
            </a:r>
          </a:p>
        </p:txBody>
      </p:sp>
      <p:sp>
        <p:nvSpPr>
          <p:cNvPr id="18" name="Rectangle 17"/>
          <p:cNvSpPr/>
          <p:nvPr/>
        </p:nvSpPr>
        <p:spPr>
          <a:xfrm>
            <a:off x="548640" y="6811060"/>
            <a:ext cx="3611879" cy="344424"/>
          </a:xfrm>
          <a:prstGeom prst="rect">
            <a:avLst/>
          </a:prstGeom>
          <a:noFill/>
          <a:ln w="12700">
            <a:solidFill>
              <a:srgbClr val="2E7D32"/>
            </a:solidFill>
          </a:ln>
          <a:effectLst/>
        </p:spPr>
        <p:txBody>
          <a:bodyPr rtlCol="0" anchor="ctr"/>
          <a:lstStyle/>
          <a:p>
            <a:pPr algn="ctr"/>
          </a:p>
        </p:txBody>
      </p:sp>
      <p:sp>
        <p:nvSpPr>
          <p:cNvPr id="19" name="TextBox 18"/>
          <p:cNvSpPr txBox="1"/>
          <p:nvPr/>
        </p:nvSpPr>
        <p:spPr>
          <a:xfrm>
            <a:off x="685800" y="6884212"/>
            <a:ext cx="3337559" cy="21640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after n rounds, number of cells = 2</a:t>
            </a:r>
            <a:r>
              <a:rPr sz="1300" b="1" baseline="30000">
                <a:solidFill>
                  <a:srgbClr val="000000"/>
                </a:solidFill>
                <a:latin typeface="Arial"/>
              </a:rPr>
              <a:t>n</a:t>
            </a:r>
          </a:p>
        </p:txBody>
      </p:sp>
      <p:graphicFrame>
        <p:nvGraphicFramePr>
          <p:cNvPr id="20" name="Table 19"/>
          <p:cNvGraphicFramePr>
            <a:graphicFrameLocks noGrp="1"/>
          </p:cNvGraphicFramePr>
          <p:nvPr/>
        </p:nvGraphicFramePr>
        <p:xfrm>
          <a:off x="4343399" y="6420916"/>
          <a:ext cx="3154680" cy="533398"/>
        </p:xfrm>
        <a:graphic>
          <a:graphicData uri="http://schemas.openxmlformats.org/drawingml/2006/table">
            <a:tbl>
              <a:tblPr firstRow="0" bandRow="0">
                <a:tableStyleId>{5C22544A-7EE6-4342-B048-85BDC9FD1C3A}</a:tableStyleId>
              </a:tblPr>
              <a:tblGrid>
                <a:gridCol w="731520"/>
                <a:gridCol w="320040"/>
                <a:gridCol w="320040"/>
                <a:gridCol w="320040"/>
                <a:gridCol w="320040"/>
                <a:gridCol w="320040"/>
                <a:gridCol w="320040"/>
                <a:gridCol w="502920"/>
              </a:tblGrid>
              <a:tr h="266699">
                <a:tc>
                  <a:txBody>
                    <a:bodyPr/>
                    <a:lstStyle/>
                    <a:p>
                      <a:r>
                        <a:rPr sz="1150" b="1">
                          <a:solidFill>
                            <a:srgbClr val="FFFFFF"/>
                          </a:solidFill>
                          <a:latin typeface="Arial"/>
                        </a:rPr>
                        <a:t>Rounds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3</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5</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32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1024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1" name="TextBox 20"/>
          <p:cNvSpPr txBox="1"/>
          <p:nvPr/>
        </p:nvSpPr>
        <p:spPr>
          <a:xfrm>
            <a:off x="548640" y="7228636"/>
            <a:ext cx="6949440" cy="10850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a:t>
            </a:r>
            <a:r>
              <a:rPr sz="1250" b="0">
                <a:solidFill>
                  <a:srgbClr val="000000"/>
                </a:solidFill>
                <a:latin typeface="Arial"/>
              </a:rPr>
              <a:t> a cell divides by mitosis every 24 hours, and every new cell does the same. How many cells are there after 10 days, starting from one cell?</a:t>
            </a:r>
          </a:p>
          <a:p>
            <a:pPr algn="l" marL="182880" indent="0">
              <a:spcAft>
                <a:spcPts val="300"/>
              </a:spcAft>
            </a:pPr>
            <a:r>
              <a:rPr sz="1250" b="0">
                <a:solidFill>
                  <a:srgbClr val="000000"/>
                </a:solidFill>
                <a:latin typeface="Arial"/>
              </a:rPr>
              <a:t>Step 1: 10 days = 10 rounds of division.</a:t>
            </a:r>
          </a:p>
          <a:p>
            <a:pPr algn="l" marL="182880" indent="0">
              <a:spcAft>
                <a:spcPts val="300"/>
              </a:spcAft>
            </a:pPr>
            <a:r>
              <a:rPr sz="1250" b="0">
                <a:solidFill>
                  <a:srgbClr val="000000"/>
                </a:solidFill>
                <a:latin typeface="Arial"/>
              </a:rPr>
              <a:t>Step 2: 2</a:t>
            </a:r>
            <a:r>
              <a:rPr sz="1250" b="0" baseline="30000">
                <a:solidFill>
                  <a:srgbClr val="000000"/>
                </a:solidFill>
                <a:latin typeface="Arial"/>
              </a:rPr>
              <a:t>10</a:t>
            </a:r>
            <a:r>
              <a:rPr sz="1250" b="0">
                <a:solidFill>
                  <a:srgbClr val="000000"/>
                </a:solidFill>
                <a:latin typeface="Arial"/>
              </a:rPr>
              <a:t> = 2 × 2 × 2 × 2 × 2 × 2 × 2 × 2 × 2 × 2 = 1024.</a:t>
            </a:r>
          </a:p>
          <a:p>
            <a:pPr algn="l" marL="182880" indent="0">
              <a:spcAft>
                <a:spcPts val="300"/>
              </a:spcAft>
            </a:pPr>
            <a:r>
              <a:rPr sz="1250" b="0">
                <a:solidFill>
                  <a:srgbClr val="000000"/>
                </a:solidFill>
                <a:latin typeface="Arial"/>
              </a:rPr>
              <a:t>Answer: </a:t>
            </a:r>
            <a:r>
              <a:rPr sz="1250" b="1">
                <a:solidFill>
                  <a:srgbClr val="000000"/>
                </a:solidFill>
                <a:latin typeface="Arial"/>
              </a:rPr>
              <a:t>1024 cells</a:t>
            </a:r>
            <a:r>
              <a:rPr sz="1250" b="0">
                <a:solidFill>
                  <a:srgbClr val="000000"/>
                </a:solidFill>
                <a:latin typeface="Arial"/>
              </a:rPr>
              <a:t>, about 1 × 10</a:t>
            </a:r>
            <a:r>
              <a:rPr sz="1250" b="0" baseline="30000">
                <a:solidFill>
                  <a:srgbClr val="000000"/>
                </a:solidFill>
                <a:latin typeface="Arial"/>
              </a:rPr>
              <a:t>3</a:t>
            </a:r>
            <a:r>
              <a:rPr sz="1250" b="0">
                <a:solidFill>
                  <a:srgbClr val="000000"/>
                </a:solidFill>
                <a:latin typeface="Arial"/>
              </a:rPr>
              <a:t> in standard form (B1 L4 Magnification and cell size).</a:t>
            </a:r>
          </a:p>
        </p:txBody>
      </p:sp>
      <p:sp>
        <p:nvSpPr>
          <p:cNvPr id="22" name="TextBox 21"/>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Counting dividing cells</a:t>
            </a:r>
          </a:p>
        </p:txBody>
      </p:sp>
      <p:sp>
        <p:nvSpPr>
          <p:cNvPr id="23" name="Rectangle 22"/>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744968" y="1509674"/>
            <a:ext cx="3959351" cy="780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Scientists count the dividing cells in a stained root tip to find where the root grows fastest. Close to the tip, many cells are dividing; further back, cells stop dividing, get longer and become specialised.</a:t>
            </a:r>
          </a:p>
        </p:txBody>
      </p:sp>
      <p:sp>
        <p:nvSpPr>
          <p:cNvPr id="25" name="Rectangle 24"/>
          <p:cNvSpPr/>
          <p:nvPr/>
        </p:nvSpPr>
        <p:spPr>
          <a:xfrm>
            <a:off x="7744968" y="2326538"/>
            <a:ext cx="3959351" cy="542544"/>
          </a:xfrm>
          <a:prstGeom prst="rect">
            <a:avLst/>
          </a:prstGeom>
          <a:noFill/>
          <a:ln w="12700">
            <a:solidFill>
              <a:srgbClr val="2E7D32"/>
            </a:solidFill>
          </a:ln>
          <a:effectLst/>
        </p:spPr>
        <p:txBody>
          <a:bodyPr rtlCol="0" anchor="ctr"/>
          <a:lstStyle/>
          <a:p>
            <a:pPr algn="ctr"/>
          </a:p>
        </p:txBody>
      </p:sp>
      <p:sp>
        <p:nvSpPr>
          <p:cNvPr id="26" name="TextBox 25"/>
          <p:cNvSpPr txBox="1"/>
          <p:nvPr/>
        </p:nvSpPr>
        <p:spPr>
          <a:xfrm>
            <a:off x="7882128" y="2399690"/>
            <a:ext cx="3685031" cy="41452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percentage of cells dividing = cells dividing ÷ total cells × 100</a:t>
            </a:r>
          </a:p>
        </p:txBody>
      </p:sp>
      <p:sp>
        <p:nvSpPr>
          <p:cNvPr id="27" name="TextBox 26"/>
          <p:cNvSpPr txBox="1"/>
          <p:nvPr/>
        </p:nvSpPr>
        <p:spPr>
          <a:xfrm>
            <a:off x="7744968" y="2942234"/>
            <a:ext cx="3959351" cy="13136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a:t>
            </a:r>
            <a:r>
              <a:rPr sz="1250" b="0">
                <a:solidFill>
                  <a:srgbClr val="000000"/>
                </a:solidFill>
                <a:latin typeface="Arial"/>
              </a:rPr>
              <a:t> 9 of 180 cells in a root tip are dividing. What percentage of the cells are dividing?</a:t>
            </a:r>
          </a:p>
          <a:p>
            <a:pPr algn="l" marL="182880" indent="0">
              <a:spcAft>
                <a:spcPts val="300"/>
              </a:spcAft>
            </a:pPr>
            <a:r>
              <a:rPr sz="1250" b="0">
                <a:solidFill>
                  <a:srgbClr val="000000"/>
                </a:solidFill>
                <a:latin typeface="Arial"/>
              </a:rPr>
              <a:t>Step 1: 9 ÷ 180 = 0.05.</a:t>
            </a:r>
          </a:p>
          <a:p>
            <a:pPr algn="l" marL="182880" indent="0">
              <a:spcAft>
                <a:spcPts val="300"/>
              </a:spcAft>
            </a:pPr>
            <a:r>
              <a:rPr sz="1250" b="0">
                <a:solidFill>
                  <a:srgbClr val="000000"/>
                </a:solidFill>
                <a:latin typeface="Arial"/>
              </a:rPr>
              <a:t>Step 2: 0.05 × 100 = 5 %.</a:t>
            </a:r>
          </a:p>
          <a:p>
            <a:pPr algn="l" marL="182880" indent="0">
              <a:spcAft>
                <a:spcPts val="300"/>
              </a:spcAft>
            </a:pPr>
            <a:r>
              <a:rPr sz="1250" b="0">
                <a:solidFill>
                  <a:srgbClr val="000000"/>
                </a:solidFill>
                <a:latin typeface="Arial"/>
              </a:rPr>
              <a:t>Answer: </a:t>
            </a:r>
            <a:r>
              <a:rPr sz="1250" b="1">
                <a:solidFill>
                  <a:srgbClr val="000000"/>
                </a:solidFill>
                <a:latin typeface="Arial"/>
              </a:rPr>
              <a:t>5 %</a:t>
            </a:r>
            <a:r>
              <a:rPr sz="1250" b="0">
                <a:solidFill>
                  <a:srgbClr val="000000"/>
                </a:solidFill>
                <a:latin typeface="Arial"/>
              </a:rPr>
              <a:t>.</a:t>
            </a:r>
          </a:p>
          <a:p>
            <a:pPr algn="l" marL="182880" indent="0">
              <a:spcAft>
                <a:spcPts val="300"/>
              </a:spcAft>
            </a:pPr>
            <a:r>
              <a:rPr sz="1250" b="0">
                <a:solidFill>
                  <a:srgbClr val="000000"/>
                </a:solidFill>
                <a:latin typeface="Arial"/>
              </a:rPr>
              <a:t>Check: 5 % of 180 = 180 ÷ 100 × 5 = 9. ✓</a:t>
            </a:r>
          </a:p>
        </p:txBody>
      </p:sp>
      <p:pic>
        <p:nvPicPr>
          <p:cNvPr id="28" name="Picture 27" descr="9. Counting dividing cells. Watch out: divide the number of cells dividing by the total, not the other way round, and multiply by 100. A percentage of cells can never be more than 100 %."/>
          <p:cNvPicPr>
            <a:picLocks noChangeAspect="1"/>
          </p:cNvPicPr>
          <p:nvPr/>
        </p:nvPicPr>
        <p:blipFill>
          <a:blip r:embed="rId4"/>
          <a:stretch>
            <a:fillRect/>
          </a:stretch>
        </p:blipFill>
        <p:spPr>
          <a:xfrm>
            <a:off x="11841480" y="1509674"/>
            <a:ext cx="2852928" cy="3010452"/>
          </a:xfrm>
          <a:prstGeom prst="rect">
            <a:avLst/>
          </a:prstGeom>
        </p:spPr>
      </p:pic>
      <p:sp>
        <p:nvSpPr>
          <p:cNvPr id="29" name="Rectangle 28"/>
          <p:cNvSpPr/>
          <p:nvPr/>
        </p:nvSpPr>
        <p:spPr>
          <a:xfrm>
            <a:off x="7744968" y="4611566"/>
            <a:ext cx="50292" cy="344424"/>
          </a:xfrm>
          <a:prstGeom prst="rect">
            <a:avLst/>
          </a:prstGeom>
          <a:solidFill>
            <a:srgbClr val="2E7D32"/>
          </a:solidFill>
          <a:ln>
            <a:noFill/>
          </a:ln>
          <a:effectLst/>
        </p:spPr>
        <p:txBody>
          <a:bodyPr rtlCol="0" anchor="ctr"/>
          <a:lstStyle/>
          <a:p>
            <a:pPr algn="ctr"/>
          </a:p>
        </p:txBody>
      </p:sp>
      <p:sp>
        <p:nvSpPr>
          <p:cNvPr id="30" name="TextBox 29"/>
          <p:cNvSpPr txBox="1"/>
          <p:nvPr/>
        </p:nvSpPr>
        <p:spPr>
          <a:xfrm>
            <a:off x="7909560" y="458413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divide the number of cells dividing by the total, not the other way round, and multiply by 100. A percentage of cells can never be more than 100 %.</a:t>
            </a:r>
          </a:p>
        </p:txBody>
      </p:sp>
      <p:sp>
        <p:nvSpPr>
          <p:cNvPr id="31" name="TextBox 30"/>
          <p:cNvSpPr txBox="1"/>
          <p:nvPr/>
        </p:nvSpPr>
        <p:spPr>
          <a:xfrm>
            <a:off x="7744968" y="5038286"/>
            <a:ext cx="6949440" cy="6659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Time in a stage (stretch):</a:t>
            </a:r>
            <a:r>
              <a:rPr sz="1250" b="0">
                <a:solidFill>
                  <a:srgbClr val="000000"/>
                </a:solidFill>
                <a:latin typeface="Arial"/>
              </a:rPr>
              <a:t> the more cells you see in a stage, the longer that stage lasts.</a:t>
            </a:r>
          </a:p>
          <a:p>
            <a:pPr algn="l" marL="182880" indent="0">
              <a:spcAft>
                <a:spcPts val="300"/>
              </a:spcAft>
            </a:pPr>
            <a:r>
              <a:rPr sz="1250" b="0">
                <a:solidFill>
                  <a:srgbClr val="000000"/>
                </a:solidFill>
                <a:latin typeface="Arial"/>
              </a:rPr>
              <a:t>time in mitosis = (cells in mitosis ÷ total cells) × time for one cell cycle</a:t>
            </a:r>
          </a:p>
          <a:p>
            <a:pPr algn="l">
              <a:spcAft>
                <a:spcPts val="300"/>
              </a:spcAft>
            </a:pPr>
            <a:r>
              <a:rPr sz="1250" b="0">
                <a:solidFill>
                  <a:srgbClr val="000000"/>
                </a:solidFill>
                <a:latin typeface="Arial"/>
              </a:rPr>
              <a:t>For example, 10 of 240 cells are in mitosis, and the cycle takes 24 hours: 10 ÷ 240 × 24 = 1 hour.</a:t>
            </a:r>
          </a:p>
        </p:txBody>
      </p:sp>
      <p:sp>
        <p:nvSpPr>
          <p:cNvPr id="32" name="TextBox 31"/>
          <p:cNvSpPr txBox="1"/>
          <p:nvPr/>
        </p:nvSpPr>
        <p:spPr>
          <a:xfrm>
            <a:off x="7744968" y="589629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Answering cell cycle questions</a:t>
            </a:r>
          </a:p>
        </p:txBody>
      </p:sp>
      <p:sp>
        <p:nvSpPr>
          <p:cNvPr id="33" name="Rectangle 32"/>
          <p:cNvSpPr/>
          <p:nvPr/>
        </p:nvSpPr>
        <p:spPr>
          <a:xfrm>
            <a:off x="7744968" y="6156902"/>
            <a:ext cx="6949440" cy="19202"/>
          </a:xfrm>
          <a:prstGeom prst="rect">
            <a:avLst/>
          </a:prstGeom>
          <a:solidFill>
            <a:srgbClr val="2E7D32"/>
          </a:solidFill>
          <a:ln>
            <a:noFill/>
          </a:ln>
          <a:effectLst/>
        </p:spPr>
        <p:txBody>
          <a:bodyPr rtlCol="0" anchor="ctr"/>
          <a:lstStyle/>
          <a:p>
            <a:pPr algn="ctr"/>
          </a:p>
        </p:txBody>
      </p:sp>
      <p:sp>
        <p:nvSpPr>
          <p:cNvPr id="34" name="TextBox 33"/>
          <p:cNvSpPr txBox="1"/>
          <p:nvPr/>
        </p:nvSpPr>
        <p:spPr>
          <a:xfrm>
            <a:off x="7744968" y="6244684"/>
            <a:ext cx="6949440" cy="2037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Give the stages in order, and use the key words: grows, sub-cellular structures, the DNA replicates (is copied), one set of chromosomes pulled to each end, the nucleus divides, the cytoplasm and cell membrane divide, two genetically identical cells.</a:t>
            </a:r>
          </a:p>
          <a:p>
            <a:pPr algn="l" marL="182880" indent="-182880">
              <a:spcAft>
                <a:spcPts val="300"/>
              </a:spcAft>
              <a:buClr>
                <a:srgbClr val="2E7D32"/>
              </a:buClr>
              <a:buSzPct val="115000"/>
              <a:buFont typeface="Arial"/>
              <a:buChar char="•"/>
            </a:pPr>
            <a:r>
              <a:rPr sz="1250" b="0">
                <a:solidFill>
                  <a:srgbClr val="000000"/>
                </a:solidFill>
                <a:latin typeface="Arial"/>
              </a:rPr>
              <a:t>Question: "Explain why a cell must copy its DNA before it divides."</a:t>
            </a:r>
          </a:p>
          <a:p>
            <a:pPr algn="l" marL="182880" indent="-182880">
              <a:spcAft>
                <a:spcPts val="300"/>
              </a:spcAft>
              <a:buClr>
                <a:srgbClr val="2E7D32"/>
              </a:buClr>
              <a:buSzPct val="115000"/>
              <a:buFont typeface="Arial"/>
              <a:buChar char="•"/>
            </a:pPr>
            <a:r>
              <a:rPr sz="1250" b="0">
                <a:solidFill>
                  <a:srgbClr val="000000"/>
                </a:solidFill>
                <a:latin typeface="Arial"/>
              </a:rPr>
              <a:t>Model answer: "So that each daughter cell gets a full set of chromosomes. The DNA replicates to form two copies of each chromosome. In mitosis, one copy of each chromosome goes to each end of the cell. If the DNA were not copied, each new cell would get only some of the chromosomes."</a:t>
            </a:r>
          </a:p>
          <a:p>
            <a:pPr algn="l" marL="182880" indent="-182880">
              <a:spcAft>
                <a:spcPts val="300"/>
              </a:spcAft>
              <a:buClr>
                <a:srgbClr val="2E7D32"/>
              </a:buClr>
              <a:buSzPct val="115000"/>
              <a:buFont typeface="Arial"/>
              <a:buChar char="•"/>
            </a:pPr>
            <a:r>
              <a:rPr sz="1250" b="0">
                <a:solidFill>
                  <a:srgbClr val="000000"/>
                </a:solidFill>
                <a:latin typeface="Arial"/>
              </a:rPr>
              <a:t>"The chromosomes split" or "the cell splits into four" scores nothing: say one set of chromosomes is pulled to each end, and two cells are made.</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Cell division: mitosis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3419348"/>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Cell cycle</a:t>
            </a:r>
            <a:r>
              <a:rPr sz="1200" b="0">
                <a:solidFill>
                  <a:srgbClr val="000000"/>
                </a:solidFill>
                <a:latin typeface="Arial"/>
              </a:rPr>
              <a:t>: the series of stages in which a cell grows, copies its DNA and divides into two identical cells.</a:t>
            </a:r>
          </a:p>
          <a:p>
            <a:pPr algn="l">
              <a:spcAft>
                <a:spcPts val="340"/>
              </a:spcAft>
            </a:pPr>
            <a:r>
              <a:rPr sz="1200" b="1">
                <a:solidFill>
                  <a:srgbClr val="000000"/>
                </a:solidFill>
                <a:latin typeface="Arial"/>
              </a:rPr>
              <a:t>Chromosome</a:t>
            </a:r>
            <a:r>
              <a:rPr sz="1200" b="0">
                <a:solidFill>
                  <a:srgbClr val="000000"/>
                </a:solidFill>
                <a:latin typeface="Arial"/>
              </a:rPr>
              <a:t>: a structure in the nucleus, made of DNA, that carries a large number of genes.</a:t>
            </a:r>
          </a:p>
          <a:p>
            <a:pPr algn="l">
              <a:spcAft>
                <a:spcPts val="340"/>
              </a:spcAft>
            </a:pPr>
            <a:r>
              <a:rPr sz="1200" b="1">
                <a:solidFill>
                  <a:srgbClr val="000000"/>
                </a:solidFill>
                <a:latin typeface="Arial"/>
              </a:rPr>
              <a:t>Daughter cells</a:t>
            </a:r>
            <a:r>
              <a:rPr sz="1200" b="0">
                <a:solidFill>
                  <a:srgbClr val="000000"/>
                </a:solidFill>
                <a:latin typeface="Arial"/>
              </a:rPr>
              <a:t>: the two new cells made when a cell divides.</a:t>
            </a:r>
          </a:p>
          <a:p>
            <a:pPr algn="l">
              <a:spcAft>
                <a:spcPts val="340"/>
              </a:spcAft>
            </a:pPr>
            <a:r>
              <a:rPr sz="1200" b="1">
                <a:solidFill>
                  <a:srgbClr val="000000"/>
                </a:solidFill>
                <a:latin typeface="Arial"/>
              </a:rPr>
              <a:t>DNA</a:t>
            </a:r>
            <a:r>
              <a:rPr sz="1200" b="0">
                <a:solidFill>
                  <a:srgbClr val="000000"/>
                </a:solidFill>
                <a:latin typeface="Arial"/>
              </a:rPr>
              <a:t>: the chemical that carries the genetic instructions for a cell.</a:t>
            </a:r>
          </a:p>
          <a:p>
            <a:pPr algn="l">
              <a:spcAft>
                <a:spcPts val="340"/>
              </a:spcAft>
            </a:pPr>
            <a:r>
              <a:rPr sz="1200" b="1">
                <a:solidFill>
                  <a:srgbClr val="000000"/>
                </a:solidFill>
                <a:latin typeface="Arial"/>
              </a:rPr>
              <a:t>Gene</a:t>
            </a:r>
            <a:r>
              <a:rPr sz="1200" b="0">
                <a:solidFill>
                  <a:srgbClr val="000000"/>
                </a:solidFill>
                <a:latin typeface="Arial"/>
              </a:rPr>
              <a:t>: a small section of DNA on a chromosome.</a:t>
            </a:r>
          </a:p>
          <a:p>
            <a:pPr algn="l">
              <a:spcAft>
                <a:spcPts val="340"/>
              </a:spcAft>
            </a:pPr>
            <a:r>
              <a:rPr sz="1200" b="1">
                <a:solidFill>
                  <a:srgbClr val="000000"/>
                </a:solidFill>
                <a:latin typeface="Arial"/>
              </a:rPr>
              <a:t>Genetically identical</a:t>
            </a:r>
            <a:r>
              <a:rPr sz="1200" b="0">
                <a:solidFill>
                  <a:srgbClr val="000000"/>
                </a:solidFill>
                <a:latin typeface="Arial"/>
              </a:rPr>
              <a:t>: having exactly the same genetic material.</a:t>
            </a:r>
          </a:p>
          <a:p>
            <a:pPr algn="l">
              <a:spcAft>
                <a:spcPts val="340"/>
              </a:spcAft>
            </a:pPr>
            <a:r>
              <a:rPr sz="1200" b="1">
                <a:solidFill>
                  <a:srgbClr val="000000"/>
                </a:solidFill>
                <a:latin typeface="Arial"/>
              </a:rPr>
              <a:t>Light micrograph</a:t>
            </a:r>
            <a:r>
              <a:rPr sz="1200" b="0">
                <a:solidFill>
                  <a:srgbClr val="000000"/>
                </a:solidFill>
                <a:latin typeface="Arial"/>
              </a:rPr>
              <a:t>: a picture of something seen through a light microscope.</a:t>
            </a:r>
          </a:p>
          <a:p>
            <a:pPr algn="l">
              <a:spcAft>
                <a:spcPts val="340"/>
              </a:spcAft>
            </a:pPr>
            <a:r>
              <a:rPr sz="1200" b="1">
                <a:solidFill>
                  <a:srgbClr val="000000"/>
                </a:solidFill>
                <a:latin typeface="Arial"/>
              </a:rPr>
              <a:t>Mitosis</a:t>
            </a:r>
            <a:r>
              <a:rPr sz="1200" b="0">
                <a:solidFill>
                  <a:srgbClr val="000000"/>
                </a:solidFill>
                <a:latin typeface="Arial"/>
              </a:rPr>
              <a:t>: the stage of the cell cycle in which one set of chromosomes is pulled to each end of the cell and the nucleus divides.</a:t>
            </a:r>
          </a:p>
          <a:p>
            <a:pPr algn="l">
              <a:spcAft>
                <a:spcPts val="340"/>
              </a:spcAft>
            </a:pPr>
            <a:r>
              <a:rPr sz="1200" b="1">
                <a:solidFill>
                  <a:srgbClr val="000000"/>
                </a:solidFill>
                <a:latin typeface="Arial"/>
              </a:rPr>
              <a:t>Multicellular organism</a:t>
            </a:r>
            <a:r>
              <a:rPr sz="1200" b="0">
                <a:solidFill>
                  <a:srgbClr val="000000"/>
                </a:solidFill>
                <a:latin typeface="Arial"/>
              </a:rPr>
              <a:t>: an organism made of many cells, such as a human or a tree.</a:t>
            </a:r>
          </a:p>
          <a:p>
            <a:pPr algn="l">
              <a:spcAft>
                <a:spcPts val="340"/>
              </a:spcAft>
            </a:pPr>
            <a:r>
              <a:rPr sz="1200" b="1">
                <a:solidFill>
                  <a:srgbClr val="000000"/>
                </a:solidFill>
                <a:latin typeface="Arial"/>
              </a:rPr>
              <a:t>Nucleus</a:t>
            </a:r>
            <a:r>
              <a:rPr sz="1200" b="0">
                <a:solidFill>
                  <a:srgbClr val="000000"/>
                </a:solidFill>
                <a:latin typeface="Arial"/>
              </a:rPr>
              <a:t>: the part of a cell that contains the genetic material, which controls the activities of the cell.</a:t>
            </a:r>
          </a:p>
          <a:p>
            <a:pPr algn="l">
              <a:spcAft>
                <a:spcPts val="340"/>
              </a:spcAft>
            </a:pPr>
            <a:r>
              <a:rPr sz="1200" b="1">
                <a:solidFill>
                  <a:srgbClr val="000000"/>
                </a:solidFill>
                <a:latin typeface="Arial"/>
              </a:rPr>
              <a:t>Stain</a:t>
            </a:r>
            <a:r>
              <a:rPr sz="1200" b="0">
                <a:solidFill>
                  <a:srgbClr val="000000"/>
                </a:solidFill>
                <a:latin typeface="Arial"/>
              </a:rPr>
              <a:t>: a dye that colours cells, or parts of cells, so they are easier to see.</a:t>
            </a:r>
          </a:p>
          <a:p>
            <a:pPr algn="l">
              <a:spcAft>
                <a:spcPts val="340"/>
              </a:spcAft>
            </a:pPr>
            <a:r>
              <a:rPr sz="1200" b="1">
                <a:solidFill>
                  <a:srgbClr val="000000"/>
                </a:solidFill>
                <a:latin typeface="Arial"/>
              </a:rPr>
              <a:t>Sub-cellular structure</a:t>
            </a:r>
            <a:r>
              <a:rPr sz="1200" b="0">
                <a:solidFill>
                  <a:srgbClr val="000000"/>
                </a:solidFill>
                <a:latin typeface="Arial"/>
              </a:rPr>
              <a:t>: a part inside a cell that has a particular job, such as the nucleus or a mitochondrion.</a:t>
            </a:r>
          </a:p>
        </p:txBody>
      </p:sp>
      <p:sp>
        <p:nvSpPr>
          <p:cNvPr id="9" name="Rectangle 8"/>
          <p:cNvSpPr/>
          <p:nvPr/>
        </p:nvSpPr>
        <p:spPr>
          <a:xfrm>
            <a:off x="548640" y="1161288"/>
            <a:ext cx="6949440" cy="3821683"/>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548640" y="513842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1" name="Rectangle 10"/>
          <p:cNvSpPr/>
          <p:nvPr/>
        </p:nvSpPr>
        <p:spPr>
          <a:xfrm>
            <a:off x="548640" y="5399024"/>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5486806"/>
            <a:ext cx="6949440" cy="19232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Learn the three stages in order: grow and copy the DNA; mitosis; the cytoplasm and cell membrane divide.</a:t>
            </a:r>
          </a:p>
          <a:p>
            <a:pPr algn="l" marL="182880" indent="-182880">
              <a:spcAft>
                <a:spcPts val="300"/>
              </a:spcAft>
              <a:buClr>
                <a:srgbClr val="2E7D32"/>
              </a:buClr>
              <a:buSzPct val="115000"/>
              <a:buFont typeface="Arial"/>
              <a:buChar char="•"/>
            </a:pPr>
            <a:r>
              <a:rPr sz="1250" b="0">
                <a:solidFill>
                  <a:srgbClr val="000000"/>
                </a:solidFill>
                <a:latin typeface="Arial"/>
              </a:rPr>
              <a:t>Mitosis is the stage when one set of chromosomes is pulled to each end and the nucleus divides.</a:t>
            </a:r>
          </a:p>
          <a:p>
            <a:pPr algn="l" marL="182880" indent="-182880">
              <a:spcAft>
                <a:spcPts val="300"/>
              </a:spcAft>
              <a:buClr>
                <a:srgbClr val="2E7D32"/>
              </a:buClr>
              <a:buSzPct val="115000"/>
              <a:buFont typeface="Arial"/>
              <a:buChar char="•"/>
            </a:pPr>
            <a:r>
              <a:rPr sz="1250" b="0">
                <a:solidFill>
                  <a:srgbClr val="000000"/>
                </a:solidFill>
                <a:latin typeface="Arial"/>
              </a:rPr>
              <a:t>Say "two genetically identical cells", and give the chromosome number: 46 → 46.</a:t>
            </a:r>
          </a:p>
          <a:p>
            <a:pPr algn="l" marL="182880" indent="-182880">
              <a:spcAft>
                <a:spcPts val="300"/>
              </a:spcAft>
              <a:buClr>
                <a:srgbClr val="2E7D32"/>
              </a:buClr>
              <a:buSzPct val="115000"/>
              <a:buFont typeface="Arial"/>
              <a:buChar char="•"/>
            </a:pPr>
            <a:r>
              <a:rPr sz="1250" b="0">
                <a:solidFill>
                  <a:srgbClr val="000000"/>
                </a:solidFill>
                <a:latin typeface="Arial"/>
              </a:rPr>
              <a:t>Do not use the phase names: describe what the chromosomes do.</a:t>
            </a:r>
          </a:p>
          <a:p>
            <a:pPr algn="l" marL="182880" indent="-182880">
              <a:spcAft>
                <a:spcPts val="300"/>
              </a:spcAft>
              <a:buClr>
                <a:srgbClr val="2E7D32"/>
              </a:buClr>
              <a:buSzPct val="115000"/>
              <a:buFont typeface="Arial"/>
              <a:buChar char="•"/>
            </a:pPr>
            <a:r>
              <a:rPr sz="1250" b="0">
                <a:solidFill>
                  <a:srgbClr val="000000"/>
                </a:solidFill>
                <a:latin typeface="Arial"/>
              </a:rPr>
              <a:t>In percentage questions, write the formula, show your working and check the answer is sensible.</a:t>
            </a:r>
          </a:p>
          <a:p>
            <a:pPr algn="l" marL="182880" indent="-182880">
              <a:spcAft>
                <a:spcPts val="300"/>
              </a:spcAft>
              <a:buClr>
                <a:srgbClr val="2E7D32"/>
              </a:buClr>
              <a:buSzPct val="115000"/>
              <a:buFont typeface="Arial"/>
              <a:buChar char="•"/>
            </a:pPr>
            <a:r>
              <a:rPr sz="1250" b="0">
                <a:solidFill>
                  <a:srgbClr val="000000"/>
                </a:solidFill>
                <a:latin typeface="Arial"/>
              </a:rPr>
              <a:t>Energy is </a:t>
            </a:r>
            <a:r>
              <a:rPr sz="1250" b="1">
                <a:solidFill>
                  <a:srgbClr val="000000"/>
                </a:solidFill>
                <a:latin typeface="Arial"/>
              </a:rPr>
              <a:t>released</a:t>
            </a:r>
            <a:r>
              <a:rPr sz="1250" b="0">
                <a:solidFill>
                  <a:srgbClr val="000000"/>
                </a:solidFill>
                <a:latin typeface="Arial"/>
              </a:rPr>
              <a:t> by respiration in mitochondria. Never write that energy is "made".</a:t>
            </a:r>
          </a:p>
        </p:txBody>
      </p:sp>
      <p:sp>
        <p:nvSpPr>
          <p:cNvPr id="13" name="TextBox 12"/>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4" name="TextBox 13"/>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5" name="TextBox 14"/>
          <p:cNvSpPr txBox="1"/>
          <p:nvPr/>
        </p:nvSpPr>
        <p:spPr>
          <a:xfrm>
            <a:off x="7863840" y="1508760"/>
            <a:ext cx="6711696" cy="19994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What is a chromosome made of, and what does it carry?</a:t>
            </a:r>
          </a:p>
          <a:p>
            <a:pPr algn="l" marL="274320" indent="-274320">
              <a:spcAft>
                <a:spcPts val="300"/>
              </a:spcAft>
              <a:buNone/>
            </a:pPr>
            <a:r>
              <a:rPr sz="1250" b="1">
                <a:solidFill>
                  <a:srgbClr val="2E7D32"/>
                </a:solidFill>
                <a:latin typeface="Arial"/>
              </a:rPr>
              <a:t>2.	</a:t>
            </a:r>
            <a:r>
              <a:rPr sz="1250" b="0">
                <a:solidFill>
                  <a:srgbClr val="000000"/>
                </a:solidFill>
                <a:latin typeface="Arial"/>
              </a:rPr>
              <a:t>How many chromosomes are in a human body cell, and how are they arranged?</a:t>
            </a:r>
          </a:p>
          <a:p>
            <a:pPr algn="l" marL="274320" indent="-274320">
              <a:spcAft>
                <a:spcPts val="300"/>
              </a:spcAft>
              <a:buNone/>
            </a:pPr>
            <a:r>
              <a:rPr sz="1250" b="1">
                <a:solidFill>
                  <a:srgbClr val="2E7D32"/>
                </a:solidFill>
                <a:latin typeface="Arial"/>
              </a:rPr>
              <a:t>3.	</a:t>
            </a:r>
            <a:r>
              <a:rPr sz="1250" b="0">
                <a:solidFill>
                  <a:srgbClr val="000000"/>
                </a:solidFill>
                <a:latin typeface="Arial"/>
              </a:rPr>
              <a:t>Name the three stages of the cell cycle.</a:t>
            </a:r>
          </a:p>
          <a:p>
            <a:pPr algn="l" marL="274320" indent="-274320">
              <a:spcAft>
                <a:spcPts val="300"/>
              </a:spcAft>
              <a:buNone/>
            </a:pPr>
            <a:r>
              <a:rPr sz="1250" b="1">
                <a:solidFill>
                  <a:srgbClr val="2E7D32"/>
                </a:solidFill>
                <a:latin typeface="Arial"/>
              </a:rPr>
              <a:t>4.	</a:t>
            </a:r>
            <a:r>
              <a:rPr sz="1250" b="0">
                <a:solidFill>
                  <a:srgbClr val="000000"/>
                </a:solidFill>
                <a:latin typeface="Arial"/>
              </a:rPr>
              <a:t>What happens to the number of sub-cellular structures in stage 1?</a:t>
            </a:r>
          </a:p>
          <a:p>
            <a:pPr algn="l" marL="274320" indent="-274320">
              <a:spcAft>
                <a:spcPts val="300"/>
              </a:spcAft>
              <a:buNone/>
            </a:pPr>
            <a:r>
              <a:rPr sz="1250" b="1">
                <a:solidFill>
                  <a:srgbClr val="2E7D32"/>
                </a:solidFill>
                <a:latin typeface="Arial"/>
              </a:rPr>
              <a:t>5.	</a:t>
            </a:r>
            <a:r>
              <a:rPr sz="1250" b="0">
                <a:solidFill>
                  <a:srgbClr val="000000"/>
                </a:solidFill>
                <a:latin typeface="Arial"/>
              </a:rPr>
              <a:t>Describe what happens in mitosis.</a:t>
            </a:r>
          </a:p>
          <a:p>
            <a:pPr algn="l" marL="274320" indent="-274320">
              <a:spcAft>
                <a:spcPts val="300"/>
              </a:spcAft>
              <a:buNone/>
            </a:pPr>
            <a:r>
              <a:rPr sz="1250" b="1">
                <a:solidFill>
                  <a:srgbClr val="2E7D32"/>
                </a:solidFill>
                <a:latin typeface="Arial"/>
              </a:rPr>
              <a:t>6.	</a:t>
            </a:r>
            <a:r>
              <a:rPr sz="1250" b="0">
                <a:solidFill>
                  <a:srgbClr val="000000"/>
                </a:solidFill>
                <a:latin typeface="Arial"/>
              </a:rPr>
              <a:t>Why are the two daughter cells genetically identical?</a:t>
            </a:r>
          </a:p>
          <a:p>
            <a:pPr algn="l" marL="274320" indent="-274320">
              <a:spcAft>
                <a:spcPts val="300"/>
              </a:spcAft>
              <a:buNone/>
            </a:pPr>
            <a:r>
              <a:rPr sz="1250" b="1">
                <a:solidFill>
                  <a:srgbClr val="2E7D32"/>
                </a:solidFill>
                <a:latin typeface="Arial"/>
              </a:rPr>
              <a:t>7.	</a:t>
            </a:r>
            <a:r>
              <a:rPr sz="1250" b="0">
                <a:solidFill>
                  <a:srgbClr val="000000"/>
                </a:solidFill>
                <a:latin typeface="Arial"/>
              </a:rPr>
              <a:t>Give three reasons why cells divide by mitosis.</a:t>
            </a:r>
          </a:p>
          <a:p>
            <a:pPr algn="l" marL="274320" indent="-274320">
              <a:spcAft>
                <a:spcPts val="300"/>
              </a:spcAft>
              <a:buNone/>
            </a:pPr>
            <a:r>
              <a:rPr sz="1250" b="1">
                <a:solidFill>
                  <a:srgbClr val="2E7D32"/>
                </a:solidFill>
                <a:latin typeface="Arial"/>
              </a:rPr>
              <a:t>8.	</a:t>
            </a:r>
            <a:r>
              <a:rPr sz="1250" b="0">
                <a:solidFill>
                  <a:srgbClr val="000000"/>
                </a:solidFill>
                <a:latin typeface="Arial"/>
              </a:rPr>
              <a:t>One cell divides by mitosis. In each round, every cell divides once. How many cells are there after 6 rounds?</a:t>
            </a:r>
          </a:p>
        </p:txBody>
      </p:sp>
      <p:sp>
        <p:nvSpPr>
          <p:cNvPr id="16" name="Rectangle 15"/>
          <p:cNvSpPr/>
          <p:nvPr/>
        </p:nvSpPr>
        <p:spPr>
          <a:xfrm>
            <a:off x="7744968" y="1161288"/>
            <a:ext cx="6949440" cy="2401824"/>
          </a:xfrm>
          <a:prstGeom prst="rect">
            <a:avLst/>
          </a:prstGeom>
          <a:noFill/>
          <a:ln w="12700">
            <a:solidFill>
              <a:srgbClr val="2E7D32"/>
            </a:solidFill>
          </a:ln>
          <a:effectLst/>
        </p:spPr>
        <p:txBody>
          <a:bodyPr rtlCol="0" anchor="ctr"/>
          <a:lstStyle/>
          <a:p>
            <a:pPr algn="ctr"/>
          </a:p>
        </p:txBody>
      </p:sp>
      <p:sp>
        <p:nvSpPr>
          <p:cNvPr id="17" name="TextBox 16"/>
          <p:cNvSpPr txBox="1"/>
          <p:nvPr/>
        </p:nvSpPr>
        <p:spPr>
          <a:xfrm>
            <a:off x="7863840" y="37185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8" name="TextBox 17"/>
          <p:cNvSpPr txBox="1"/>
          <p:nvPr/>
        </p:nvSpPr>
        <p:spPr>
          <a:xfrm>
            <a:off x="7863840" y="4002024"/>
            <a:ext cx="6711696" cy="168452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DNA. It carries a large number of genes.</a:t>
            </a:r>
          </a:p>
          <a:p>
            <a:pPr algn="l" marL="274320" indent="-274320">
              <a:spcAft>
                <a:spcPts val="100"/>
              </a:spcAft>
              <a:buNone/>
            </a:pPr>
            <a:r>
              <a:rPr sz="1150" b="1">
                <a:solidFill>
                  <a:srgbClr val="2E7D32"/>
                </a:solidFill>
                <a:latin typeface="Arial"/>
              </a:rPr>
              <a:t>2.	</a:t>
            </a:r>
            <a:r>
              <a:rPr sz="1150" b="0">
                <a:solidFill>
                  <a:srgbClr val="000000"/>
                </a:solidFill>
                <a:latin typeface="Arial"/>
              </a:rPr>
              <a:t>46, in 23 pairs.</a:t>
            </a:r>
          </a:p>
          <a:p>
            <a:pPr algn="l" marL="274320" indent="-274320">
              <a:spcAft>
                <a:spcPts val="100"/>
              </a:spcAft>
              <a:buNone/>
            </a:pPr>
            <a:r>
              <a:rPr sz="1150" b="1">
                <a:solidFill>
                  <a:srgbClr val="2E7D32"/>
                </a:solidFill>
                <a:latin typeface="Arial"/>
              </a:rPr>
              <a:t>3.	</a:t>
            </a:r>
            <a:r>
              <a:rPr sz="1150" b="0">
                <a:solidFill>
                  <a:srgbClr val="000000"/>
                </a:solidFill>
                <a:latin typeface="Arial"/>
              </a:rPr>
              <a:t>Stage 1: the cell grows and copies its DNA. Stage 2: mitosis. Stage 3: the cytoplasm and cell membrane divide.</a:t>
            </a:r>
          </a:p>
          <a:p>
            <a:pPr algn="l" marL="274320" indent="-274320">
              <a:spcAft>
                <a:spcPts val="100"/>
              </a:spcAft>
              <a:buNone/>
            </a:pPr>
            <a:r>
              <a:rPr sz="1150" b="1">
                <a:solidFill>
                  <a:srgbClr val="2E7D32"/>
                </a:solidFill>
                <a:latin typeface="Arial"/>
              </a:rPr>
              <a:t>4.	</a:t>
            </a:r>
            <a:r>
              <a:rPr sz="1150" b="0">
                <a:solidFill>
                  <a:srgbClr val="000000"/>
                </a:solidFill>
                <a:latin typeface="Arial"/>
              </a:rPr>
              <a:t>It increases: the cell makes more of them, such as ribosomes and mitochondria.</a:t>
            </a:r>
          </a:p>
          <a:p>
            <a:pPr algn="l" marL="274320" indent="-274320">
              <a:spcAft>
                <a:spcPts val="100"/>
              </a:spcAft>
              <a:buNone/>
            </a:pPr>
            <a:r>
              <a:rPr sz="1150" b="1">
                <a:solidFill>
                  <a:srgbClr val="2E7D32"/>
                </a:solidFill>
                <a:latin typeface="Arial"/>
              </a:rPr>
              <a:t>5.	</a:t>
            </a:r>
            <a:r>
              <a:rPr sz="1150" b="0">
                <a:solidFill>
                  <a:srgbClr val="000000"/>
                </a:solidFill>
                <a:latin typeface="Arial"/>
              </a:rPr>
              <a:t>One set of chromosomes is pulled to each end of the cell, and the nucleus divides.</a:t>
            </a:r>
          </a:p>
          <a:p>
            <a:pPr algn="l" marL="274320" indent="-274320">
              <a:spcAft>
                <a:spcPts val="100"/>
              </a:spcAft>
              <a:buNone/>
            </a:pPr>
            <a:r>
              <a:rPr sz="1150" b="1">
                <a:solidFill>
                  <a:srgbClr val="2E7D32"/>
                </a:solidFill>
                <a:latin typeface="Arial"/>
              </a:rPr>
              <a:t>6.	</a:t>
            </a:r>
            <a:r>
              <a:rPr sz="1150" b="0">
                <a:solidFill>
                  <a:srgbClr val="000000"/>
                </a:solidFill>
                <a:latin typeface="Arial"/>
              </a:rPr>
              <a:t>The DNA is copied, and each daughter cell gets one copy of every chromosome.</a:t>
            </a:r>
          </a:p>
          <a:p>
            <a:pPr algn="l" marL="274320" indent="-274320">
              <a:spcAft>
                <a:spcPts val="100"/>
              </a:spcAft>
              <a:buNone/>
            </a:pPr>
            <a:r>
              <a:rPr sz="1150" b="1">
                <a:solidFill>
                  <a:srgbClr val="2E7D32"/>
                </a:solidFill>
                <a:latin typeface="Arial"/>
              </a:rPr>
              <a:t>7.	</a:t>
            </a:r>
            <a:r>
              <a:rPr sz="1150" b="0">
                <a:solidFill>
                  <a:srgbClr val="000000"/>
                </a:solidFill>
                <a:latin typeface="Arial"/>
              </a:rPr>
              <a:t>Growth (and development), repair and replacement.</a:t>
            </a:r>
          </a:p>
          <a:p>
            <a:pPr algn="l" marL="274320" indent="-274320">
              <a:spcAft>
                <a:spcPts val="100"/>
              </a:spcAft>
              <a:buNone/>
            </a:pPr>
            <a:r>
              <a:rPr sz="1150" b="1">
                <a:solidFill>
                  <a:srgbClr val="2E7D32"/>
                </a:solidFill>
                <a:latin typeface="Arial"/>
              </a:rPr>
              <a:t>8.	</a:t>
            </a:r>
            <a:r>
              <a:rPr sz="1150" b="0">
                <a:solidFill>
                  <a:srgbClr val="000000"/>
                </a:solidFill>
                <a:latin typeface="Arial"/>
              </a:rPr>
              <a:t>2</a:t>
            </a:r>
            <a:r>
              <a:rPr sz="1150" b="0" baseline="30000">
                <a:solidFill>
                  <a:srgbClr val="000000"/>
                </a:solidFill>
                <a:latin typeface="Arial"/>
              </a:rPr>
              <a:t>6</a:t>
            </a:r>
            <a:r>
              <a:rPr sz="1150" b="0">
                <a:solidFill>
                  <a:srgbClr val="000000"/>
                </a:solidFill>
                <a:latin typeface="Arial"/>
              </a:rPr>
              <a:t> = 64 cells.</a:t>
            </a:r>
          </a:p>
        </p:txBody>
      </p:sp>
      <p:sp>
        <p:nvSpPr>
          <p:cNvPr id="19" name="Rectangle 18"/>
          <p:cNvSpPr/>
          <p:nvPr/>
        </p:nvSpPr>
        <p:spPr>
          <a:xfrm>
            <a:off x="7744968" y="3654552"/>
            <a:ext cx="6949440" cy="2086863"/>
          </a:xfrm>
          <a:prstGeom prst="rect">
            <a:avLst/>
          </a:prstGeom>
          <a:noFill/>
          <a:ln w="9525">
            <a:solidFill>
              <a:srgbClr val="D2D2D2"/>
            </a:solidFill>
          </a:ln>
          <a:effectLst/>
        </p:spPr>
        <p:txBody>
          <a:bodyPr rtlCol="0" anchor="ctr"/>
          <a:lstStyle/>
          <a:p>
            <a:pPr algn="ctr"/>
          </a:p>
        </p:txBody>
      </p:sp>
      <p:sp>
        <p:nvSpPr>
          <p:cNvPr id="20" name="TextBox 19"/>
          <p:cNvSpPr txBox="1"/>
          <p:nvPr/>
        </p:nvSpPr>
        <p:spPr>
          <a:xfrm>
            <a:off x="7863840" y="5942584"/>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Common mistakes</a:t>
            </a:r>
          </a:p>
        </p:txBody>
      </p:sp>
      <p:sp>
        <p:nvSpPr>
          <p:cNvPr id="21" name="TextBox 20"/>
          <p:cNvSpPr txBox="1"/>
          <p:nvPr/>
        </p:nvSpPr>
        <p:spPr>
          <a:xfrm>
            <a:off x="7863840" y="6226047"/>
            <a:ext cx="6711696" cy="104698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"Mitosis makes four cells." </a:t>
            </a:r>
            <a:r>
              <a:rPr sz="1200" b="1">
                <a:solidFill>
                  <a:srgbClr val="000000"/>
                </a:solidFill>
                <a:latin typeface="Arial"/>
              </a:rPr>
              <a:t>Right:</a:t>
            </a:r>
            <a:r>
              <a:rPr sz="1200" b="0">
                <a:solidFill>
                  <a:srgbClr val="000000"/>
                </a:solidFill>
                <a:latin typeface="Arial"/>
              </a:rPr>
              <a:t> mitosis makes two cells.</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"Each new cell has 23 chromosomes." </a:t>
            </a:r>
            <a:r>
              <a:rPr sz="1200" b="1">
                <a:solidFill>
                  <a:srgbClr val="000000"/>
                </a:solidFill>
                <a:latin typeface="Arial"/>
              </a:rPr>
              <a:t>Right:</a:t>
            </a:r>
            <a:r>
              <a:rPr sz="1200" b="0">
                <a:solidFill>
                  <a:srgbClr val="000000"/>
                </a:solidFill>
                <a:latin typeface="Arial"/>
              </a:rPr>
              <a:t> it has 46, the same as the parent cell.</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"The DNA is copied during mitosis." </a:t>
            </a:r>
            <a:r>
              <a:rPr sz="1200" b="1">
                <a:solidFill>
                  <a:srgbClr val="000000"/>
                </a:solidFill>
                <a:latin typeface="Arial"/>
              </a:rPr>
              <a:t>Right:</a:t>
            </a:r>
            <a:r>
              <a:rPr sz="1200" b="0">
                <a:solidFill>
                  <a:srgbClr val="000000"/>
                </a:solidFill>
                <a:latin typeface="Arial"/>
              </a:rPr>
              <a:t> it is copied before, in stage 1.</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"Chromosomes appear when a cell divides." </a:t>
            </a:r>
            <a:r>
              <a:rPr sz="1200" b="1">
                <a:solidFill>
                  <a:srgbClr val="000000"/>
                </a:solidFill>
                <a:latin typeface="Arial"/>
              </a:rPr>
              <a:t>Right:</a:t>
            </a:r>
            <a:r>
              <a:rPr sz="1200" b="0">
                <a:solidFill>
                  <a:srgbClr val="000000"/>
                </a:solidFill>
                <a:latin typeface="Arial"/>
              </a:rPr>
              <a:t> they are there all the time; they only show up then.</a:t>
            </a:r>
          </a:p>
        </p:txBody>
      </p:sp>
      <p:sp>
        <p:nvSpPr>
          <p:cNvPr id="22" name="Rectangle 21"/>
          <p:cNvSpPr/>
          <p:nvPr/>
        </p:nvSpPr>
        <p:spPr>
          <a:xfrm>
            <a:off x="7744968" y="5878576"/>
            <a:ext cx="6949440" cy="1449323"/>
          </a:xfrm>
          <a:prstGeom prst="rect">
            <a:avLst/>
          </a:prstGeom>
          <a:noFill/>
          <a:ln w="12700">
            <a:solidFill>
              <a:srgbClr val="2E7D32"/>
            </a:solidFill>
          </a:ln>
          <a:effectLst/>
        </p:spPr>
        <p:txBody>
          <a:bodyPr rtlCol="0" anchor="ctr"/>
          <a:lstStyle/>
          <a:p>
            <a:pPr algn="ct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Mandatory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The cell cycle</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4</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one cell going round the cell cycle.</a:t>
            </a:r>
          </a:p>
        </p:txBody>
      </p:sp>
      <p:sp>
        <p:nvSpPr>
          <p:cNvPr id="12" name="TextBox 11"/>
          <p:cNvSpPr txBox="1"/>
          <p:nvPr/>
        </p:nvSpPr>
        <p:spPr>
          <a:xfrm>
            <a:off x="685800" y="186537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the letter P, Q or R in each stage box on the diagram.  [3]</a:t>
            </a:r>
          </a:p>
        </p:txBody>
      </p:sp>
      <p:pic>
        <p:nvPicPr>
          <p:cNvPr id="13" name="Picture 12" descr="(a) Write the letter P, Q or R in each stage box on the diagram. [3]. (b) Name the parts labelled X and Y. [2]."/>
          <p:cNvPicPr>
            <a:picLocks noChangeAspect="1"/>
          </p:cNvPicPr>
          <p:nvPr/>
        </p:nvPicPr>
        <p:blipFill>
          <a:blip r:embed="rId2"/>
          <a:srcRect l="7500" t="6000" b="2000"/>
          <a:stretch>
            <a:fillRect/>
          </a:stretch>
        </p:blipFill>
        <p:spPr>
          <a:xfrm>
            <a:off x="640080" y="2194560"/>
            <a:ext cx="4572000" cy="3537788"/>
          </a:xfrm>
          <a:prstGeom prst="rect">
            <a:avLst/>
          </a:prstGeom>
        </p:spPr>
      </p:pic>
      <p:sp>
        <p:nvSpPr>
          <p:cNvPr id="14" name="Rounded Rectangle 13"/>
          <p:cNvSpPr/>
          <p:nvPr/>
        </p:nvSpPr>
        <p:spPr>
          <a:xfrm>
            <a:off x="5321808" y="2520988"/>
            <a:ext cx="2066543" cy="806958"/>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15" name="Oval 14"/>
          <p:cNvSpPr/>
          <p:nvPr/>
        </p:nvSpPr>
        <p:spPr>
          <a:xfrm>
            <a:off x="5394960" y="2594140"/>
            <a:ext cx="310896" cy="310896"/>
          </a:xfrm>
          <a:prstGeom prst="ellipse">
            <a:avLst/>
          </a:prstGeom>
          <a:solidFill>
            <a:srgbClr val="FFFFFF"/>
          </a:solidFill>
          <a:ln w="15875">
            <a:solidFill>
              <a:srgbClr val="000000"/>
            </a:solidFill>
          </a:ln>
          <a:effectLst/>
        </p:spPr>
        <p:txBody>
          <a:bodyPr rtlCol="0" anchor="ctr"/>
          <a:lstStyle/>
          <a:p>
            <a:pPr algn="ctr"/>
          </a:p>
        </p:txBody>
      </p:sp>
      <p:sp>
        <p:nvSpPr>
          <p:cNvPr id="16" name="TextBox 15"/>
          <p:cNvSpPr txBox="1"/>
          <p:nvPr/>
        </p:nvSpPr>
        <p:spPr>
          <a:xfrm>
            <a:off x="5394960" y="2594140"/>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a:t>
            </a:r>
          </a:p>
        </p:txBody>
      </p:sp>
      <p:sp>
        <p:nvSpPr>
          <p:cNvPr id="17" name="TextBox 16"/>
          <p:cNvSpPr txBox="1"/>
          <p:nvPr/>
        </p:nvSpPr>
        <p:spPr>
          <a:xfrm>
            <a:off x="5797296" y="2612428"/>
            <a:ext cx="1499615" cy="62407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cytoplasm and cell membrane divide.</a:t>
            </a:r>
          </a:p>
        </p:txBody>
      </p:sp>
      <p:sp>
        <p:nvSpPr>
          <p:cNvPr id="18" name="Rounded Rectangle 17"/>
          <p:cNvSpPr/>
          <p:nvPr/>
        </p:nvSpPr>
        <p:spPr>
          <a:xfrm>
            <a:off x="5321808" y="3455962"/>
            <a:ext cx="2066543" cy="598932"/>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19" name="Oval 18"/>
          <p:cNvSpPr/>
          <p:nvPr/>
        </p:nvSpPr>
        <p:spPr>
          <a:xfrm>
            <a:off x="5394960" y="3529114"/>
            <a:ext cx="310896" cy="310896"/>
          </a:xfrm>
          <a:prstGeom prst="ellipse">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5394960" y="3529114"/>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Q</a:t>
            </a:r>
          </a:p>
        </p:txBody>
      </p:sp>
      <p:sp>
        <p:nvSpPr>
          <p:cNvPr id="21" name="TextBox 20"/>
          <p:cNvSpPr txBox="1"/>
          <p:nvPr/>
        </p:nvSpPr>
        <p:spPr>
          <a:xfrm>
            <a:off x="5797296" y="3547402"/>
            <a:ext cx="1499615" cy="41605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cell grows and copies its DNA.</a:t>
            </a:r>
          </a:p>
        </p:txBody>
      </p:sp>
      <p:sp>
        <p:nvSpPr>
          <p:cNvPr id="22" name="Rounded Rectangle 21"/>
          <p:cNvSpPr/>
          <p:nvPr/>
        </p:nvSpPr>
        <p:spPr>
          <a:xfrm>
            <a:off x="5321808" y="4182910"/>
            <a:ext cx="2066543" cy="1223010"/>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23" name="Oval 22"/>
          <p:cNvSpPr/>
          <p:nvPr/>
        </p:nvSpPr>
        <p:spPr>
          <a:xfrm>
            <a:off x="5394960" y="4256062"/>
            <a:ext cx="310896" cy="310896"/>
          </a:xfrm>
          <a:prstGeom prst="ellipse">
            <a:avLst/>
          </a:prstGeom>
          <a:solidFill>
            <a:srgbClr val="FFFFFF"/>
          </a:solidFill>
          <a:ln w="15875">
            <a:solidFill>
              <a:srgbClr val="000000"/>
            </a:solidFill>
          </a:ln>
          <a:effectLst/>
        </p:spPr>
        <p:txBody>
          <a:bodyPr rtlCol="0" anchor="ctr"/>
          <a:lstStyle/>
          <a:p>
            <a:pPr algn="ctr"/>
          </a:p>
        </p:txBody>
      </p:sp>
      <p:sp>
        <p:nvSpPr>
          <p:cNvPr id="24" name="TextBox 23"/>
          <p:cNvSpPr txBox="1"/>
          <p:nvPr/>
        </p:nvSpPr>
        <p:spPr>
          <a:xfrm>
            <a:off x="5394960" y="4256062"/>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a:t>
            </a:r>
          </a:p>
        </p:txBody>
      </p:sp>
      <p:sp>
        <p:nvSpPr>
          <p:cNvPr id="25" name="TextBox 24"/>
          <p:cNvSpPr txBox="1"/>
          <p:nvPr/>
        </p:nvSpPr>
        <p:spPr>
          <a:xfrm>
            <a:off x="5797296" y="4274350"/>
            <a:ext cx="1499615" cy="104013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One set of chromosomes is pulled to each end, and the nucleus divides.</a:t>
            </a:r>
          </a:p>
        </p:txBody>
      </p:sp>
      <p:sp>
        <p:nvSpPr>
          <p:cNvPr id="26" name="TextBox 25"/>
          <p:cNvSpPr txBox="1"/>
          <p:nvPr/>
        </p:nvSpPr>
        <p:spPr>
          <a:xfrm>
            <a:off x="685800" y="584207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Name the parts labelled X and Y.  [2]</a:t>
            </a:r>
          </a:p>
        </p:txBody>
      </p:sp>
      <p:sp>
        <p:nvSpPr>
          <p:cNvPr id="27" name="TextBox 26"/>
          <p:cNvSpPr txBox="1"/>
          <p:nvPr/>
        </p:nvSpPr>
        <p:spPr>
          <a:xfrm>
            <a:off x="960120" y="6174689"/>
            <a:ext cx="23679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X</a:t>
            </a:r>
          </a:p>
        </p:txBody>
      </p:sp>
      <p:sp>
        <p:nvSpPr>
          <p:cNvPr id="28" name="Rectangle 27"/>
          <p:cNvSpPr/>
          <p:nvPr/>
        </p:nvSpPr>
        <p:spPr>
          <a:xfrm>
            <a:off x="1196917" y="6421577"/>
            <a:ext cx="2377440" cy="10972"/>
          </a:xfrm>
          <a:prstGeom prst="rect">
            <a:avLst/>
          </a:prstGeom>
          <a:solidFill>
            <a:srgbClr val="000000"/>
          </a:solidFill>
          <a:ln>
            <a:noFill/>
          </a:ln>
          <a:effectLst/>
        </p:spPr>
        <p:txBody>
          <a:bodyPr rtlCol="0" anchor="ctr"/>
          <a:lstStyle/>
          <a:p>
            <a:pPr algn="ctr"/>
          </a:p>
        </p:txBody>
      </p:sp>
      <p:sp>
        <p:nvSpPr>
          <p:cNvPr id="29" name="TextBox 28"/>
          <p:cNvSpPr txBox="1"/>
          <p:nvPr/>
        </p:nvSpPr>
        <p:spPr>
          <a:xfrm>
            <a:off x="4206240" y="6174689"/>
            <a:ext cx="23679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Y</a:t>
            </a:r>
          </a:p>
        </p:txBody>
      </p:sp>
      <p:sp>
        <p:nvSpPr>
          <p:cNvPr id="30" name="Rectangle 29"/>
          <p:cNvSpPr/>
          <p:nvPr/>
        </p:nvSpPr>
        <p:spPr>
          <a:xfrm>
            <a:off x="4443037" y="6421577"/>
            <a:ext cx="2377440" cy="10972"/>
          </a:xfrm>
          <a:prstGeom prst="rect">
            <a:avLst/>
          </a:prstGeom>
          <a:solidFill>
            <a:srgbClr val="000000"/>
          </a:solidFill>
          <a:ln>
            <a:noFill/>
          </a:ln>
          <a:effectLst/>
        </p:spPr>
        <p:txBody>
          <a:bodyPr rtlCol="0" anchor="ctr"/>
          <a:lstStyle/>
          <a:p>
            <a:pPr algn="ctr"/>
          </a:p>
        </p:txBody>
      </p:sp>
      <p:sp>
        <p:nvSpPr>
          <p:cNvPr id="31" name="TextBox 30"/>
          <p:cNvSpPr txBox="1"/>
          <p:nvPr/>
        </p:nvSpPr>
        <p:spPr>
          <a:xfrm>
            <a:off x="685800" y="655873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The cell at the top of the diagram has 4 chromosomes. How many chromosomes are in each new cell at the end of the cycle?  [1]</a:t>
            </a:r>
          </a:p>
        </p:txBody>
      </p:sp>
      <p:sp>
        <p:nvSpPr>
          <p:cNvPr id="32" name="Rectangle 31"/>
          <p:cNvSpPr/>
          <p:nvPr/>
        </p:nvSpPr>
        <p:spPr>
          <a:xfrm>
            <a:off x="960120" y="7379411"/>
            <a:ext cx="1463040"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2514600" y="7132523"/>
            <a:ext cx="13792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chromosomes</a:t>
            </a:r>
          </a:p>
        </p:txBody>
      </p:sp>
      <p:sp>
        <p:nvSpPr>
          <p:cNvPr id="34" name="TextBox 33"/>
          <p:cNvSpPr txBox="1"/>
          <p:nvPr/>
        </p:nvSpPr>
        <p:spPr>
          <a:xfrm>
            <a:off x="685800" y="7604379"/>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How many new cells are made from one cell in one cell cycle?  [1]</a:t>
            </a:r>
          </a:p>
        </p:txBody>
      </p:sp>
      <p:sp>
        <p:nvSpPr>
          <p:cNvPr id="35" name="Rectangle 34"/>
          <p:cNvSpPr/>
          <p:nvPr/>
        </p:nvSpPr>
        <p:spPr>
          <a:xfrm>
            <a:off x="960120" y="8202168"/>
            <a:ext cx="1463040" cy="10972"/>
          </a:xfrm>
          <a:prstGeom prst="rect">
            <a:avLst/>
          </a:prstGeom>
          <a:solidFill>
            <a:srgbClr val="000000"/>
          </a:solidFill>
          <a:ln>
            <a:noFill/>
          </a:ln>
          <a:effectLst/>
        </p:spPr>
        <p:txBody>
          <a:bodyPr rtlCol="0" anchor="ctr"/>
          <a:lstStyle/>
          <a:p>
            <a:pPr algn="ctr"/>
          </a:p>
        </p:txBody>
      </p:sp>
      <p:sp>
        <p:nvSpPr>
          <p:cNvPr id="36" name="TextBox 35"/>
          <p:cNvSpPr txBox="1"/>
          <p:nvPr/>
        </p:nvSpPr>
        <p:spPr>
          <a:xfrm>
            <a:off x="2514600" y="7955280"/>
            <a:ext cx="56398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cells</a:t>
            </a:r>
          </a:p>
        </p:txBody>
      </p:sp>
      <p:sp>
        <p:nvSpPr>
          <p:cNvPr id="37" name="Rectangle 36"/>
          <p:cNvSpPr/>
          <p:nvPr/>
        </p:nvSpPr>
        <p:spPr>
          <a:xfrm>
            <a:off x="7744968" y="1143000"/>
            <a:ext cx="6949440" cy="3246120"/>
          </a:xfrm>
          <a:prstGeom prst="rect">
            <a:avLst/>
          </a:prstGeom>
          <a:solidFill>
            <a:srgbClr val="FFFFFF"/>
          </a:solidFill>
          <a:ln w="9525">
            <a:solidFill>
              <a:srgbClr val="000000"/>
            </a:solidFill>
          </a:ln>
          <a:effectLst/>
        </p:spPr>
        <p:txBody>
          <a:bodyPr rtlCol="0" anchor="ctr"/>
          <a:lstStyle/>
          <a:p>
            <a:pPr algn="ctr"/>
          </a:p>
        </p:txBody>
      </p:sp>
      <p:sp>
        <p:nvSpPr>
          <p:cNvPr id="38" name="TextBox 3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39" name="TextBox 3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40" name="TextBox 39"/>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41" name="TextBox 40"/>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Two words are not needed.</a:t>
            </a:r>
          </a:p>
        </p:txBody>
      </p:sp>
      <p:sp>
        <p:nvSpPr>
          <p:cNvPr id="42" name="Rectangle 41"/>
          <p:cNvSpPr/>
          <p:nvPr/>
        </p:nvSpPr>
        <p:spPr>
          <a:xfrm>
            <a:off x="7882128" y="1887092"/>
            <a:ext cx="6675120" cy="420624"/>
          </a:xfrm>
          <a:prstGeom prst="rect">
            <a:avLst/>
          </a:prstGeom>
          <a:solidFill>
            <a:srgbClr val="FFFFFF"/>
          </a:solidFill>
          <a:ln w="15875">
            <a:solidFill>
              <a:srgbClr val="000000"/>
            </a:solidFill>
          </a:ln>
          <a:effectLst/>
        </p:spPr>
        <p:txBody>
          <a:bodyPr rtlCol="0" anchor="ctr"/>
          <a:lstStyle/>
          <a:p>
            <a:pPr algn="ctr"/>
          </a:p>
        </p:txBody>
      </p:sp>
      <p:sp>
        <p:nvSpPr>
          <p:cNvPr id="43" name="TextBox 42"/>
          <p:cNvSpPr txBox="1"/>
          <p:nvPr/>
        </p:nvSpPr>
        <p:spPr>
          <a:xfrm>
            <a:off x="8148886" y="1887092"/>
            <a:ext cx="28505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23</a:t>
            </a:r>
          </a:p>
        </p:txBody>
      </p:sp>
      <p:sp>
        <p:nvSpPr>
          <p:cNvPr id="44" name="TextBox 43"/>
          <p:cNvSpPr txBox="1"/>
          <p:nvPr/>
        </p:nvSpPr>
        <p:spPr>
          <a:xfrm>
            <a:off x="8784575" y="1887092"/>
            <a:ext cx="28505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46</a:t>
            </a:r>
          </a:p>
        </p:txBody>
      </p:sp>
      <p:sp>
        <p:nvSpPr>
          <p:cNvPr id="45" name="TextBox 44"/>
          <p:cNvSpPr txBox="1"/>
          <p:nvPr/>
        </p:nvSpPr>
        <p:spPr>
          <a:xfrm>
            <a:off x="9420265" y="1887092"/>
            <a:ext cx="485882"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DNA</a:t>
            </a:r>
          </a:p>
        </p:txBody>
      </p:sp>
      <p:sp>
        <p:nvSpPr>
          <p:cNvPr id="46" name="TextBox 45"/>
          <p:cNvSpPr txBox="1"/>
          <p:nvPr/>
        </p:nvSpPr>
        <p:spPr>
          <a:xfrm>
            <a:off x="10256783" y="1887092"/>
            <a:ext cx="623741"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genes</a:t>
            </a:r>
          </a:p>
        </p:txBody>
      </p:sp>
      <p:sp>
        <p:nvSpPr>
          <p:cNvPr id="47" name="TextBox 46"/>
          <p:cNvSpPr txBox="1"/>
          <p:nvPr/>
        </p:nvSpPr>
        <p:spPr>
          <a:xfrm>
            <a:off x="11231161" y="1887092"/>
            <a:ext cx="79303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48" name="TextBox 47"/>
          <p:cNvSpPr txBox="1"/>
          <p:nvPr/>
        </p:nvSpPr>
        <p:spPr>
          <a:xfrm>
            <a:off x="12374830" y="1887092"/>
            <a:ext cx="528476"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pairs</a:t>
            </a:r>
          </a:p>
        </p:txBody>
      </p:sp>
      <p:sp>
        <p:nvSpPr>
          <p:cNvPr id="49" name="TextBox 48"/>
          <p:cNvSpPr txBox="1"/>
          <p:nvPr/>
        </p:nvSpPr>
        <p:spPr>
          <a:xfrm>
            <a:off x="13253943" y="1887092"/>
            <a:ext cx="1036546"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ribosomes</a:t>
            </a:r>
          </a:p>
        </p:txBody>
      </p:sp>
      <p:sp>
        <p:nvSpPr>
          <p:cNvPr id="50" name="TextBox 49"/>
          <p:cNvSpPr txBox="1"/>
          <p:nvPr/>
        </p:nvSpPr>
        <p:spPr>
          <a:xfrm>
            <a:off x="7882128" y="245402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Chromosomes are found in the ____________ of a cell.</a:t>
            </a:r>
          </a:p>
        </p:txBody>
      </p:sp>
      <p:sp>
        <p:nvSpPr>
          <p:cNvPr id="51" name="TextBox 50"/>
          <p:cNvSpPr txBox="1"/>
          <p:nvPr/>
        </p:nvSpPr>
        <p:spPr>
          <a:xfrm>
            <a:off x="7882128" y="285464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Chromosomes are made of a chemical called ____________.</a:t>
            </a:r>
          </a:p>
        </p:txBody>
      </p:sp>
      <p:sp>
        <p:nvSpPr>
          <p:cNvPr id="52" name="TextBox 51"/>
          <p:cNvSpPr txBox="1"/>
          <p:nvPr/>
        </p:nvSpPr>
        <p:spPr>
          <a:xfrm>
            <a:off x="7882128" y="325526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Each chromosome carries a large number of ____________.</a:t>
            </a:r>
          </a:p>
        </p:txBody>
      </p:sp>
      <p:sp>
        <p:nvSpPr>
          <p:cNvPr id="53" name="TextBox 52"/>
          <p:cNvSpPr txBox="1"/>
          <p:nvPr/>
        </p:nvSpPr>
        <p:spPr>
          <a:xfrm>
            <a:off x="7882128" y="365588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In body cells, chromosomes are normally found in ____________.</a:t>
            </a:r>
          </a:p>
        </p:txBody>
      </p:sp>
      <p:sp>
        <p:nvSpPr>
          <p:cNvPr id="54" name="TextBox 53"/>
          <p:cNvSpPr txBox="1"/>
          <p:nvPr/>
        </p:nvSpPr>
        <p:spPr>
          <a:xfrm>
            <a:off x="7882128" y="4056506"/>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A human body cell has ____________ chromosomes.</a:t>
            </a:r>
          </a:p>
        </p:txBody>
      </p:sp>
      <p:sp>
        <p:nvSpPr>
          <p:cNvPr id="55" name="Rectangle 54"/>
          <p:cNvSpPr/>
          <p:nvPr/>
        </p:nvSpPr>
        <p:spPr>
          <a:xfrm>
            <a:off x="7744968" y="4526280"/>
            <a:ext cx="6949440" cy="3794759"/>
          </a:xfrm>
          <a:prstGeom prst="rect">
            <a:avLst/>
          </a:prstGeom>
          <a:solidFill>
            <a:srgbClr val="FFFFFF"/>
          </a:solidFill>
          <a:ln w="9525">
            <a:solidFill>
              <a:srgbClr val="000000"/>
            </a:solidFill>
          </a:ln>
          <a:effectLst/>
        </p:spPr>
        <p:txBody>
          <a:bodyPr rtlCol="0" anchor="ctr"/>
          <a:lstStyle/>
          <a:p>
            <a:pPr algn="ctr"/>
          </a:p>
        </p:txBody>
      </p:sp>
      <p:sp>
        <p:nvSpPr>
          <p:cNvPr id="56" name="TextBox 55"/>
          <p:cNvSpPr txBox="1"/>
          <p:nvPr/>
        </p:nvSpPr>
        <p:spPr>
          <a:xfrm>
            <a:off x="7854696" y="45994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stage?</a:t>
            </a:r>
          </a:p>
        </p:txBody>
      </p:sp>
      <p:sp>
        <p:nvSpPr>
          <p:cNvPr id="57" name="TextBox 56"/>
          <p:cNvSpPr txBox="1"/>
          <p:nvPr/>
        </p:nvSpPr>
        <p:spPr>
          <a:xfrm>
            <a:off x="13597128" y="46177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8" name="TextBox 57"/>
          <p:cNvSpPr txBox="1"/>
          <p:nvPr/>
        </p:nvSpPr>
        <p:spPr>
          <a:xfrm>
            <a:off x="12589480" y="466801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4</a:t>
            </a:r>
          </a:p>
        </p:txBody>
      </p:sp>
      <p:sp>
        <p:nvSpPr>
          <p:cNvPr id="59" name="TextBox 58"/>
          <p:cNvSpPr txBox="1"/>
          <p:nvPr/>
        </p:nvSpPr>
        <p:spPr>
          <a:xfrm>
            <a:off x="7882128" y="495604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one box in each row.</a:t>
            </a:r>
          </a:p>
        </p:txBody>
      </p:sp>
      <p:graphicFrame>
        <p:nvGraphicFramePr>
          <p:cNvPr id="60" name="Table 59"/>
          <p:cNvGraphicFramePr>
            <a:graphicFrameLocks noGrp="1"/>
          </p:cNvGraphicFramePr>
          <p:nvPr/>
        </p:nvGraphicFramePr>
        <p:xfrm>
          <a:off x="7882128" y="5303520"/>
          <a:ext cx="6675120" cy="2816352"/>
        </p:xfrm>
        <a:graphic>
          <a:graphicData uri="http://schemas.openxmlformats.org/drawingml/2006/table">
            <a:tbl>
              <a:tblPr firstRow="0" bandRow="0">
                <a:tableStyleId>{5C22544A-7EE6-4342-B048-85BDC9FD1C3A}</a:tableStyleId>
              </a:tblPr>
              <a:tblGrid>
                <a:gridCol w="3931920"/>
                <a:gridCol w="914400"/>
                <a:gridCol w="914400"/>
                <a:gridCol w="914400"/>
              </a:tblGrid>
              <a:tr h="512064">
                <a:tc>
                  <a:txBody>
                    <a:bodyPr/>
                    <a:lstStyle/>
                    <a:p>
                      <a:pPr algn="ctr"/>
                      <a:r>
                        <a:rPr sz="1400" b="1">
                          <a:solidFill>
                            <a:srgbClr val="000000"/>
                          </a:solidFill>
                          <a:latin typeface="Arial"/>
                        </a:rPr>
                        <a:t>What happens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2 (mitosis)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l"/>
                      <a:r>
                        <a:rPr sz="1400" b="0">
                          <a:solidFill>
                            <a:srgbClr val="000000"/>
                          </a:solidFill>
                          <a:latin typeface="Arial"/>
                        </a:rPr>
                        <a:t>1. The cell copies its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93776">
                <a:tc>
                  <a:txBody>
                    <a:bodyPr/>
                    <a:lstStyle/>
                    <a:p>
                      <a:pPr algn="l"/>
                      <a:r>
                        <a:rPr sz="1400" b="0">
                          <a:solidFill>
                            <a:srgbClr val="000000"/>
                          </a:solidFill>
                          <a:latin typeface="Arial"/>
                        </a:rPr>
                        <a:t>2. One set of chromosomes is pulled to each end of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3. The cytoplasm and cell membrane divide.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93776">
                <a:tc>
                  <a:txBody>
                    <a:bodyPr/>
                    <a:lstStyle/>
                    <a:p>
                      <a:pPr algn="l"/>
                      <a:r>
                        <a:rPr sz="1400" b="0">
                          <a:solidFill>
                            <a:srgbClr val="000000"/>
                          </a:solidFill>
                          <a:latin typeface="Arial"/>
                        </a:rPr>
                        <a:t>4. The cell makes more ribosomes and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5. The nucleus divides.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6. Two separate daughter cells are formed.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Mandatory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057270" y="1284732"/>
            <a:ext cx="2859083"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4, 6, 9, 10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What does “genetically identical” mean?  [1]</a:t>
            </a:r>
          </a:p>
        </p:txBody>
      </p:sp>
      <p:sp>
        <p:nvSpPr>
          <p:cNvPr id="12" name="Rectangle 11"/>
          <p:cNvSpPr/>
          <p:nvPr/>
        </p:nvSpPr>
        <p:spPr>
          <a:xfrm>
            <a:off x="960120" y="2124837"/>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36806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one way a dividing cell looks different from a cell that is not dividing, in a stained root tip.  [1]</a:t>
            </a:r>
          </a:p>
        </p:txBody>
      </p:sp>
      <p:sp>
        <p:nvSpPr>
          <p:cNvPr id="14" name="Rectangle 13"/>
          <p:cNvSpPr/>
          <p:nvPr/>
        </p:nvSpPr>
        <p:spPr>
          <a:xfrm>
            <a:off x="960120" y="3143021"/>
            <a:ext cx="6400800" cy="10972"/>
          </a:xfrm>
          <a:prstGeom prst="rect">
            <a:avLst/>
          </a:prstGeom>
          <a:solidFill>
            <a:srgbClr val="000000"/>
          </a:solidFill>
          <a:ln>
            <a:noFill/>
          </a:ln>
          <a:effectLst/>
        </p:spPr>
        <p:txBody>
          <a:bodyPr rtlCol="0" anchor="ctr"/>
          <a:lstStyle/>
          <a:p>
            <a:pPr algn="ctr"/>
          </a:p>
        </p:txBody>
      </p:sp>
      <p:sp>
        <p:nvSpPr>
          <p:cNvPr id="15" name="Rectangle 14"/>
          <p:cNvSpPr/>
          <p:nvPr/>
        </p:nvSpPr>
        <p:spPr>
          <a:xfrm>
            <a:off x="960120" y="3527069"/>
            <a:ext cx="640080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685800" y="3770299"/>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two reasons why a multicellular organism needs mitosis.  [2]</a:t>
            </a:r>
          </a:p>
        </p:txBody>
      </p:sp>
      <p:sp>
        <p:nvSpPr>
          <p:cNvPr id="17" name="Rectangle 16"/>
          <p:cNvSpPr/>
          <p:nvPr/>
        </p:nvSpPr>
        <p:spPr>
          <a:xfrm>
            <a:off x="960120" y="4322368"/>
            <a:ext cx="6400800"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960120" y="4706416"/>
            <a:ext cx="64008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494964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An onion cell has 16 chromosomes. It divides by mitosis. How many chromosomes are in each new cell?  [1]</a:t>
            </a:r>
          </a:p>
        </p:txBody>
      </p:sp>
      <p:sp>
        <p:nvSpPr>
          <p:cNvPr id="20" name="Rectangle 19"/>
          <p:cNvSpPr/>
          <p:nvPr/>
        </p:nvSpPr>
        <p:spPr>
          <a:xfrm>
            <a:off x="960120" y="5770321"/>
            <a:ext cx="146304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2514600" y="5523433"/>
            <a:ext cx="13792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chromosomes</a:t>
            </a:r>
          </a:p>
        </p:txBody>
      </p:sp>
      <p:sp>
        <p:nvSpPr>
          <p:cNvPr id="22" name="TextBox 21"/>
          <p:cNvSpPr txBox="1"/>
          <p:nvPr/>
        </p:nvSpPr>
        <p:spPr>
          <a:xfrm>
            <a:off x="685800" y="604098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Mitosis is one stage of the cell cycle. What divides during mitosis?  [1]</a:t>
            </a:r>
          </a:p>
        </p:txBody>
      </p:sp>
      <p:sp>
        <p:nvSpPr>
          <p:cNvPr id="23" name="Rectangle 22"/>
          <p:cNvSpPr/>
          <p:nvPr/>
        </p:nvSpPr>
        <p:spPr>
          <a:xfrm>
            <a:off x="960120" y="6593052"/>
            <a:ext cx="640080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685800" y="683628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bacterium has no nucleus. Explain why it cannot divide by mitosis.  [2]</a:t>
            </a:r>
          </a:p>
        </p:txBody>
      </p:sp>
      <p:sp>
        <p:nvSpPr>
          <p:cNvPr id="25" name="Rectangle 24"/>
          <p:cNvSpPr/>
          <p:nvPr/>
        </p:nvSpPr>
        <p:spPr>
          <a:xfrm>
            <a:off x="960120" y="7388352"/>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960120" y="7772400"/>
            <a:ext cx="64008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960120" y="8156448"/>
            <a:ext cx="6400800" cy="10972"/>
          </a:xfrm>
          <a:prstGeom prst="rect">
            <a:avLst/>
          </a:prstGeom>
          <a:solidFill>
            <a:srgbClr val="000000"/>
          </a:solidFill>
          <a:ln>
            <a:noFill/>
          </a:ln>
          <a:effectLst/>
        </p:spPr>
        <p:txBody>
          <a:bodyPr rtlCol="0" anchor="ctr"/>
          <a:lstStyle/>
          <a:p>
            <a:pPr algn="ctr"/>
          </a:p>
        </p:txBody>
      </p:sp>
      <p:sp>
        <p:nvSpPr>
          <p:cNvPr id="28" name="Rectangle 27"/>
          <p:cNvSpPr/>
          <p:nvPr/>
        </p:nvSpPr>
        <p:spPr>
          <a:xfrm>
            <a:off x="7744968" y="1143000"/>
            <a:ext cx="6949440" cy="3657600"/>
          </a:xfrm>
          <a:prstGeom prst="rect">
            <a:avLst/>
          </a:prstGeom>
          <a:solidFill>
            <a:srgbClr val="FFFFFF"/>
          </a:solidFill>
          <a:ln w="9525">
            <a:solidFill>
              <a:srgbClr val="000000"/>
            </a:solidFill>
          </a:ln>
          <a:effectLst/>
        </p:spPr>
        <p:txBody>
          <a:bodyPr rtlCol="0" anchor="ctr"/>
          <a:lstStyle/>
          <a:p>
            <a:pPr algn="ctr"/>
          </a:p>
        </p:txBody>
      </p:sp>
      <p:sp>
        <p:nvSpPr>
          <p:cNvPr id="29" name="TextBox 2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30" name="TextBox 2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1" name="TextBox 30"/>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and 9</a:t>
            </a:r>
          </a:p>
        </p:txBody>
      </p:sp>
      <p:sp>
        <p:nvSpPr>
          <p:cNvPr id="32" name="TextBox 31"/>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Every cell divides once in each round. Complete the table.  [2]</a:t>
            </a:r>
          </a:p>
        </p:txBody>
      </p:sp>
      <p:graphicFrame>
        <p:nvGraphicFramePr>
          <p:cNvPr id="33" name="Table 32"/>
          <p:cNvGraphicFramePr>
            <a:graphicFrameLocks noGrp="1"/>
          </p:cNvGraphicFramePr>
          <p:nvPr/>
        </p:nvGraphicFramePr>
        <p:xfrm>
          <a:off x="7882128" y="1901952"/>
          <a:ext cx="6675120" cy="804672"/>
        </p:xfrm>
        <a:graphic>
          <a:graphicData uri="http://schemas.openxmlformats.org/drawingml/2006/table">
            <a:tbl>
              <a:tblPr firstRow="0" bandRow="0">
                <a:tableStyleId>{5C22544A-7EE6-4342-B048-85BDC9FD1C3A}</a:tableStyleId>
              </a:tblPr>
              <a:tblGrid>
                <a:gridCol w="2103120"/>
                <a:gridCol w="914400"/>
                <a:gridCol w="914400"/>
                <a:gridCol w="914400"/>
                <a:gridCol w="914400"/>
                <a:gridCol w="914400"/>
              </a:tblGrid>
              <a:tr h="384048">
                <a:tc>
                  <a:txBody>
                    <a:bodyPr/>
                    <a:lstStyle/>
                    <a:p>
                      <a:pPr algn="ctr"/>
                      <a:r>
                        <a:rPr sz="1500" b="1">
                          <a:solidFill>
                            <a:srgbClr val="000000"/>
                          </a:solidFill>
                          <a:latin typeface="Arial"/>
                        </a:rPr>
                        <a:t>Rounds of division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20624">
                <a:tc>
                  <a:txBody>
                    <a:bodyPr/>
                    <a:lstStyle/>
                    <a:p>
                      <a:pPr algn="l"/>
                      <a:r>
                        <a:rPr sz="1500" b="0">
                          <a:solidFill>
                            <a:srgbClr val="000000"/>
                          </a:solidFill>
                          <a:latin typeface="Arial"/>
                        </a:rPr>
                        <a:t>Number of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4" name="Rectangle 33"/>
          <p:cNvSpPr/>
          <p:nvPr/>
        </p:nvSpPr>
        <p:spPr>
          <a:xfrm>
            <a:off x="7882128" y="2834640"/>
            <a:ext cx="6675120" cy="332612"/>
          </a:xfrm>
          <a:prstGeom prst="rect">
            <a:avLst/>
          </a:prstGeom>
          <a:solidFill>
            <a:srgbClr val="FFFFFF"/>
          </a:solidFill>
          <a:ln w="15875">
            <a:solidFill>
              <a:srgbClr val="000000"/>
            </a:solidFill>
          </a:ln>
          <a:effectLst/>
        </p:spPr>
        <p:txBody>
          <a:bodyPr rtlCol="0" anchor="ctr"/>
          <a:lstStyle/>
          <a:p>
            <a:pPr algn="ctr"/>
          </a:p>
        </p:txBody>
      </p:sp>
      <p:sp>
        <p:nvSpPr>
          <p:cNvPr id="35" name="TextBox 34"/>
          <p:cNvSpPr txBox="1"/>
          <p:nvPr/>
        </p:nvSpPr>
        <p:spPr>
          <a:xfrm>
            <a:off x="7882128" y="2834640"/>
            <a:ext cx="6675120" cy="332612"/>
          </a:xfrm>
          <a:prstGeom prst="rect">
            <a:avLst/>
          </a:prstGeom>
          <a:noFill/>
        </p:spPr>
        <p:txBody>
          <a:bodyPr wrap="square" lIns="0" rIns="0" tIns="0" bIns="0" anchor="ctr">
            <a:spAutoFit/>
          </a:bodyPr>
          <a:lstStyle/>
          <a:p>
            <a:pPr algn="ctr">
              <a:spcAft>
                <a:spcPts val="0"/>
              </a:spcAft>
            </a:pPr>
            <a:r>
              <a:rPr sz="1500" b="0">
                <a:solidFill>
                  <a:srgbClr val="000000"/>
                </a:solidFill>
                <a:latin typeface="Arial"/>
              </a:rPr>
              <a:t>Use:  </a:t>
            </a:r>
            <a:r>
              <a:rPr sz="1500" b="1">
                <a:solidFill>
                  <a:srgbClr val="000000"/>
                </a:solidFill>
                <a:latin typeface="Arial"/>
              </a:rPr>
              <a:t>percentage of cells dividing = cells dividing ÷ total cells × 100</a:t>
            </a:r>
          </a:p>
        </p:txBody>
      </p:sp>
      <p:sp>
        <p:nvSpPr>
          <p:cNvPr id="36" name="TextBox 35"/>
          <p:cNvSpPr txBox="1"/>
          <p:nvPr/>
        </p:nvSpPr>
        <p:spPr>
          <a:xfrm>
            <a:off x="7882128" y="327698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In a root tip, 16 of 200 cells are dividing. Calculate the percentage of cells that are dividing. Show your working.  [2]</a:t>
            </a:r>
          </a:p>
        </p:txBody>
      </p:sp>
      <p:sp>
        <p:nvSpPr>
          <p:cNvPr id="37" name="Rectangle 36"/>
          <p:cNvSpPr/>
          <p:nvPr/>
        </p:nvSpPr>
        <p:spPr>
          <a:xfrm>
            <a:off x="8156448" y="4626863"/>
            <a:ext cx="2011680" cy="10972"/>
          </a:xfrm>
          <a:prstGeom prst="rect">
            <a:avLst/>
          </a:prstGeom>
          <a:solidFill>
            <a:srgbClr val="000000"/>
          </a:solidFill>
          <a:ln>
            <a:noFill/>
          </a:ln>
          <a:effectLst/>
        </p:spPr>
        <p:txBody>
          <a:bodyPr rtlCol="0" anchor="ctr"/>
          <a:lstStyle/>
          <a:p>
            <a:pPr algn="ctr"/>
          </a:p>
        </p:txBody>
      </p:sp>
      <p:sp>
        <p:nvSpPr>
          <p:cNvPr id="38" name="TextBox 37"/>
          <p:cNvSpPr txBox="1"/>
          <p:nvPr/>
        </p:nvSpPr>
        <p:spPr>
          <a:xfrm>
            <a:off x="10259568" y="4379975"/>
            <a:ext cx="35226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a:r>
          </a:p>
        </p:txBody>
      </p:sp>
      <p:sp>
        <p:nvSpPr>
          <p:cNvPr id="39" name="Rectangle 38"/>
          <p:cNvSpPr/>
          <p:nvPr/>
        </p:nvSpPr>
        <p:spPr>
          <a:xfrm>
            <a:off x="7744968" y="4937760"/>
            <a:ext cx="6949440" cy="3383279"/>
          </a:xfrm>
          <a:prstGeom prst="rect">
            <a:avLst/>
          </a:prstGeom>
          <a:solidFill>
            <a:srgbClr val="FFFFFF"/>
          </a:solidFill>
          <a:ln w="9525">
            <a:solidFill>
              <a:srgbClr val="000000"/>
            </a:solidFill>
          </a:ln>
          <a:effectLst/>
        </p:spPr>
        <p:txBody>
          <a:bodyPr rtlCol="0" anchor="ctr"/>
          <a:lstStyle/>
          <a:p>
            <a:pPr algn="ctr"/>
          </a:p>
        </p:txBody>
      </p:sp>
      <p:sp>
        <p:nvSpPr>
          <p:cNvPr id="40" name="TextBox 39"/>
          <p:cNvSpPr txBox="1"/>
          <p:nvPr/>
        </p:nvSpPr>
        <p:spPr>
          <a:xfrm>
            <a:off x="7854696" y="50109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41" name="TextBox 40"/>
          <p:cNvSpPr txBox="1"/>
          <p:nvPr/>
        </p:nvSpPr>
        <p:spPr>
          <a:xfrm>
            <a:off x="13597128" y="50292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42" name="TextBox 41"/>
          <p:cNvSpPr txBox="1"/>
          <p:nvPr/>
        </p:nvSpPr>
        <p:spPr>
          <a:xfrm>
            <a:off x="12589480" y="507949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43" name="TextBox 42"/>
          <p:cNvSpPr txBox="1"/>
          <p:nvPr/>
        </p:nvSpPr>
        <p:spPr>
          <a:xfrm>
            <a:off x="7882128" y="536752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cell divides by mitosis to make two daughter cells. Explain why the two daughter cells are genetically identical to the parent cell.  [3]</a:t>
            </a:r>
          </a:p>
        </p:txBody>
      </p:sp>
      <p:sp>
        <p:nvSpPr>
          <p:cNvPr id="44" name="Rectangle 43"/>
          <p:cNvSpPr/>
          <p:nvPr/>
        </p:nvSpPr>
        <p:spPr>
          <a:xfrm>
            <a:off x="8156448" y="6142482"/>
            <a:ext cx="6400800" cy="10972"/>
          </a:xfrm>
          <a:prstGeom prst="rect">
            <a:avLst/>
          </a:prstGeom>
          <a:solidFill>
            <a:srgbClr val="000000"/>
          </a:solidFill>
          <a:ln>
            <a:noFill/>
          </a:ln>
          <a:effectLst/>
        </p:spPr>
        <p:txBody>
          <a:bodyPr rtlCol="0" anchor="ctr"/>
          <a:lstStyle/>
          <a:p>
            <a:pPr algn="ctr"/>
          </a:p>
        </p:txBody>
      </p:sp>
      <p:sp>
        <p:nvSpPr>
          <p:cNvPr id="45" name="Rectangle 44"/>
          <p:cNvSpPr/>
          <p:nvPr/>
        </p:nvSpPr>
        <p:spPr>
          <a:xfrm>
            <a:off x="8156448" y="6572821"/>
            <a:ext cx="6400800" cy="10972"/>
          </a:xfrm>
          <a:prstGeom prst="rect">
            <a:avLst/>
          </a:prstGeom>
          <a:solidFill>
            <a:srgbClr val="000000"/>
          </a:solidFill>
          <a:ln>
            <a:noFill/>
          </a:ln>
          <a:effectLst/>
        </p:spPr>
        <p:txBody>
          <a:bodyPr rtlCol="0" anchor="ctr"/>
          <a:lstStyle/>
          <a:p>
            <a:pPr algn="ctr"/>
          </a:p>
        </p:txBody>
      </p:sp>
      <p:sp>
        <p:nvSpPr>
          <p:cNvPr id="46" name="Rectangle 45"/>
          <p:cNvSpPr/>
          <p:nvPr/>
        </p:nvSpPr>
        <p:spPr>
          <a:xfrm>
            <a:off x="8156448" y="7003161"/>
            <a:ext cx="6400800" cy="10972"/>
          </a:xfrm>
          <a:prstGeom prst="rect">
            <a:avLst/>
          </a:prstGeom>
          <a:solidFill>
            <a:srgbClr val="000000"/>
          </a:solidFill>
          <a:ln>
            <a:noFill/>
          </a:ln>
          <a:effectLst/>
        </p:spPr>
        <p:txBody>
          <a:bodyPr rtlCol="0" anchor="ctr"/>
          <a:lstStyle/>
          <a:p>
            <a:pPr algn="ctr"/>
          </a:p>
        </p:txBody>
      </p:sp>
      <p:sp>
        <p:nvSpPr>
          <p:cNvPr id="47" name="Rectangle 46"/>
          <p:cNvSpPr/>
          <p:nvPr/>
        </p:nvSpPr>
        <p:spPr>
          <a:xfrm>
            <a:off x="8156448" y="7433500"/>
            <a:ext cx="6400800" cy="10972"/>
          </a:xfrm>
          <a:prstGeom prst="rect">
            <a:avLst/>
          </a:prstGeom>
          <a:solidFill>
            <a:srgbClr val="000000"/>
          </a:solidFill>
          <a:ln>
            <a:noFill/>
          </a:ln>
          <a:effectLst/>
        </p:spPr>
        <p:txBody>
          <a:bodyPr rtlCol="0" anchor="ctr"/>
          <a:lstStyle/>
          <a:p>
            <a:pPr algn="ctr"/>
          </a:p>
        </p:txBody>
      </p:sp>
      <p:sp>
        <p:nvSpPr>
          <p:cNvPr id="48" name="Rectangle 47"/>
          <p:cNvSpPr/>
          <p:nvPr/>
        </p:nvSpPr>
        <p:spPr>
          <a:xfrm>
            <a:off x="8156448" y="7863840"/>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The cell cycle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one cell going round the cell cycle.</a:t>
            </a:r>
          </a:p>
        </p:txBody>
      </p:sp>
      <p:sp>
        <p:nvSpPr>
          <p:cNvPr id="10" name="TextBox 9"/>
          <p:cNvSpPr txBox="1"/>
          <p:nvPr/>
        </p:nvSpPr>
        <p:spPr>
          <a:xfrm>
            <a:off x="685800" y="186537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the letter P, Q or R in each stage box on the diagram.  [3]</a:t>
            </a:r>
          </a:p>
        </p:txBody>
      </p:sp>
      <p:pic>
        <p:nvPicPr>
          <p:cNvPr id="11" name="Picture 10" descr="(a) Write the letter P, Q or R in each stage box on the diagram. [3]."/>
          <p:cNvPicPr>
            <a:picLocks noChangeAspect="1"/>
          </p:cNvPicPr>
          <p:nvPr/>
        </p:nvPicPr>
        <p:blipFill>
          <a:blip r:embed="rId2"/>
          <a:srcRect l="7500" t="6000" b="2000"/>
          <a:stretch>
            <a:fillRect/>
          </a:stretch>
        </p:blipFill>
        <p:spPr>
          <a:xfrm>
            <a:off x="640080" y="2194560"/>
            <a:ext cx="4572000" cy="3537788"/>
          </a:xfrm>
          <a:prstGeom prst="rect">
            <a:avLst/>
          </a:prstGeom>
        </p:spPr>
      </p:pic>
      <p:sp>
        <p:nvSpPr>
          <p:cNvPr id="12" name="Rounded Rectangle 11"/>
          <p:cNvSpPr/>
          <p:nvPr/>
        </p:nvSpPr>
        <p:spPr>
          <a:xfrm>
            <a:off x="5321808" y="2520988"/>
            <a:ext cx="2066543" cy="806958"/>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13" name="Oval 12"/>
          <p:cNvSpPr/>
          <p:nvPr/>
        </p:nvSpPr>
        <p:spPr>
          <a:xfrm>
            <a:off x="5394960" y="2594140"/>
            <a:ext cx="310896" cy="310896"/>
          </a:xfrm>
          <a:prstGeom prst="ellipse">
            <a:avLst/>
          </a:prstGeom>
          <a:solidFill>
            <a:srgbClr val="FFFFFF"/>
          </a:solidFill>
          <a:ln w="15875">
            <a:solidFill>
              <a:srgbClr val="000000"/>
            </a:solidFill>
          </a:ln>
          <a:effectLst/>
        </p:spPr>
        <p:txBody>
          <a:bodyPr rtlCol="0" anchor="ctr"/>
          <a:lstStyle/>
          <a:p>
            <a:pPr algn="ctr"/>
          </a:p>
        </p:txBody>
      </p:sp>
      <p:sp>
        <p:nvSpPr>
          <p:cNvPr id="14" name="TextBox 13"/>
          <p:cNvSpPr txBox="1"/>
          <p:nvPr/>
        </p:nvSpPr>
        <p:spPr>
          <a:xfrm>
            <a:off x="5394960" y="2594140"/>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a:t>
            </a:r>
          </a:p>
        </p:txBody>
      </p:sp>
      <p:sp>
        <p:nvSpPr>
          <p:cNvPr id="15" name="TextBox 14"/>
          <p:cNvSpPr txBox="1"/>
          <p:nvPr/>
        </p:nvSpPr>
        <p:spPr>
          <a:xfrm>
            <a:off x="5797296" y="2612428"/>
            <a:ext cx="1499615" cy="62407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cytoplasm and cell membrane divide.</a:t>
            </a:r>
          </a:p>
        </p:txBody>
      </p:sp>
      <p:sp>
        <p:nvSpPr>
          <p:cNvPr id="16" name="Rounded Rectangle 15"/>
          <p:cNvSpPr/>
          <p:nvPr/>
        </p:nvSpPr>
        <p:spPr>
          <a:xfrm>
            <a:off x="5321808" y="3455962"/>
            <a:ext cx="2066543" cy="598932"/>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17" name="Oval 16"/>
          <p:cNvSpPr/>
          <p:nvPr/>
        </p:nvSpPr>
        <p:spPr>
          <a:xfrm>
            <a:off x="5394960" y="3529114"/>
            <a:ext cx="310896" cy="310896"/>
          </a:xfrm>
          <a:prstGeom prst="ellipse">
            <a:avLst/>
          </a:prstGeom>
          <a:solidFill>
            <a:srgbClr val="FFFFFF"/>
          </a:solidFill>
          <a:ln w="15875">
            <a:solidFill>
              <a:srgbClr val="000000"/>
            </a:solidFill>
          </a:ln>
          <a:effectLst/>
        </p:spPr>
        <p:txBody>
          <a:bodyPr rtlCol="0" anchor="ctr"/>
          <a:lstStyle/>
          <a:p>
            <a:pPr algn="ctr"/>
          </a:p>
        </p:txBody>
      </p:sp>
      <p:sp>
        <p:nvSpPr>
          <p:cNvPr id="18" name="TextBox 17"/>
          <p:cNvSpPr txBox="1"/>
          <p:nvPr/>
        </p:nvSpPr>
        <p:spPr>
          <a:xfrm>
            <a:off x="5394960" y="3529114"/>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Q</a:t>
            </a:r>
          </a:p>
        </p:txBody>
      </p:sp>
      <p:sp>
        <p:nvSpPr>
          <p:cNvPr id="19" name="TextBox 18"/>
          <p:cNvSpPr txBox="1"/>
          <p:nvPr/>
        </p:nvSpPr>
        <p:spPr>
          <a:xfrm>
            <a:off x="5797296" y="3547402"/>
            <a:ext cx="1499615" cy="41605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cell grows and copies its DNA.</a:t>
            </a:r>
          </a:p>
        </p:txBody>
      </p:sp>
      <p:sp>
        <p:nvSpPr>
          <p:cNvPr id="20" name="Rounded Rectangle 19"/>
          <p:cNvSpPr/>
          <p:nvPr/>
        </p:nvSpPr>
        <p:spPr>
          <a:xfrm>
            <a:off x="5321808" y="4182910"/>
            <a:ext cx="2066543" cy="1223010"/>
          </a:xfrm>
          <a:prstGeom prst="roundRect">
            <a:avLst>
              <a:gd name="adj" fmla="val 8000"/>
            </a:avLst>
          </a:prstGeom>
          <a:solidFill>
            <a:srgbClr val="FFFFFF"/>
          </a:solidFill>
          <a:ln w="15875">
            <a:solidFill>
              <a:srgbClr val="000000"/>
            </a:solidFill>
          </a:ln>
          <a:effectLst/>
        </p:spPr>
        <p:txBody>
          <a:bodyPr rtlCol="0" anchor="ctr"/>
          <a:lstStyle/>
          <a:p>
            <a:pPr algn="ctr"/>
          </a:p>
        </p:txBody>
      </p:sp>
      <p:sp>
        <p:nvSpPr>
          <p:cNvPr id="21" name="Oval 20"/>
          <p:cNvSpPr/>
          <p:nvPr/>
        </p:nvSpPr>
        <p:spPr>
          <a:xfrm>
            <a:off x="5394960" y="4256062"/>
            <a:ext cx="310896" cy="310896"/>
          </a:xfrm>
          <a:prstGeom prst="ellipse">
            <a:avLst/>
          </a:prstGeom>
          <a:solidFill>
            <a:srgbClr val="FFFFFF"/>
          </a:solidFill>
          <a:ln w="15875">
            <a:solidFill>
              <a:srgbClr val="000000"/>
            </a:solidFill>
          </a:ln>
          <a:effectLst/>
        </p:spPr>
        <p:txBody>
          <a:bodyPr rtlCol="0" anchor="ctr"/>
          <a:lstStyle/>
          <a:p>
            <a:pPr algn="ctr"/>
          </a:p>
        </p:txBody>
      </p:sp>
      <p:sp>
        <p:nvSpPr>
          <p:cNvPr id="22" name="TextBox 21"/>
          <p:cNvSpPr txBox="1"/>
          <p:nvPr/>
        </p:nvSpPr>
        <p:spPr>
          <a:xfrm>
            <a:off x="5394960" y="4256062"/>
            <a:ext cx="310896"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a:t>
            </a:r>
          </a:p>
        </p:txBody>
      </p:sp>
      <p:sp>
        <p:nvSpPr>
          <p:cNvPr id="23" name="TextBox 22"/>
          <p:cNvSpPr txBox="1"/>
          <p:nvPr/>
        </p:nvSpPr>
        <p:spPr>
          <a:xfrm>
            <a:off x="5797296" y="4274350"/>
            <a:ext cx="1499615" cy="104013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One set of chromosomes is pulled to each end, and the nucleus divides.</a:t>
            </a:r>
          </a:p>
        </p:txBody>
      </p:sp>
      <p:sp>
        <p:nvSpPr>
          <p:cNvPr id="24" name="TextBox 23"/>
          <p:cNvSpPr txBox="1"/>
          <p:nvPr/>
        </p:nvSpPr>
        <p:spPr>
          <a:xfrm>
            <a:off x="685800" y="584207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25" name="TextBox 24"/>
          <p:cNvSpPr txBox="1"/>
          <p:nvPr/>
        </p:nvSpPr>
        <p:spPr>
          <a:xfrm>
            <a:off x="1097280" y="5842076"/>
            <a:ext cx="626364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Stage 1: Q (1)   Stage 2: R (1)   Stage 3: P (1)</a:t>
            </a:r>
          </a:p>
        </p:txBody>
      </p:sp>
      <p:sp>
        <p:nvSpPr>
          <p:cNvPr id="26" name="TextBox 25"/>
          <p:cNvSpPr txBox="1"/>
          <p:nvPr/>
        </p:nvSpPr>
        <p:spPr>
          <a:xfrm>
            <a:off x="685800" y="615983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27" name="TextBox 26"/>
          <p:cNvSpPr txBox="1"/>
          <p:nvPr/>
        </p:nvSpPr>
        <p:spPr>
          <a:xfrm>
            <a:off x="1097280" y="6159830"/>
            <a:ext cx="6263640" cy="426593"/>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X: nucleus (1)   Y: chromosome (1)</a:t>
            </a:r>
          </a:p>
          <a:p>
            <a:pPr algn="l">
              <a:spcAft>
                <a:spcPts val="200"/>
              </a:spcAft>
            </a:pPr>
            <a:r>
              <a:rPr sz="1300" b="1">
                <a:solidFill>
                  <a:srgbClr val="009900"/>
                </a:solidFill>
                <a:latin typeface="Arial"/>
              </a:rPr>
              <a:t>Allow “copied chromosome” for Y. Do not accept “DNA” or “gene” for Y.</a:t>
            </a:r>
          </a:p>
        </p:txBody>
      </p:sp>
      <p:sp>
        <p:nvSpPr>
          <p:cNvPr id="28" name="TextBox 27"/>
          <p:cNvSpPr txBox="1"/>
          <p:nvPr/>
        </p:nvSpPr>
        <p:spPr>
          <a:xfrm>
            <a:off x="685800" y="6696151"/>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29" name="TextBox 28"/>
          <p:cNvSpPr txBox="1"/>
          <p:nvPr/>
        </p:nvSpPr>
        <p:spPr>
          <a:xfrm>
            <a:off x="1097280" y="6696151"/>
            <a:ext cx="6263640" cy="619760"/>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4 (1)</a:t>
            </a:r>
          </a:p>
          <a:p>
            <a:pPr algn="l">
              <a:spcAft>
                <a:spcPts val="200"/>
              </a:spcAft>
            </a:pPr>
            <a:r>
              <a:rPr sz="1300" b="1">
                <a:solidFill>
                  <a:srgbClr val="009900"/>
                </a:solidFill>
                <a:latin typeface="Arial"/>
              </a:rPr>
              <a:t>Each new cell has the same number of chromosomes as the parent cell. Do not accept 2 or 8.</a:t>
            </a:r>
          </a:p>
        </p:txBody>
      </p:sp>
      <p:sp>
        <p:nvSpPr>
          <p:cNvPr id="30" name="TextBox 29"/>
          <p:cNvSpPr txBox="1"/>
          <p:nvPr/>
        </p:nvSpPr>
        <p:spPr>
          <a:xfrm>
            <a:off x="685800" y="7425639"/>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(d)</a:t>
            </a:r>
          </a:p>
        </p:txBody>
      </p:sp>
      <p:sp>
        <p:nvSpPr>
          <p:cNvPr id="31" name="TextBox 30"/>
          <p:cNvSpPr txBox="1"/>
          <p:nvPr/>
        </p:nvSpPr>
        <p:spPr>
          <a:xfrm>
            <a:off x="1097280" y="7425639"/>
            <a:ext cx="6263640" cy="426593"/>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2 (1)</a:t>
            </a:r>
          </a:p>
          <a:p>
            <a:pPr algn="l">
              <a:spcAft>
                <a:spcPts val="200"/>
              </a:spcAft>
            </a:pPr>
            <a:r>
              <a:rPr sz="1300" b="1">
                <a:solidFill>
                  <a:srgbClr val="009900"/>
                </a:solidFill>
                <a:latin typeface="Arial"/>
              </a:rPr>
              <a:t>Do not accept 4.</a:t>
            </a:r>
          </a:p>
        </p:txBody>
      </p:sp>
      <p:sp>
        <p:nvSpPr>
          <p:cNvPr id="32" name="Rectangle 31"/>
          <p:cNvSpPr/>
          <p:nvPr/>
        </p:nvSpPr>
        <p:spPr>
          <a:xfrm>
            <a:off x="7744968" y="1143000"/>
            <a:ext cx="6949440" cy="324612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5" name="TextBox 34"/>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Two words are not needed.</a:t>
            </a:r>
          </a:p>
        </p:txBody>
      </p:sp>
      <p:sp>
        <p:nvSpPr>
          <p:cNvPr id="36" name="Rectangle 35"/>
          <p:cNvSpPr/>
          <p:nvPr/>
        </p:nvSpPr>
        <p:spPr>
          <a:xfrm>
            <a:off x="7882128" y="1887092"/>
            <a:ext cx="6675120" cy="420624"/>
          </a:xfrm>
          <a:prstGeom prst="rect">
            <a:avLst/>
          </a:prstGeom>
          <a:solidFill>
            <a:srgbClr val="FFFFFF"/>
          </a:solidFill>
          <a:ln w="15875">
            <a:solidFill>
              <a:srgbClr val="000000"/>
            </a:solidFill>
          </a:ln>
          <a:effectLst/>
        </p:spPr>
        <p:txBody>
          <a:bodyPr rtlCol="0" anchor="ctr"/>
          <a:lstStyle/>
          <a:p>
            <a:pPr algn="ctr"/>
          </a:p>
        </p:txBody>
      </p:sp>
      <p:sp>
        <p:nvSpPr>
          <p:cNvPr id="37" name="TextBox 36"/>
          <p:cNvSpPr txBox="1"/>
          <p:nvPr/>
        </p:nvSpPr>
        <p:spPr>
          <a:xfrm>
            <a:off x="8148886" y="1887092"/>
            <a:ext cx="28505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23</a:t>
            </a:r>
          </a:p>
        </p:txBody>
      </p:sp>
      <p:sp>
        <p:nvSpPr>
          <p:cNvPr id="38" name="TextBox 37"/>
          <p:cNvSpPr txBox="1"/>
          <p:nvPr/>
        </p:nvSpPr>
        <p:spPr>
          <a:xfrm>
            <a:off x="8784575" y="1887092"/>
            <a:ext cx="28505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46</a:t>
            </a:r>
          </a:p>
        </p:txBody>
      </p:sp>
      <p:sp>
        <p:nvSpPr>
          <p:cNvPr id="39" name="TextBox 38"/>
          <p:cNvSpPr txBox="1"/>
          <p:nvPr/>
        </p:nvSpPr>
        <p:spPr>
          <a:xfrm>
            <a:off x="9420265" y="1887092"/>
            <a:ext cx="485882"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DNA</a:t>
            </a:r>
          </a:p>
        </p:txBody>
      </p:sp>
      <p:sp>
        <p:nvSpPr>
          <p:cNvPr id="40" name="TextBox 39"/>
          <p:cNvSpPr txBox="1"/>
          <p:nvPr/>
        </p:nvSpPr>
        <p:spPr>
          <a:xfrm>
            <a:off x="10256783" y="1887092"/>
            <a:ext cx="623741"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genes</a:t>
            </a:r>
          </a:p>
        </p:txBody>
      </p:sp>
      <p:sp>
        <p:nvSpPr>
          <p:cNvPr id="41" name="TextBox 40"/>
          <p:cNvSpPr txBox="1"/>
          <p:nvPr/>
        </p:nvSpPr>
        <p:spPr>
          <a:xfrm>
            <a:off x="11231161" y="1887092"/>
            <a:ext cx="793033"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42" name="TextBox 41"/>
          <p:cNvSpPr txBox="1"/>
          <p:nvPr/>
        </p:nvSpPr>
        <p:spPr>
          <a:xfrm>
            <a:off x="12374830" y="1887092"/>
            <a:ext cx="528476"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pairs</a:t>
            </a:r>
          </a:p>
        </p:txBody>
      </p:sp>
      <p:sp>
        <p:nvSpPr>
          <p:cNvPr id="43" name="TextBox 42"/>
          <p:cNvSpPr txBox="1"/>
          <p:nvPr/>
        </p:nvSpPr>
        <p:spPr>
          <a:xfrm>
            <a:off x="13253943" y="1887092"/>
            <a:ext cx="1036546" cy="42062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ribosomes</a:t>
            </a:r>
          </a:p>
        </p:txBody>
      </p:sp>
      <p:sp>
        <p:nvSpPr>
          <p:cNvPr id="44" name="TextBox 43"/>
          <p:cNvSpPr txBox="1"/>
          <p:nvPr/>
        </p:nvSpPr>
        <p:spPr>
          <a:xfrm>
            <a:off x="7882128" y="2454021"/>
            <a:ext cx="6675120" cy="1815591"/>
          </a:xfrm>
          <a:prstGeom prst="rect">
            <a:avLst/>
          </a:prstGeom>
          <a:noFill/>
        </p:spPr>
        <p:txBody>
          <a:bodyPr wrap="square" lIns="0" rIns="0" tIns="0" bIns="0" anchor="t">
            <a:spAutoFit/>
          </a:bodyPr>
          <a:lstStyle/>
          <a:p>
            <a:pPr algn="l">
              <a:spcAft>
                <a:spcPts val="800"/>
              </a:spcAft>
            </a:pPr>
            <a:r>
              <a:rPr sz="1500" b="0">
                <a:solidFill>
                  <a:srgbClr val="000000"/>
                </a:solidFill>
                <a:latin typeface="Arial"/>
              </a:rPr>
              <a:t>1. Chromosomes are found in the </a:t>
            </a:r>
            <a:r>
              <a:rPr sz="1500" b="1">
                <a:solidFill>
                  <a:srgbClr val="009900"/>
                </a:solidFill>
                <a:latin typeface="Arial"/>
              </a:rPr>
              <a:t>nucleus (1)</a:t>
            </a:r>
            <a:r>
              <a:rPr sz="1500" b="0">
                <a:solidFill>
                  <a:srgbClr val="000000"/>
                </a:solidFill>
                <a:latin typeface="Arial"/>
              </a:rPr>
              <a:t> of a cell.</a:t>
            </a:r>
          </a:p>
          <a:p>
            <a:pPr algn="l">
              <a:spcAft>
                <a:spcPts val="800"/>
              </a:spcAft>
            </a:pPr>
            <a:r>
              <a:rPr sz="1500" b="0">
                <a:solidFill>
                  <a:srgbClr val="000000"/>
                </a:solidFill>
                <a:latin typeface="Arial"/>
              </a:rPr>
              <a:t>2. Chromosomes are made of a chemical called </a:t>
            </a:r>
            <a:r>
              <a:rPr sz="1500" b="1">
                <a:solidFill>
                  <a:srgbClr val="009900"/>
                </a:solidFill>
                <a:latin typeface="Arial"/>
              </a:rPr>
              <a:t>DNA (1)</a:t>
            </a:r>
            <a:r>
              <a:rPr sz="1500" b="0">
                <a:solidFill>
                  <a:srgbClr val="000000"/>
                </a:solidFill>
                <a:latin typeface="Arial"/>
              </a:rPr>
              <a:t>.</a:t>
            </a:r>
          </a:p>
          <a:p>
            <a:pPr algn="l">
              <a:spcAft>
                <a:spcPts val="800"/>
              </a:spcAft>
            </a:pPr>
            <a:r>
              <a:rPr sz="1500" b="0">
                <a:solidFill>
                  <a:srgbClr val="000000"/>
                </a:solidFill>
                <a:latin typeface="Arial"/>
              </a:rPr>
              <a:t>3. Each chromosome carries a large number of </a:t>
            </a:r>
            <a:r>
              <a:rPr sz="1500" b="1">
                <a:solidFill>
                  <a:srgbClr val="009900"/>
                </a:solidFill>
                <a:latin typeface="Arial"/>
              </a:rPr>
              <a:t>genes (1)</a:t>
            </a:r>
            <a:r>
              <a:rPr sz="1500" b="0">
                <a:solidFill>
                  <a:srgbClr val="000000"/>
                </a:solidFill>
                <a:latin typeface="Arial"/>
              </a:rPr>
              <a:t>.</a:t>
            </a:r>
          </a:p>
          <a:p>
            <a:pPr algn="l">
              <a:spcAft>
                <a:spcPts val="800"/>
              </a:spcAft>
            </a:pPr>
            <a:r>
              <a:rPr sz="1500" b="0">
                <a:solidFill>
                  <a:srgbClr val="000000"/>
                </a:solidFill>
                <a:latin typeface="Arial"/>
              </a:rPr>
              <a:t>4. In body cells, chromosomes are normally found in </a:t>
            </a:r>
            <a:r>
              <a:rPr sz="1500" b="1">
                <a:solidFill>
                  <a:srgbClr val="009900"/>
                </a:solidFill>
                <a:latin typeface="Arial"/>
              </a:rPr>
              <a:t>pairs (1)</a:t>
            </a:r>
            <a:r>
              <a:rPr sz="1500" b="0">
                <a:solidFill>
                  <a:srgbClr val="000000"/>
                </a:solidFill>
                <a:latin typeface="Arial"/>
              </a:rPr>
              <a:t>.</a:t>
            </a:r>
          </a:p>
          <a:p>
            <a:pPr algn="l">
              <a:spcAft>
                <a:spcPts val="800"/>
              </a:spcAft>
            </a:pPr>
            <a:r>
              <a:rPr sz="1500" b="0">
                <a:solidFill>
                  <a:srgbClr val="000000"/>
                </a:solidFill>
                <a:latin typeface="Arial"/>
              </a:rPr>
              <a:t>5. A human body cell has </a:t>
            </a:r>
            <a:r>
              <a:rPr sz="1500" b="1">
                <a:solidFill>
                  <a:srgbClr val="009900"/>
                </a:solidFill>
                <a:latin typeface="Arial"/>
              </a:rPr>
              <a:t>46 (1)</a:t>
            </a:r>
            <a:r>
              <a:rPr sz="1500" b="0">
                <a:solidFill>
                  <a:srgbClr val="000000"/>
                </a:solidFill>
                <a:latin typeface="Arial"/>
              </a:rPr>
              <a:t> chromosomes.</a:t>
            </a:r>
          </a:p>
          <a:p>
            <a:pPr algn="l">
              <a:spcAft>
                <a:spcPts val="800"/>
              </a:spcAft>
            </a:pPr>
            <a:r>
              <a:rPr sz="1300" b="1">
                <a:solidFill>
                  <a:srgbClr val="009900"/>
                </a:solidFill>
                <a:latin typeface="Arial"/>
              </a:rPr>
              <a:t>Do not accept 23 for 5 (23 is the number of pairs).</a:t>
            </a:r>
          </a:p>
        </p:txBody>
      </p:sp>
      <p:sp>
        <p:nvSpPr>
          <p:cNvPr id="45" name="Rectangle 44"/>
          <p:cNvSpPr/>
          <p:nvPr/>
        </p:nvSpPr>
        <p:spPr>
          <a:xfrm>
            <a:off x="7744968" y="4526280"/>
            <a:ext cx="6949440" cy="3794759"/>
          </a:xfrm>
          <a:prstGeom prst="rect">
            <a:avLst/>
          </a:prstGeom>
          <a:solidFill>
            <a:srgbClr val="FFFFFF"/>
          </a:solidFill>
          <a:ln w="9525">
            <a:solidFill>
              <a:srgbClr val="000000"/>
            </a:solidFill>
          </a:ln>
          <a:effectLst/>
        </p:spPr>
        <p:txBody>
          <a:bodyPr rtlCol="0" anchor="ctr"/>
          <a:lstStyle/>
          <a:p>
            <a:pPr algn="ctr"/>
          </a:p>
        </p:txBody>
      </p:sp>
      <p:sp>
        <p:nvSpPr>
          <p:cNvPr id="46" name="TextBox 45"/>
          <p:cNvSpPr txBox="1"/>
          <p:nvPr/>
        </p:nvSpPr>
        <p:spPr>
          <a:xfrm>
            <a:off x="7854696" y="45994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stage?</a:t>
            </a:r>
          </a:p>
        </p:txBody>
      </p:sp>
      <p:sp>
        <p:nvSpPr>
          <p:cNvPr id="47" name="TextBox 46"/>
          <p:cNvSpPr txBox="1"/>
          <p:nvPr/>
        </p:nvSpPr>
        <p:spPr>
          <a:xfrm>
            <a:off x="13597128" y="46177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8" name="TextBox 47"/>
          <p:cNvSpPr txBox="1"/>
          <p:nvPr/>
        </p:nvSpPr>
        <p:spPr>
          <a:xfrm>
            <a:off x="7882128" y="4956048"/>
            <a:ext cx="6675120" cy="274320"/>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1 mark for each correct row. No mark if two boxes in a row are ticked.</a:t>
            </a:r>
          </a:p>
        </p:txBody>
      </p:sp>
      <p:graphicFrame>
        <p:nvGraphicFramePr>
          <p:cNvPr id="49" name="Table 48"/>
          <p:cNvGraphicFramePr>
            <a:graphicFrameLocks noGrp="1"/>
          </p:cNvGraphicFramePr>
          <p:nvPr/>
        </p:nvGraphicFramePr>
        <p:xfrm>
          <a:off x="7882128" y="5303520"/>
          <a:ext cx="6675120" cy="2615184"/>
        </p:xfrm>
        <a:graphic>
          <a:graphicData uri="http://schemas.openxmlformats.org/drawingml/2006/table">
            <a:tbl>
              <a:tblPr firstRow="0" bandRow="0">
                <a:tableStyleId>{5C22544A-7EE6-4342-B048-85BDC9FD1C3A}</a:tableStyleId>
              </a:tblPr>
              <a:tblGrid>
                <a:gridCol w="3931920"/>
                <a:gridCol w="914400"/>
                <a:gridCol w="914400"/>
                <a:gridCol w="914400"/>
              </a:tblGrid>
              <a:tr h="457200">
                <a:tc>
                  <a:txBody>
                    <a:bodyPr/>
                    <a:lstStyle/>
                    <a:p>
                      <a:pPr algn="ctr"/>
                      <a:r>
                        <a:rPr sz="1400" b="1">
                          <a:solidFill>
                            <a:srgbClr val="000000"/>
                          </a:solidFill>
                          <a:latin typeface="Arial"/>
                        </a:rPr>
                        <a:t>What happens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2 (mitosis)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Stage 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1. The cell copies its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57200">
                <a:tc>
                  <a:txBody>
                    <a:bodyPr/>
                    <a:lstStyle/>
                    <a:p>
                      <a:pPr algn="l"/>
                      <a:r>
                        <a:rPr sz="1400" b="0">
                          <a:solidFill>
                            <a:srgbClr val="000000"/>
                          </a:solidFill>
                          <a:latin typeface="Arial"/>
                        </a:rPr>
                        <a:t>2. One set of chromosomes is pulled to each end of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3. The cytoplasm and cell membrane divide.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57200">
                <a:tc>
                  <a:txBody>
                    <a:bodyPr/>
                    <a:lstStyle/>
                    <a:p>
                      <a:pPr algn="l"/>
                      <a:r>
                        <a:rPr sz="1400" b="0">
                          <a:solidFill>
                            <a:srgbClr val="000000"/>
                          </a:solidFill>
                          <a:latin typeface="Arial"/>
                        </a:rPr>
                        <a:t>4. The cell makes more ribosomes and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5. The nucleus divides.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6. Two separate daughter cells are formed.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0" name="TextBox 49"/>
          <p:cNvSpPr txBox="1"/>
          <p:nvPr/>
        </p:nvSpPr>
        <p:spPr>
          <a:xfrm>
            <a:off x="7882128" y="7982712"/>
            <a:ext cx="6675120" cy="22860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Do not accept Stage 2 for row 1: the DNA is copied before mitosis.</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What does “genetically identical” mean?  [1]</a:t>
            </a:r>
          </a:p>
        </p:txBody>
      </p:sp>
      <p:sp>
        <p:nvSpPr>
          <p:cNvPr id="10" name="TextBox 9"/>
          <p:cNvSpPr txBox="1"/>
          <p:nvPr/>
        </p:nvSpPr>
        <p:spPr>
          <a:xfrm>
            <a:off x="960120" y="1841373"/>
            <a:ext cx="640080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Having exactly the same genetic material / the same DNA / the same genes (1).</a:t>
            </a:r>
          </a:p>
          <a:p>
            <a:pPr algn="l">
              <a:spcAft>
                <a:spcPts val="300"/>
              </a:spcAft>
            </a:pPr>
            <a:r>
              <a:rPr sz="1300" b="1">
                <a:solidFill>
                  <a:srgbClr val="009900"/>
                </a:solidFill>
                <a:latin typeface="Arial"/>
              </a:rPr>
              <a:t>Do not accept “looking the same” or “the same size”.</a:t>
            </a:r>
          </a:p>
        </p:txBody>
      </p:sp>
      <p:sp>
        <p:nvSpPr>
          <p:cNvPr id="11" name="TextBox 10"/>
          <p:cNvSpPr txBox="1"/>
          <p:nvPr/>
        </p:nvSpPr>
        <p:spPr>
          <a:xfrm>
            <a:off x="685800" y="26205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one way a dividing cell looks different from a cell that is not dividing, in a stained root tip.  [1]</a:t>
            </a:r>
          </a:p>
        </p:txBody>
      </p:sp>
      <p:sp>
        <p:nvSpPr>
          <p:cNvPr id="12" name="TextBox 11"/>
          <p:cNvSpPr txBox="1"/>
          <p:nvPr/>
        </p:nvSpPr>
        <p:spPr>
          <a:xfrm>
            <a:off x="960120" y="3112008"/>
            <a:ext cx="6400800" cy="855344"/>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Any one (1): its chromosomes show as separate (dark) threads; its chromosomes are lined up across the middle; its chromosomes are being pulled to each end; it has no round nucleus.</a:t>
            </a:r>
          </a:p>
          <a:p>
            <a:pPr algn="l">
              <a:spcAft>
                <a:spcPts val="300"/>
              </a:spcAft>
            </a:pPr>
            <a:r>
              <a:rPr sz="1300" b="1">
                <a:solidFill>
                  <a:srgbClr val="009900"/>
                </a:solidFill>
                <a:latin typeface="Arial"/>
              </a:rPr>
              <a:t>Do not accept “it has chromosomes” (every cell has chromosomes, all the time).</a:t>
            </a:r>
          </a:p>
        </p:txBody>
      </p:sp>
      <p:sp>
        <p:nvSpPr>
          <p:cNvPr id="13" name="TextBox 12"/>
          <p:cNvSpPr txBox="1"/>
          <p:nvPr/>
        </p:nvSpPr>
        <p:spPr>
          <a:xfrm>
            <a:off x="685800" y="4099179"/>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two reasons why a multicellular organism needs mitosis.  [2]</a:t>
            </a:r>
          </a:p>
        </p:txBody>
      </p:sp>
      <p:sp>
        <p:nvSpPr>
          <p:cNvPr id="14" name="TextBox 13"/>
          <p:cNvSpPr txBox="1"/>
          <p:nvPr/>
        </p:nvSpPr>
        <p:spPr>
          <a:xfrm>
            <a:off x="960120" y="4367784"/>
            <a:ext cx="640080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Any two (1 each): growth / development; repair (of damage / a cut); replacement (of worn-out cells).</a:t>
            </a:r>
          </a:p>
          <a:p>
            <a:pPr algn="l">
              <a:spcAft>
                <a:spcPts val="300"/>
              </a:spcAft>
            </a:pPr>
            <a:r>
              <a:rPr sz="1300" b="1">
                <a:solidFill>
                  <a:srgbClr val="009900"/>
                </a:solidFill>
                <a:latin typeface="Arial"/>
              </a:rPr>
              <a:t>Allow asexual reproduction for 1 mark. Do not accept “to make sex cells”.</a:t>
            </a:r>
          </a:p>
        </p:txBody>
      </p:sp>
      <p:sp>
        <p:nvSpPr>
          <p:cNvPr id="15" name="TextBox 14"/>
          <p:cNvSpPr txBox="1"/>
          <p:nvPr/>
        </p:nvSpPr>
        <p:spPr>
          <a:xfrm>
            <a:off x="685800" y="5146929"/>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An onion cell has 16 chromosomes. It divides by mitosis. How many chromosomes are in each new cell?  [1]</a:t>
            </a:r>
          </a:p>
        </p:txBody>
      </p:sp>
      <p:sp>
        <p:nvSpPr>
          <p:cNvPr id="16" name="TextBox 15"/>
          <p:cNvSpPr txBox="1"/>
          <p:nvPr/>
        </p:nvSpPr>
        <p:spPr>
          <a:xfrm>
            <a:off x="960120" y="5638419"/>
            <a:ext cx="640080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16 (1).</a:t>
            </a:r>
          </a:p>
          <a:p>
            <a:pPr algn="l">
              <a:spcAft>
                <a:spcPts val="300"/>
              </a:spcAft>
            </a:pPr>
            <a:r>
              <a:rPr sz="1300" b="1">
                <a:solidFill>
                  <a:srgbClr val="009900"/>
                </a:solidFill>
                <a:latin typeface="Arial"/>
              </a:rPr>
              <a:t>Do not accept 8 or 32.</a:t>
            </a:r>
          </a:p>
        </p:txBody>
      </p:sp>
      <p:sp>
        <p:nvSpPr>
          <p:cNvPr id="17" name="TextBox 16"/>
          <p:cNvSpPr txBox="1"/>
          <p:nvPr/>
        </p:nvSpPr>
        <p:spPr>
          <a:xfrm>
            <a:off x="685800" y="620953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Mitosis is one stage of the cell cycle. What divides during mitosis?  [1]</a:t>
            </a:r>
          </a:p>
        </p:txBody>
      </p:sp>
      <p:sp>
        <p:nvSpPr>
          <p:cNvPr id="18" name="TextBox 17"/>
          <p:cNvSpPr txBox="1"/>
          <p:nvPr/>
        </p:nvSpPr>
        <p:spPr>
          <a:xfrm>
            <a:off x="960120" y="6478143"/>
            <a:ext cx="640080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nucleus (1).</a:t>
            </a:r>
          </a:p>
          <a:p>
            <a:pPr algn="l">
              <a:spcAft>
                <a:spcPts val="300"/>
              </a:spcAft>
            </a:pPr>
            <a:r>
              <a:rPr sz="1300" b="1">
                <a:solidFill>
                  <a:srgbClr val="009900"/>
                </a:solidFill>
                <a:latin typeface="Arial"/>
              </a:rPr>
              <a:t>Do not accept “the cell” or “the cytoplasm”.</a:t>
            </a:r>
          </a:p>
        </p:txBody>
      </p:sp>
      <p:sp>
        <p:nvSpPr>
          <p:cNvPr id="19" name="TextBox 18"/>
          <p:cNvSpPr txBox="1"/>
          <p:nvPr/>
        </p:nvSpPr>
        <p:spPr>
          <a:xfrm>
            <a:off x="685800" y="704926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bacterium has no nucleus. Explain why it cannot divide by mitosis.  [2]</a:t>
            </a:r>
          </a:p>
        </p:txBody>
      </p:sp>
      <p:sp>
        <p:nvSpPr>
          <p:cNvPr id="20" name="TextBox 19"/>
          <p:cNvSpPr txBox="1"/>
          <p:nvPr/>
        </p:nvSpPr>
        <p:spPr>
          <a:xfrm>
            <a:off x="960120" y="7317867"/>
            <a:ext cx="6400800" cy="893445"/>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In mitosis, the nucleus divides / chromosomes are pulled to each end and a new nucleus forms (1);</a:t>
            </a:r>
          </a:p>
          <a:p>
            <a:pPr algn="l">
              <a:spcAft>
                <a:spcPts val="300"/>
              </a:spcAft>
            </a:pPr>
            <a:r>
              <a:rPr sz="1400" b="1">
                <a:solidFill>
                  <a:srgbClr val="009900"/>
                </a:solidFill>
                <a:latin typeface="Arial"/>
              </a:rPr>
              <a:t>a bacterium has no nucleus to divide (so it divides in a different way) (1).</a:t>
            </a:r>
          </a:p>
          <a:p>
            <a:pPr algn="l">
              <a:spcAft>
                <a:spcPts val="300"/>
              </a:spcAft>
            </a:pPr>
            <a:r>
              <a:rPr sz="1300" b="1">
                <a:solidFill>
                  <a:srgbClr val="009900"/>
                </a:solidFill>
                <a:latin typeface="Arial"/>
              </a:rPr>
              <a:t>Do not accept “bacteria are too small” or “bacteria do not divide”.</a:t>
            </a:r>
          </a:p>
        </p:txBody>
      </p:sp>
      <p:sp>
        <p:nvSpPr>
          <p:cNvPr id="21" name="Rectangle 20"/>
          <p:cNvSpPr/>
          <p:nvPr/>
        </p:nvSpPr>
        <p:spPr>
          <a:xfrm>
            <a:off x="7744968" y="1143000"/>
            <a:ext cx="6949440" cy="3657600"/>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23" name="TextBox 2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4" name="TextBox 23"/>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Every cell divides once in each round. Complete the table.  [2]</a:t>
            </a:r>
          </a:p>
        </p:txBody>
      </p:sp>
      <p:graphicFrame>
        <p:nvGraphicFramePr>
          <p:cNvPr id="25" name="Table 24"/>
          <p:cNvGraphicFramePr>
            <a:graphicFrameLocks noGrp="1"/>
          </p:cNvGraphicFramePr>
          <p:nvPr/>
        </p:nvGraphicFramePr>
        <p:xfrm>
          <a:off x="7882128" y="1901952"/>
          <a:ext cx="6675120" cy="804672"/>
        </p:xfrm>
        <a:graphic>
          <a:graphicData uri="http://schemas.openxmlformats.org/drawingml/2006/table">
            <a:tbl>
              <a:tblPr firstRow="0" bandRow="0">
                <a:tableStyleId>{5C22544A-7EE6-4342-B048-85BDC9FD1C3A}</a:tableStyleId>
              </a:tblPr>
              <a:tblGrid>
                <a:gridCol w="2103120"/>
                <a:gridCol w="914400"/>
                <a:gridCol w="914400"/>
                <a:gridCol w="914400"/>
                <a:gridCol w="914400"/>
                <a:gridCol w="914400"/>
              </a:tblGrid>
              <a:tr h="384048">
                <a:tc>
                  <a:txBody>
                    <a:bodyPr/>
                    <a:lstStyle/>
                    <a:p>
                      <a:pPr algn="ctr"/>
                      <a:r>
                        <a:rPr sz="1500" b="1">
                          <a:solidFill>
                            <a:srgbClr val="000000"/>
                          </a:solidFill>
                          <a:latin typeface="Arial"/>
                        </a:rPr>
                        <a:t>Rounds of division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20624">
                <a:tc>
                  <a:txBody>
                    <a:bodyPr/>
                    <a:lstStyle/>
                    <a:p>
                      <a:pPr algn="l"/>
                      <a:r>
                        <a:rPr sz="1500" b="0">
                          <a:solidFill>
                            <a:srgbClr val="000000"/>
                          </a:solidFill>
                          <a:latin typeface="Arial"/>
                        </a:rPr>
                        <a:t>Number of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26" name="TextBox 25"/>
          <p:cNvSpPr txBox="1"/>
          <p:nvPr/>
        </p:nvSpPr>
        <p:spPr>
          <a:xfrm>
            <a:off x="7882128" y="2798064"/>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27" name="TextBox 26"/>
          <p:cNvSpPr txBox="1"/>
          <p:nvPr/>
        </p:nvSpPr>
        <p:spPr>
          <a:xfrm>
            <a:off x="8293608" y="2798064"/>
            <a:ext cx="626364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4, 8, 16: all three correct (2); two correct (1).</a:t>
            </a:r>
          </a:p>
        </p:txBody>
      </p:sp>
      <p:sp>
        <p:nvSpPr>
          <p:cNvPr id="28" name="TextBox 27"/>
          <p:cNvSpPr txBox="1"/>
          <p:nvPr/>
        </p:nvSpPr>
        <p:spPr>
          <a:xfrm>
            <a:off x="7882128" y="310870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29" name="TextBox 28"/>
          <p:cNvSpPr txBox="1"/>
          <p:nvPr/>
        </p:nvSpPr>
        <p:spPr>
          <a:xfrm>
            <a:off x="8293608" y="3108706"/>
            <a:ext cx="6263640" cy="619760"/>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16 ÷ 200 × 100 (1)   = 8 (%) (1)</a:t>
            </a:r>
          </a:p>
          <a:p>
            <a:pPr algn="l">
              <a:spcAft>
                <a:spcPts val="200"/>
              </a:spcAft>
            </a:pPr>
            <a:r>
              <a:rPr sz="1300" b="1">
                <a:solidFill>
                  <a:srgbClr val="009900"/>
                </a:solidFill>
                <a:latin typeface="Arial"/>
              </a:rPr>
              <a:t>Correct answer with no working scores 2. Allow 0.08 for 1 mark (not multiplied by 100). Do not accept 12.5 (200 ÷ 16: divided the wrong way round).</a:t>
            </a:r>
          </a:p>
        </p:txBody>
      </p:sp>
      <p:sp>
        <p:nvSpPr>
          <p:cNvPr id="30" name="Rectangle 29"/>
          <p:cNvSpPr/>
          <p:nvPr/>
        </p:nvSpPr>
        <p:spPr>
          <a:xfrm>
            <a:off x="7882128" y="3819906"/>
            <a:ext cx="6675120" cy="10972"/>
          </a:xfrm>
          <a:prstGeom prst="rect">
            <a:avLst/>
          </a:prstGeom>
          <a:solidFill>
            <a:srgbClr val="D2D2D2"/>
          </a:solidFill>
          <a:ln>
            <a:noFill/>
          </a:ln>
          <a:effectLst/>
        </p:spPr>
        <p:txBody>
          <a:bodyPr rtlCol="0" anchor="ctr"/>
          <a:lstStyle/>
          <a:p>
            <a:pPr algn="ctr"/>
          </a:p>
        </p:txBody>
      </p:sp>
      <p:sp>
        <p:nvSpPr>
          <p:cNvPr id="31" name="TextBox 30"/>
          <p:cNvSpPr txBox="1"/>
          <p:nvPr/>
        </p:nvSpPr>
        <p:spPr>
          <a:xfrm>
            <a:off x="7882128" y="3911346"/>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2" name="TextBox 31"/>
          <p:cNvSpPr txBox="1"/>
          <p:nvPr/>
        </p:nvSpPr>
        <p:spPr>
          <a:xfrm>
            <a:off x="7882128" y="4249674"/>
            <a:ext cx="6675120" cy="466851"/>
          </a:xfrm>
          <a:prstGeom prst="rect">
            <a:avLst/>
          </a:prstGeom>
          <a:noFill/>
        </p:spPr>
        <p:txBody>
          <a:bodyPr wrap="square" lIns="0" rIns="0" tIns="0" bIns="0" anchor="t">
            <a:spAutoFit/>
          </a:bodyPr>
          <a:lstStyle/>
          <a:p>
            <a:pPr algn="l">
              <a:spcAft>
                <a:spcPts val="400"/>
              </a:spcAft>
            </a:pPr>
            <a:r>
              <a:rPr sz="1400" b="1">
                <a:solidFill>
                  <a:srgbClr val="000000"/>
                </a:solidFill>
                <a:latin typeface="Arial"/>
              </a:rPr>
              <a:t>(a)  </a:t>
            </a:r>
            <a:r>
              <a:rPr sz="1400" b="1">
                <a:solidFill>
                  <a:srgbClr val="009900"/>
                </a:solidFill>
                <a:latin typeface="Arial"/>
              </a:rPr>
              <a:t>4, 8, 16.</a:t>
            </a:r>
          </a:p>
          <a:p>
            <a:pPr algn="l">
              <a:spcAft>
                <a:spcPts val="400"/>
              </a:spcAft>
            </a:pPr>
            <a:r>
              <a:rPr sz="1400" b="1">
                <a:solidFill>
                  <a:srgbClr val="000000"/>
                </a:solidFill>
                <a:latin typeface="Arial"/>
              </a:rPr>
              <a:t>(b)  </a:t>
            </a:r>
            <a:r>
              <a:rPr sz="1400" b="1">
                <a:solidFill>
                  <a:srgbClr val="009900"/>
                </a:solidFill>
                <a:latin typeface="Arial"/>
              </a:rPr>
              <a:t>16 ÷ 200 = 0.08. 0.08 × 100 = 8 %.</a:t>
            </a:r>
          </a:p>
        </p:txBody>
      </p:sp>
      <p:sp>
        <p:nvSpPr>
          <p:cNvPr id="33" name="Rectangle 32"/>
          <p:cNvSpPr/>
          <p:nvPr/>
        </p:nvSpPr>
        <p:spPr>
          <a:xfrm>
            <a:off x="7744968" y="4937760"/>
            <a:ext cx="6949440" cy="3383279"/>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50109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5" name="TextBox 34"/>
          <p:cNvSpPr txBox="1"/>
          <p:nvPr/>
        </p:nvSpPr>
        <p:spPr>
          <a:xfrm>
            <a:off x="13597128" y="50292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6" name="TextBox 35"/>
          <p:cNvSpPr txBox="1"/>
          <p:nvPr/>
        </p:nvSpPr>
        <p:spPr>
          <a:xfrm>
            <a:off x="7882128" y="5367528"/>
            <a:ext cx="6675120" cy="2815970"/>
          </a:xfrm>
          <a:prstGeom prst="rect">
            <a:avLst/>
          </a:prstGeom>
          <a:noFill/>
        </p:spPr>
        <p:txBody>
          <a:bodyPr wrap="square" lIns="0" rIns="0" tIns="0" bIns="0" anchor="t">
            <a:spAutoFit/>
          </a:bodyPr>
          <a:lstStyle/>
          <a:p>
            <a:pPr algn="l">
              <a:spcAft>
                <a:spcPts val="400"/>
              </a:spcAft>
            </a:pPr>
            <a:r>
              <a:rPr sz="1300" b="1">
                <a:solidFill>
                  <a:srgbClr val="009900"/>
                </a:solidFill>
                <a:latin typeface="Arial"/>
              </a:rPr>
              <a:t>Any three (max 3):</a:t>
            </a:r>
          </a:p>
          <a:p>
            <a:pPr algn="l">
              <a:spcAft>
                <a:spcPts val="400"/>
              </a:spcAft>
            </a:pPr>
            <a:r>
              <a:rPr sz="1300" b="1">
                <a:solidFill>
                  <a:srgbClr val="009900"/>
                </a:solidFill>
                <a:latin typeface="Arial"/>
              </a:rPr>
              <a:t>Before the cell divides / in stage 1, the DNA is copied / replicates (1).</a:t>
            </a:r>
          </a:p>
          <a:p>
            <a:pPr algn="l">
              <a:spcAft>
                <a:spcPts val="400"/>
              </a:spcAft>
            </a:pPr>
            <a:r>
              <a:rPr sz="1300" b="1">
                <a:solidFill>
                  <a:srgbClr val="009900"/>
                </a:solidFill>
                <a:latin typeface="Arial"/>
              </a:rPr>
              <a:t>So there are two (identical) copies of each chromosome (1).</a:t>
            </a:r>
          </a:p>
          <a:p>
            <a:pPr algn="l">
              <a:spcAft>
                <a:spcPts val="400"/>
              </a:spcAft>
            </a:pPr>
            <a:r>
              <a:rPr sz="1300" b="1">
                <a:solidFill>
                  <a:srgbClr val="009900"/>
                </a:solidFill>
                <a:latin typeface="Arial"/>
              </a:rPr>
              <a:t>In mitosis, one set of chromosomes / one copy of each chromosome is pulled to each end / goes to each new cell (1).</a:t>
            </a:r>
          </a:p>
          <a:p>
            <a:pPr algn="l">
              <a:spcAft>
                <a:spcPts val="400"/>
              </a:spcAft>
            </a:pPr>
            <a:r>
              <a:rPr sz="1300" b="1">
                <a:solidFill>
                  <a:srgbClr val="009900"/>
                </a:solidFill>
                <a:latin typeface="Arial"/>
              </a:rPr>
              <a:t>So each daughter cell gets the same / a full set of chromosomes / the same genetic material (1).</a:t>
            </a:r>
          </a:p>
          <a:p>
            <a:pPr algn="l">
              <a:spcAft>
                <a:spcPts val="400"/>
              </a:spcAft>
            </a:pPr>
            <a:r>
              <a:rPr sz="1300" b="1">
                <a:solidFill>
                  <a:srgbClr val="009900"/>
                </a:solidFill>
                <a:latin typeface="Arial"/>
              </a:rPr>
              <a:t>Do not accept “each cell gets half of the chromosomes”. Ignore the names of the phases of mitosis.</a:t>
            </a:r>
          </a:p>
          <a:p>
            <a:pPr algn="l">
              <a:spcAft>
                <a:spcPts val="400"/>
              </a:spcAft>
            </a:pPr>
            <a:r>
              <a:rPr sz="1300" b="1">
                <a:solidFill>
                  <a:srgbClr val="000000"/>
                </a:solidFill>
                <a:latin typeface="Arial"/>
              </a:rPr>
              <a:t>Model answer: </a:t>
            </a:r>
            <a:r>
              <a:rPr sz="1300" b="1">
                <a:solidFill>
                  <a:srgbClr val="009900"/>
                </a:solidFill>
                <a:latin typeface="Arial"/>
              </a:rPr>
              <a:t>Before the cell divides, its DNA is copied, so there are two copies of each chromosome. In mitosis, one set of chromosomes is pulled to each end of the cell. So each daughter cell gets one copy of every chromosome: the same genetic material as the parent cell.</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Challenge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Chromosome numbers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723794"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6 and 9</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Table 1 shows the number of chromosomes in a body cell of five organisms.</a:t>
            </a:r>
          </a:p>
        </p:txBody>
      </p:sp>
      <p:sp>
        <p:nvSpPr>
          <p:cNvPr id="12" name="TextBox 11"/>
          <p:cNvSpPr txBox="1"/>
          <p:nvPr/>
        </p:nvSpPr>
        <p:spPr>
          <a:xfrm>
            <a:off x="685800" y="1905380"/>
            <a:ext cx="3017520" cy="256032"/>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graphicFrame>
        <p:nvGraphicFramePr>
          <p:cNvPr id="13" name="Table 12"/>
          <p:cNvGraphicFramePr>
            <a:graphicFrameLocks noGrp="1"/>
          </p:cNvGraphicFramePr>
          <p:nvPr/>
        </p:nvGraphicFramePr>
        <p:xfrm>
          <a:off x="685800" y="2179700"/>
          <a:ext cx="3017520" cy="2359152"/>
        </p:xfrm>
        <a:graphic>
          <a:graphicData uri="http://schemas.openxmlformats.org/drawingml/2006/table">
            <a:tbl>
              <a:tblPr firstRow="0" bandRow="0">
                <a:tableStyleId>{5C22544A-7EE6-4342-B048-85BDC9FD1C3A}</a:tableStyleId>
              </a:tblPr>
              <a:tblGrid>
                <a:gridCol w="1234440"/>
                <a:gridCol w="1783080"/>
              </a:tblGrid>
              <a:tr h="713232">
                <a:tc>
                  <a:txBody>
                    <a:bodyPr/>
                    <a:lstStyle/>
                    <a:p>
                      <a:pPr algn="ctr"/>
                      <a:r>
                        <a:rPr sz="1400" b="1">
                          <a:solidFill>
                            <a:srgbClr val="000000"/>
                          </a:solidFill>
                          <a:latin typeface="Arial"/>
                        </a:rPr>
                        <a:t>Organism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of chromosomes in a body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ctr"/>
                      <a:r>
                        <a:rPr sz="1400" b="0">
                          <a:solidFill>
                            <a:srgbClr val="000000"/>
                          </a:solidFill>
                          <a:latin typeface="Arial"/>
                        </a:rPr>
                        <a:t>human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dog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78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horse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64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onion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fruit fly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4" name="TextBox 13"/>
          <p:cNvSpPr txBox="1"/>
          <p:nvPr/>
        </p:nvSpPr>
        <p:spPr>
          <a:xfrm>
            <a:off x="3977639" y="2179700"/>
            <a:ext cx="3383279"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A dog skin cell divides by mitosis. How many chromosomes are in each daughter cell?  [1]</a:t>
            </a:r>
          </a:p>
        </p:txBody>
      </p:sp>
      <p:sp>
        <p:nvSpPr>
          <p:cNvPr id="15" name="Rectangle 14"/>
          <p:cNvSpPr/>
          <p:nvPr/>
        </p:nvSpPr>
        <p:spPr>
          <a:xfrm>
            <a:off x="4251959" y="3223259"/>
            <a:ext cx="146304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5806440" y="2976371"/>
            <a:ext cx="13792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chromosomes</a:t>
            </a:r>
          </a:p>
        </p:txBody>
      </p:sp>
      <p:sp>
        <p:nvSpPr>
          <p:cNvPr id="17" name="TextBox 16"/>
          <p:cNvSpPr txBox="1"/>
          <p:nvPr/>
        </p:nvSpPr>
        <p:spPr>
          <a:xfrm>
            <a:off x="3977639" y="3690746"/>
            <a:ext cx="338327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How many pairs of chromosomes are in a horse body cell?  [1]</a:t>
            </a:r>
          </a:p>
        </p:txBody>
      </p:sp>
      <p:sp>
        <p:nvSpPr>
          <p:cNvPr id="18" name="Rectangle 17"/>
          <p:cNvSpPr/>
          <p:nvPr/>
        </p:nvSpPr>
        <p:spPr>
          <a:xfrm>
            <a:off x="4251959" y="4511420"/>
            <a:ext cx="146304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5806440" y="4264532"/>
            <a:ext cx="595803"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pairs</a:t>
            </a:r>
          </a:p>
        </p:txBody>
      </p:sp>
      <p:sp>
        <p:nvSpPr>
          <p:cNvPr id="20" name="TextBox 19"/>
          <p:cNvSpPr txBox="1"/>
          <p:nvPr/>
        </p:nvSpPr>
        <p:spPr>
          <a:xfrm>
            <a:off x="685800" y="4813172"/>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A student says: “The more chromosomes an organism has, the more complex it is.” Use Table 1 to explain whether the student is right.  [2]</a:t>
            </a:r>
          </a:p>
        </p:txBody>
      </p:sp>
      <p:sp>
        <p:nvSpPr>
          <p:cNvPr id="21" name="Rectangle 20"/>
          <p:cNvSpPr/>
          <p:nvPr/>
        </p:nvSpPr>
        <p:spPr>
          <a:xfrm>
            <a:off x="960120" y="5588126"/>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5989700"/>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6391275"/>
            <a:ext cx="640080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685800" y="6757035"/>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One fruit fly body cell divides by mitosis. In each round, every cell divides once. After 3 rounds, how many cells are there, and how many chromosomes does each one have?  [1]</a:t>
            </a:r>
          </a:p>
        </p:txBody>
      </p:sp>
      <p:sp>
        <p:nvSpPr>
          <p:cNvPr id="25" name="Rectangle 24"/>
          <p:cNvSpPr/>
          <p:nvPr/>
        </p:nvSpPr>
        <p:spPr>
          <a:xfrm>
            <a:off x="960120" y="7754874"/>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960120" y="8156448"/>
            <a:ext cx="64008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Time spent in mitosis</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0" name="TextBox 29"/>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1" name="TextBox 30"/>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looked at an onion root tip squash. She counted 400 cells. 30 of them were in mitosis. One cell cycle in these cells takes 20 hours.</a:t>
            </a:r>
          </a:p>
        </p:txBody>
      </p:sp>
      <p:sp>
        <p:nvSpPr>
          <p:cNvPr id="32" name="TextBox 31"/>
          <p:cNvSpPr txBox="1"/>
          <p:nvPr/>
        </p:nvSpPr>
        <p:spPr>
          <a:xfrm>
            <a:off x="7882128" y="220141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Calculate the percentage of cells that were in mitosis.  [1]</a:t>
            </a:r>
          </a:p>
        </p:txBody>
      </p:sp>
      <p:sp>
        <p:nvSpPr>
          <p:cNvPr id="33" name="Rectangle 32"/>
          <p:cNvSpPr/>
          <p:nvPr/>
        </p:nvSpPr>
        <p:spPr>
          <a:xfrm>
            <a:off x="8156448" y="3955923"/>
            <a:ext cx="2011680" cy="10972"/>
          </a:xfrm>
          <a:prstGeom prst="rect">
            <a:avLst/>
          </a:prstGeom>
          <a:solidFill>
            <a:srgbClr val="000000"/>
          </a:solidFill>
          <a:ln>
            <a:noFill/>
          </a:ln>
          <a:effectLst/>
        </p:spPr>
        <p:txBody>
          <a:bodyPr rtlCol="0" anchor="ctr"/>
          <a:lstStyle/>
          <a:p>
            <a:pPr algn="ctr"/>
          </a:p>
        </p:txBody>
      </p:sp>
      <p:sp>
        <p:nvSpPr>
          <p:cNvPr id="34" name="TextBox 33"/>
          <p:cNvSpPr txBox="1"/>
          <p:nvPr/>
        </p:nvSpPr>
        <p:spPr>
          <a:xfrm>
            <a:off x="10259568" y="3709035"/>
            <a:ext cx="35226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a:r>
          </a:p>
        </p:txBody>
      </p:sp>
      <p:sp>
        <p:nvSpPr>
          <p:cNvPr id="35" name="TextBox 34"/>
          <p:cNvSpPr txBox="1"/>
          <p:nvPr/>
        </p:nvSpPr>
        <p:spPr>
          <a:xfrm>
            <a:off x="7882128" y="4257675"/>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how long mitosis takes in these cells. Give your answer in minutes.  [3]</a:t>
            </a:r>
          </a:p>
        </p:txBody>
      </p:sp>
      <p:sp>
        <p:nvSpPr>
          <p:cNvPr id="36" name="Rectangle 35"/>
          <p:cNvSpPr/>
          <p:nvPr/>
        </p:nvSpPr>
        <p:spPr>
          <a:xfrm>
            <a:off x="7882128" y="4794884"/>
            <a:ext cx="6675120" cy="573786"/>
          </a:xfrm>
          <a:prstGeom prst="rect">
            <a:avLst/>
          </a:prstGeom>
          <a:solidFill>
            <a:srgbClr val="FFFFFF"/>
          </a:solidFill>
          <a:ln w="15875">
            <a:solidFill>
              <a:srgbClr val="000000"/>
            </a:solidFill>
          </a:ln>
          <a:effectLst/>
        </p:spPr>
        <p:txBody>
          <a:bodyPr rtlCol="0" anchor="ctr"/>
          <a:lstStyle/>
          <a:p>
            <a:pPr algn="ctr"/>
          </a:p>
        </p:txBody>
      </p:sp>
      <p:sp>
        <p:nvSpPr>
          <p:cNvPr id="37" name="TextBox 36"/>
          <p:cNvSpPr txBox="1"/>
          <p:nvPr/>
        </p:nvSpPr>
        <p:spPr>
          <a:xfrm>
            <a:off x="7882128" y="4794884"/>
            <a:ext cx="6675120" cy="573786"/>
          </a:xfrm>
          <a:prstGeom prst="rect">
            <a:avLst/>
          </a:prstGeom>
          <a:noFill/>
        </p:spPr>
        <p:txBody>
          <a:bodyPr wrap="square" lIns="0" rIns="0" tIns="0" bIns="0" anchor="ctr">
            <a:spAutoFit/>
          </a:bodyPr>
          <a:lstStyle/>
          <a:p>
            <a:pPr algn="ctr">
              <a:spcAft>
                <a:spcPts val="0"/>
              </a:spcAft>
            </a:pPr>
            <a:r>
              <a:rPr sz="1500" b="0">
                <a:solidFill>
                  <a:srgbClr val="000000"/>
                </a:solidFill>
                <a:latin typeface="Arial"/>
              </a:rPr>
              <a:t>Use:  </a:t>
            </a:r>
            <a:r>
              <a:rPr sz="1500" b="1">
                <a:solidFill>
                  <a:srgbClr val="000000"/>
                </a:solidFill>
                <a:latin typeface="Arial"/>
              </a:rPr>
              <a:t>time in mitosis =</a:t>
            </a:r>
          </a:p>
          <a:p>
            <a:pPr algn="ctr">
              <a:spcAft>
                <a:spcPts val="0"/>
              </a:spcAft>
            </a:pPr>
            <a:r>
              <a:rPr sz="1500" b="1">
                <a:solidFill>
                  <a:srgbClr val="000000"/>
                </a:solidFill>
                <a:latin typeface="Arial"/>
              </a:rPr>
              <a:t>(cells in mitosis ÷ total cells) × time for one cell cycle</a:t>
            </a:r>
          </a:p>
        </p:txBody>
      </p:sp>
      <p:sp>
        <p:nvSpPr>
          <p:cNvPr id="38" name="Rectangle 37"/>
          <p:cNvSpPr/>
          <p:nvPr/>
        </p:nvSpPr>
        <p:spPr>
          <a:xfrm>
            <a:off x="8156448" y="6900291"/>
            <a:ext cx="2011680" cy="10972"/>
          </a:xfrm>
          <a:prstGeom prst="rect">
            <a:avLst/>
          </a:prstGeom>
          <a:solidFill>
            <a:srgbClr val="000000"/>
          </a:solidFill>
          <a:ln>
            <a:noFill/>
          </a:ln>
          <a:effectLst/>
        </p:spPr>
        <p:txBody>
          <a:bodyPr rtlCol="0" anchor="ctr"/>
          <a:lstStyle/>
          <a:p>
            <a:pPr algn="ctr"/>
          </a:p>
        </p:txBody>
      </p:sp>
      <p:sp>
        <p:nvSpPr>
          <p:cNvPr id="39" name="TextBox 38"/>
          <p:cNvSpPr txBox="1"/>
          <p:nvPr/>
        </p:nvSpPr>
        <p:spPr>
          <a:xfrm>
            <a:off x="10259568" y="6653403"/>
            <a:ext cx="84992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minutes</a:t>
            </a:r>
          </a:p>
        </p:txBody>
      </p:sp>
      <p:sp>
        <p:nvSpPr>
          <p:cNvPr id="40" name="TextBox 39"/>
          <p:cNvSpPr txBox="1"/>
          <p:nvPr/>
        </p:nvSpPr>
        <p:spPr>
          <a:xfrm>
            <a:off x="7882128" y="720204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Suggest one way the student could make her estimate more accurate.  [1]</a:t>
            </a:r>
          </a:p>
        </p:txBody>
      </p:sp>
      <p:sp>
        <p:nvSpPr>
          <p:cNvPr id="41" name="Rectangle 40"/>
          <p:cNvSpPr/>
          <p:nvPr/>
        </p:nvSpPr>
        <p:spPr>
          <a:xfrm>
            <a:off x="8156448" y="7754111"/>
            <a:ext cx="640080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8156448" y="8138159"/>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Challenge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Doubling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Skin cells can be grown in a lab dish to make new skin for people with bad burns. A skin cell taken from the patient divides by mitosis every 24 hours. Every new cell divides in the same way.</a:t>
            </a:r>
          </a:p>
        </p:txBody>
      </p:sp>
      <p:sp>
        <p:nvSpPr>
          <p:cNvPr id="12" name="TextBox 11"/>
          <p:cNvSpPr txBox="1"/>
          <p:nvPr/>
        </p:nvSpPr>
        <p:spPr>
          <a:xfrm>
            <a:off x="685800" y="242430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How many cells are there after 5 days?  [1]</a:t>
            </a:r>
          </a:p>
        </p:txBody>
      </p:sp>
      <p:sp>
        <p:nvSpPr>
          <p:cNvPr id="13" name="Rectangle 12"/>
          <p:cNvSpPr/>
          <p:nvPr/>
        </p:nvSpPr>
        <p:spPr>
          <a:xfrm>
            <a:off x="960120" y="3022092"/>
            <a:ext cx="1645920" cy="10972"/>
          </a:xfrm>
          <a:prstGeom prst="rect">
            <a:avLst/>
          </a:prstGeom>
          <a:solidFill>
            <a:srgbClr val="000000"/>
          </a:solidFill>
          <a:ln>
            <a:noFill/>
          </a:ln>
          <a:effectLst/>
        </p:spPr>
        <p:txBody>
          <a:bodyPr rtlCol="0" anchor="ctr"/>
          <a:lstStyle/>
          <a:p>
            <a:pPr algn="ctr"/>
          </a:p>
        </p:txBody>
      </p:sp>
      <p:sp>
        <p:nvSpPr>
          <p:cNvPr id="14" name="TextBox 13"/>
          <p:cNvSpPr txBox="1"/>
          <p:nvPr/>
        </p:nvSpPr>
        <p:spPr>
          <a:xfrm>
            <a:off x="2697480" y="2775204"/>
            <a:ext cx="56398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cells</a:t>
            </a:r>
          </a:p>
        </p:txBody>
      </p:sp>
      <p:sp>
        <p:nvSpPr>
          <p:cNvPr id="15" name="TextBox 14"/>
          <p:cNvSpPr txBox="1"/>
          <p:nvPr/>
        </p:nvSpPr>
        <p:spPr>
          <a:xfrm>
            <a:off x="685800" y="3323844"/>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how many cells there are after 20 days. Give your answer in standard form to 2 significant figures.  [2]</a:t>
            </a:r>
          </a:p>
        </p:txBody>
      </p:sp>
      <p:sp>
        <p:nvSpPr>
          <p:cNvPr id="16" name="Rectangle 15"/>
          <p:cNvSpPr/>
          <p:nvPr/>
        </p:nvSpPr>
        <p:spPr>
          <a:xfrm>
            <a:off x="960120" y="5262371"/>
            <a:ext cx="237744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3429000" y="5015483"/>
            <a:ext cx="56398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cells</a:t>
            </a:r>
          </a:p>
        </p:txBody>
      </p:sp>
      <p:sp>
        <p:nvSpPr>
          <p:cNvPr id="18" name="TextBox 17"/>
          <p:cNvSpPr txBox="1"/>
          <p:nvPr/>
        </p:nvSpPr>
        <p:spPr>
          <a:xfrm>
            <a:off x="685800" y="5564123"/>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Suggest one reason why the real number of cells grows more slowly than this.  [1]</a:t>
            </a:r>
          </a:p>
        </p:txBody>
      </p:sp>
      <p:sp>
        <p:nvSpPr>
          <p:cNvPr id="19" name="Rectangle 18"/>
          <p:cNvSpPr/>
          <p:nvPr/>
        </p:nvSpPr>
        <p:spPr>
          <a:xfrm>
            <a:off x="960120" y="6339077"/>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723125"/>
            <a:ext cx="6400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5800" y="6997445"/>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Explain why all the cells in the dish are genetically identical to the patient’s skin cell.  [1]</a:t>
            </a:r>
          </a:p>
        </p:txBody>
      </p:sp>
      <p:sp>
        <p:nvSpPr>
          <p:cNvPr id="22" name="Rectangle 21"/>
          <p:cNvSpPr/>
          <p:nvPr/>
        </p:nvSpPr>
        <p:spPr>
          <a:xfrm>
            <a:off x="960120" y="7772399"/>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8156447"/>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1835362"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and 10</a:t>
            </a:r>
          </a:p>
        </p:txBody>
      </p:sp>
      <p:sp>
        <p:nvSpPr>
          <p:cNvPr id="28" name="TextBox 27"/>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grazes her knee. Over the next two weeks, the skin heals. Describe how the cell cycle makes new skin cells, and explain why the new skin cells have the same genetic material as the old ones.  [6]</a:t>
            </a:r>
          </a:p>
        </p:txBody>
      </p:sp>
      <p:sp>
        <p:nvSpPr>
          <p:cNvPr id="29" name="TextBox 28"/>
          <p:cNvSpPr txBox="1"/>
          <p:nvPr/>
        </p:nvSpPr>
        <p:spPr>
          <a:xfrm>
            <a:off x="7882128" y="2296287"/>
            <a:ext cx="6675120" cy="208025"/>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describe all three stages of the cell cycle.</a:t>
            </a:r>
          </a:p>
        </p:txBody>
      </p:sp>
      <p:sp>
        <p:nvSpPr>
          <p:cNvPr id="30" name="Rectangle 29"/>
          <p:cNvSpPr/>
          <p:nvPr/>
        </p:nvSpPr>
        <p:spPr>
          <a:xfrm>
            <a:off x="7882128" y="2915793"/>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3347180"/>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3778567"/>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4209954"/>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4641342"/>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5072729"/>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5504116"/>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5935503"/>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6366891"/>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798278"/>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7229665"/>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661052"/>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809244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Chromosome numbers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Table 1 shows the number of chromosomes in a body cell of five organisms.</a:t>
            </a:r>
          </a:p>
        </p:txBody>
      </p:sp>
      <p:sp>
        <p:nvSpPr>
          <p:cNvPr id="10" name="TextBox 9"/>
          <p:cNvSpPr txBox="1"/>
          <p:nvPr/>
        </p:nvSpPr>
        <p:spPr>
          <a:xfrm>
            <a:off x="685800" y="1905380"/>
            <a:ext cx="3017520" cy="256032"/>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graphicFrame>
        <p:nvGraphicFramePr>
          <p:cNvPr id="11" name="Table 10"/>
          <p:cNvGraphicFramePr>
            <a:graphicFrameLocks noGrp="1"/>
          </p:cNvGraphicFramePr>
          <p:nvPr/>
        </p:nvGraphicFramePr>
        <p:xfrm>
          <a:off x="685800" y="2179700"/>
          <a:ext cx="3017520" cy="2359152"/>
        </p:xfrm>
        <a:graphic>
          <a:graphicData uri="http://schemas.openxmlformats.org/drawingml/2006/table">
            <a:tbl>
              <a:tblPr firstRow="0" bandRow="0">
                <a:tableStyleId>{5C22544A-7EE6-4342-B048-85BDC9FD1C3A}</a:tableStyleId>
              </a:tblPr>
              <a:tblGrid>
                <a:gridCol w="1234440"/>
                <a:gridCol w="1783080"/>
              </a:tblGrid>
              <a:tr h="713232">
                <a:tc>
                  <a:txBody>
                    <a:bodyPr/>
                    <a:lstStyle/>
                    <a:p>
                      <a:pPr algn="ctr"/>
                      <a:r>
                        <a:rPr sz="1400" b="1">
                          <a:solidFill>
                            <a:srgbClr val="000000"/>
                          </a:solidFill>
                          <a:latin typeface="Arial"/>
                        </a:rPr>
                        <a:t>Organism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of chromosomes in a body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ctr"/>
                      <a:r>
                        <a:rPr sz="1400" b="0">
                          <a:solidFill>
                            <a:srgbClr val="000000"/>
                          </a:solidFill>
                          <a:latin typeface="Arial"/>
                        </a:rPr>
                        <a:t>human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dog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78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horse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64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onion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fruit fly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2" name="TextBox 11"/>
          <p:cNvSpPr txBox="1"/>
          <p:nvPr/>
        </p:nvSpPr>
        <p:spPr>
          <a:xfrm>
            <a:off x="3977639" y="2179700"/>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13" name="TextBox 12"/>
          <p:cNvSpPr txBox="1"/>
          <p:nvPr/>
        </p:nvSpPr>
        <p:spPr>
          <a:xfrm>
            <a:off x="4389120" y="2179700"/>
            <a:ext cx="2971799"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78 (1)</a:t>
            </a:r>
          </a:p>
          <a:p>
            <a:pPr algn="l">
              <a:spcAft>
                <a:spcPts val="300"/>
              </a:spcAft>
            </a:pPr>
            <a:r>
              <a:rPr sz="1300" b="1">
                <a:solidFill>
                  <a:srgbClr val="009900"/>
                </a:solidFill>
                <a:latin typeface="Arial"/>
              </a:rPr>
              <a:t>Do not accept 39 or 156.</a:t>
            </a:r>
          </a:p>
        </p:txBody>
      </p:sp>
      <p:sp>
        <p:nvSpPr>
          <p:cNvPr id="14" name="TextBox 13"/>
          <p:cNvSpPr txBox="1"/>
          <p:nvPr/>
        </p:nvSpPr>
        <p:spPr>
          <a:xfrm>
            <a:off x="3977639" y="2862452"/>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15" name="TextBox 14"/>
          <p:cNvSpPr txBox="1"/>
          <p:nvPr/>
        </p:nvSpPr>
        <p:spPr>
          <a:xfrm>
            <a:off x="4389120" y="2862452"/>
            <a:ext cx="2971799"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32 (1)</a:t>
            </a:r>
          </a:p>
        </p:txBody>
      </p:sp>
      <p:sp>
        <p:nvSpPr>
          <p:cNvPr id="16" name="TextBox 15"/>
          <p:cNvSpPr txBox="1"/>
          <p:nvPr/>
        </p:nvSpPr>
        <p:spPr>
          <a:xfrm>
            <a:off x="685800" y="4767452"/>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17" name="TextBox 16"/>
          <p:cNvSpPr txBox="1"/>
          <p:nvPr/>
        </p:nvSpPr>
        <p:spPr>
          <a:xfrm>
            <a:off x="1097280" y="4767452"/>
            <a:ext cx="6263640" cy="685418"/>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student is not right / the data do not support this (1);</a:t>
            </a:r>
          </a:p>
          <a:p>
            <a:pPr algn="l">
              <a:spcAft>
                <a:spcPts val="300"/>
              </a:spcAft>
            </a:pPr>
            <a:r>
              <a:rPr sz="1400" b="1">
                <a:solidFill>
                  <a:srgbClr val="009900"/>
                </a:solidFill>
                <a:latin typeface="Arial"/>
              </a:rPr>
              <a:t>a horse (64) or a dog (78) has more chromosomes than a human (46) (1).</a:t>
            </a:r>
          </a:p>
          <a:p>
            <a:pPr algn="l">
              <a:spcAft>
                <a:spcPts val="300"/>
              </a:spcAft>
            </a:pPr>
            <a:r>
              <a:rPr sz="1300" b="1">
                <a:solidFill>
                  <a:srgbClr val="009900"/>
                </a:solidFill>
                <a:latin typeface="Arial"/>
              </a:rPr>
              <a:t>The second mark needs a comparison using the table.</a:t>
            </a:r>
          </a:p>
        </p:txBody>
      </p:sp>
      <p:sp>
        <p:nvSpPr>
          <p:cNvPr id="18" name="TextBox 17"/>
          <p:cNvSpPr txBox="1"/>
          <p:nvPr/>
        </p:nvSpPr>
        <p:spPr>
          <a:xfrm>
            <a:off x="685800" y="5635751"/>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(d)</a:t>
            </a:r>
          </a:p>
        </p:txBody>
      </p:sp>
      <p:sp>
        <p:nvSpPr>
          <p:cNvPr id="19" name="TextBox 18"/>
          <p:cNvSpPr txBox="1"/>
          <p:nvPr/>
        </p:nvSpPr>
        <p:spPr>
          <a:xfrm>
            <a:off x="1097280" y="5635751"/>
            <a:ext cx="626364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8 cells, each with 8 chromosomes (1).</a:t>
            </a:r>
          </a:p>
          <a:p>
            <a:pPr algn="l">
              <a:spcAft>
                <a:spcPts val="300"/>
              </a:spcAft>
            </a:pPr>
            <a:r>
              <a:rPr sz="1300" b="1">
                <a:solidFill>
                  <a:srgbClr val="009900"/>
                </a:solidFill>
                <a:latin typeface="Arial"/>
              </a:rPr>
              <a:t>Both numbers are needed for the mark.</a:t>
            </a:r>
          </a:p>
        </p:txBody>
      </p:sp>
      <p:sp>
        <p:nvSpPr>
          <p:cNvPr id="20" name="Rectangle 19"/>
          <p:cNvSpPr/>
          <p:nvPr/>
        </p:nvSpPr>
        <p:spPr>
          <a:xfrm>
            <a:off x="685800" y="6212204"/>
            <a:ext cx="6675120" cy="10972"/>
          </a:xfrm>
          <a:prstGeom prst="rect">
            <a:avLst/>
          </a:prstGeom>
          <a:solidFill>
            <a:srgbClr val="D2D2D2"/>
          </a:solidFill>
          <a:ln>
            <a:noFill/>
          </a:ln>
          <a:effectLst/>
        </p:spPr>
        <p:txBody>
          <a:bodyPr rtlCol="0" anchor="ctr"/>
          <a:lstStyle/>
          <a:p>
            <a:pPr algn="ctr"/>
          </a:p>
        </p:txBody>
      </p:sp>
      <p:sp>
        <p:nvSpPr>
          <p:cNvPr id="21" name="TextBox 20"/>
          <p:cNvSpPr txBox="1"/>
          <p:nvPr/>
        </p:nvSpPr>
        <p:spPr>
          <a:xfrm>
            <a:off x="685800" y="6303644"/>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22" name="TextBox 21"/>
          <p:cNvSpPr txBox="1"/>
          <p:nvPr/>
        </p:nvSpPr>
        <p:spPr>
          <a:xfrm>
            <a:off x="685800" y="6641972"/>
            <a:ext cx="6675120" cy="1344930"/>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78.</a:t>
            </a:r>
          </a:p>
          <a:p>
            <a:pPr algn="l">
              <a:spcAft>
                <a:spcPts val="800"/>
              </a:spcAft>
            </a:pPr>
            <a:r>
              <a:rPr sz="1400" b="1">
                <a:solidFill>
                  <a:srgbClr val="000000"/>
                </a:solidFill>
                <a:latin typeface="Arial"/>
              </a:rPr>
              <a:t>(b)  </a:t>
            </a:r>
            <a:r>
              <a:rPr sz="1400" b="1">
                <a:solidFill>
                  <a:srgbClr val="009900"/>
                </a:solidFill>
                <a:latin typeface="Arial"/>
              </a:rPr>
              <a:t>64 ÷ 2 = 32 pairs.</a:t>
            </a:r>
          </a:p>
          <a:p>
            <a:pPr algn="l">
              <a:spcAft>
                <a:spcPts val="800"/>
              </a:spcAft>
            </a:pPr>
            <a:r>
              <a:rPr sz="1400" b="1">
                <a:solidFill>
                  <a:srgbClr val="000000"/>
                </a:solidFill>
                <a:latin typeface="Arial"/>
              </a:rPr>
              <a:t>(c)  </a:t>
            </a:r>
            <a:r>
              <a:rPr sz="1400" b="1">
                <a:solidFill>
                  <a:srgbClr val="009900"/>
                </a:solidFill>
                <a:latin typeface="Arial"/>
              </a:rPr>
              <a:t>The student is not right: a horse cell has 64 chromosomes and a dog cell 78, which are both more than the 46 in a human cell.</a:t>
            </a:r>
          </a:p>
          <a:p>
            <a:pPr algn="l">
              <a:spcAft>
                <a:spcPts val="800"/>
              </a:spcAft>
            </a:pPr>
            <a:r>
              <a:rPr sz="1400" b="1">
                <a:solidFill>
                  <a:srgbClr val="000000"/>
                </a:solidFill>
                <a:latin typeface="Arial"/>
              </a:rPr>
              <a:t>(d)  </a:t>
            </a:r>
            <a:r>
              <a:rPr sz="1400" b="1">
                <a:solidFill>
                  <a:srgbClr val="009900"/>
                </a:solidFill>
                <a:latin typeface="Arial"/>
              </a:rPr>
              <a:t>2</a:t>
            </a:r>
            <a:r>
              <a:rPr sz="1400" b="1" baseline="30000">
                <a:solidFill>
                  <a:srgbClr val="009900"/>
                </a:solidFill>
                <a:latin typeface="Arial"/>
              </a:rPr>
              <a:t>3</a:t>
            </a:r>
            <a:r>
              <a:rPr sz="1400" b="1">
                <a:solidFill>
                  <a:srgbClr val="009900"/>
                </a:solidFill>
                <a:latin typeface="Arial"/>
              </a:rPr>
              <a:t> = 8 cells, each with 8 chromosomes.</a:t>
            </a:r>
          </a:p>
        </p:txBody>
      </p:sp>
      <p:sp>
        <p:nvSpPr>
          <p:cNvPr id="23" name="Rectangle 2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4" name="TextBox 2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Time spent in mitosis</a:t>
            </a:r>
          </a:p>
        </p:txBody>
      </p:sp>
      <p:sp>
        <p:nvSpPr>
          <p:cNvPr id="25" name="TextBox 2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6" name="TextBox 25"/>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looked at an onion root tip squash. She counted 400 cells. 30 of them were in mitosis. One cell cycle in these cells takes 20 hours.</a:t>
            </a:r>
          </a:p>
        </p:txBody>
      </p:sp>
      <p:sp>
        <p:nvSpPr>
          <p:cNvPr id="27" name="TextBox 26"/>
          <p:cNvSpPr txBox="1"/>
          <p:nvPr/>
        </p:nvSpPr>
        <p:spPr>
          <a:xfrm>
            <a:off x="7882128" y="220141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8" name="TextBox 27"/>
          <p:cNvSpPr txBox="1"/>
          <p:nvPr/>
        </p:nvSpPr>
        <p:spPr>
          <a:xfrm>
            <a:off x="8293608" y="2201418"/>
            <a:ext cx="6263640"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30 ÷ 400 × 100 = 7.5 % (1)</a:t>
            </a:r>
          </a:p>
        </p:txBody>
      </p:sp>
      <p:sp>
        <p:nvSpPr>
          <p:cNvPr id="29" name="TextBox 28"/>
          <p:cNvSpPr txBox="1"/>
          <p:nvPr/>
        </p:nvSpPr>
        <p:spPr>
          <a:xfrm>
            <a:off x="7882128" y="265290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30" name="TextBox 29"/>
          <p:cNvSpPr txBox="1"/>
          <p:nvPr/>
        </p:nvSpPr>
        <p:spPr>
          <a:xfrm>
            <a:off x="8293608" y="2652903"/>
            <a:ext cx="6263640" cy="1169288"/>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30 ÷ 400 = 0.075 (1)</a:t>
            </a:r>
          </a:p>
          <a:p>
            <a:pPr algn="l">
              <a:spcAft>
                <a:spcPts val="300"/>
              </a:spcAft>
            </a:pPr>
            <a:r>
              <a:rPr sz="1500" b="1">
                <a:solidFill>
                  <a:srgbClr val="009900"/>
                </a:solidFill>
                <a:latin typeface="Arial"/>
              </a:rPr>
              <a:t>0.075 × 20 = 1.5 (hours) (1)</a:t>
            </a:r>
          </a:p>
          <a:p>
            <a:pPr algn="l">
              <a:spcAft>
                <a:spcPts val="300"/>
              </a:spcAft>
            </a:pPr>
            <a:r>
              <a:rPr sz="1500" b="1">
                <a:solidFill>
                  <a:srgbClr val="009900"/>
                </a:solidFill>
                <a:latin typeface="Arial"/>
              </a:rPr>
              <a:t>1.5 × 60 = 90 (minutes) (1)</a:t>
            </a:r>
          </a:p>
          <a:p>
            <a:pPr algn="l">
              <a:spcAft>
                <a:spcPts val="300"/>
              </a:spcAft>
            </a:pPr>
            <a:r>
              <a:rPr sz="1300" b="1">
                <a:solidFill>
                  <a:srgbClr val="009900"/>
                </a:solidFill>
                <a:latin typeface="Arial"/>
              </a:rPr>
              <a:t>Correct answer with no working scores 3. 1.5 hours with no conversion scores 2. Allow an error carried forward from (a) (7.5 ÷ 100 × 20 = 1.5).</a:t>
            </a:r>
          </a:p>
        </p:txBody>
      </p:sp>
      <p:sp>
        <p:nvSpPr>
          <p:cNvPr id="31" name="TextBox 30"/>
          <p:cNvSpPr txBox="1"/>
          <p:nvPr/>
        </p:nvSpPr>
        <p:spPr>
          <a:xfrm>
            <a:off x="7882128" y="4050791"/>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32" name="TextBox 31"/>
          <p:cNvSpPr txBox="1"/>
          <p:nvPr/>
        </p:nvSpPr>
        <p:spPr>
          <a:xfrm>
            <a:off x="8293608" y="4050791"/>
            <a:ext cx="6263640" cy="6770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Count more cells / count cells in more fields of view / look at more root tips and find a mean (1).</a:t>
            </a:r>
          </a:p>
          <a:p>
            <a:pPr algn="l">
              <a:spcAft>
                <a:spcPts val="300"/>
              </a:spcAft>
            </a:pPr>
            <a:r>
              <a:rPr sz="1300" b="1">
                <a:solidFill>
                  <a:srgbClr val="009900"/>
                </a:solidFill>
                <a:latin typeface="Arial"/>
              </a:rPr>
              <a:t>Do not accept “use a better microscope” on its own.</a:t>
            </a:r>
          </a:p>
        </p:txBody>
      </p:sp>
      <p:sp>
        <p:nvSpPr>
          <p:cNvPr id="33" name="Rectangle 32"/>
          <p:cNvSpPr/>
          <p:nvPr/>
        </p:nvSpPr>
        <p:spPr>
          <a:xfrm>
            <a:off x="7882128" y="4910709"/>
            <a:ext cx="6675120" cy="10972"/>
          </a:xfrm>
          <a:prstGeom prst="rect">
            <a:avLst/>
          </a:prstGeom>
          <a:solidFill>
            <a:srgbClr val="D2D2D2"/>
          </a:solidFill>
          <a:ln>
            <a:noFill/>
          </a:ln>
          <a:effectLst/>
        </p:spPr>
        <p:txBody>
          <a:bodyPr rtlCol="0" anchor="ctr"/>
          <a:lstStyle/>
          <a:p>
            <a:pPr algn="ctr"/>
          </a:p>
        </p:txBody>
      </p:sp>
      <p:sp>
        <p:nvSpPr>
          <p:cNvPr id="34" name="TextBox 33"/>
          <p:cNvSpPr txBox="1"/>
          <p:nvPr/>
        </p:nvSpPr>
        <p:spPr>
          <a:xfrm>
            <a:off x="7882128" y="5002148"/>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5" name="TextBox 34"/>
          <p:cNvSpPr txBox="1"/>
          <p:nvPr/>
        </p:nvSpPr>
        <p:spPr>
          <a:xfrm>
            <a:off x="7882128" y="5340476"/>
            <a:ext cx="6675120" cy="1035303"/>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30 ÷ 400 × 100 = 7.5 %.</a:t>
            </a:r>
          </a:p>
          <a:p>
            <a:pPr algn="l">
              <a:spcAft>
                <a:spcPts val="800"/>
              </a:spcAft>
            </a:pPr>
            <a:r>
              <a:rPr sz="1400" b="1">
                <a:solidFill>
                  <a:srgbClr val="000000"/>
                </a:solidFill>
                <a:latin typeface="Arial"/>
              </a:rPr>
              <a:t>(b)  </a:t>
            </a:r>
            <a:r>
              <a:rPr sz="1400" b="1">
                <a:solidFill>
                  <a:srgbClr val="009900"/>
                </a:solidFill>
                <a:latin typeface="Arial"/>
              </a:rPr>
              <a:t>30 ÷ 400 = 0.075. 0.075 × 20 = 1.5 hours. 1.5 × 60 = 90 minutes.</a:t>
            </a:r>
          </a:p>
          <a:p>
            <a:pPr algn="l">
              <a:spcAft>
                <a:spcPts val="800"/>
              </a:spcAft>
            </a:pPr>
            <a:r>
              <a:rPr sz="1400" b="1">
                <a:solidFill>
                  <a:srgbClr val="000000"/>
                </a:solidFill>
                <a:latin typeface="Arial"/>
              </a:rPr>
              <a:t>(c)  </a:t>
            </a:r>
            <a:r>
              <a:rPr sz="1400" b="1">
                <a:solidFill>
                  <a:srgbClr val="009900"/>
                </a:solidFill>
                <a:latin typeface="Arial"/>
              </a:rPr>
              <a:t>Count the cells in more fields of view, or more root tips, so the result is based on more cells.</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46714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Doubling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Skin cells can be grown in a lab dish to make new skin for people with bad burns. A skin cell taken from the patient divides by mitosis every 24 hours. Every new cell divides in the same way.</a:t>
            </a:r>
          </a:p>
        </p:txBody>
      </p:sp>
      <p:sp>
        <p:nvSpPr>
          <p:cNvPr id="10" name="TextBox 9"/>
          <p:cNvSpPr txBox="1"/>
          <p:nvPr/>
        </p:nvSpPr>
        <p:spPr>
          <a:xfrm>
            <a:off x="685800" y="2424303"/>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(a)</a:t>
            </a:r>
          </a:p>
        </p:txBody>
      </p:sp>
      <p:sp>
        <p:nvSpPr>
          <p:cNvPr id="11" name="TextBox 10"/>
          <p:cNvSpPr txBox="1"/>
          <p:nvPr/>
        </p:nvSpPr>
        <p:spPr>
          <a:xfrm>
            <a:off x="1097280" y="2424303"/>
            <a:ext cx="6263640" cy="193167"/>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2</a:t>
            </a:r>
            <a:r>
              <a:rPr sz="1300" b="1" baseline="30000">
                <a:solidFill>
                  <a:srgbClr val="009900"/>
                </a:solidFill>
                <a:latin typeface="Arial"/>
              </a:rPr>
              <a:t>5</a:t>
            </a:r>
            <a:r>
              <a:rPr sz="1300" b="1">
                <a:solidFill>
                  <a:srgbClr val="009900"/>
                </a:solidFill>
                <a:latin typeface="Arial"/>
              </a:rPr>
              <a:t> = 32 (1)</a:t>
            </a:r>
          </a:p>
        </p:txBody>
      </p:sp>
      <p:sp>
        <p:nvSpPr>
          <p:cNvPr id="12" name="TextBox 11"/>
          <p:cNvSpPr txBox="1"/>
          <p:nvPr/>
        </p:nvSpPr>
        <p:spPr>
          <a:xfrm>
            <a:off x="685800" y="2717291"/>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(b)</a:t>
            </a:r>
          </a:p>
        </p:txBody>
      </p:sp>
      <p:sp>
        <p:nvSpPr>
          <p:cNvPr id="13" name="TextBox 12"/>
          <p:cNvSpPr txBox="1"/>
          <p:nvPr/>
        </p:nvSpPr>
        <p:spPr>
          <a:xfrm>
            <a:off x="1097280" y="2717291"/>
            <a:ext cx="6263640" cy="424434"/>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2</a:t>
            </a:r>
            <a:r>
              <a:rPr sz="1300" b="1" baseline="30000">
                <a:solidFill>
                  <a:srgbClr val="009900"/>
                </a:solidFill>
                <a:latin typeface="Arial"/>
              </a:rPr>
              <a:t>20</a:t>
            </a:r>
            <a:r>
              <a:rPr sz="1300" b="1">
                <a:solidFill>
                  <a:srgbClr val="009900"/>
                </a:solidFill>
                <a:latin typeface="Arial"/>
              </a:rPr>
              <a:t> = 1 048 576 (1)   = 1.0 × 10</a:t>
            </a:r>
            <a:r>
              <a:rPr sz="1300" b="1" baseline="30000">
                <a:solidFill>
                  <a:srgbClr val="009900"/>
                </a:solidFill>
                <a:latin typeface="Arial"/>
              </a:rPr>
              <a:t>6</a:t>
            </a:r>
            <a:r>
              <a:rPr sz="1300" b="1">
                <a:solidFill>
                  <a:srgbClr val="009900"/>
                </a:solidFill>
                <a:latin typeface="Arial"/>
              </a:rPr>
              <a:t> (1)</a:t>
            </a:r>
          </a:p>
          <a:p>
            <a:pPr algn="l">
              <a:spcAft>
                <a:spcPts val="300"/>
              </a:spcAft>
            </a:pPr>
            <a:r>
              <a:rPr sz="1300" b="1">
                <a:solidFill>
                  <a:srgbClr val="009900"/>
                </a:solidFill>
                <a:latin typeface="Arial"/>
              </a:rPr>
              <a:t>Allow 1 × 10</a:t>
            </a:r>
            <a:r>
              <a:rPr sz="1300" b="1" baseline="30000">
                <a:solidFill>
                  <a:srgbClr val="009900"/>
                </a:solidFill>
                <a:latin typeface="Arial"/>
              </a:rPr>
              <a:t>6</a:t>
            </a:r>
            <a:r>
              <a:rPr sz="1300" b="1">
                <a:solidFill>
                  <a:srgbClr val="009900"/>
                </a:solidFill>
                <a:latin typeface="Arial"/>
              </a:rPr>
              <a:t> for 2 marks. 1 048 576 not in standard form scores 1.</a:t>
            </a:r>
          </a:p>
        </p:txBody>
      </p:sp>
      <p:sp>
        <p:nvSpPr>
          <p:cNvPr id="14" name="TextBox 13"/>
          <p:cNvSpPr txBox="1"/>
          <p:nvPr/>
        </p:nvSpPr>
        <p:spPr>
          <a:xfrm>
            <a:off x="685800" y="3241547"/>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(c)</a:t>
            </a:r>
          </a:p>
        </p:txBody>
      </p:sp>
      <p:sp>
        <p:nvSpPr>
          <p:cNvPr id="15" name="TextBox 14"/>
          <p:cNvSpPr txBox="1"/>
          <p:nvPr/>
        </p:nvSpPr>
        <p:spPr>
          <a:xfrm>
            <a:off x="1097280" y="3241547"/>
            <a:ext cx="6263640" cy="386334"/>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Any one (1): not every cell divides / some cells die / the cells run out of space or nutrients / some cells take longer than 24 hours to divide.</a:t>
            </a:r>
          </a:p>
        </p:txBody>
      </p:sp>
      <p:sp>
        <p:nvSpPr>
          <p:cNvPr id="16" name="TextBox 15"/>
          <p:cNvSpPr txBox="1"/>
          <p:nvPr/>
        </p:nvSpPr>
        <p:spPr>
          <a:xfrm>
            <a:off x="685800" y="3727703"/>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(d)</a:t>
            </a:r>
          </a:p>
        </p:txBody>
      </p:sp>
      <p:sp>
        <p:nvSpPr>
          <p:cNvPr id="17" name="TextBox 16"/>
          <p:cNvSpPr txBox="1"/>
          <p:nvPr/>
        </p:nvSpPr>
        <p:spPr>
          <a:xfrm>
            <a:off x="1097280" y="3727703"/>
            <a:ext cx="6263640" cy="386334"/>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They are all made by mitosis, so each new cell gets an exact copy of the DNA / the same genetic material (1).</a:t>
            </a:r>
          </a:p>
        </p:txBody>
      </p:sp>
      <p:sp>
        <p:nvSpPr>
          <p:cNvPr id="18" name="Rectangle 17"/>
          <p:cNvSpPr/>
          <p:nvPr/>
        </p:nvSpPr>
        <p:spPr>
          <a:xfrm>
            <a:off x="685800" y="4223765"/>
            <a:ext cx="6675120" cy="10972"/>
          </a:xfrm>
          <a:prstGeom prst="rect">
            <a:avLst/>
          </a:prstGeom>
          <a:solidFill>
            <a:srgbClr val="D2D2D2"/>
          </a:solidFill>
          <a:ln>
            <a:noFill/>
          </a:ln>
          <a:effectLst/>
        </p:spPr>
        <p:txBody>
          <a:bodyPr rtlCol="0" anchor="ctr"/>
          <a:lstStyle/>
          <a:p>
            <a:pPr algn="ctr"/>
          </a:p>
        </p:txBody>
      </p:sp>
      <p:sp>
        <p:nvSpPr>
          <p:cNvPr id="19" name="TextBox 18"/>
          <p:cNvSpPr txBox="1"/>
          <p:nvPr/>
        </p:nvSpPr>
        <p:spPr>
          <a:xfrm>
            <a:off x="685800" y="4315205"/>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20" name="TextBox 19"/>
          <p:cNvSpPr txBox="1"/>
          <p:nvPr/>
        </p:nvSpPr>
        <p:spPr>
          <a:xfrm>
            <a:off x="685800" y="4653533"/>
            <a:ext cx="6675120" cy="1042035"/>
          </a:xfrm>
          <a:prstGeom prst="rect">
            <a:avLst/>
          </a:prstGeom>
          <a:noFill/>
        </p:spPr>
        <p:txBody>
          <a:bodyPr wrap="square" lIns="0" rIns="0" tIns="0" bIns="0" anchor="t">
            <a:spAutoFit/>
          </a:bodyPr>
          <a:lstStyle/>
          <a:p>
            <a:pPr algn="l">
              <a:spcAft>
                <a:spcPts val="200"/>
              </a:spcAft>
            </a:pPr>
            <a:r>
              <a:rPr sz="1300" b="1">
                <a:solidFill>
                  <a:srgbClr val="000000"/>
                </a:solidFill>
                <a:latin typeface="Arial"/>
              </a:rPr>
              <a:t>(a)  </a:t>
            </a:r>
            <a:r>
              <a:rPr sz="1300" b="1">
                <a:solidFill>
                  <a:srgbClr val="009900"/>
                </a:solidFill>
                <a:latin typeface="Arial"/>
              </a:rPr>
              <a:t>2</a:t>
            </a:r>
            <a:r>
              <a:rPr sz="1300" b="1" baseline="30000">
                <a:solidFill>
                  <a:srgbClr val="009900"/>
                </a:solidFill>
                <a:latin typeface="Arial"/>
              </a:rPr>
              <a:t>5</a:t>
            </a:r>
            <a:r>
              <a:rPr sz="1300" b="1">
                <a:solidFill>
                  <a:srgbClr val="009900"/>
                </a:solidFill>
                <a:latin typeface="Arial"/>
              </a:rPr>
              <a:t> = 32 cells.</a:t>
            </a:r>
          </a:p>
          <a:p>
            <a:pPr algn="l">
              <a:spcAft>
                <a:spcPts val="200"/>
              </a:spcAft>
            </a:pPr>
            <a:r>
              <a:rPr sz="1300" b="1">
                <a:solidFill>
                  <a:srgbClr val="000000"/>
                </a:solidFill>
                <a:latin typeface="Arial"/>
              </a:rPr>
              <a:t>(b)  </a:t>
            </a:r>
            <a:r>
              <a:rPr sz="1300" b="1">
                <a:solidFill>
                  <a:srgbClr val="009900"/>
                </a:solidFill>
                <a:latin typeface="Arial"/>
              </a:rPr>
              <a:t>2</a:t>
            </a:r>
            <a:r>
              <a:rPr sz="1300" b="1" baseline="30000">
                <a:solidFill>
                  <a:srgbClr val="009900"/>
                </a:solidFill>
                <a:latin typeface="Arial"/>
              </a:rPr>
              <a:t>20</a:t>
            </a:r>
            <a:r>
              <a:rPr sz="1300" b="1">
                <a:solidFill>
                  <a:srgbClr val="009900"/>
                </a:solidFill>
                <a:latin typeface="Arial"/>
              </a:rPr>
              <a:t> = 1 048 576 = 1.0 × 10</a:t>
            </a:r>
            <a:r>
              <a:rPr sz="1300" b="1" baseline="30000">
                <a:solidFill>
                  <a:srgbClr val="009900"/>
                </a:solidFill>
                <a:latin typeface="Arial"/>
              </a:rPr>
              <a:t>6</a:t>
            </a:r>
            <a:r>
              <a:rPr sz="1300" b="1">
                <a:solidFill>
                  <a:srgbClr val="009900"/>
                </a:solidFill>
                <a:latin typeface="Arial"/>
              </a:rPr>
              <a:t> cells.</a:t>
            </a:r>
          </a:p>
          <a:p>
            <a:pPr algn="l">
              <a:spcAft>
                <a:spcPts val="200"/>
              </a:spcAft>
            </a:pPr>
            <a:r>
              <a:rPr sz="1300" b="1">
                <a:solidFill>
                  <a:srgbClr val="000000"/>
                </a:solidFill>
                <a:latin typeface="Arial"/>
              </a:rPr>
              <a:t>(c)  </a:t>
            </a:r>
            <a:r>
              <a:rPr sz="1300" b="1">
                <a:solidFill>
                  <a:srgbClr val="009900"/>
                </a:solidFill>
                <a:latin typeface="Arial"/>
              </a:rPr>
              <a:t>Some cells die, and not every cell keeps dividing.</a:t>
            </a:r>
          </a:p>
          <a:p>
            <a:pPr algn="l">
              <a:spcAft>
                <a:spcPts val="200"/>
              </a:spcAft>
            </a:pPr>
            <a:r>
              <a:rPr sz="1300" b="1">
                <a:solidFill>
                  <a:srgbClr val="000000"/>
                </a:solidFill>
                <a:latin typeface="Arial"/>
              </a:rPr>
              <a:t>(d)  </a:t>
            </a:r>
            <a:r>
              <a:rPr sz="1300" b="1">
                <a:solidFill>
                  <a:srgbClr val="009900"/>
                </a:solidFill>
                <a:latin typeface="Arial"/>
              </a:rPr>
              <a:t>Every cell was made by mitosis, so each one has an exact copy of the first cell’s DNA.</a:t>
            </a:r>
          </a:p>
        </p:txBody>
      </p:sp>
      <p:sp>
        <p:nvSpPr>
          <p:cNvPr id="21" name="Rectangle 20"/>
          <p:cNvSpPr/>
          <p:nvPr/>
        </p:nvSpPr>
        <p:spPr>
          <a:xfrm>
            <a:off x="548640" y="5951600"/>
            <a:ext cx="6949440" cy="2369439"/>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658368" y="6024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Model answer (Level 3)</a:t>
            </a:r>
          </a:p>
        </p:txBody>
      </p:sp>
      <p:sp>
        <p:nvSpPr>
          <p:cNvPr id="23" name="TextBox 22"/>
          <p:cNvSpPr txBox="1"/>
          <p:nvPr/>
        </p:nvSpPr>
        <p:spPr>
          <a:xfrm>
            <a:off x="685800" y="6381368"/>
            <a:ext cx="6675120" cy="1738503"/>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Skin cells beside the graze divide by mitosis to repair the skin. First, in stage 1, each cell grows and makes more sub-cellular structures, such as ribosomes and mitochondria. Its DNA replicates, so there are two copies of each chromosome. In stage 2, mitosis, the chromosomes line up across the middle of the cell and one set is pulled to each end. The nucleus divides. In stage 3, the cytoplasm and cell membrane divide to make two daughter cells. Because the DNA was copied first and each new cell gets one copy of every chromosome, each daughter cell has 46 chromosomes and exactly the same genetic material as the old cell. The cells keep dividing until the gap is filled.</a:t>
            </a: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7882128" y="1572768"/>
            <a:ext cx="6675120" cy="6090157"/>
          </a:xfrm>
          <a:prstGeom prst="rect">
            <a:avLst/>
          </a:prstGeom>
          <a:noFill/>
        </p:spPr>
        <p:txBody>
          <a:bodyPr wrap="square" lIns="0" rIns="0" tIns="0" bIns="0" anchor="t">
            <a:spAutoFit/>
          </a:bodyPr>
          <a:lstStyle/>
          <a:p>
            <a:pPr algn="l">
              <a:spcAft>
                <a:spcPts val="400"/>
              </a:spcAft>
            </a:pPr>
            <a:r>
              <a:rPr sz="1400" b="1">
                <a:solidFill>
                  <a:srgbClr val="000000"/>
                </a:solidFill>
                <a:latin typeface="Arial"/>
              </a:rPr>
              <a:t>Level 3 (5–6 marks): </a:t>
            </a:r>
            <a:r>
              <a:rPr sz="1400" b="1">
                <a:solidFill>
                  <a:srgbClr val="009900"/>
                </a:solidFill>
                <a:latin typeface="Arial"/>
              </a:rPr>
              <a:t>A detailed and coherent answer. All three stages are described in the correct order, including growth, making more sub-cellular structures and copying the DNA before mitosis, and the explanation links copying the DNA and sharing one set of chromosomes to each end with genetically identical daughter cells.</a:t>
            </a:r>
          </a:p>
          <a:p>
            <a:pPr algn="l">
              <a:spcAft>
                <a:spcPts val="400"/>
              </a:spcAft>
            </a:pPr>
            <a:r>
              <a:rPr sz="1400" b="1">
                <a:solidFill>
                  <a:srgbClr val="000000"/>
                </a:solidFill>
                <a:latin typeface="Arial"/>
              </a:rPr>
              <a:t>Level 2 (3–4 marks): </a:t>
            </a:r>
            <a:r>
              <a:rPr sz="1400" b="1">
                <a:solidFill>
                  <a:srgbClr val="009900"/>
                </a:solidFill>
                <a:latin typeface="Arial"/>
              </a:rPr>
              <a:t>At least two stages are described correctly, with some explanation of why the new cells are identical. The order or the link to copying the DNA may be missing.</a:t>
            </a:r>
          </a:p>
          <a:p>
            <a:pPr algn="l">
              <a:spcAft>
                <a:spcPts val="400"/>
              </a:spcAft>
            </a:pPr>
            <a:r>
              <a:rPr sz="1400" b="1">
                <a:solidFill>
                  <a:srgbClr val="000000"/>
                </a:solidFill>
                <a:latin typeface="Arial"/>
              </a:rPr>
              <a:t>Level 1 (1–2 marks): </a:t>
            </a:r>
            <a:r>
              <a:rPr sz="1400" b="1">
                <a:solidFill>
                  <a:srgbClr val="009900"/>
                </a:solidFill>
                <a:latin typeface="Arial"/>
              </a:rPr>
              <a:t>Simple statements, such as “the cells divide” or “the new cells are the same”, with little or no link between them.</a:t>
            </a:r>
          </a:p>
          <a:p>
            <a:pPr algn="l">
              <a:spcAft>
                <a:spcPts val="400"/>
              </a:spcAft>
            </a:pPr>
            <a:r>
              <a:rPr sz="1400" b="1">
                <a:solidFill>
                  <a:srgbClr val="000000"/>
                </a:solidFill>
                <a:latin typeface="Arial"/>
              </a:rPr>
              <a:t>0 marks: </a:t>
            </a:r>
            <a:r>
              <a:rPr sz="1400" b="1">
                <a:solidFill>
                  <a:srgbClr val="009900"/>
                </a:solidFill>
                <a:latin typeface="Arial"/>
              </a:rPr>
              <a:t>No relevant content.</a:t>
            </a:r>
          </a:p>
          <a:p>
            <a:pPr algn="l">
              <a:spcAft>
                <a:spcPts val="400"/>
              </a:spcAft>
            </a:pPr>
            <a:r>
              <a:rPr sz="1400" b="1">
                <a:solidFill>
                  <a:srgbClr val="000000"/>
                </a:solidFill>
                <a:latin typeface="Arial"/>
              </a:rPr>
              <a:t>Indicative content</a:t>
            </a:r>
          </a:p>
          <a:p>
            <a:pPr algn="l" marL="201168" indent="-201168">
              <a:spcAft>
                <a:spcPts val="400"/>
              </a:spcAft>
              <a:buClr>
                <a:srgbClr val="009900"/>
              </a:buClr>
              <a:buSzPct val="120000"/>
              <a:buFont typeface="Arial"/>
              <a:buChar char="•"/>
            </a:pPr>
            <a:r>
              <a:rPr sz="1400" b="1">
                <a:solidFill>
                  <a:srgbClr val="009900"/>
                </a:solidFill>
                <a:latin typeface="Arial"/>
              </a:rPr>
              <a:t>cells beside the graze divide by mitosis (repair)</a:t>
            </a:r>
          </a:p>
          <a:p>
            <a:pPr algn="l" marL="201168" indent="-201168">
              <a:spcAft>
                <a:spcPts val="400"/>
              </a:spcAft>
              <a:buClr>
                <a:srgbClr val="009900"/>
              </a:buClr>
              <a:buSzPct val="120000"/>
              <a:buFont typeface="Arial"/>
              <a:buChar char="•"/>
            </a:pPr>
            <a:r>
              <a:rPr sz="1400" b="1">
                <a:solidFill>
                  <a:srgbClr val="009900"/>
                </a:solidFill>
                <a:latin typeface="Arial"/>
              </a:rPr>
              <a:t>stage 1: the cell grows; it makes more sub-cellular structures such as ribosomes and mitochondria</a:t>
            </a:r>
          </a:p>
          <a:p>
            <a:pPr algn="l" marL="201168" indent="-201168">
              <a:spcAft>
                <a:spcPts val="400"/>
              </a:spcAft>
              <a:buClr>
                <a:srgbClr val="009900"/>
              </a:buClr>
              <a:buSzPct val="120000"/>
              <a:buFont typeface="Arial"/>
              <a:buChar char="•"/>
            </a:pPr>
            <a:r>
              <a:rPr sz="1400" b="1">
                <a:solidFill>
                  <a:srgbClr val="009900"/>
                </a:solidFill>
                <a:latin typeface="Arial"/>
              </a:rPr>
              <a:t>the DNA replicates / two copies of each chromosome form</a:t>
            </a:r>
          </a:p>
          <a:p>
            <a:pPr algn="l" marL="201168" indent="-201168">
              <a:spcAft>
                <a:spcPts val="400"/>
              </a:spcAft>
              <a:buClr>
                <a:srgbClr val="009900"/>
              </a:buClr>
              <a:buSzPct val="120000"/>
              <a:buFont typeface="Arial"/>
              <a:buChar char="•"/>
            </a:pPr>
            <a:r>
              <a:rPr sz="1400" b="1">
                <a:solidFill>
                  <a:srgbClr val="009900"/>
                </a:solidFill>
                <a:latin typeface="Arial"/>
              </a:rPr>
              <a:t>stage 2, mitosis: the chromosomes line up and one set is pulled to each end of the cell; the nucleus divides</a:t>
            </a:r>
          </a:p>
          <a:p>
            <a:pPr algn="l" marL="201168" indent="-201168">
              <a:spcAft>
                <a:spcPts val="400"/>
              </a:spcAft>
              <a:buClr>
                <a:srgbClr val="009900"/>
              </a:buClr>
              <a:buSzPct val="120000"/>
              <a:buFont typeface="Arial"/>
              <a:buChar char="•"/>
            </a:pPr>
            <a:r>
              <a:rPr sz="1400" b="1">
                <a:solidFill>
                  <a:srgbClr val="009900"/>
                </a:solidFill>
                <a:latin typeface="Arial"/>
              </a:rPr>
              <a:t>stage 3: the cytoplasm and cell membrane divide; two daughter cells</a:t>
            </a:r>
          </a:p>
          <a:p>
            <a:pPr algn="l" marL="201168" indent="-201168">
              <a:spcAft>
                <a:spcPts val="400"/>
              </a:spcAft>
              <a:buClr>
                <a:srgbClr val="009900"/>
              </a:buClr>
              <a:buSzPct val="120000"/>
              <a:buFont typeface="Arial"/>
              <a:buChar char="•"/>
            </a:pPr>
            <a:r>
              <a:rPr sz="1400" b="1">
                <a:solidFill>
                  <a:srgbClr val="009900"/>
                </a:solidFill>
                <a:latin typeface="Arial"/>
              </a:rPr>
              <a:t>each daughter cell gets one copy of every chromosome, so it has the same number of chromosomes (46) as the parent cell</a:t>
            </a:r>
          </a:p>
          <a:p>
            <a:pPr algn="l" marL="201168" indent="-201168">
              <a:spcAft>
                <a:spcPts val="400"/>
              </a:spcAft>
              <a:buClr>
                <a:srgbClr val="009900"/>
              </a:buClr>
              <a:buSzPct val="120000"/>
              <a:buFont typeface="Arial"/>
              <a:buChar char="•"/>
            </a:pPr>
            <a:r>
              <a:rPr sz="1400" b="1">
                <a:solidFill>
                  <a:srgbClr val="009900"/>
                </a:solidFill>
                <a:latin typeface="Arial"/>
              </a:rPr>
              <a:t>so the cells are genetically identical to each other and to the parent cell</a:t>
            </a:r>
          </a:p>
          <a:p>
            <a:pPr algn="l" marL="201168" indent="-201168">
              <a:spcAft>
                <a:spcPts val="400"/>
              </a:spcAft>
              <a:buClr>
                <a:srgbClr val="009900"/>
              </a:buClr>
              <a:buSzPct val="120000"/>
              <a:buFont typeface="Arial"/>
              <a:buChar char="•"/>
            </a:pPr>
            <a:r>
              <a:rPr sz="1400" b="1">
                <a:solidFill>
                  <a:srgbClr val="009900"/>
                </a:solidFill>
                <a:latin typeface="Arial"/>
              </a:rPr>
              <a:t>the cycle repeats until the gap is filled</a:t>
            </a:r>
          </a:p>
          <a:p>
            <a:pPr algn="l">
              <a:spcAft>
                <a:spcPts val="400"/>
              </a:spcAft>
            </a:pPr>
            <a:r>
              <a:rPr sz="1300" b="1">
                <a:solidFill>
                  <a:srgbClr val="009900"/>
                </a:solidFill>
                <a:latin typeface="Arial"/>
              </a:rPr>
              <a:t>Do not accept “four cells” or “half the chromosomes” (that point scores nothing). Ignore the names of the phases of mitosis.</a:t>
            </a:r>
          </a:p>
          <a:p>
            <a:pPr algn="l">
              <a:spcAft>
                <a:spcPts val="400"/>
              </a:spcAft>
            </a:pPr>
            <a:r>
              <a:rPr sz="1400" b="0">
                <a:solidFill>
                  <a:srgbClr val="000000"/>
                </a:solidFill>
                <a:latin typeface="Arial"/>
              </a:rPr>
              <a:t>The Level 3 model answer is in the box on the left, under task C.</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Alternative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2979419"/>
          </a:xfrm>
          <a:prstGeom prst="rect">
            <a:avLst/>
          </a:prstGeom>
          <a:noFill/>
        </p:spPr>
        <p:txBody>
          <a:bodyPr wrap="square" lIns="0" rIns="0" tIns="0" bIns="0" anchor="t">
            <a:spAutoFit/>
          </a:bodyPr>
          <a:lstStyle/>
          <a:p>
            <a:pPr algn="l" marL="256032" indent="-256032">
              <a:spcAft>
                <a:spcPts val="3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nucleus</a:t>
            </a:r>
            <a:r>
              <a:rPr sz="1500" b="0">
                <a:solidFill>
                  <a:srgbClr val="000000"/>
                </a:solidFill>
                <a:latin typeface="Arial"/>
              </a:rPr>
              <a:t> contains </a:t>
            </a:r>
            <a:r>
              <a:rPr sz="1500" b="1">
                <a:solidFill>
                  <a:srgbClr val="000000"/>
                </a:solidFill>
                <a:latin typeface="Arial"/>
              </a:rPr>
              <a:t>chromosomes</a:t>
            </a:r>
            <a:r>
              <a:rPr sz="1500" b="0">
                <a:solidFill>
                  <a:srgbClr val="000000"/>
                </a:solidFill>
                <a:latin typeface="Arial"/>
              </a:rPr>
              <a:t>. Chromosomes are made of </a:t>
            </a:r>
            <a:r>
              <a:rPr sz="1500" b="1">
                <a:solidFill>
                  <a:srgbClr val="000000"/>
                </a:solidFill>
                <a:latin typeface="Arial"/>
              </a:rPr>
              <a:t>DNA</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gene</a:t>
            </a:r>
            <a:r>
              <a:rPr sz="1500" b="0">
                <a:solidFill>
                  <a:srgbClr val="000000"/>
                </a:solidFill>
                <a:latin typeface="Arial"/>
              </a:rPr>
              <a:t> is a small section of DNA on a chromosome.</a:t>
            </a:r>
          </a:p>
          <a:p>
            <a:pPr algn="l" marL="256032" indent="-256032">
              <a:spcAft>
                <a:spcPts val="300"/>
              </a:spcAft>
              <a:buClr>
                <a:srgbClr val="223A5A"/>
              </a:buClr>
              <a:buSzPct val="120000"/>
              <a:buFont typeface="Arial"/>
              <a:buChar char="•"/>
            </a:pPr>
            <a:r>
              <a:rPr sz="1500" b="0">
                <a:solidFill>
                  <a:srgbClr val="000000"/>
                </a:solidFill>
                <a:latin typeface="Arial"/>
              </a:rPr>
              <a:t>A human body cell has </a:t>
            </a:r>
            <a:r>
              <a:rPr sz="1500" b="1">
                <a:solidFill>
                  <a:srgbClr val="000000"/>
                </a:solidFill>
                <a:latin typeface="Arial"/>
              </a:rPr>
              <a:t>46</a:t>
            </a:r>
            <a:r>
              <a:rPr sz="1500" b="0">
                <a:solidFill>
                  <a:srgbClr val="000000"/>
                </a:solidFill>
                <a:latin typeface="Arial"/>
              </a:rPr>
              <a:t> chromosomes, in pairs.</a:t>
            </a:r>
          </a:p>
          <a:p>
            <a:pPr algn="l" marL="256032" indent="-256032">
              <a:spcAft>
                <a:spcPts val="300"/>
              </a:spcAft>
              <a:buClr>
                <a:srgbClr val="223A5A"/>
              </a:buClr>
              <a:buSzPct val="120000"/>
              <a:buFont typeface="Arial"/>
              <a:buChar char="•"/>
            </a:pPr>
            <a:r>
              <a:rPr sz="1500" b="0">
                <a:solidFill>
                  <a:srgbClr val="000000"/>
                </a:solidFill>
                <a:latin typeface="Arial"/>
              </a:rPr>
              <a:t>Cells divide in a series of stages called the </a:t>
            </a:r>
            <a:r>
              <a:rPr sz="1500" b="1">
                <a:solidFill>
                  <a:srgbClr val="000000"/>
                </a:solidFill>
                <a:latin typeface="Arial"/>
              </a:rPr>
              <a:t>cell cycle</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Stage 1: the cell </a:t>
            </a:r>
            <a:r>
              <a:rPr sz="1500" b="1">
                <a:solidFill>
                  <a:srgbClr val="000000"/>
                </a:solidFill>
                <a:latin typeface="Arial"/>
              </a:rPr>
              <a:t>grows</a:t>
            </a:r>
            <a:r>
              <a:rPr sz="1500" b="0">
                <a:solidFill>
                  <a:srgbClr val="000000"/>
                </a:solidFill>
                <a:latin typeface="Arial"/>
              </a:rPr>
              <a:t> and </a:t>
            </a:r>
            <a:r>
              <a:rPr sz="1500" b="1">
                <a:solidFill>
                  <a:srgbClr val="000000"/>
                </a:solidFill>
                <a:latin typeface="Arial"/>
              </a:rPr>
              <a:t>copies its DNA</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Stage 2: </a:t>
            </a:r>
            <a:r>
              <a:rPr sz="1500" b="1">
                <a:solidFill>
                  <a:srgbClr val="000000"/>
                </a:solidFill>
                <a:latin typeface="Arial"/>
              </a:rPr>
              <a:t>mitosis</a:t>
            </a:r>
            <a:r>
              <a:rPr sz="1500" b="0">
                <a:solidFill>
                  <a:srgbClr val="000000"/>
                </a:solidFill>
                <a:latin typeface="Arial"/>
              </a:rPr>
              <a:t>. One set of chromosomes is pulled to each end. The nucleus divides.</a:t>
            </a:r>
          </a:p>
          <a:p>
            <a:pPr algn="l" marL="256032" indent="-256032">
              <a:spcAft>
                <a:spcPts val="300"/>
              </a:spcAft>
              <a:buClr>
                <a:srgbClr val="223A5A"/>
              </a:buClr>
              <a:buSzPct val="120000"/>
              <a:buFont typeface="Arial"/>
              <a:buChar char="•"/>
            </a:pPr>
            <a:r>
              <a:rPr sz="1500" b="0">
                <a:solidFill>
                  <a:srgbClr val="000000"/>
                </a:solidFill>
                <a:latin typeface="Arial"/>
              </a:rPr>
              <a:t>Stage 3: the cytoplasm and cell membrane divide. Now there are </a:t>
            </a:r>
            <a:r>
              <a:rPr sz="1500" b="1">
                <a:solidFill>
                  <a:srgbClr val="000000"/>
                </a:solidFill>
                <a:latin typeface="Arial"/>
              </a:rPr>
              <a:t>two</a:t>
            </a:r>
            <a:r>
              <a:rPr sz="1500" b="0">
                <a:solidFill>
                  <a:srgbClr val="000000"/>
                </a:solidFill>
                <a:latin typeface="Arial"/>
              </a:rPr>
              <a:t> new cells.</a:t>
            </a:r>
          </a:p>
          <a:p>
            <a:pPr algn="l" marL="256032" indent="-256032">
              <a:spcAft>
                <a:spcPts val="300"/>
              </a:spcAft>
              <a:buClr>
                <a:srgbClr val="223A5A"/>
              </a:buClr>
              <a:buSzPct val="120000"/>
              <a:buFont typeface="Arial"/>
              <a:buChar char="•"/>
            </a:pPr>
            <a:r>
              <a:rPr sz="1500" b="0">
                <a:solidFill>
                  <a:srgbClr val="000000"/>
                </a:solidFill>
                <a:latin typeface="Arial"/>
              </a:rPr>
              <a:t>The two new cells are </a:t>
            </a:r>
            <a:r>
              <a:rPr sz="1500" b="1">
                <a:solidFill>
                  <a:srgbClr val="000000"/>
                </a:solidFill>
                <a:latin typeface="Arial"/>
              </a:rPr>
              <a:t>genetically identical</a:t>
            </a:r>
            <a:r>
              <a:rPr sz="1500" b="0">
                <a:solidFill>
                  <a:srgbClr val="000000"/>
                </a:solidFill>
                <a:latin typeface="Arial"/>
              </a:rPr>
              <a:t>: they have exactly the same genetic material.</a:t>
            </a:r>
          </a:p>
          <a:p>
            <a:pPr algn="l" marL="256032" indent="-256032">
              <a:spcAft>
                <a:spcPts val="300"/>
              </a:spcAft>
              <a:buClr>
                <a:srgbClr val="223A5A"/>
              </a:buClr>
              <a:buSzPct val="120000"/>
              <a:buFont typeface="Arial"/>
              <a:buChar char="•"/>
            </a:pPr>
            <a:r>
              <a:rPr sz="1500" b="0">
                <a:solidFill>
                  <a:srgbClr val="000000"/>
                </a:solidFill>
                <a:latin typeface="Arial"/>
              </a:rPr>
              <a:t>Mitosis is for </a:t>
            </a:r>
            <a:r>
              <a:rPr sz="1500" b="1">
                <a:solidFill>
                  <a:srgbClr val="000000"/>
                </a:solidFill>
                <a:latin typeface="Arial"/>
              </a:rPr>
              <a:t>growth</a:t>
            </a:r>
            <a:r>
              <a:rPr sz="1500" b="0">
                <a:solidFill>
                  <a:srgbClr val="000000"/>
                </a:solidFill>
                <a:latin typeface="Arial"/>
              </a:rPr>
              <a:t>, </a:t>
            </a:r>
            <a:r>
              <a:rPr sz="1500" b="1">
                <a:solidFill>
                  <a:srgbClr val="000000"/>
                </a:solidFill>
                <a:latin typeface="Arial"/>
              </a:rPr>
              <a:t>repair</a:t>
            </a:r>
            <a:r>
              <a:rPr sz="1500" b="0">
                <a:solidFill>
                  <a:srgbClr val="000000"/>
                </a:solidFill>
                <a:latin typeface="Arial"/>
              </a:rPr>
              <a:t> and </a:t>
            </a:r>
            <a:r>
              <a:rPr sz="1500" b="1">
                <a:solidFill>
                  <a:srgbClr val="000000"/>
                </a:solidFill>
                <a:latin typeface="Arial"/>
              </a:rPr>
              <a:t>replacement</a:t>
            </a:r>
            <a:r>
              <a:rPr sz="1500" b="0">
                <a:solidFill>
                  <a:srgbClr val="000000"/>
                </a:solidFill>
                <a:latin typeface="Arial"/>
              </a:rPr>
              <a:t>.</a:t>
            </a:r>
          </a:p>
        </p:txBody>
      </p:sp>
      <p:sp>
        <p:nvSpPr>
          <p:cNvPr id="10" name="Rounded Rectangle 9"/>
          <p:cNvSpPr/>
          <p:nvPr/>
        </p:nvSpPr>
        <p:spPr>
          <a:xfrm>
            <a:off x="2101430" y="4661915"/>
            <a:ext cx="3843859" cy="3108198"/>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The cell cycle: one cell makes two identical cells."/>
          <p:cNvPicPr>
            <a:picLocks noChangeAspect="1"/>
          </p:cNvPicPr>
          <p:nvPr/>
        </p:nvPicPr>
        <p:blipFill>
          <a:blip r:embed="rId2"/>
          <a:srcRect t="8296" r="304" b="5118"/>
          <a:stretch>
            <a:fillRect/>
          </a:stretch>
        </p:blipFill>
        <p:spPr>
          <a:xfrm>
            <a:off x="2309189" y="4735067"/>
            <a:ext cx="3428341" cy="2750439"/>
          </a:xfrm>
          <a:prstGeom prst="rect">
            <a:avLst/>
          </a:prstGeom>
        </p:spPr>
      </p:pic>
      <p:sp>
        <p:nvSpPr>
          <p:cNvPr id="12" name="TextBox 11"/>
          <p:cNvSpPr txBox="1"/>
          <p:nvPr/>
        </p:nvSpPr>
        <p:spPr>
          <a:xfrm>
            <a:off x="685800" y="7522083"/>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The cell cycle: one cell makes two identical cells.</a:t>
            </a:r>
          </a:p>
        </p:txBody>
      </p:sp>
      <p:sp>
        <p:nvSpPr>
          <p:cNvPr id="13" name="TextBox 12"/>
          <p:cNvSpPr txBox="1"/>
          <p:nvPr/>
        </p:nvSpPr>
        <p:spPr>
          <a:xfrm>
            <a:off x="685800" y="7843266"/>
            <a:ext cx="6675120" cy="386334"/>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this model cell has only 4 chromosomes. A human body cell has 46.</a:t>
            </a:r>
          </a:p>
        </p:txBody>
      </p:sp>
      <p:sp>
        <p:nvSpPr>
          <p:cNvPr id="14" name="Rectangle 1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a:t>
            </a:r>
          </a:p>
        </p:txBody>
      </p:sp>
      <p:sp>
        <p:nvSpPr>
          <p:cNvPr id="16" name="TextBox 1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7" name="TextBox 16"/>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4</a:t>
            </a:r>
          </a:p>
        </p:txBody>
      </p:sp>
      <p:sp>
        <p:nvSpPr>
          <p:cNvPr id="18" name="TextBox 17"/>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This cell is getting ready to divide. Write a word from the box in each label box.</a:t>
            </a:r>
          </a:p>
        </p:txBody>
      </p:sp>
      <p:sp>
        <p:nvSpPr>
          <p:cNvPr id="19" name="Rectangle 18"/>
          <p:cNvSpPr/>
          <p:nvPr/>
        </p:nvSpPr>
        <p:spPr>
          <a:xfrm>
            <a:off x="7973568" y="1905380"/>
            <a:ext cx="6492240" cy="420624"/>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21" name="TextBox 20"/>
          <p:cNvSpPr txBox="1"/>
          <p:nvPr/>
        </p:nvSpPr>
        <p:spPr>
          <a:xfrm>
            <a:off x="964234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chromosome</a:t>
            </a:r>
          </a:p>
        </p:txBody>
      </p:sp>
      <p:sp>
        <p:nvSpPr>
          <p:cNvPr id="22" name="TextBox 21"/>
          <p:cNvSpPr txBox="1"/>
          <p:nvPr/>
        </p:nvSpPr>
        <p:spPr>
          <a:xfrm>
            <a:off x="1121968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cytoplasm</a:t>
            </a:r>
          </a:p>
        </p:txBody>
      </p:sp>
      <p:sp>
        <p:nvSpPr>
          <p:cNvPr id="23" name="TextBox 22"/>
          <p:cNvSpPr txBox="1"/>
          <p:nvPr/>
        </p:nvSpPr>
        <p:spPr>
          <a:xfrm>
            <a:off x="1279702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pic>
        <p:nvPicPr>
          <p:cNvPr id="24" name="Picture 23" descr="chromosome."/>
          <p:cNvPicPr>
            <a:picLocks noChangeAspect="1"/>
          </p:cNvPicPr>
          <p:nvPr/>
        </p:nvPicPr>
        <p:blipFill>
          <a:blip r:embed="rId3"/>
          <a:stretch>
            <a:fillRect/>
          </a:stretch>
        </p:blipFill>
        <p:spPr>
          <a:xfrm>
            <a:off x="7973568" y="2845498"/>
            <a:ext cx="6492240" cy="4544568"/>
          </a:xfrm>
          <a:prstGeom prst="rect">
            <a:avLst/>
          </a:prstGeom>
        </p:spPr>
      </p:pic>
      <p:sp>
        <p:nvSpPr>
          <p:cNvPr id="25" name="TextBox 24"/>
          <p:cNvSpPr txBox="1"/>
          <p:nvPr/>
        </p:nvSpPr>
        <p:spPr>
          <a:xfrm>
            <a:off x="7882128" y="7918704"/>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chromosomes are inside the nucleus.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L6 Alternative worksheet: Cell division: mitosis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7" name="Rectangle 6"/>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Put the pictures in order</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4</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pictures show one cell going round the cell cycle. Write the letters in order. The first one is a new cell.</a:t>
            </a:r>
          </a:p>
        </p:txBody>
      </p:sp>
      <p:pic>
        <p:nvPicPr>
          <p:cNvPr id="12" name="Picture 11" descr="B. Put the pictures in order."/>
          <p:cNvPicPr>
            <a:picLocks noChangeAspect="1"/>
          </p:cNvPicPr>
          <p:nvPr/>
        </p:nvPicPr>
        <p:blipFill>
          <a:blip r:embed="rId2"/>
          <a:stretch>
            <a:fillRect/>
          </a:stretch>
        </p:blipFill>
        <p:spPr>
          <a:xfrm>
            <a:off x="822959" y="2109978"/>
            <a:ext cx="6400800" cy="1741018"/>
          </a:xfrm>
          <a:prstGeom prst="rect">
            <a:avLst/>
          </a:prstGeom>
        </p:spPr>
      </p:pic>
      <p:sp>
        <p:nvSpPr>
          <p:cNvPr id="13" name="TextBox 12"/>
          <p:cNvSpPr txBox="1"/>
          <p:nvPr/>
        </p:nvSpPr>
        <p:spPr>
          <a:xfrm>
            <a:off x="777240"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1st</a:t>
            </a:r>
          </a:p>
        </p:txBody>
      </p:sp>
      <p:sp>
        <p:nvSpPr>
          <p:cNvPr id="14" name="Rounded Rectangle 13"/>
          <p:cNvSpPr/>
          <p:nvPr/>
        </p:nvSpPr>
        <p:spPr>
          <a:xfrm>
            <a:off x="1207368"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cxnSp>
        <p:nvCxnSpPr>
          <p:cNvPr id="15" name="Connector 14"/>
          <p:cNvCxnSpPr/>
          <p:nvPr/>
        </p:nvCxnSpPr>
        <p:spPr>
          <a:xfrm>
            <a:off x="1957176" y="4198467"/>
            <a:ext cx="468911" cy="0"/>
          </a:xfrm>
          <a:prstGeom prst="line">
            <a:avLst/>
          </a:prstGeom>
          <a:ln w="25400">
            <a:solidFill>
              <a:srgbClr val="000000"/>
            </a:solidFill>
          </a:ln>
        </p:spPr>
      </p:cxnSp>
      <p:cxnSp>
        <p:nvCxnSpPr>
          <p:cNvPr id="16" name="Connector 15"/>
          <p:cNvCxnSpPr/>
          <p:nvPr/>
        </p:nvCxnSpPr>
        <p:spPr>
          <a:xfrm>
            <a:off x="2316359" y="4107027"/>
            <a:ext cx="109728" cy="91440"/>
          </a:xfrm>
          <a:prstGeom prst="line">
            <a:avLst/>
          </a:prstGeom>
          <a:ln w="25400">
            <a:solidFill>
              <a:srgbClr val="000000"/>
            </a:solidFill>
          </a:ln>
        </p:spPr>
      </p:cxnSp>
      <p:cxnSp>
        <p:nvCxnSpPr>
          <p:cNvPr id="17" name="Connector 16"/>
          <p:cNvCxnSpPr/>
          <p:nvPr/>
        </p:nvCxnSpPr>
        <p:spPr>
          <a:xfrm flipV="1">
            <a:off x="2316359" y="4198467"/>
            <a:ext cx="109728" cy="91440"/>
          </a:xfrm>
          <a:prstGeom prst="line">
            <a:avLst/>
          </a:prstGeom>
          <a:ln w="25400">
            <a:solidFill>
              <a:srgbClr val="000000"/>
            </a:solidFill>
          </a:ln>
        </p:spPr>
      </p:cxnSp>
      <p:sp>
        <p:nvSpPr>
          <p:cNvPr id="18" name="TextBox 17"/>
          <p:cNvSpPr txBox="1"/>
          <p:nvPr/>
        </p:nvSpPr>
        <p:spPr>
          <a:xfrm>
            <a:off x="2608967"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2nd</a:t>
            </a:r>
          </a:p>
        </p:txBody>
      </p:sp>
      <p:sp>
        <p:nvSpPr>
          <p:cNvPr id="19" name="Rounded Rectangle 18"/>
          <p:cNvSpPr/>
          <p:nvPr/>
        </p:nvSpPr>
        <p:spPr>
          <a:xfrm>
            <a:off x="3039096"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cxnSp>
        <p:nvCxnSpPr>
          <p:cNvPr id="20" name="Connector 19"/>
          <p:cNvCxnSpPr/>
          <p:nvPr/>
        </p:nvCxnSpPr>
        <p:spPr>
          <a:xfrm>
            <a:off x="3788904" y="4198467"/>
            <a:ext cx="468911" cy="0"/>
          </a:xfrm>
          <a:prstGeom prst="line">
            <a:avLst/>
          </a:prstGeom>
          <a:ln w="25400">
            <a:solidFill>
              <a:srgbClr val="000000"/>
            </a:solidFill>
          </a:ln>
        </p:spPr>
      </p:cxnSp>
      <p:cxnSp>
        <p:nvCxnSpPr>
          <p:cNvPr id="21" name="Connector 20"/>
          <p:cNvCxnSpPr/>
          <p:nvPr/>
        </p:nvCxnSpPr>
        <p:spPr>
          <a:xfrm>
            <a:off x="4148087" y="4107027"/>
            <a:ext cx="109728" cy="91440"/>
          </a:xfrm>
          <a:prstGeom prst="line">
            <a:avLst/>
          </a:prstGeom>
          <a:ln w="25400">
            <a:solidFill>
              <a:srgbClr val="000000"/>
            </a:solidFill>
          </a:ln>
        </p:spPr>
      </p:cxnSp>
      <p:cxnSp>
        <p:nvCxnSpPr>
          <p:cNvPr id="22" name="Connector 21"/>
          <p:cNvCxnSpPr/>
          <p:nvPr/>
        </p:nvCxnSpPr>
        <p:spPr>
          <a:xfrm flipV="1">
            <a:off x="4148087" y="4198467"/>
            <a:ext cx="109728" cy="91440"/>
          </a:xfrm>
          <a:prstGeom prst="line">
            <a:avLst/>
          </a:prstGeom>
          <a:ln w="25400">
            <a:solidFill>
              <a:srgbClr val="000000"/>
            </a:solidFill>
          </a:ln>
        </p:spPr>
      </p:cxnSp>
      <p:sp>
        <p:nvSpPr>
          <p:cNvPr id="23" name="TextBox 22"/>
          <p:cNvSpPr txBox="1"/>
          <p:nvPr/>
        </p:nvSpPr>
        <p:spPr>
          <a:xfrm>
            <a:off x="4440695"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3rd</a:t>
            </a:r>
          </a:p>
        </p:txBody>
      </p:sp>
      <p:sp>
        <p:nvSpPr>
          <p:cNvPr id="24" name="Rounded Rectangle 23"/>
          <p:cNvSpPr/>
          <p:nvPr/>
        </p:nvSpPr>
        <p:spPr>
          <a:xfrm>
            <a:off x="4870824"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cxnSp>
        <p:nvCxnSpPr>
          <p:cNvPr id="25" name="Connector 24"/>
          <p:cNvCxnSpPr/>
          <p:nvPr/>
        </p:nvCxnSpPr>
        <p:spPr>
          <a:xfrm>
            <a:off x="5620632" y="4198467"/>
            <a:ext cx="468911" cy="0"/>
          </a:xfrm>
          <a:prstGeom prst="line">
            <a:avLst/>
          </a:prstGeom>
          <a:ln w="25400">
            <a:solidFill>
              <a:srgbClr val="000000"/>
            </a:solidFill>
          </a:ln>
        </p:spPr>
      </p:cxnSp>
      <p:cxnSp>
        <p:nvCxnSpPr>
          <p:cNvPr id="26" name="Connector 25"/>
          <p:cNvCxnSpPr/>
          <p:nvPr/>
        </p:nvCxnSpPr>
        <p:spPr>
          <a:xfrm>
            <a:off x="5979815" y="4107027"/>
            <a:ext cx="109728" cy="91440"/>
          </a:xfrm>
          <a:prstGeom prst="line">
            <a:avLst/>
          </a:prstGeom>
          <a:ln w="25400">
            <a:solidFill>
              <a:srgbClr val="000000"/>
            </a:solidFill>
          </a:ln>
        </p:spPr>
      </p:cxnSp>
      <p:cxnSp>
        <p:nvCxnSpPr>
          <p:cNvPr id="27" name="Connector 26"/>
          <p:cNvCxnSpPr/>
          <p:nvPr/>
        </p:nvCxnSpPr>
        <p:spPr>
          <a:xfrm flipV="1">
            <a:off x="5979815" y="4198467"/>
            <a:ext cx="109728" cy="91440"/>
          </a:xfrm>
          <a:prstGeom prst="line">
            <a:avLst/>
          </a:prstGeom>
          <a:ln w="25400">
            <a:solidFill>
              <a:srgbClr val="000000"/>
            </a:solidFill>
          </a:ln>
        </p:spPr>
      </p:cxnSp>
      <p:sp>
        <p:nvSpPr>
          <p:cNvPr id="28" name="TextBox 27"/>
          <p:cNvSpPr txBox="1"/>
          <p:nvPr/>
        </p:nvSpPr>
        <p:spPr>
          <a:xfrm>
            <a:off x="6272423"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4th</a:t>
            </a:r>
          </a:p>
        </p:txBody>
      </p:sp>
      <p:sp>
        <p:nvSpPr>
          <p:cNvPr id="29" name="Rounded Rectangle 28"/>
          <p:cNvSpPr/>
          <p:nvPr/>
        </p:nvSpPr>
        <p:spPr>
          <a:xfrm>
            <a:off x="6702552"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30" name="Rectangle 29"/>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1" name="TextBox 3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Match the word to its meaning</a:t>
            </a:r>
          </a:p>
        </p:txBody>
      </p:sp>
      <p:sp>
        <p:nvSpPr>
          <p:cNvPr id="32" name="TextBox 3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3" name="TextBox 32"/>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4</a:t>
            </a:r>
          </a:p>
        </p:txBody>
      </p:sp>
      <p:sp>
        <p:nvSpPr>
          <p:cNvPr id="34" name="TextBox 33"/>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its meaning.</a:t>
            </a:r>
          </a:p>
        </p:txBody>
      </p:sp>
      <p:sp>
        <p:nvSpPr>
          <p:cNvPr id="35" name="TextBox 34"/>
          <p:cNvSpPr txBox="1"/>
          <p:nvPr/>
        </p:nvSpPr>
        <p:spPr>
          <a:xfrm>
            <a:off x="7882128" y="1965960"/>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chromosome</a:t>
            </a:r>
          </a:p>
        </p:txBody>
      </p:sp>
      <p:sp>
        <p:nvSpPr>
          <p:cNvPr id="36" name="Oval 35"/>
          <p:cNvSpPr/>
          <p:nvPr/>
        </p:nvSpPr>
        <p:spPr>
          <a:xfrm>
            <a:off x="9276588" y="2008822"/>
            <a:ext cx="137160" cy="137160"/>
          </a:xfrm>
          <a:prstGeom prst="ellipse">
            <a:avLst/>
          </a:prstGeom>
          <a:solidFill>
            <a:srgbClr val="000000"/>
          </a:solidFill>
          <a:ln>
            <a:noFill/>
          </a:ln>
          <a:effectLst/>
        </p:spPr>
        <p:txBody>
          <a:bodyPr rtlCol="0" anchor="ctr"/>
          <a:lstStyle/>
          <a:p>
            <a:pPr algn="ctr"/>
          </a:p>
        </p:txBody>
      </p:sp>
      <p:sp>
        <p:nvSpPr>
          <p:cNvPr id="37" name="Oval 36"/>
          <p:cNvSpPr/>
          <p:nvPr/>
        </p:nvSpPr>
        <p:spPr>
          <a:xfrm>
            <a:off x="9916668" y="2008822"/>
            <a:ext cx="137160" cy="137160"/>
          </a:xfrm>
          <a:prstGeom prst="ellipse">
            <a:avLst/>
          </a:prstGeom>
          <a:solidFill>
            <a:srgbClr val="000000"/>
          </a:solidFill>
          <a:ln>
            <a:noFill/>
          </a:ln>
          <a:effectLst/>
        </p:spPr>
        <p:txBody>
          <a:bodyPr rtlCol="0" anchor="ctr"/>
          <a:lstStyle/>
          <a:p>
            <a:pPr algn="ctr"/>
          </a:p>
        </p:txBody>
      </p:sp>
      <p:sp>
        <p:nvSpPr>
          <p:cNvPr id="38" name="TextBox 37"/>
          <p:cNvSpPr txBox="1"/>
          <p:nvPr/>
        </p:nvSpPr>
        <p:spPr>
          <a:xfrm>
            <a:off x="10168128" y="1965960"/>
            <a:ext cx="438911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small section of DNA on a chromosome</a:t>
            </a:r>
          </a:p>
        </p:txBody>
      </p:sp>
      <p:sp>
        <p:nvSpPr>
          <p:cNvPr id="39" name="TextBox 38"/>
          <p:cNvSpPr txBox="1"/>
          <p:nvPr/>
        </p:nvSpPr>
        <p:spPr>
          <a:xfrm>
            <a:off x="7882128" y="2716530"/>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gene</a:t>
            </a:r>
          </a:p>
        </p:txBody>
      </p:sp>
      <p:sp>
        <p:nvSpPr>
          <p:cNvPr id="40" name="Oval 39"/>
          <p:cNvSpPr/>
          <p:nvPr/>
        </p:nvSpPr>
        <p:spPr>
          <a:xfrm>
            <a:off x="9276588" y="2759392"/>
            <a:ext cx="137160" cy="137160"/>
          </a:xfrm>
          <a:prstGeom prst="ellipse">
            <a:avLst/>
          </a:prstGeom>
          <a:solidFill>
            <a:srgbClr val="000000"/>
          </a:solidFill>
          <a:ln>
            <a:noFill/>
          </a:ln>
          <a:effectLst/>
        </p:spPr>
        <p:txBody>
          <a:bodyPr rtlCol="0" anchor="ctr"/>
          <a:lstStyle/>
          <a:p>
            <a:pPr algn="ctr"/>
          </a:p>
        </p:txBody>
      </p:sp>
      <p:sp>
        <p:nvSpPr>
          <p:cNvPr id="41" name="Oval 40"/>
          <p:cNvSpPr/>
          <p:nvPr/>
        </p:nvSpPr>
        <p:spPr>
          <a:xfrm>
            <a:off x="9916668" y="2759392"/>
            <a:ext cx="137160" cy="137160"/>
          </a:xfrm>
          <a:prstGeom prst="ellipse">
            <a:avLst/>
          </a:prstGeom>
          <a:solidFill>
            <a:srgbClr val="000000"/>
          </a:solidFill>
          <a:ln>
            <a:noFill/>
          </a:ln>
          <a:effectLst/>
        </p:spPr>
        <p:txBody>
          <a:bodyPr rtlCol="0" anchor="ctr"/>
          <a:lstStyle/>
          <a:p>
            <a:pPr algn="ctr"/>
          </a:p>
        </p:txBody>
      </p:sp>
      <p:sp>
        <p:nvSpPr>
          <p:cNvPr id="42" name="TextBox 41"/>
          <p:cNvSpPr txBox="1"/>
          <p:nvPr/>
        </p:nvSpPr>
        <p:spPr>
          <a:xfrm>
            <a:off x="10168128" y="2493645"/>
            <a:ext cx="4389119"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stage of the cell cycle in which one set of chromosomes is pulled to each end of the cell and the nucleus divides</a:t>
            </a:r>
          </a:p>
        </p:txBody>
      </p:sp>
      <p:sp>
        <p:nvSpPr>
          <p:cNvPr id="43" name="TextBox 42"/>
          <p:cNvSpPr txBox="1"/>
          <p:nvPr/>
        </p:nvSpPr>
        <p:spPr>
          <a:xfrm>
            <a:off x="7882128" y="3578542"/>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DNA</a:t>
            </a:r>
          </a:p>
        </p:txBody>
      </p:sp>
      <p:sp>
        <p:nvSpPr>
          <p:cNvPr id="44" name="Oval 43"/>
          <p:cNvSpPr/>
          <p:nvPr/>
        </p:nvSpPr>
        <p:spPr>
          <a:xfrm>
            <a:off x="9276588" y="3621405"/>
            <a:ext cx="137160" cy="137160"/>
          </a:xfrm>
          <a:prstGeom prst="ellipse">
            <a:avLst/>
          </a:prstGeom>
          <a:solidFill>
            <a:srgbClr val="000000"/>
          </a:solidFill>
          <a:ln>
            <a:noFill/>
          </a:ln>
          <a:effectLst/>
        </p:spPr>
        <p:txBody>
          <a:bodyPr rtlCol="0" anchor="ctr"/>
          <a:lstStyle/>
          <a:p>
            <a:pPr algn="ctr"/>
          </a:p>
        </p:txBody>
      </p:sp>
      <p:sp>
        <p:nvSpPr>
          <p:cNvPr id="45" name="Oval 44"/>
          <p:cNvSpPr/>
          <p:nvPr/>
        </p:nvSpPr>
        <p:spPr>
          <a:xfrm>
            <a:off x="9916668" y="3621405"/>
            <a:ext cx="137160" cy="137160"/>
          </a:xfrm>
          <a:prstGeom prst="ellipse">
            <a:avLst/>
          </a:prstGeom>
          <a:solidFill>
            <a:srgbClr val="000000"/>
          </a:solidFill>
          <a:ln>
            <a:noFill/>
          </a:ln>
          <a:effectLst/>
        </p:spPr>
        <p:txBody>
          <a:bodyPr rtlCol="0" anchor="ctr"/>
          <a:lstStyle/>
          <a:p>
            <a:pPr algn="ctr"/>
          </a:p>
        </p:txBody>
      </p:sp>
      <p:sp>
        <p:nvSpPr>
          <p:cNvPr id="46" name="TextBox 45"/>
          <p:cNvSpPr txBox="1"/>
          <p:nvPr/>
        </p:nvSpPr>
        <p:spPr>
          <a:xfrm>
            <a:off x="10168128" y="3467100"/>
            <a:ext cx="438911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structure in the nucleus, made of DNA, that carries a large number of genes</a:t>
            </a:r>
          </a:p>
        </p:txBody>
      </p:sp>
      <p:sp>
        <p:nvSpPr>
          <p:cNvPr id="47" name="TextBox 46"/>
          <p:cNvSpPr txBox="1"/>
          <p:nvPr/>
        </p:nvSpPr>
        <p:spPr>
          <a:xfrm>
            <a:off x="7882128" y="4329112"/>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mitosis</a:t>
            </a:r>
          </a:p>
        </p:txBody>
      </p:sp>
      <p:sp>
        <p:nvSpPr>
          <p:cNvPr id="48" name="Oval 47"/>
          <p:cNvSpPr/>
          <p:nvPr/>
        </p:nvSpPr>
        <p:spPr>
          <a:xfrm>
            <a:off x="9276588" y="4371975"/>
            <a:ext cx="137160" cy="137160"/>
          </a:xfrm>
          <a:prstGeom prst="ellipse">
            <a:avLst/>
          </a:prstGeom>
          <a:solidFill>
            <a:srgbClr val="000000"/>
          </a:solidFill>
          <a:ln>
            <a:noFill/>
          </a:ln>
          <a:effectLst/>
        </p:spPr>
        <p:txBody>
          <a:bodyPr rtlCol="0" anchor="ctr"/>
          <a:lstStyle/>
          <a:p>
            <a:pPr algn="ctr"/>
          </a:p>
        </p:txBody>
      </p:sp>
      <p:sp>
        <p:nvSpPr>
          <p:cNvPr id="49" name="Oval 48"/>
          <p:cNvSpPr/>
          <p:nvPr/>
        </p:nvSpPr>
        <p:spPr>
          <a:xfrm>
            <a:off x="9916668" y="4371975"/>
            <a:ext cx="137160" cy="137160"/>
          </a:xfrm>
          <a:prstGeom prst="ellipse">
            <a:avLst/>
          </a:prstGeom>
          <a:solidFill>
            <a:srgbClr val="000000"/>
          </a:solidFill>
          <a:ln>
            <a:noFill/>
          </a:ln>
          <a:effectLst/>
        </p:spPr>
        <p:txBody>
          <a:bodyPr rtlCol="0" anchor="ctr"/>
          <a:lstStyle/>
          <a:p>
            <a:pPr algn="ctr"/>
          </a:p>
        </p:txBody>
      </p:sp>
      <p:sp>
        <p:nvSpPr>
          <p:cNvPr id="50" name="TextBox 49"/>
          <p:cNvSpPr txBox="1"/>
          <p:nvPr/>
        </p:nvSpPr>
        <p:spPr>
          <a:xfrm>
            <a:off x="10168128" y="4217670"/>
            <a:ext cx="438911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chemical that carries the genetic instructions for a cell</a:t>
            </a:r>
          </a:p>
        </p:txBody>
      </p:sp>
      <p:sp>
        <p:nvSpPr>
          <p:cNvPr id="51" name="Rectangle 50"/>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2" name="TextBox 51"/>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Fill the gaps</a:t>
            </a:r>
          </a:p>
        </p:txBody>
      </p:sp>
      <p:sp>
        <p:nvSpPr>
          <p:cNvPr id="53" name="TextBox 52"/>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4" name="TextBox 53"/>
          <p:cNvSpPr txBox="1"/>
          <p:nvPr/>
        </p:nvSpPr>
        <p:spPr>
          <a:xfrm>
            <a:off x="4639034" y="485089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and 10</a:t>
            </a:r>
          </a:p>
        </p:txBody>
      </p:sp>
      <p:sp>
        <p:nvSpPr>
          <p:cNvPr id="55" name="TextBox 54"/>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56" name="Rectangle 55"/>
          <p:cNvSpPr/>
          <p:nvPr/>
        </p:nvSpPr>
        <p:spPr>
          <a:xfrm>
            <a:off x="685800" y="5468112"/>
            <a:ext cx="6675120" cy="402336"/>
          </a:xfrm>
          <a:prstGeom prst="rect">
            <a:avLst/>
          </a:prstGeom>
          <a:solidFill>
            <a:srgbClr val="FFFFFF"/>
          </a:solidFill>
          <a:ln w="15875">
            <a:solidFill>
              <a:srgbClr val="000000"/>
            </a:solidFill>
          </a:ln>
          <a:effectLst/>
        </p:spPr>
        <p:txBody>
          <a:bodyPr rtlCol="0" anchor="ctr"/>
          <a:lstStyle/>
          <a:p>
            <a:pPr algn="ctr"/>
          </a:p>
        </p:txBody>
      </p:sp>
      <p:sp>
        <p:nvSpPr>
          <p:cNvPr id="57" name="TextBox 56"/>
          <p:cNvSpPr txBox="1"/>
          <p:nvPr/>
        </p:nvSpPr>
        <p:spPr>
          <a:xfrm>
            <a:off x="77724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copies</a:t>
            </a:r>
          </a:p>
        </p:txBody>
      </p:sp>
      <p:sp>
        <p:nvSpPr>
          <p:cNvPr id="58" name="TextBox 57"/>
          <p:cNvSpPr txBox="1"/>
          <p:nvPr/>
        </p:nvSpPr>
        <p:spPr>
          <a:xfrm>
            <a:off x="185928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grows</a:t>
            </a:r>
          </a:p>
        </p:txBody>
      </p:sp>
      <p:sp>
        <p:nvSpPr>
          <p:cNvPr id="59" name="TextBox 58"/>
          <p:cNvSpPr txBox="1"/>
          <p:nvPr/>
        </p:nvSpPr>
        <p:spPr>
          <a:xfrm>
            <a:off x="294132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identical</a:t>
            </a:r>
          </a:p>
        </p:txBody>
      </p:sp>
      <p:sp>
        <p:nvSpPr>
          <p:cNvPr id="60" name="TextBox 59"/>
          <p:cNvSpPr txBox="1"/>
          <p:nvPr/>
        </p:nvSpPr>
        <p:spPr>
          <a:xfrm>
            <a:off x="4023359"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repair</a:t>
            </a:r>
          </a:p>
        </p:txBody>
      </p:sp>
      <p:sp>
        <p:nvSpPr>
          <p:cNvPr id="61" name="TextBox 60"/>
          <p:cNvSpPr txBox="1"/>
          <p:nvPr/>
        </p:nvSpPr>
        <p:spPr>
          <a:xfrm>
            <a:off x="510540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two</a:t>
            </a:r>
          </a:p>
        </p:txBody>
      </p:sp>
      <p:sp>
        <p:nvSpPr>
          <p:cNvPr id="62" name="TextBox 61"/>
          <p:cNvSpPr txBox="1"/>
          <p:nvPr/>
        </p:nvSpPr>
        <p:spPr>
          <a:xfrm>
            <a:off x="618744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46</a:t>
            </a:r>
          </a:p>
        </p:txBody>
      </p:sp>
      <p:sp>
        <p:nvSpPr>
          <p:cNvPr id="63" name="TextBox 62"/>
          <p:cNvSpPr txBox="1"/>
          <p:nvPr/>
        </p:nvSpPr>
        <p:spPr>
          <a:xfrm>
            <a:off x="685800" y="5998464"/>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Before a cell divides, it __________ and makes more ribosomes and mitochondria.</a:t>
            </a:r>
          </a:p>
        </p:txBody>
      </p:sp>
      <p:sp>
        <p:nvSpPr>
          <p:cNvPr id="64" name="TextBox 63"/>
          <p:cNvSpPr txBox="1"/>
          <p:nvPr/>
        </p:nvSpPr>
        <p:spPr>
          <a:xfrm>
            <a:off x="685800" y="657842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The cell __________ its DNA.</a:t>
            </a:r>
          </a:p>
        </p:txBody>
      </p:sp>
      <p:sp>
        <p:nvSpPr>
          <p:cNvPr id="65" name="TextBox 64"/>
          <p:cNvSpPr txBox="1"/>
          <p:nvPr/>
        </p:nvSpPr>
        <p:spPr>
          <a:xfrm>
            <a:off x="685800" y="693549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Mitosis makes __________ new cells.</a:t>
            </a:r>
          </a:p>
        </p:txBody>
      </p:sp>
      <p:sp>
        <p:nvSpPr>
          <p:cNvPr id="66" name="TextBox 65"/>
          <p:cNvSpPr txBox="1"/>
          <p:nvPr/>
        </p:nvSpPr>
        <p:spPr>
          <a:xfrm>
            <a:off x="685800" y="72925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The new cells are genetically __________.</a:t>
            </a:r>
          </a:p>
        </p:txBody>
      </p:sp>
      <p:sp>
        <p:nvSpPr>
          <p:cNvPr id="67" name="TextBox 66"/>
          <p:cNvSpPr txBox="1"/>
          <p:nvPr/>
        </p:nvSpPr>
        <p:spPr>
          <a:xfrm>
            <a:off x="685800" y="764964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A human body cell has __________ chromosomes.</a:t>
            </a:r>
          </a:p>
        </p:txBody>
      </p:sp>
      <p:sp>
        <p:nvSpPr>
          <p:cNvPr id="68" name="TextBox 67"/>
          <p:cNvSpPr txBox="1"/>
          <p:nvPr/>
        </p:nvSpPr>
        <p:spPr>
          <a:xfrm>
            <a:off x="685800" y="800671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Mitosis makes new cells to __________ a cut in the skin.</a:t>
            </a:r>
          </a:p>
        </p:txBody>
      </p:sp>
      <p:sp>
        <p:nvSpPr>
          <p:cNvPr id="69" name="Rectangle 68"/>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70" name="TextBox 69"/>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71" name="TextBox 70"/>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72" name="TextBox 71"/>
          <p:cNvSpPr txBox="1"/>
          <p:nvPr/>
        </p:nvSpPr>
        <p:spPr>
          <a:xfrm>
            <a:off x="11581247" y="5033772"/>
            <a:ext cx="253143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4, 6 and 9</a:t>
            </a:r>
          </a:p>
        </p:txBody>
      </p:sp>
      <p:sp>
        <p:nvSpPr>
          <p:cNvPr id="73" name="TextBox 72"/>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True or False for each sentence.</a:t>
            </a:r>
          </a:p>
        </p:txBody>
      </p:sp>
      <p:graphicFrame>
        <p:nvGraphicFramePr>
          <p:cNvPr id="74" name="Table 73"/>
          <p:cNvGraphicFramePr>
            <a:graphicFrameLocks noGrp="1"/>
          </p:cNvGraphicFramePr>
          <p:nvPr/>
        </p:nvGraphicFramePr>
        <p:xfrm>
          <a:off x="7882128" y="5650992"/>
          <a:ext cx="6675120" cy="2596888"/>
        </p:xfrm>
        <a:graphic>
          <a:graphicData uri="http://schemas.openxmlformats.org/drawingml/2006/table">
            <a:tbl>
              <a:tblPr firstRow="0" bandRow="0">
                <a:tableStyleId>{5C22544A-7EE6-4342-B048-85BDC9FD1C3A}</a:tableStyleId>
              </a:tblPr>
              <a:tblGrid>
                <a:gridCol w="5394960"/>
                <a:gridCol w="640080"/>
                <a:gridCol w="640080"/>
              </a:tblGrid>
              <a:tr h="324611">
                <a:tc>
                  <a:txBody>
                    <a:bodyPr/>
                    <a:lstStyle/>
                    <a:p>
                      <a:pPr algn="ctr"/>
                      <a:r>
                        <a:rPr sz="14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4611">
                <a:tc>
                  <a:txBody>
                    <a:bodyPr/>
                    <a:lstStyle/>
                    <a:p>
                      <a:pPr algn="l"/>
                      <a:r>
                        <a:rPr sz="1400" b="0">
                          <a:solidFill>
                            <a:srgbClr val="000000"/>
                          </a:solidFill>
                          <a:latin typeface="Arial"/>
                        </a:rPr>
                        <a:t>1. Chromosomes are made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2. A gene is a small section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3. Mitosis makes four new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4. The new cells have half the number of chromosomes.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5. A cell copies its DNA before it divides.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6. Mitosis helps you to grow.</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4611">
                <a:tc>
                  <a:txBody>
                    <a:bodyPr/>
                    <a:lstStyle/>
                    <a:p>
                      <a:pPr algn="l"/>
                      <a:r>
                        <a:rPr sz="1400" b="0">
                          <a:solidFill>
                            <a:srgbClr val="000000"/>
                          </a:solidFill>
                          <a:latin typeface="Arial"/>
                        </a:rPr>
                        <a:t>7. Most cells in a root tip are dividing.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2979419"/>
          </a:xfrm>
          <a:prstGeom prst="rect">
            <a:avLst/>
          </a:prstGeom>
          <a:noFill/>
        </p:spPr>
        <p:txBody>
          <a:bodyPr wrap="square" lIns="0" rIns="0" tIns="0" bIns="0" anchor="t">
            <a:spAutoFit/>
          </a:bodyPr>
          <a:lstStyle/>
          <a:p>
            <a:pPr algn="l" marL="256032" indent="-256032">
              <a:spcAft>
                <a:spcPts val="3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nucleus</a:t>
            </a:r>
            <a:r>
              <a:rPr sz="1500" b="0">
                <a:solidFill>
                  <a:srgbClr val="000000"/>
                </a:solidFill>
                <a:latin typeface="Arial"/>
              </a:rPr>
              <a:t> contains </a:t>
            </a:r>
            <a:r>
              <a:rPr sz="1500" b="1">
                <a:solidFill>
                  <a:srgbClr val="000000"/>
                </a:solidFill>
                <a:latin typeface="Arial"/>
              </a:rPr>
              <a:t>chromosomes</a:t>
            </a:r>
            <a:r>
              <a:rPr sz="1500" b="0">
                <a:solidFill>
                  <a:srgbClr val="000000"/>
                </a:solidFill>
                <a:latin typeface="Arial"/>
              </a:rPr>
              <a:t>. Chromosomes are made of </a:t>
            </a:r>
            <a:r>
              <a:rPr sz="1500" b="1">
                <a:solidFill>
                  <a:srgbClr val="000000"/>
                </a:solidFill>
                <a:latin typeface="Arial"/>
              </a:rPr>
              <a:t>DNA</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gene</a:t>
            </a:r>
            <a:r>
              <a:rPr sz="1500" b="0">
                <a:solidFill>
                  <a:srgbClr val="000000"/>
                </a:solidFill>
                <a:latin typeface="Arial"/>
              </a:rPr>
              <a:t> is a small section of DNA on a chromosome.</a:t>
            </a:r>
          </a:p>
          <a:p>
            <a:pPr algn="l" marL="256032" indent="-256032">
              <a:spcAft>
                <a:spcPts val="300"/>
              </a:spcAft>
              <a:buClr>
                <a:srgbClr val="223A5A"/>
              </a:buClr>
              <a:buSzPct val="120000"/>
              <a:buFont typeface="Arial"/>
              <a:buChar char="•"/>
            </a:pPr>
            <a:r>
              <a:rPr sz="1500" b="0">
                <a:solidFill>
                  <a:srgbClr val="000000"/>
                </a:solidFill>
                <a:latin typeface="Arial"/>
              </a:rPr>
              <a:t>A human body cell has </a:t>
            </a:r>
            <a:r>
              <a:rPr sz="1500" b="1">
                <a:solidFill>
                  <a:srgbClr val="000000"/>
                </a:solidFill>
                <a:latin typeface="Arial"/>
              </a:rPr>
              <a:t>46</a:t>
            </a:r>
            <a:r>
              <a:rPr sz="1500" b="0">
                <a:solidFill>
                  <a:srgbClr val="000000"/>
                </a:solidFill>
                <a:latin typeface="Arial"/>
              </a:rPr>
              <a:t> chromosomes, in pairs.</a:t>
            </a:r>
          </a:p>
          <a:p>
            <a:pPr algn="l" marL="256032" indent="-256032">
              <a:spcAft>
                <a:spcPts val="300"/>
              </a:spcAft>
              <a:buClr>
                <a:srgbClr val="223A5A"/>
              </a:buClr>
              <a:buSzPct val="120000"/>
              <a:buFont typeface="Arial"/>
              <a:buChar char="•"/>
            </a:pPr>
            <a:r>
              <a:rPr sz="1500" b="0">
                <a:solidFill>
                  <a:srgbClr val="000000"/>
                </a:solidFill>
                <a:latin typeface="Arial"/>
              </a:rPr>
              <a:t>Cells divide in a series of stages called the </a:t>
            </a:r>
            <a:r>
              <a:rPr sz="1500" b="1">
                <a:solidFill>
                  <a:srgbClr val="000000"/>
                </a:solidFill>
                <a:latin typeface="Arial"/>
              </a:rPr>
              <a:t>cell cycle</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Stage 1: the cell </a:t>
            </a:r>
            <a:r>
              <a:rPr sz="1500" b="1">
                <a:solidFill>
                  <a:srgbClr val="000000"/>
                </a:solidFill>
                <a:latin typeface="Arial"/>
              </a:rPr>
              <a:t>grows</a:t>
            </a:r>
            <a:r>
              <a:rPr sz="1500" b="0">
                <a:solidFill>
                  <a:srgbClr val="000000"/>
                </a:solidFill>
                <a:latin typeface="Arial"/>
              </a:rPr>
              <a:t> and </a:t>
            </a:r>
            <a:r>
              <a:rPr sz="1500" b="1">
                <a:solidFill>
                  <a:srgbClr val="000000"/>
                </a:solidFill>
                <a:latin typeface="Arial"/>
              </a:rPr>
              <a:t>copies its DNA</a:t>
            </a:r>
            <a:r>
              <a:rPr sz="1500" b="0">
                <a:solidFill>
                  <a:srgbClr val="000000"/>
                </a:solidFill>
                <a:latin typeface="Arial"/>
              </a:rPr>
              <a:t>.</a:t>
            </a:r>
          </a:p>
          <a:p>
            <a:pPr algn="l" marL="256032" indent="-256032">
              <a:spcAft>
                <a:spcPts val="300"/>
              </a:spcAft>
              <a:buClr>
                <a:srgbClr val="223A5A"/>
              </a:buClr>
              <a:buSzPct val="120000"/>
              <a:buFont typeface="Arial"/>
              <a:buChar char="•"/>
            </a:pPr>
            <a:r>
              <a:rPr sz="1500" b="0">
                <a:solidFill>
                  <a:srgbClr val="000000"/>
                </a:solidFill>
                <a:latin typeface="Arial"/>
              </a:rPr>
              <a:t>Stage 2: </a:t>
            </a:r>
            <a:r>
              <a:rPr sz="1500" b="1">
                <a:solidFill>
                  <a:srgbClr val="000000"/>
                </a:solidFill>
                <a:latin typeface="Arial"/>
              </a:rPr>
              <a:t>mitosis</a:t>
            </a:r>
            <a:r>
              <a:rPr sz="1500" b="0">
                <a:solidFill>
                  <a:srgbClr val="000000"/>
                </a:solidFill>
                <a:latin typeface="Arial"/>
              </a:rPr>
              <a:t>. One set of chromosomes is pulled to each end. The nucleus divides.</a:t>
            </a:r>
          </a:p>
          <a:p>
            <a:pPr algn="l" marL="256032" indent="-256032">
              <a:spcAft>
                <a:spcPts val="300"/>
              </a:spcAft>
              <a:buClr>
                <a:srgbClr val="223A5A"/>
              </a:buClr>
              <a:buSzPct val="120000"/>
              <a:buFont typeface="Arial"/>
              <a:buChar char="•"/>
            </a:pPr>
            <a:r>
              <a:rPr sz="1500" b="0">
                <a:solidFill>
                  <a:srgbClr val="000000"/>
                </a:solidFill>
                <a:latin typeface="Arial"/>
              </a:rPr>
              <a:t>Stage 3: the cytoplasm and cell membrane divide. Now there are </a:t>
            </a:r>
            <a:r>
              <a:rPr sz="1500" b="1">
                <a:solidFill>
                  <a:srgbClr val="000000"/>
                </a:solidFill>
                <a:latin typeface="Arial"/>
              </a:rPr>
              <a:t>two</a:t>
            </a:r>
            <a:r>
              <a:rPr sz="1500" b="0">
                <a:solidFill>
                  <a:srgbClr val="000000"/>
                </a:solidFill>
                <a:latin typeface="Arial"/>
              </a:rPr>
              <a:t> new cells.</a:t>
            </a:r>
          </a:p>
          <a:p>
            <a:pPr algn="l" marL="256032" indent="-256032">
              <a:spcAft>
                <a:spcPts val="300"/>
              </a:spcAft>
              <a:buClr>
                <a:srgbClr val="223A5A"/>
              </a:buClr>
              <a:buSzPct val="120000"/>
              <a:buFont typeface="Arial"/>
              <a:buChar char="•"/>
            </a:pPr>
            <a:r>
              <a:rPr sz="1500" b="0">
                <a:solidFill>
                  <a:srgbClr val="000000"/>
                </a:solidFill>
                <a:latin typeface="Arial"/>
              </a:rPr>
              <a:t>The two new cells are </a:t>
            </a:r>
            <a:r>
              <a:rPr sz="1500" b="1">
                <a:solidFill>
                  <a:srgbClr val="000000"/>
                </a:solidFill>
                <a:latin typeface="Arial"/>
              </a:rPr>
              <a:t>genetically identical</a:t>
            </a:r>
            <a:r>
              <a:rPr sz="1500" b="0">
                <a:solidFill>
                  <a:srgbClr val="000000"/>
                </a:solidFill>
                <a:latin typeface="Arial"/>
              </a:rPr>
              <a:t>: they have exactly the same genetic material.</a:t>
            </a:r>
          </a:p>
          <a:p>
            <a:pPr algn="l" marL="256032" indent="-256032">
              <a:spcAft>
                <a:spcPts val="300"/>
              </a:spcAft>
              <a:buClr>
                <a:srgbClr val="223A5A"/>
              </a:buClr>
              <a:buSzPct val="120000"/>
              <a:buFont typeface="Arial"/>
              <a:buChar char="•"/>
            </a:pPr>
            <a:r>
              <a:rPr sz="1500" b="0">
                <a:solidFill>
                  <a:srgbClr val="000000"/>
                </a:solidFill>
                <a:latin typeface="Arial"/>
              </a:rPr>
              <a:t>Mitosis is for </a:t>
            </a:r>
            <a:r>
              <a:rPr sz="1500" b="1">
                <a:solidFill>
                  <a:srgbClr val="000000"/>
                </a:solidFill>
                <a:latin typeface="Arial"/>
              </a:rPr>
              <a:t>growth</a:t>
            </a:r>
            <a:r>
              <a:rPr sz="1500" b="0">
                <a:solidFill>
                  <a:srgbClr val="000000"/>
                </a:solidFill>
                <a:latin typeface="Arial"/>
              </a:rPr>
              <a:t>, </a:t>
            </a:r>
            <a:r>
              <a:rPr sz="1500" b="1">
                <a:solidFill>
                  <a:srgbClr val="000000"/>
                </a:solidFill>
                <a:latin typeface="Arial"/>
              </a:rPr>
              <a:t>repair</a:t>
            </a:r>
            <a:r>
              <a:rPr sz="1500" b="0">
                <a:solidFill>
                  <a:srgbClr val="000000"/>
                </a:solidFill>
                <a:latin typeface="Arial"/>
              </a:rPr>
              <a:t> and </a:t>
            </a:r>
            <a:r>
              <a:rPr sz="1500" b="1">
                <a:solidFill>
                  <a:srgbClr val="000000"/>
                </a:solidFill>
                <a:latin typeface="Arial"/>
              </a:rPr>
              <a:t>replacement</a:t>
            </a:r>
            <a:r>
              <a:rPr sz="1500" b="0">
                <a:solidFill>
                  <a:srgbClr val="000000"/>
                </a:solidFill>
                <a:latin typeface="Arial"/>
              </a:rPr>
              <a:t>.</a:t>
            </a:r>
          </a:p>
        </p:txBody>
      </p:sp>
      <p:sp>
        <p:nvSpPr>
          <p:cNvPr id="9" name="Rounded Rectangle 8"/>
          <p:cNvSpPr/>
          <p:nvPr/>
        </p:nvSpPr>
        <p:spPr>
          <a:xfrm>
            <a:off x="2101430" y="4661915"/>
            <a:ext cx="3843859" cy="3108198"/>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The cell cycle: one cell makes two identical cells."/>
          <p:cNvPicPr>
            <a:picLocks noChangeAspect="1"/>
          </p:cNvPicPr>
          <p:nvPr/>
        </p:nvPicPr>
        <p:blipFill>
          <a:blip r:embed="rId2"/>
          <a:srcRect t="8296" r="304" b="5118"/>
          <a:stretch>
            <a:fillRect/>
          </a:stretch>
        </p:blipFill>
        <p:spPr>
          <a:xfrm>
            <a:off x="2309189" y="4735067"/>
            <a:ext cx="3428341" cy="2750439"/>
          </a:xfrm>
          <a:prstGeom prst="rect">
            <a:avLst/>
          </a:prstGeom>
        </p:spPr>
      </p:pic>
      <p:sp>
        <p:nvSpPr>
          <p:cNvPr id="11" name="TextBox 10"/>
          <p:cNvSpPr txBox="1"/>
          <p:nvPr/>
        </p:nvSpPr>
        <p:spPr>
          <a:xfrm>
            <a:off x="685800" y="7522083"/>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The cell cycle: one cell makes two identical cells.</a:t>
            </a:r>
          </a:p>
        </p:txBody>
      </p:sp>
      <p:sp>
        <p:nvSpPr>
          <p:cNvPr id="12" name="TextBox 11"/>
          <p:cNvSpPr txBox="1"/>
          <p:nvPr/>
        </p:nvSpPr>
        <p:spPr>
          <a:xfrm>
            <a:off x="685800" y="7843266"/>
            <a:ext cx="6675120" cy="386334"/>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this model cell has only 4 chromosomes. A human body cell has 46.</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6" name="TextBox 15"/>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This cell is getting ready to divide. Write a word from the box in each label box.</a:t>
            </a:r>
          </a:p>
        </p:txBody>
      </p:sp>
      <p:sp>
        <p:nvSpPr>
          <p:cNvPr id="17" name="Rectangle 16"/>
          <p:cNvSpPr/>
          <p:nvPr/>
        </p:nvSpPr>
        <p:spPr>
          <a:xfrm>
            <a:off x="7973568" y="1905380"/>
            <a:ext cx="6492240" cy="420624"/>
          </a:xfrm>
          <a:prstGeom prst="rect">
            <a:avLst/>
          </a:prstGeom>
          <a:solidFill>
            <a:srgbClr val="FFFFFF"/>
          </a:solidFill>
          <a:ln w="15875">
            <a:solidFill>
              <a:srgbClr val="000000"/>
            </a:solidFill>
          </a:ln>
          <a:effectLst/>
        </p:spPr>
        <p:txBody>
          <a:bodyPr rtlCol="0" anchor="ctr"/>
          <a:lstStyle/>
          <a:p>
            <a:pPr algn="ctr"/>
          </a:p>
        </p:txBody>
      </p:sp>
      <p:sp>
        <p:nvSpPr>
          <p:cNvPr id="18" name="TextBox 17"/>
          <p:cNvSpPr txBox="1"/>
          <p:nvPr/>
        </p:nvSpPr>
        <p:spPr>
          <a:xfrm>
            <a:off x="806500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19" name="TextBox 18"/>
          <p:cNvSpPr txBox="1"/>
          <p:nvPr/>
        </p:nvSpPr>
        <p:spPr>
          <a:xfrm>
            <a:off x="964234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chromosome</a:t>
            </a:r>
          </a:p>
        </p:txBody>
      </p:sp>
      <p:sp>
        <p:nvSpPr>
          <p:cNvPr id="20" name="TextBox 19"/>
          <p:cNvSpPr txBox="1"/>
          <p:nvPr/>
        </p:nvSpPr>
        <p:spPr>
          <a:xfrm>
            <a:off x="1121968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cytoplasm</a:t>
            </a:r>
          </a:p>
        </p:txBody>
      </p:sp>
      <p:sp>
        <p:nvSpPr>
          <p:cNvPr id="21" name="TextBox 20"/>
          <p:cNvSpPr txBox="1"/>
          <p:nvPr/>
        </p:nvSpPr>
        <p:spPr>
          <a:xfrm>
            <a:off x="12797028" y="1951100"/>
            <a:ext cx="1577339"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pic>
        <p:nvPicPr>
          <p:cNvPr id="22" name="Picture 21" descr="chromosome."/>
          <p:cNvPicPr>
            <a:picLocks noChangeAspect="1"/>
          </p:cNvPicPr>
          <p:nvPr/>
        </p:nvPicPr>
        <p:blipFill>
          <a:blip r:embed="rId3"/>
          <a:stretch>
            <a:fillRect/>
          </a:stretch>
        </p:blipFill>
        <p:spPr>
          <a:xfrm>
            <a:off x="7973568" y="2479738"/>
            <a:ext cx="6492240" cy="4544568"/>
          </a:xfrm>
          <a:prstGeom prst="rect">
            <a:avLst/>
          </a:prstGeom>
        </p:spPr>
      </p:pic>
      <p:sp>
        <p:nvSpPr>
          <p:cNvPr id="23" name="TextBox 22"/>
          <p:cNvSpPr txBox="1"/>
          <p:nvPr/>
        </p:nvSpPr>
        <p:spPr>
          <a:xfrm>
            <a:off x="7882128" y="7178040"/>
            <a:ext cx="6675120" cy="466851"/>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cell membrane (1);  </a:t>
            </a:r>
            <a:r>
              <a:rPr sz="1500" b="1">
                <a:solidFill>
                  <a:srgbClr val="009900"/>
                </a:solidFill>
                <a:latin typeface="Arial"/>
              </a:rPr>
              <a:t>2 cytoplasm (1);  </a:t>
            </a:r>
            <a:r>
              <a:rPr sz="1500" b="1">
                <a:solidFill>
                  <a:srgbClr val="009900"/>
                </a:solidFill>
                <a:latin typeface="Arial"/>
              </a:rPr>
              <a:t>3 nucleus (1);  </a:t>
            </a:r>
            <a:r>
              <a:rPr sz="1500" b="1">
                <a:solidFill>
                  <a:srgbClr val="009900"/>
                </a:solidFill>
                <a:latin typeface="Arial"/>
              </a:rPr>
              <a:t>4 chromosome (1).</a:t>
            </a:r>
          </a:p>
          <a:p>
            <a:pPr algn="l">
              <a:spcAft>
                <a:spcPts val="400"/>
              </a:spcAft>
            </a:pPr>
            <a:r>
              <a:rPr sz="1300" b="1">
                <a:solidFill>
                  <a:srgbClr val="009900"/>
                </a:solidFill>
                <a:latin typeface="Arial"/>
              </a:rPr>
              <a:t>Allow small spelling errors if the word is clear.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Put the pictures in order</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letter in the correct place: S, Q, P, R.</a:t>
            </a:r>
          </a:p>
        </p:txBody>
      </p:sp>
      <p:pic>
        <p:nvPicPr>
          <p:cNvPr id="10" name="Picture 9" descr="1 mark for each letter in the correct place: S, Q, P, R."/>
          <p:cNvPicPr>
            <a:picLocks noChangeAspect="1"/>
          </p:cNvPicPr>
          <p:nvPr/>
        </p:nvPicPr>
        <p:blipFill>
          <a:blip r:embed="rId2"/>
          <a:stretch>
            <a:fillRect/>
          </a:stretch>
        </p:blipFill>
        <p:spPr>
          <a:xfrm>
            <a:off x="822959" y="2109978"/>
            <a:ext cx="6400800" cy="1741018"/>
          </a:xfrm>
          <a:prstGeom prst="rect">
            <a:avLst/>
          </a:prstGeom>
        </p:spPr>
      </p:pic>
      <p:sp>
        <p:nvSpPr>
          <p:cNvPr id="11" name="TextBox 10"/>
          <p:cNvSpPr txBox="1"/>
          <p:nvPr/>
        </p:nvSpPr>
        <p:spPr>
          <a:xfrm>
            <a:off x="777240"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1st</a:t>
            </a:r>
          </a:p>
        </p:txBody>
      </p:sp>
      <p:sp>
        <p:nvSpPr>
          <p:cNvPr id="12" name="Rounded Rectangle 11"/>
          <p:cNvSpPr/>
          <p:nvPr/>
        </p:nvSpPr>
        <p:spPr>
          <a:xfrm>
            <a:off x="1207368"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13" name="TextBox 12"/>
          <p:cNvSpPr txBox="1"/>
          <p:nvPr/>
        </p:nvSpPr>
        <p:spPr>
          <a:xfrm>
            <a:off x="1207368" y="3960723"/>
            <a:ext cx="566928" cy="475488"/>
          </a:xfrm>
          <a:prstGeom prst="rect">
            <a:avLst/>
          </a:prstGeom>
          <a:noFill/>
        </p:spPr>
        <p:txBody>
          <a:bodyPr wrap="square" lIns="0" rIns="0" tIns="0" bIns="0" anchor="ctr">
            <a:spAutoFit/>
          </a:bodyPr>
          <a:lstStyle/>
          <a:p>
            <a:pPr algn="ctr">
              <a:spcAft>
                <a:spcPts val="0"/>
              </a:spcAft>
            </a:pPr>
            <a:r>
              <a:rPr sz="2000" b="1">
                <a:solidFill>
                  <a:srgbClr val="009900"/>
                </a:solidFill>
                <a:latin typeface="Arial"/>
              </a:rPr>
              <a:t>S</a:t>
            </a:r>
          </a:p>
        </p:txBody>
      </p:sp>
      <p:cxnSp>
        <p:nvCxnSpPr>
          <p:cNvPr id="14" name="Connector 13"/>
          <p:cNvCxnSpPr/>
          <p:nvPr/>
        </p:nvCxnSpPr>
        <p:spPr>
          <a:xfrm>
            <a:off x="1957176" y="4198467"/>
            <a:ext cx="468911" cy="0"/>
          </a:xfrm>
          <a:prstGeom prst="line">
            <a:avLst/>
          </a:prstGeom>
          <a:ln w="25400">
            <a:solidFill>
              <a:srgbClr val="000000"/>
            </a:solidFill>
          </a:ln>
        </p:spPr>
      </p:cxnSp>
      <p:cxnSp>
        <p:nvCxnSpPr>
          <p:cNvPr id="15" name="Connector 14"/>
          <p:cNvCxnSpPr/>
          <p:nvPr/>
        </p:nvCxnSpPr>
        <p:spPr>
          <a:xfrm>
            <a:off x="2316359" y="4107027"/>
            <a:ext cx="109728" cy="91440"/>
          </a:xfrm>
          <a:prstGeom prst="line">
            <a:avLst/>
          </a:prstGeom>
          <a:ln w="25400">
            <a:solidFill>
              <a:srgbClr val="000000"/>
            </a:solidFill>
          </a:ln>
        </p:spPr>
      </p:cxnSp>
      <p:cxnSp>
        <p:nvCxnSpPr>
          <p:cNvPr id="16" name="Connector 15"/>
          <p:cNvCxnSpPr/>
          <p:nvPr/>
        </p:nvCxnSpPr>
        <p:spPr>
          <a:xfrm flipV="1">
            <a:off x="2316359" y="4198467"/>
            <a:ext cx="109728" cy="91440"/>
          </a:xfrm>
          <a:prstGeom prst="line">
            <a:avLst/>
          </a:prstGeom>
          <a:ln w="25400">
            <a:solidFill>
              <a:srgbClr val="000000"/>
            </a:solidFill>
          </a:ln>
        </p:spPr>
      </p:cxnSp>
      <p:sp>
        <p:nvSpPr>
          <p:cNvPr id="17" name="TextBox 16"/>
          <p:cNvSpPr txBox="1"/>
          <p:nvPr/>
        </p:nvSpPr>
        <p:spPr>
          <a:xfrm>
            <a:off x="2608967"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2nd</a:t>
            </a:r>
          </a:p>
        </p:txBody>
      </p:sp>
      <p:sp>
        <p:nvSpPr>
          <p:cNvPr id="18" name="Rounded Rectangle 17"/>
          <p:cNvSpPr/>
          <p:nvPr/>
        </p:nvSpPr>
        <p:spPr>
          <a:xfrm>
            <a:off x="3039096"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3039096" y="3960723"/>
            <a:ext cx="566928" cy="475488"/>
          </a:xfrm>
          <a:prstGeom prst="rect">
            <a:avLst/>
          </a:prstGeom>
          <a:noFill/>
        </p:spPr>
        <p:txBody>
          <a:bodyPr wrap="square" lIns="0" rIns="0" tIns="0" bIns="0" anchor="ctr">
            <a:spAutoFit/>
          </a:bodyPr>
          <a:lstStyle/>
          <a:p>
            <a:pPr algn="ctr">
              <a:spcAft>
                <a:spcPts val="0"/>
              </a:spcAft>
            </a:pPr>
            <a:r>
              <a:rPr sz="2000" b="1">
                <a:solidFill>
                  <a:srgbClr val="009900"/>
                </a:solidFill>
                <a:latin typeface="Arial"/>
              </a:rPr>
              <a:t>Q</a:t>
            </a:r>
          </a:p>
        </p:txBody>
      </p:sp>
      <p:cxnSp>
        <p:nvCxnSpPr>
          <p:cNvPr id="20" name="Connector 19"/>
          <p:cNvCxnSpPr/>
          <p:nvPr/>
        </p:nvCxnSpPr>
        <p:spPr>
          <a:xfrm>
            <a:off x="3788904" y="4198467"/>
            <a:ext cx="468911" cy="0"/>
          </a:xfrm>
          <a:prstGeom prst="line">
            <a:avLst/>
          </a:prstGeom>
          <a:ln w="25400">
            <a:solidFill>
              <a:srgbClr val="000000"/>
            </a:solidFill>
          </a:ln>
        </p:spPr>
      </p:cxnSp>
      <p:cxnSp>
        <p:nvCxnSpPr>
          <p:cNvPr id="21" name="Connector 20"/>
          <p:cNvCxnSpPr/>
          <p:nvPr/>
        </p:nvCxnSpPr>
        <p:spPr>
          <a:xfrm>
            <a:off x="4148087" y="4107027"/>
            <a:ext cx="109728" cy="91440"/>
          </a:xfrm>
          <a:prstGeom prst="line">
            <a:avLst/>
          </a:prstGeom>
          <a:ln w="25400">
            <a:solidFill>
              <a:srgbClr val="000000"/>
            </a:solidFill>
          </a:ln>
        </p:spPr>
      </p:cxnSp>
      <p:cxnSp>
        <p:nvCxnSpPr>
          <p:cNvPr id="22" name="Connector 21"/>
          <p:cNvCxnSpPr/>
          <p:nvPr/>
        </p:nvCxnSpPr>
        <p:spPr>
          <a:xfrm flipV="1">
            <a:off x="4148087" y="4198467"/>
            <a:ext cx="109728" cy="91440"/>
          </a:xfrm>
          <a:prstGeom prst="line">
            <a:avLst/>
          </a:prstGeom>
          <a:ln w="25400">
            <a:solidFill>
              <a:srgbClr val="000000"/>
            </a:solidFill>
          </a:ln>
        </p:spPr>
      </p:cxnSp>
      <p:sp>
        <p:nvSpPr>
          <p:cNvPr id="23" name="TextBox 22"/>
          <p:cNvSpPr txBox="1"/>
          <p:nvPr/>
        </p:nvSpPr>
        <p:spPr>
          <a:xfrm>
            <a:off x="4440695"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3rd</a:t>
            </a:r>
          </a:p>
        </p:txBody>
      </p:sp>
      <p:sp>
        <p:nvSpPr>
          <p:cNvPr id="24" name="Rounded Rectangle 23"/>
          <p:cNvSpPr/>
          <p:nvPr/>
        </p:nvSpPr>
        <p:spPr>
          <a:xfrm>
            <a:off x="4870824"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25" name="TextBox 24"/>
          <p:cNvSpPr txBox="1"/>
          <p:nvPr/>
        </p:nvSpPr>
        <p:spPr>
          <a:xfrm>
            <a:off x="4870824" y="3960723"/>
            <a:ext cx="566928" cy="475488"/>
          </a:xfrm>
          <a:prstGeom prst="rect">
            <a:avLst/>
          </a:prstGeom>
          <a:noFill/>
        </p:spPr>
        <p:txBody>
          <a:bodyPr wrap="square" lIns="0" rIns="0" tIns="0" bIns="0" anchor="ctr">
            <a:spAutoFit/>
          </a:bodyPr>
          <a:lstStyle/>
          <a:p>
            <a:pPr algn="ctr">
              <a:spcAft>
                <a:spcPts val="0"/>
              </a:spcAft>
            </a:pPr>
            <a:r>
              <a:rPr sz="2000" b="1">
                <a:solidFill>
                  <a:srgbClr val="009900"/>
                </a:solidFill>
                <a:latin typeface="Arial"/>
              </a:rPr>
              <a:t>P</a:t>
            </a:r>
          </a:p>
        </p:txBody>
      </p:sp>
      <p:cxnSp>
        <p:nvCxnSpPr>
          <p:cNvPr id="26" name="Connector 25"/>
          <p:cNvCxnSpPr/>
          <p:nvPr/>
        </p:nvCxnSpPr>
        <p:spPr>
          <a:xfrm>
            <a:off x="5620632" y="4198467"/>
            <a:ext cx="468911" cy="0"/>
          </a:xfrm>
          <a:prstGeom prst="line">
            <a:avLst/>
          </a:prstGeom>
          <a:ln w="25400">
            <a:solidFill>
              <a:srgbClr val="000000"/>
            </a:solidFill>
          </a:ln>
        </p:spPr>
      </p:cxnSp>
      <p:cxnSp>
        <p:nvCxnSpPr>
          <p:cNvPr id="27" name="Connector 26"/>
          <p:cNvCxnSpPr/>
          <p:nvPr/>
        </p:nvCxnSpPr>
        <p:spPr>
          <a:xfrm>
            <a:off x="5979815" y="4107027"/>
            <a:ext cx="109728" cy="91440"/>
          </a:xfrm>
          <a:prstGeom prst="line">
            <a:avLst/>
          </a:prstGeom>
          <a:ln w="25400">
            <a:solidFill>
              <a:srgbClr val="000000"/>
            </a:solidFill>
          </a:ln>
        </p:spPr>
      </p:cxnSp>
      <p:cxnSp>
        <p:nvCxnSpPr>
          <p:cNvPr id="28" name="Connector 27"/>
          <p:cNvCxnSpPr/>
          <p:nvPr/>
        </p:nvCxnSpPr>
        <p:spPr>
          <a:xfrm flipV="1">
            <a:off x="5979815" y="4198467"/>
            <a:ext cx="109728" cy="91440"/>
          </a:xfrm>
          <a:prstGeom prst="line">
            <a:avLst/>
          </a:prstGeom>
          <a:ln w="25400">
            <a:solidFill>
              <a:srgbClr val="000000"/>
            </a:solidFill>
          </a:ln>
        </p:spPr>
      </p:cxnSp>
      <p:sp>
        <p:nvSpPr>
          <p:cNvPr id="29" name="TextBox 28"/>
          <p:cNvSpPr txBox="1"/>
          <p:nvPr/>
        </p:nvSpPr>
        <p:spPr>
          <a:xfrm>
            <a:off x="6272423" y="3960723"/>
            <a:ext cx="430128" cy="475488"/>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4th</a:t>
            </a:r>
          </a:p>
        </p:txBody>
      </p:sp>
      <p:sp>
        <p:nvSpPr>
          <p:cNvPr id="30" name="Rounded Rectangle 29"/>
          <p:cNvSpPr/>
          <p:nvPr/>
        </p:nvSpPr>
        <p:spPr>
          <a:xfrm>
            <a:off x="6702552" y="3960723"/>
            <a:ext cx="566928" cy="475488"/>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31" name="TextBox 30"/>
          <p:cNvSpPr txBox="1"/>
          <p:nvPr/>
        </p:nvSpPr>
        <p:spPr>
          <a:xfrm>
            <a:off x="6702552" y="3960723"/>
            <a:ext cx="566928" cy="475488"/>
          </a:xfrm>
          <a:prstGeom prst="rect">
            <a:avLst/>
          </a:prstGeom>
          <a:noFill/>
        </p:spPr>
        <p:txBody>
          <a:bodyPr wrap="square" lIns="0" rIns="0" tIns="0" bIns="0" anchor="ctr">
            <a:spAutoFit/>
          </a:bodyPr>
          <a:lstStyle/>
          <a:p>
            <a:pPr algn="ctr">
              <a:spcAft>
                <a:spcPts val="0"/>
              </a:spcAft>
            </a:pPr>
            <a:r>
              <a:rPr sz="2000" b="1">
                <a:solidFill>
                  <a:srgbClr val="009900"/>
                </a:solidFill>
                <a:latin typeface="Arial"/>
              </a:rPr>
              <a:t>R</a:t>
            </a:r>
          </a:p>
        </p:txBody>
      </p:sp>
      <p:sp>
        <p:nvSpPr>
          <p:cNvPr id="32" name="Rectangle 31"/>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Match the word to its meaning</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5" name="TextBox 34"/>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correct line.</a:t>
            </a:r>
          </a:p>
        </p:txBody>
      </p:sp>
      <p:sp>
        <p:nvSpPr>
          <p:cNvPr id="36" name="TextBox 35"/>
          <p:cNvSpPr txBox="1"/>
          <p:nvPr/>
        </p:nvSpPr>
        <p:spPr>
          <a:xfrm>
            <a:off x="7882128" y="1965960"/>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chromosome</a:t>
            </a:r>
          </a:p>
        </p:txBody>
      </p:sp>
      <p:sp>
        <p:nvSpPr>
          <p:cNvPr id="37" name="Oval 36"/>
          <p:cNvSpPr/>
          <p:nvPr/>
        </p:nvSpPr>
        <p:spPr>
          <a:xfrm>
            <a:off x="9276588" y="2008822"/>
            <a:ext cx="137160" cy="137160"/>
          </a:xfrm>
          <a:prstGeom prst="ellipse">
            <a:avLst/>
          </a:prstGeom>
          <a:solidFill>
            <a:srgbClr val="000000"/>
          </a:solidFill>
          <a:ln>
            <a:noFill/>
          </a:ln>
          <a:effectLst/>
        </p:spPr>
        <p:txBody>
          <a:bodyPr rtlCol="0" anchor="ctr"/>
          <a:lstStyle/>
          <a:p>
            <a:pPr algn="ctr"/>
          </a:p>
        </p:txBody>
      </p:sp>
      <p:sp>
        <p:nvSpPr>
          <p:cNvPr id="38" name="Oval 37"/>
          <p:cNvSpPr/>
          <p:nvPr/>
        </p:nvSpPr>
        <p:spPr>
          <a:xfrm>
            <a:off x="9916668" y="2008822"/>
            <a:ext cx="137160" cy="137160"/>
          </a:xfrm>
          <a:prstGeom prst="ellipse">
            <a:avLst/>
          </a:prstGeom>
          <a:solidFill>
            <a:srgbClr val="000000"/>
          </a:solidFill>
          <a:ln>
            <a:noFill/>
          </a:ln>
          <a:effectLst/>
        </p:spPr>
        <p:txBody>
          <a:bodyPr rtlCol="0" anchor="ctr"/>
          <a:lstStyle/>
          <a:p>
            <a:pPr algn="ctr"/>
          </a:p>
        </p:txBody>
      </p:sp>
      <p:sp>
        <p:nvSpPr>
          <p:cNvPr id="39" name="TextBox 38"/>
          <p:cNvSpPr txBox="1"/>
          <p:nvPr/>
        </p:nvSpPr>
        <p:spPr>
          <a:xfrm>
            <a:off x="10168128" y="1965960"/>
            <a:ext cx="438911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small section of DNA on a chromosome</a:t>
            </a:r>
          </a:p>
        </p:txBody>
      </p:sp>
      <p:sp>
        <p:nvSpPr>
          <p:cNvPr id="40" name="TextBox 39"/>
          <p:cNvSpPr txBox="1"/>
          <p:nvPr/>
        </p:nvSpPr>
        <p:spPr>
          <a:xfrm>
            <a:off x="7882128" y="2716530"/>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gene</a:t>
            </a:r>
          </a:p>
        </p:txBody>
      </p:sp>
      <p:sp>
        <p:nvSpPr>
          <p:cNvPr id="41" name="Oval 40"/>
          <p:cNvSpPr/>
          <p:nvPr/>
        </p:nvSpPr>
        <p:spPr>
          <a:xfrm>
            <a:off x="9276588" y="2759392"/>
            <a:ext cx="137160" cy="137160"/>
          </a:xfrm>
          <a:prstGeom prst="ellipse">
            <a:avLst/>
          </a:prstGeom>
          <a:solidFill>
            <a:srgbClr val="000000"/>
          </a:solidFill>
          <a:ln>
            <a:noFill/>
          </a:ln>
          <a:effectLst/>
        </p:spPr>
        <p:txBody>
          <a:bodyPr rtlCol="0" anchor="ctr"/>
          <a:lstStyle/>
          <a:p>
            <a:pPr algn="ctr"/>
          </a:p>
        </p:txBody>
      </p:sp>
      <p:sp>
        <p:nvSpPr>
          <p:cNvPr id="42" name="Oval 41"/>
          <p:cNvSpPr/>
          <p:nvPr/>
        </p:nvSpPr>
        <p:spPr>
          <a:xfrm>
            <a:off x="9916668" y="2759392"/>
            <a:ext cx="137160" cy="137160"/>
          </a:xfrm>
          <a:prstGeom prst="ellipse">
            <a:avLst/>
          </a:prstGeom>
          <a:solidFill>
            <a:srgbClr val="000000"/>
          </a:solidFill>
          <a:ln>
            <a:noFill/>
          </a:ln>
          <a:effectLst/>
        </p:spPr>
        <p:txBody>
          <a:bodyPr rtlCol="0" anchor="ctr"/>
          <a:lstStyle/>
          <a:p>
            <a:pPr algn="ctr"/>
          </a:p>
        </p:txBody>
      </p:sp>
      <p:sp>
        <p:nvSpPr>
          <p:cNvPr id="43" name="TextBox 42"/>
          <p:cNvSpPr txBox="1"/>
          <p:nvPr/>
        </p:nvSpPr>
        <p:spPr>
          <a:xfrm>
            <a:off x="10168128" y="2493645"/>
            <a:ext cx="4389119"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stage of the cell cycle in which one set of chromosomes is pulled to each end of the cell and the nucleus divides</a:t>
            </a:r>
          </a:p>
        </p:txBody>
      </p:sp>
      <p:sp>
        <p:nvSpPr>
          <p:cNvPr id="44" name="TextBox 43"/>
          <p:cNvSpPr txBox="1"/>
          <p:nvPr/>
        </p:nvSpPr>
        <p:spPr>
          <a:xfrm>
            <a:off x="7882128" y="3578542"/>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DNA</a:t>
            </a:r>
          </a:p>
        </p:txBody>
      </p:sp>
      <p:sp>
        <p:nvSpPr>
          <p:cNvPr id="45" name="Oval 44"/>
          <p:cNvSpPr/>
          <p:nvPr/>
        </p:nvSpPr>
        <p:spPr>
          <a:xfrm>
            <a:off x="9276588" y="3621405"/>
            <a:ext cx="137160" cy="137160"/>
          </a:xfrm>
          <a:prstGeom prst="ellipse">
            <a:avLst/>
          </a:prstGeom>
          <a:solidFill>
            <a:srgbClr val="000000"/>
          </a:solidFill>
          <a:ln>
            <a:noFill/>
          </a:ln>
          <a:effectLst/>
        </p:spPr>
        <p:txBody>
          <a:bodyPr rtlCol="0" anchor="ctr"/>
          <a:lstStyle/>
          <a:p>
            <a:pPr algn="ctr"/>
          </a:p>
        </p:txBody>
      </p:sp>
      <p:sp>
        <p:nvSpPr>
          <p:cNvPr id="46" name="Oval 45"/>
          <p:cNvSpPr/>
          <p:nvPr/>
        </p:nvSpPr>
        <p:spPr>
          <a:xfrm>
            <a:off x="9916668" y="3621405"/>
            <a:ext cx="137160" cy="137160"/>
          </a:xfrm>
          <a:prstGeom prst="ellipse">
            <a:avLst/>
          </a:prstGeom>
          <a:solidFill>
            <a:srgbClr val="000000"/>
          </a:solidFill>
          <a:ln>
            <a:noFill/>
          </a:ln>
          <a:effectLst/>
        </p:spPr>
        <p:txBody>
          <a:bodyPr rtlCol="0" anchor="ctr"/>
          <a:lstStyle/>
          <a:p>
            <a:pPr algn="ctr"/>
          </a:p>
        </p:txBody>
      </p:sp>
      <p:sp>
        <p:nvSpPr>
          <p:cNvPr id="47" name="TextBox 46"/>
          <p:cNvSpPr txBox="1"/>
          <p:nvPr/>
        </p:nvSpPr>
        <p:spPr>
          <a:xfrm>
            <a:off x="10168128" y="3467100"/>
            <a:ext cx="438911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structure in the nucleus, made of DNA, that carries a large number of genes</a:t>
            </a:r>
          </a:p>
        </p:txBody>
      </p:sp>
      <p:sp>
        <p:nvSpPr>
          <p:cNvPr id="48" name="TextBox 47"/>
          <p:cNvSpPr txBox="1"/>
          <p:nvPr/>
        </p:nvSpPr>
        <p:spPr>
          <a:xfrm>
            <a:off x="7882128" y="4329112"/>
            <a:ext cx="1353311"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mitosis</a:t>
            </a:r>
          </a:p>
        </p:txBody>
      </p:sp>
      <p:sp>
        <p:nvSpPr>
          <p:cNvPr id="49" name="Oval 48"/>
          <p:cNvSpPr/>
          <p:nvPr/>
        </p:nvSpPr>
        <p:spPr>
          <a:xfrm>
            <a:off x="9276588" y="4371975"/>
            <a:ext cx="137160" cy="137160"/>
          </a:xfrm>
          <a:prstGeom prst="ellipse">
            <a:avLst/>
          </a:prstGeom>
          <a:solidFill>
            <a:srgbClr val="000000"/>
          </a:solidFill>
          <a:ln>
            <a:noFill/>
          </a:ln>
          <a:effectLst/>
        </p:spPr>
        <p:txBody>
          <a:bodyPr rtlCol="0" anchor="ctr"/>
          <a:lstStyle/>
          <a:p>
            <a:pPr algn="ctr"/>
          </a:p>
        </p:txBody>
      </p:sp>
      <p:sp>
        <p:nvSpPr>
          <p:cNvPr id="50" name="Oval 49"/>
          <p:cNvSpPr/>
          <p:nvPr/>
        </p:nvSpPr>
        <p:spPr>
          <a:xfrm>
            <a:off x="9916668" y="4371975"/>
            <a:ext cx="137160" cy="137160"/>
          </a:xfrm>
          <a:prstGeom prst="ellipse">
            <a:avLst/>
          </a:prstGeom>
          <a:solidFill>
            <a:srgbClr val="000000"/>
          </a:solidFill>
          <a:ln>
            <a:noFill/>
          </a:ln>
          <a:effectLst/>
        </p:spPr>
        <p:txBody>
          <a:bodyPr rtlCol="0" anchor="ctr"/>
          <a:lstStyle/>
          <a:p>
            <a:pPr algn="ctr"/>
          </a:p>
        </p:txBody>
      </p:sp>
      <p:sp>
        <p:nvSpPr>
          <p:cNvPr id="51" name="TextBox 50"/>
          <p:cNvSpPr txBox="1"/>
          <p:nvPr/>
        </p:nvSpPr>
        <p:spPr>
          <a:xfrm>
            <a:off x="10168128" y="4217670"/>
            <a:ext cx="438911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chemical that carries the genetic instructions for a cell</a:t>
            </a:r>
          </a:p>
        </p:txBody>
      </p:sp>
      <p:cxnSp>
        <p:nvCxnSpPr>
          <p:cNvPr id="52" name="Connector 51"/>
          <p:cNvCxnSpPr/>
          <p:nvPr/>
        </p:nvCxnSpPr>
        <p:spPr>
          <a:xfrm>
            <a:off x="9345168" y="2077402"/>
            <a:ext cx="640080" cy="1612583"/>
          </a:xfrm>
          <a:prstGeom prst="line">
            <a:avLst/>
          </a:prstGeom>
          <a:ln w="31750">
            <a:solidFill>
              <a:srgbClr val="009900"/>
            </a:solidFill>
          </a:ln>
        </p:spPr>
      </p:cxnSp>
      <p:cxnSp>
        <p:nvCxnSpPr>
          <p:cNvPr id="53" name="Connector 52"/>
          <p:cNvCxnSpPr/>
          <p:nvPr/>
        </p:nvCxnSpPr>
        <p:spPr>
          <a:xfrm flipV="1">
            <a:off x="9345168" y="2077402"/>
            <a:ext cx="640080" cy="750570"/>
          </a:xfrm>
          <a:prstGeom prst="line">
            <a:avLst/>
          </a:prstGeom>
          <a:ln w="31750">
            <a:solidFill>
              <a:srgbClr val="009900"/>
            </a:solidFill>
          </a:ln>
        </p:spPr>
      </p:cxnSp>
      <p:cxnSp>
        <p:nvCxnSpPr>
          <p:cNvPr id="54" name="Connector 53"/>
          <p:cNvCxnSpPr/>
          <p:nvPr/>
        </p:nvCxnSpPr>
        <p:spPr>
          <a:xfrm>
            <a:off x="9345168" y="3689985"/>
            <a:ext cx="640080" cy="750570"/>
          </a:xfrm>
          <a:prstGeom prst="line">
            <a:avLst/>
          </a:prstGeom>
          <a:ln w="31750">
            <a:solidFill>
              <a:srgbClr val="009900"/>
            </a:solidFill>
          </a:ln>
        </p:spPr>
      </p:cxnSp>
      <p:cxnSp>
        <p:nvCxnSpPr>
          <p:cNvPr id="55" name="Connector 54"/>
          <p:cNvCxnSpPr/>
          <p:nvPr/>
        </p:nvCxnSpPr>
        <p:spPr>
          <a:xfrm flipV="1">
            <a:off x="9345168" y="2827972"/>
            <a:ext cx="640080" cy="1612583"/>
          </a:xfrm>
          <a:prstGeom prst="line">
            <a:avLst/>
          </a:prstGeom>
          <a:ln w="31750">
            <a:solidFill>
              <a:srgbClr val="009900"/>
            </a:solidFill>
          </a:ln>
        </p:spPr>
      </p:cxnSp>
      <p:sp>
        <p:nvSpPr>
          <p:cNvPr id="56" name="Rectangle 55"/>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7" name="TextBox 56"/>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Fill the gaps</a:t>
            </a:r>
          </a:p>
        </p:txBody>
      </p:sp>
      <p:sp>
        <p:nvSpPr>
          <p:cNvPr id="58" name="TextBox 57"/>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9" name="TextBox 58"/>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60" name="Rectangle 59"/>
          <p:cNvSpPr/>
          <p:nvPr/>
        </p:nvSpPr>
        <p:spPr>
          <a:xfrm>
            <a:off x="685800" y="5468112"/>
            <a:ext cx="6675120" cy="402336"/>
          </a:xfrm>
          <a:prstGeom prst="rect">
            <a:avLst/>
          </a:prstGeom>
          <a:solidFill>
            <a:srgbClr val="FFFFFF"/>
          </a:solidFill>
          <a:ln w="15875">
            <a:solidFill>
              <a:srgbClr val="000000"/>
            </a:solidFill>
          </a:ln>
          <a:effectLst/>
        </p:spPr>
        <p:txBody>
          <a:bodyPr rtlCol="0" anchor="ctr"/>
          <a:lstStyle/>
          <a:p>
            <a:pPr algn="ctr"/>
          </a:p>
        </p:txBody>
      </p:sp>
      <p:sp>
        <p:nvSpPr>
          <p:cNvPr id="61" name="TextBox 60"/>
          <p:cNvSpPr txBox="1"/>
          <p:nvPr/>
        </p:nvSpPr>
        <p:spPr>
          <a:xfrm>
            <a:off x="77724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copies</a:t>
            </a:r>
          </a:p>
        </p:txBody>
      </p:sp>
      <p:sp>
        <p:nvSpPr>
          <p:cNvPr id="62" name="TextBox 61"/>
          <p:cNvSpPr txBox="1"/>
          <p:nvPr/>
        </p:nvSpPr>
        <p:spPr>
          <a:xfrm>
            <a:off x="185928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grows</a:t>
            </a:r>
          </a:p>
        </p:txBody>
      </p:sp>
      <p:sp>
        <p:nvSpPr>
          <p:cNvPr id="63" name="TextBox 62"/>
          <p:cNvSpPr txBox="1"/>
          <p:nvPr/>
        </p:nvSpPr>
        <p:spPr>
          <a:xfrm>
            <a:off x="294132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identical</a:t>
            </a:r>
          </a:p>
        </p:txBody>
      </p:sp>
      <p:sp>
        <p:nvSpPr>
          <p:cNvPr id="64" name="TextBox 63"/>
          <p:cNvSpPr txBox="1"/>
          <p:nvPr/>
        </p:nvSpPr>
        <p:spPr>
          <a:xfrm>
            <a:off x="4023359"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repair</a:t>
            </a:r>
          </a:p>
        </p:txBody>
      </p:sp>
      <p:sp>
        <p:nvSpPr>
          <p:cNvPr id="65" name="TextBox 64"/>
          <p:cNvSpPr txBox="1"/>
          <p:nvPr/>
        </p:nvSpPr>
        <p:spPr>
          <a:xfrm>
            <a:off x="510540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two</a:t>
            </a:r>
          </a:p>
        </p:txBody>
      </p:sp>
      <p:sp>
        <p:nvSpPr>
          <p:cNvPr id="66" name="TextBox 65"/>
          <p:cNvSpPr txBox="1"/>
          <p:nvPr/>
        </p:nvSpPr>
        <p:spPr>
          <a:xfrm>
            <a:off x="6187440" y="5513832"/>
            <a:ext cx="1082040" cy="310896"/>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46</a:t>
            </a:r>
          </a:p>
        </p:txBody>
      </p:sp>
      <p:sp>
        <p:nvSpPr>
          <p:cNvPr id="67" name="TextBox 66"/>
          <p:cNvSpPr txBox="1"/>
          <p:nvPr/>
        </p:nvSpPr>
        <p:spPr>
          <a:xfrm>
            <a:off x="685800" y="5998464"/>
            <a:ext cx="6675120" cy="2068194"/>
          </a:xfrm>
          <a:prstGeom prst="rect">
            <a:avLst/>
          </a:prstGeom>
          <a:noFill/>
        </p:spPr>
        <p:txBody>
          <a:bodyPr wrap="square" lIns="0" rIns="0" tIns="0" bIns="0" anchor="t">
            <a:spAutoFit/>
          </a:bodyPr>
          <a:lstStyle/>
          <a:p>
            <a:pPr algn="l">
              <a:spcAft>
                <a:spcPts val="800"/>
              </a:spcAft>
            </a:pPr>
            <a:r>
              <a:rPr sz="1500" b="0">
                <a:solidFill>
                  <a:srgbClr val="000000"/>
                </a:solidFill>
                <a:latin typeface="Arial"/>
              </a:rPr>
              <a:t>1. Before a cell divides, it </a:t>
            </a:r>
            <a:r>
              <a:rPr sz="1500" b="1">
                <a:solidFill>
                  <a:srgbClr val="009900"/>
                </a:solidFill>
                <a:latin typeface="Arial"/>
              </a:rPr>
              <a:t>grows (1)</a:t>
            </a:r>
            <a:r>
              <a:rPr sz="1500" b="0">
                <a:solidFill>
                  <a:srgbClr val="000000"/>
                </a:solidFill>
                <a:latin typeface="Arial"/>
              </a:rPr>
              <a:t> and makes more ribosomes and mitochondria.</a:t>
            </a:r>
          </a:p>
          <a:p>
            <a:pPr algn="l">
              <a:spcAft>
                <a:spcPts val="800"/>
              </a:spcAft>
            </a:pPr>
            <a:r>
              <a:rPr sz="1500" b="0">
                <a:solidFill>
                  <a:srgbClr val="000000"/>
                </a:solidFill>
                <a:latin typeface="Arial"/>
              </a:rPr>
              <a:t>2. The cell </a:t>
            </a:r>
            <a:r>
              <a:rPr sz="1500" b="1">
                <a:solidFill>
                  <a:srgbClr val="009900"/>
                </a:solidFill>
                <a:latin typeface="Arial"/>
              </a:rPr>
              <a:t>copies (1)</a:t>
            </a:r>
            <a:r>
              <a:rPr sz="1500" b="0">
                <a:solidFill>
                  <a:srgbClr val="000000"/>
                </a:solidFill>
                <a:latin typeface="Arial"/>
              </a:rPr>
              <a:t> its DNA.</a:t>
            </a:r>
          </a:p>
          <a:p>
            <a:pPr algn="l">
              <a:spcAft>
                <a:spcPts val="800"/>
              </a:spcAft>
            </a:pPr>
            <a:r>
              <a:rPr sz="1500" b="0">
                <a:solidFill>
                  <a:srgbClr val="000000"/>
                </a:solidFill>
                <a:latin typeface="Arial"/>
              </a:rPr>
              <a:t>3. Mitosis makes </a:t>
            </a:r>
            <a:r>
              <a:rPr sz="1500" b="1">
                <a:solidFill>
                  <a:srgbClr val="009900"/>
                </a:solidFill>
                <a:latin typeface="Arial"/>
              </a:rPr>
              <a:t>two (1)</a:t>
            </a:r>
            <a:r>
              <a:rPr sz="1500" b="0">
                <a:solidFill>
                  <a:srgbClr val="000000"/>
                </a:solidFill>
                <a:latin typeface="Arial"/>
              </a:rPr>
              <a:t> new cells.</a:t>
            </a:r>
          </a:p>
          <a:p>
            <a:pPr algn="l">
              <a:spcAft>
                <a:spcPts val="800"/>
              </a:spcAft>
            </a:pPr>
            <a:r>
              <a:rPr sz="1500" b="0">
                <a:solidFill>
                  <a:srgbClr val="000000"/>
                </a:solidFill>
                <a:latin typeface="Arial"/>
              </a:rPr>
              <a:t>4. The new cells are genetically </a:t>
            </a:r>
            <a:r>
              <a:rPr sz="1500" b="1">
                <a:solidFill>
                  <a:srgbClr val="009900"/>
                </a:solidFill>
                <a:latin typeface="Arial"/>
              </a:rPr>
              <a:t>identical (1)</a:t>
            </a:r>
            <a:r>
              <a:rPr sz="1500" b="0">
                <a:solidFill>
                  <a:srgbClr val="000000"/>
                </a:solidFill>
                <a:latin typeface="Arial"/>
              </a:rPr>
              <a:t>.</a:t>
            </a:r>
          </a:p>
          <a:p>
            <a:pPr algn="l">
              <a:spcAft>
                <a:spcPts val="800"/>
              </a:spcAft>
            </a:pPr>
            <a:r>
              <a:rPr sz="1500" b="0">
                <a:solidFill>
                  <a:srgbClr val="000000"/>
                </a:solidFill>
                <a:latin typeface="Arial"/>
              </a:rPr>
              <a:t>5. A human body cell has </a:t>
            </a:r>
            <a:r>
              <a:rPr sz="1500" b="1">
                <a:solidFill>
                  <a:srgbClr val="009900"/>
                </a:solidFill>
                <a:latin typeface="Arial"/>
              </a:rPr>
              <a:t>46 (1)</a:t>
            </a:r>
            <a:r>
              <a:rPr sz="1500" b="0">
                <a:solidFill>
                  <a:srgbClr val="000000"/>
                </a:solidFill>
                <a:latin typeface="Arial"/>
              </a:rPr>
              <a:t> chromosomes.</a:t>
            </a:r>
          </a:p>
          <a:p>
            <a:pPr algn="l">
              <a:spcAft>
                <a:spcPts val="800"/>
              </a:spcAft>
            </a:pPr>
            <a:r>
              <a:rPr sz="1500" b="0">
                <a:solidFill>
                  <a:srgbClr val="000000"/>
                </a:solidFill>
                <a:latin typeface="Arial"/>
              </a:rPr>
              <a:t>6. Mitosis makes new cells to </a:t>
            </a:r>
            <a:r>
              <a:rPr sz="1500" b="1">
                <a:solidFill>
                  <a:srgbClr val="009900"/>
                </a:solidFill>
                <a:latin typeface="Arial"/>
              </a:rPr>
              <a:t>repair (1)</a:t>
            </a:r>
            <a:r>
              <a:rPr sz="1500" b="0">
                <a:solidFill>
                  <a:srgbClr val="000000"/>
                </a:solidFill>
                <a:latin typeface="Arial"/>
              </a:rPr>
              <a:t> a cut in the skin.</a:t>
            </a:r>
          </a:p>
        </p:txBody>
      </p:sp>
      <p:sp>
        <p:nvSpPr>
          <p:cNvPr id="68" name="Rectangle 67"/>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69" name="TextBox 68"/>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70" name="TextBox 69"/>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71" name="TextBox 70"/>
          <p:cNvSpPr txBox="1"/>
          <p:nvPr/>
        </p:nvSpPr>
        <p:spPr>
          <a:xfrm>
            <a:off x="7882128" y="5321808"/>
            <a:ext cx="6675120" cy="268605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1. Chromosomes are made of DNA.   </a:t>
            </a:r>
            <a:r>
              <a:rPr sz="1500" b="1">
                <a:solidFill>
                  <a:srgbClr val="009900"/>
                </a:solidFill>
                <a:latin typeface="Arial"/>
              </a:rPr>
              <a:t>True. (1)</a:t>
            </a:r>
          </a:p>
          <a:p>
            <a:pPr algn="l">
              <a:spcAft>
                <a:spcPts val="600"/>
              </a:spcAft>
            </a:pPr>
            <a:r>
              <a:rPr sz="1400" b="0">
                <a:solidFill>
                  <a:srgbClr val="000000"/>
                </a:solidFill>
                <a:latin typeface="Arial"/>
              </a:rPr>
              <a:t>2. A gene is a small section of DNA.   </a:t>
            </a:r>
            <a:r>
              <a:rPr sz="1500" b="1">
                <a:solidFill>
                  <a:srgbClr val="009900"/>
                </a:solidFill>
                <a:latin typeface="Arial"/>
              </a:rPr>
              <a:t>True. (1)</a:t>
            </a:r>
          </a:p>
          <a:p>
            <a:pPr algn="l">
              <a:spcAft>
                <a:spcPts val="600"/>
              </a:spcAft>
            </a:pPr>
            <a:r>
              <a:rPr sz="1400" b="0">
                <a:solidFill>
                  <a:srgbClr val="000000"/>
                </a:solidFill>
                <a:latin typeface="Arial"/>
              </a:rPr>
              <a:t>3. Mitosis makes four new cells.   </a:t>
            </a:r>
            <a:r>
              <a:rPr sz="1500" b="1">
                <a:solidFill>
                  <a:srgbClr val="009900"/>
                </a:solidFill>
                <a:latin typeface="Arial"/>
              </a:rPr>
              <a:t>False. Mitosis makes two new cells. (1)</a:t>
            </a:r>
          </a:p>
          <a:p>
            <a:pPr algn="l">
              <a:spcAft>
                <a:spcPts val="600"/>
              </a:spcAft>
            </a:pPr>
            <a:r>
              <a:rPr sz="1400" b="0">
                <a:solidFill>
                  <a:srgbClr val="000000"/>
                </a:solidFill>
                <a:latin typeface="Arial"/>
              </a:rPr>
              <a:t>4. The new cells have half the number of chromosomes.   </a:t>
            </a:r>
            <a:r>
              <a:rPr sz="1500" b="1">
                <a:solidFill>
                  <a:srgbClr val="009900"/>
                </a:solidFill>
                <a:latin typeface="Arial"/>
              </a:rPr>
              <a:t>False. They have the same number as the parent cell. (1)</a:t>
            </a:r>
          </a:p>
          <a:p>
            <a:pPr algn="l">
              <a:spcAft>
                <a:spcPts val="600"/>
              </a:spcAft>
            </a:pPr>
            <a:r>
              <a:rPr sz="1400" b="0">
                <a:solidFill>
                  <a:srgbClr val="000000"/>
                </a:solidFill>
                <a:latin typeface="Arial"/>
              </a:rPr>
              <a:t>5. A cell copies its DNA before it divides.   </a:t>
            </a:r>
            <a:r>
              <a:rPr sz="1500" b="1">
                <a:solidFill>
                  <a:srgbClr val="009900"/>
                </a:solidFill>
                <a:latin typeface="Arial"/>
              </a:rPr>
              <a:t>True. (1)</a:t>
            </a:r>
          </a:p>
          <a:p>
            <a:pPr algn="l">
              <a:spcAft>
                <a:spcPts val="600"/>
              </a:spcAft>
            </a:pPr>
            <a:r>
              <a:rPr sz="1400" b="0">
                <a:solidFill>
                  <a:srgbClr val="000000"/>
                </a:solidFill>
                <a:latin typeface="Arial"/>
              </a:rPr>
              <a:t>6. Mitosis helps you to grow.   </a:t>
            </a:r>
            <a:r>
              <a:rPr sz="1500" b="1">
                <a:solidFill>
                  <a:srgbClr val="009900"/>
                </a:solidFill>
                <a:latin typeface="Arial"/>
              </a:rPr>
              <a:t>True. (1)</a:t>
            </a:r>
          </a:p>
          <a:p>
            <a:pPr algn="l">
              <a:spcAft>
                <a:spcPts val="600"/>
              </a:spcAft>
            </a:pPr>
            <a:r>
              <a:rPr sz="1400" b="0">
                <a:solidFill>
                  <a:srgbClr val="000000"/>
                </a:solidFill>
                <a:latin typeface="Arial"/>
              </a:rPr>
              <a:t>7. Most cells in a root tip are dividing.   </a:t>
            </a:r>
            <a:r>
              <a:rPr sz="1500" b="1">
                <a:solidFill>
                  <a:srgbClr val="009900"/>
                </a:solidFill>
                <a:latin typeface="Arial"/>
              </a:rPr>
              <a:t>False. Most cells are not dividing at that moment: many are growing and copying their DNA, ready to divide.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cell in mitosis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9" name="Picture 8" descr="01 A cell in mitosis."/>
          <p:cNvPicPr>
            <a:picLocks noChangeAspect="1"/>
          </p:cNvPicPr>
          <p:nvPr/>
        </p:nvPicPr>
        <p:blipFill>
          <a:blip r:embed="rId2"/>
          <a:stretch>
            <a:fillRect/>
          </a:stretch>
        </p:blipFill>
        <p:spPr>
          <a:xfrm>
            <a:off x="640080" y="1572768"/>
            <a:ext cx="4343400" cy="1889379"/>
          </a:xfrm>
          <a:prstGeom prst="rect">
            <a:avLst/>
          </a:prstGeom>
        </p:spPr>
      </p:pic>
      <p:sp>
        <p:nvSpPr>
          <p:cNvPr id="10" name="TextBox 9"/>
          <p:cNvSpPr txBox="1"/>
          <p:nvPr/>
        </p:nvSpPr>
        <p:spPr>
          <a:xfrm>
            <a:off x="5138928" y="1572768"/>
            <a:ext cx="2194559" cy="21031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Choose answers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1 chromosome (1)</a:t>
            </a:r>
          </a:p>
          <a:p>
            <a:pPr algn="l">
              <a:spcBef>
                <a:spcPts val="200"/>
              </a:spcBef>
              <a:spcAft>
                <a:spcPts val="0"/>
              </a:spcAft>
            </a:pPr>
            <a:r>
              <a:rPr sz="1200" b="1">
                <a:solidFill>
                  <a:srgbClr val="009900"/>
                </a:solidFill>
                <a:latin typeface="Arial"/>
              </a:rPr>
              <a:t>2 cell membrane (1)</a:t>
            </a:r>
          </a:p>
          <a:p>
            <a:pPr algn="l">
              <a:spcBef>
                <a:spcPts val="200"/>
              </a:spcBef>
              <a:spcAft>
                <a:spcPts val="0"/>
              </a:spcAft>
            </a:pPr>
            <a:r>
              <a:rPr sz="1200" b="1">
                <a:solidFill>
                  <a:srgbClr val="009900"/>
                </a:solidFill>
                <a:latin typeface="Arial"/>
              </a:rPr>
              <a:t>3 cytoplasm (1)</a:t>
            </a:r>
          </a:p>
          <a:p>
            <a:pPr algn="l">
              <a:spcBef>
                <a:spcPts val="200"/>
              </a:spcBef>
              <a:spcAft>
                <a:spcPts val="0"/>
              </a:spcAft>
            </a:pPr>
            <a:r>
              <a:rPr sz="1200" b="0">
                <a:solidFill>
                  <a:srgbClr val="009900"/>
                </a:solidFill>
                <a:latin typeface="Arial"/>
              </a:rPr>
              <a:t>1 mark for each correct label. If more than one word from the box is written on one line, do not give that mark. </a:t>
            </a:r>
            <a:r>
              <a:rPr sz="1200" b="1">
                <a:solidFill>
                  <a:srgbClr val="009900"/>
                </a:solidFill>
                <a:latin typeface="Arial"/>
              </a:rPr>
              <a:t>do not accept</a:t>
            </a:r>
            <a:r>
              <a:rPr sz="1200" b="0">
                <a:solidFill>
                  <a:srgbClr val="009900"/>
                </a:solidFill>
                <a:latin typeface="Arial"/>
              </a:rPr>
              <a:t> nucleus for 1 or cell wall for 2</a:t>
            </a:r>
          </a:p>
        </p:txBody>
      </p:sp>
      <p:sp>
        <p:nvSpPr>
          <p:cNvPr id="11" name="TextBox 10"/>
          <p:cNvSpPr txBox="1"/>
          <p:nvPr/>
        </p:nvSpPr>
        <p:spPr>
          <a:xfrm>
            <a:off x="685800" y="3749484"/>
            <a:ext cx="6675120" cy="84080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01.2  </a:t>
            </a:r>
            <a:r>
              <a:rPr sz="1250" b="0">
                <a:solidFill>
                  <a:srgbClr val="000000"/>
                </a:solidFill>
                <a:latin typeface="Arial"/>
              </a:rPr>
              <a:t>What is happening to the cell in Figure 1?  </a:t>
            </a:r>
            <a:r>
              <a:rPr sz="1250" b="0">
                <a:solidFill>
                  <a:srgbClr val="5A5A5A"/>
                </a:solidFill>
                <a:latin typeface="Arial"/>
              </a:rPr>
              <a:t>[1]</a:t>
            </a:r>
          </a:p>
          <a:p>
            <a:pPr algn="l">
              <a:spcBef>
                <a:spcPts val="200"/>
              </a:spcBef>
              <a:spcAft>
                <a:spcPts val="0"/>
              </a:spcAft>
            </a:pPr>
            <a:r>
              <a:rPr sz="1200" b="1">
                <a:solidFill>
                  <a:srgbClr val="009900"/>
                </a:solidFill>
                <a:latin typeface="Arial"/>
              </a:rPr>
              <a:t>One set of chromosomes is being pulled to each end of the cell (1)</a:t>
            </a:r>
          </a:p>
          <a:p>
            <a:pPr algn="l">
              <a:spcBef>
                <a:spcPts val="200"/>
              </a:spcBef>
              <a:spcAft>
                <a:spcPts val="0"/>
              </a:spcAft>
            </a:pPr>
            <a:r>
              <a:rPr sz="1200" b="0">
                <a:solidFill>
                  <a:srgbClr val="009900"/>
                </a:solidFill>
                <a:latin typeface="Arial"/>
              </a:rPr>
              <a:t>If more than one box is ticked, give 0 marks.</a:t>
            </a:r>
          </a:p>
        </p:txBody>
      </p:sp>
      <p:sp>
        <p:nvSpPr>
          <p:cNvPr id="12" name="Rectangle 11"/>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Dividing cells in a root</a:t>
            </a:r>
          </a:p>
        </p:txBody>
      </p:sp>
      <p:sp>
        <p:nvSpPr>
          <p:cNvPr id="14" name="TextBox 1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685800"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the percentage of cells dividing 1 mm from the root tip.  </a:t>
            </a:r>
            <a:r>
              <a:rPr sz="1250" b="0">
                <a:solidFill>
                  <a:srgbClr val="5A5A5A"/>
                </a:solidFill>
                <a:latin typeface="Arial"/>
              </a:rPr>
              <a:t>[2]</a:t>
            </a:r>
          </a:p>
          <a:p>
            <a:pPr algn="l">
              <a:spcBef>
                <a:spcPts val="200"/>
              </a:spcBef>
              <a:spcAft>
                <a:spcPts val="0"/>
              </a:spcAft>
            </a:pPr>
            <a:r>
              <a:rPr sz="1200" b="1">
                <a:solidFill>
                  <a:srgbClr val="009900"/>
                </a:solidFill>
                <a:latin typeface="Arial"/>
              </a:rPr>
              <a:t>30 ÷ 250 × 100 (1) = 12 % (1)</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0.12 for 1 mark. </a:t>
            </a:r>
            <a:r>
              <a:rPr sz="1200" b="1">
                <a:solidFill>
                  <a:srgbClr val="009900"/>
                </a:solidFill>
                <a:latin typeface="Arial"/>
              </a:rPr>
              <a:t>do not accept</a:t>
            </a:r>
            <a:r>
              <a:rPr sz="1200" b="0">
                <a:solidFill>
                  <a:srgbClr val="009900"/>
                </a:solidFill>
                <a:latin typeface="Arial"/>
              </a:rPr>
              <a:t> 833</a:t>
            </a:r>
          </a:p>
          <a:p>
            <a:pPr algn="l">
              <a:spcBef>
                <a:spcPts val="900"/>
              </a:spcBef>
              <a:spcAft>
                <a:spcPts val="0"/>
              </a:spcAft>
            </a:pPr>
            <a:r>
              <a:rPr sz="1250" b="1">
                <a:solidFill>
                  <a:srgbClr val="000000"/>
                </a:solidFill>
                <a:latin typeface="Arial"/>
              </a:rPr>
              <a:t>02.2  </a:t>
            </a:r>
            <a:r>
              <a:rPr sz="1250" b="0">
                <a:solidFill>
                  <a:srgbClr val="000000"/>
                </a:solidFill>
                <a:latin typeface="Arial"/>
              </a:rPr>
              <a:t>Describe the pattern in the results in Table 1.  </a:t>
            </a:r>
            <a:r>
              <a:rPr sz="1250" b="0">
                <a:solidFill>
                  <a:srgbClr val="5A5A5A"/>
                </a:solidFill>
                <a:latin typeface="Arial"/>
              </a:rPr>
              <a:t>[1]</a:t>
            </a:r>
          </a:p>
          <a:p>
            <a:pPr algn="l">
              <a:spcBef>
                <a:spcPts val="200"/>
              </a:spcBef>
              <a:spcAft>
                <a:spcPts val="0"/>
              </a:spcAft>
            </a:pPr>
            <a:r>
              <a:rPr sz="1200" b="1">
                <a:solidFill>
                  <a:srgbClr val="009900"/>
                </a:solidFill>
                <a:latin typeface="Arial"/>
              </a:rPr>
              <a:t>the further from the root tip, the fewer cells are dividing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reverse. </a:t>
            </a:r>
            <a:r>
              <a:rPr sz="1200" b="1">
                <a:solidFill>
                  <a:srgbClr val="009900"/>
                </a:solidFill>
                <a:latin typeface="Arial"/>
              </a:rPr>
              <a:t>allow</a:t>
            </a:r>
            <a:r>
              <a:rPr sz="1200" b="0">
                <a:solidFill>
                  <a:srgbClr val="009900"/>
                </a:solidFill>
                <a:latin typeface="Arial"/>
              </a:rPr>
              <a:t> "the number of dividing cells goes down as the distance goes up"</a:t>
            </a:r>
          </a:p>
          <a:p>
            <a:pPr algn="l">
              <a:spcBef>
                <a:spcPts val="900"/>
              </a:spcBef>
              <a:spcAft>
                <a:spcPts val="0"/>
              </a:spcAft>
            </a:pPr>
            <a:r>
              <a:rPr sz="1250" b="1">
                <a:solidFill>
                  <a:srgbClr val="000000"/>
                </a:solidFill>
                <a:latin typeface="Arial"/>
              </a:rPr>
              <a:t>02.3  </a:t>
            </a:r>
            <a:r>
              <a:rPr sz="1250" b="0">
                <a:solidFill>
                  <a:srgbClr val="000000"/>
                </a:solidFill>
                <a:latin typeface="Arial"/>
              </a:rPr>
              <a:t>Suggest why very few cells are dividing 5 mm from the root tip.  </a:t>
            </a:r>
            <a:r>
              <a:rPr sz="1250" b="0">
                <a:solidFill>
                  <a:srgbClr val="5A5A5A"/>
                </a:solidFill>
                <a:latin typeface="Arial"/>
              </a:rPr>
              <a:t>[1]</a:t>
            </a:r>
          </a:p>
          <a:p>
            <a:pPr algn="l">
              <a:spcBef>
                <a:spcPts val="200"/>
              </a:spcBef>
              <a:spcAft>
                <a:spcPts val="0"/>
              </a:spcAft>
            </a:pPr>
            <a:r>
              <a:rPr sz="1200" b="1">
                <a:solidFill>
                  <a:srgbClr val="009900"/>
                </a:solidFill>
                <a:latin typeface="Arial"/>
              </a:rPr>
              <a:t>the cells there are getting longer / are becoming specialised / are differentiating (1)</a:t>
            </a:r>
          </a:p>
          <a:p>
            <a:pPr algn="l">
              <a:spcBef>
                <a:spcPts val="200"/>
              </a:spcBef>
              <a:spcAft>
                <a:spcPts val="0"/>
              </a:spcAft>
            </a:pPr>
            <a:r>
              <a:rPr sz="1200" b="1">
                <a:solidFill>
                  <a:srgbClr val="009900"/>
                </a:solidFill>
                <a:latin typeface="Arial"/>
              </a:rPr>
              <a:t>allow</a:t>
            </a:r>
            <a:r>
              <a:rPr sz="1200" b="0">
                <a:solidFill>
                  <a:srgbClr val="009900"/>
                </a:solidFill>
                <a:latin typeface="Arial"/>
              </a:rPr>
              <a:t> "growth (cell division) happens at the root tip". </a:t>
            </a:r>
            <a:r>
              <a:rPr sz="1200" b="1">
                <a:solidFill>
                  <a:srgbClr val="009900"/>
                </a:solidFill>
                <a:latin typeface="Arial"/>
              </a:rPr>
              <a:t>ignore</a:t>
            </a:r>
            <a:r>
              <a:rPr sz="1200" b="0">
                <a:solidFill>
                  <a:srgbClr val="009900"/>
                </a:solidFill>
                <a:latin typeface="Arial"/>
              </a:rPr>
              <a:t> "they have stopped dividing" on its own (it repeats the question). </a:t>
            </a:r>
            <a:r>
              <a:rPr sz="1200" b="1">
                <a:solidFill>
                  <a:srgbClr val="009900"/>
                </a:solidFill>
                <a:latin typeface="Arial"/>
              </a:rPr>
              <a:t>ignore</a:t>
            </a:r>
            <a:r>
              <a:rPr sz="1200" b="0">
                <a:solidFill>
                  <a:srgbClr val="009900"/>
                </a:solidFill>
                <a:latin typeface="Arial"/>
              </a:rPr>
              <a:t> "they are old"</a:t>
            </a:r>
          </a:p>
        </p:txBody>
      </p:sp>
      <p:sp>
        <p:nvSpPr>
          <p:cNvPr id="16" name="Rectangle 15"/>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Before mitosis</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9" name="TextBox 18"/>
          <p:cNvSpPr txBox="1"/>
          <p:nvPr/>
        </p:nvSpPr>
        <p:spPr>
          <a:xfrm>
            <a:off x="7882128" y="15727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Describe what happens to a cell before mitosis starts.  </a:t>
            </a:r>
            <a:r>
              <a:rPr sz="1250" b="0">
                <a:solidFill>
                  <a:srgbClr val="5A5A5A"/>
                </a:solidFill>
                <a:latin typeface="Arial"/>
              </a:rPr>
              <a:t>[3]</a:t>
            </a:r>
          </a:p>
          <a:p>
            <a:pPr algn="l">
              <a:spcBef>
                <a:spcPts val="200"/>
              </a:spcBef>
              <a:spcAft>
                <a:spcPts val="0"/>
              </a:spcAft>
            </a:pPr>
            <a:r>
              <a:rPr sz="1200" b="1">
                <a:solidFill>
                  <a:srgbClr val="009900"/>
                </a:solidFill>
                <a:latin typeface="Arial"/>
              </a:rPr>
              <a:t>the cell grows (1)</a:t>
            </a:r>
          </a:p>
          <a:p>
            <a:pPr algn="l">
              <a:spcBef>
                <a:spcPts val="200"/>
              </a:spcBef>
              <a:spcAft>
                <a:spcPts val="0"/>
              </a:spcAft>
            </a:pPr>
            <a:r>
              <a:rPr sz="1200" b="1">
                <a:solidFill>
                  <a:srgbClr val="009900"/>
                </a:solidFill>
                <a:latin typeface="Arial"/>
              </a:rPr>
              <a:t>it makes more sub-cellular structures / ribosomes / mitochondria (1)</a:t>
            </a:r>
          </a:p>
          <a:p>
            <a:pPr algn="l">
              <a:spcBef>
                <a:spcPts val="200"/>
              </a:spcBef>
              <a:spcAft>
                <a:spcPts val="0"/>
              </a:spcAft>
            </a:pPr>
            <a:r>
              <a:rPr sz="1200" b="1">
                <a:solidFill>
                  <a:srgbClr val="009900"/>
                </a:solidFill>
                <a:latin typeface="Arial"/>
              </a:rPr>
              <a:t>its DNA replicates / is copied / two copies of each chromosome form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chromosomes are copied" for the third mark. </a:t>
            </a:r>
            <a:r>
              <a:rPr sz="1200" b="1">
                <a:solidFill>
                  <a:srgbClr val="009900"/>
                </a:solidFill>
                <a:latin typeface="Arial"/>
              </a:rPr>
              <a:t>do not accept</a:t>
            </a:r>
            <a:r>
              <a:rPr sz="1200" b="0">
                <a:solidFill>
                  <a:srgbClr val="009900"/>
                </a:solidFill>
                <a:latin typeface="Arial"/>
              </a:rPr>
              <a:t> "the cell divides" or "the nucleus divides" (that is mitosis). </a:t>
            </a:r>
            <a:r>
              <a:rPr sz="1200" b="1">
                <a:solidFill>
                  <a:srgbClr val="009900"/>
                </a:solidFill>
                <a:latin typeface="Arial"/>
              </a:rPr>
              <a:t>ignore</a:t>
            </a:r>
            <a:r>
              <a:rPr sz="1200" b="0">
                <a:solidFill>
                  <a:srgbClr val="009900"/>
                </a:solidFill>
                <a:latin typeface="Arial"/>
              </a:rPr>
              <a:t> the names of the phases</a:t>
            </a:r>
          </a:p>
        </p:txBody>
      </p:sp>
      <p:sp>
        <p:nvSpPr>
          <p:cNvPr id="20" name="Rectangle 19"/>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DNA in a cell</a:t>
            </a:r>
          </a:p>
        </p:txBody>
      </p:sp>
      <p:sp>
        <p:nvSpPr>
          <p:cNvPr id="22" name="TextBox 21"/>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3" name="TextBox 22"/>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04.1  </a:t>
            </a:r>
            <a:r>
              <a:rPr sz="1250" b="0">
                <a:solidFill>
                  <a:srgbClr val="000000"/>
                </a:solidFill>
                <a:latin typeface="Arial"/>
              </a:rPr>
              <a:t>At what time did the cell start to copy its DNA?  </a:t>
            </a:r>
            <a:r>
              <a:rPr sz="1250" b="0">
                <a:solidFill>
                  <a:srgbClr val="5A5A5A"/>
                </a:solidFill>
                <a:latin typeface="Arial"/>
              </a:rPr>
              <a:t>[1]</a:t>
            </a:r>
          </a:p>
          <a:p>
            <a:pPr algn="l">
              <a:spcBef>
                <a:spcPts val="200"/>
              </a:spcBef>
              <a:spcAft>
                <a:spcPts val="0"/>
              </a:spcAft>
            </a:pPr>
            <a:r>
              <a:rPr sz="1200" b="1">
                <a:solidFill>
                  <a:srgbClr val="009900"/>
                </a:solidFill>
                <a:latin typeface="Arial"/>
              </a:rPr>
              <a:t>8 hours (1)</a:t>
            </a:r>
          </a:p>
          <a:p>
            <a:pPr algn="l">
              <a:spcBef>
                <a:spcPts val="900"/>
              </a:spcBef>
              <a:spcAft>
                <a:spcPts val="0"/>
              </a:spcAft>
            </a:pPr>
            <a:r>
              <a:rPr sz="1250" b="1">
                <a:solidFill>
                  <a:srgbClr val="000000"/>
                </a:solidFill>
                <a:latin typeface="Arial"/>
              </a:rPr>
              <a:t>04.2  </a:t>
            </a:r>
            <a:r>
              <a:rPr sz="1250" b="0">
                <a:solidFill>
                  <a:srgbClr val="000000"/>
                </a:solidFill>
                <a:latin typeface="Arial"/>
              </a:rPr>
              <a:t>Explain why the amount of DNA halves at X.  </a:t>
            </a:r>
            <a:r>
              <a:rPr sz="1250" b="0">
                <a:solidFill>
                  <a:srgbClr val="5A5A5A"/>
                </a:solidFill>
                <a:latin typeface="Arial"/>
              </a:rPr>
              <a:t>[2]</a:t>
            </a:r>
          </a:p>
          <a:p>
            <a:pPr algn="l">
              <a:spcBef>
                <a:spcPts val="200"/>
              </a:spcBef>
              <a:spcAft>
                <a:spcPts val="0"/>
              </a:spcAft>
            </a:pPr>
            <a:r>
              <a:rPr sz="1200" b="1">
                <a:solidFill>
                  <a:srgbClr val="009900"/>
                </a:solidFill>
                <a:latin typeface="Arial"/>
              </a:rPr>
              <a:t>the cell divides (into two) / the cytoplasm and cell membrane divide (1)</a:t>
            </a:r>
          </a:p>
          <a:p>
            <a:pPr algn="l">
              <a:spcBef>
                <a:spcPts val="200"/>
              </a:spcBef>
              <a:spcAft>
                <a:spcPts val="0"/>
              </a:spcAft>
            </a:pPr>
            <a:r>
              <a:rPr sz="1200" b="1">
                <a:solidFill>
                  <a:srgbClr val="009900"/>
                </a:solidFill>
                <a:latin typeface="Arial"/>
              </a:rPr>
              <a:t>one copy of each chromosome goes into each new cell / the copied DNA is shared equally between the two cells (1)</a:t>
            </a:r>
          </a:p>
          <a:p>
            <a:pPr algn="l">
              <a:spcBef>
                <a:spcPts val="200"/>
              </a:spcBef>
              <a:spcAft>
                <a:spcPts val="0"/>
              </a:spcAft>
            </a:pPr>
            <a:r>
              <a:rPr sz="1200" b="1">
                <a:solidFill>
                  <a:srgbClr val="009900"/>
                </a:solidFill>
                <a:latin typeface="Arial"/>
              </a:rPr>
              <a:t>allow</a:t>
            </a:r>
            <a:r>
              <a:rPr sz="1200" b="0">
                <a:solidFill>
                  <a:srgbClr val="009900"/>
                </a:solidFill>
                <a:latin typeface="Arial"/>
              </a:rPr>
              <a:t> "half the DNA goes into each daughter cell" for the second mark. </a:t>
            </a:r>
            <a:r>
              <a:rPr sz="1200" b="1">
                <a:solidFill>
                  <a:srgbClr val="009900"/>
                </a:solidFill>
                <a:latin typeface="Arial"/>
              </a:rPr>
              <a:t>do not accept</a:t>
            </a:r>
            <a:r>
              <a:rPr sz="1200" b="0">
                <a:solidFill>
                  <a:srgbClr val="009900"/>
                </a:solidFill>
                <a:latin typeface="Arial"/>
              </a:rPr>
              <a:t> "half the chromosomes are lost / destroyed"</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L6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L6 · Cell division: mitosis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Root tips grow because their cells divide by mitosis. Describe what happens during the cell cycle of a root tip cell. Explain how the cell cycle allows the root to grow.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answer. All three stages of the cell cycle are described in the correct order, including copying the DNA before mitosis, and growth of the root is clearly explained by more cells being made by mitosis, again and again.</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At least two stages are described correctly, with a simple link to growth, such as "more cells are made". The order or some detail may be missing.</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such as "the cell splits in two" or "the root gets more cells", with little or no link between them.</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In stage 1, the root tip cell grows and makes more sub-cellular structures, such as ribosomes and mitochondria. Its DNA replicates, so there are two copies of each chromosome. In stage 2, mitosis, the chromosomes line up and one set is pulled to each end of the cell, and the nucleus divides. In stage 3, the cytoplasm and cell membrane divide, making two daughter cells. They are genetically identical, with the same number of chromosomes as the parent cell. The new cells grow and divide again, so the number of cells at the root tip keeps increasing. More cells make the root longer, so the root grows. Further from the tip, the cells stop dividing and get longer.</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stage 1: the cell grows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it makes more sub-cellular structures, such as ribosomes and mitochondria</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DNA replicates to form two copies of each chromosome</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stage 2, mitosis: the chromosomes line up, and one set of chromosomes is pulled to each end of the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nucleus divides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stage 3: the cytoplasm and cell membrane divide (a new cell wall forms between the cells)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two daughter cells are made, genetically identical to each other and to the parent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each new cell has the same number of chromosomes as the parent cell (16 in an onion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new cells grow and divide again, so the number of cells keeps doubling</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more cells make the root longer: growth</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cells further from the tip stop dividing, get longer and become specialised</a:t>
            </a:r>
          </a:p>
          <a:p>
            <a:pPr algn="l" marL="182880" indent="-182880">
              <a:spcBef>
                <a:spcPts val="200"/>
              </a:spcBef>
              <a:spcAft>
                <a:spcPts val="0"/>
              </a:spcAft>
              <a:buClr>
                <a:srgbClr val="009900"/>
              </a:buClr>
              <a:buSzPct val="100000"/>
              <a:buFont typeface="Arial"/>
              <a:buChar char="•"/>
            </a:pPr>
            <a:r>
              <a:rPr sz="1500" b="1">
                <a:solidFill>
                  <a:srgbClr val="009900"/>
                </a:solidFill>
                <a:latin typeface="Arial"/>
              </a:rPr>
              <a:t>ignore</a:t>
            </a:r>
            <a:r>
              <a:rPr sz="1500" b="0">
                <a:solidFill>
                  <a:srgbClr val="009900"/>
                </a:solidFill>
                <a:latin typeface="Arial"/>
              </a:rPr>
              <a:t> the names of the phases of mitosis; </a:t>
            </a:r>
            <a:r>
              <a:rPr sz="1500" b="1">
                <a:solidFill>
                  <a:srgbClr val="009900"/>
                </a:solidFill>
                <a:latin typeface="Arial"/>
              </a:rPr>
              <a:t>allow</a:t>
            </a:r>
            <a:r>
              <a:rPr sz="1500" b="0">
                <a:solidFill>
                  <a:srgbClr val="009900"/>
                </a:solidFill>
                <a:latin typeface="Arial"/>
              </a:rPr>
              <a:t> "meristem" for the root tip; </a:t>
            </a:r>
            <a:r>
              <a:rPr sz="1500" b="1">
                <a:solidFill>
                  <a:srgbClr val="009900"/>
                </a:solidFill>
                <a:latin typeface="Arial"/>
              </a:rPr>
              <a:t>do not accept</a:t>
            </a:r>
            <a:r>
              <a:rPr sz="1500" b="0">
                <a:solidFill>
                  <a:srgbClr val="009900"/>
                </a:solidFill>
                <a:latin typeface="Arial"/>
              </a:rPr>
              <a:t> "four cells are made"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L6 Cell division: mitosis</dc:title>
  <dc:subject>AQA GCSE Biology B1 Cell biology</dc:subject>
  <dc:creator>sciencegcse.co.uk</dc:creator>
  <cp:keywords/>
  <dc:description/>
  <cp:lastModifiedBy>sciencegcse.co.uk</cp:lastModifiedBy>
  <cp:revision>1</cp:revision>
  <dcterms:created xsi:type="dcterms:W3CDTF">2026-10-20T02:42:32Z</dcterms:created>
  <dcterms:modified xsi:type="dcterms:W3CDTF">2026-10-20T02:42:32Z</dcterms:modified>
  <cp:category/>
</cp:coreProperties>
</file>