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L6 (Q1, Q2) and B1 L5 (Q3). Sensitive topic: embryos, and ethical and religious views on stem cells. Keep it factual and balanced, respect every view, and say that anyone with questions can talk to a trusted adult. Picture: a painting based on a light micrograph of stem cells growing in a dish. Most of it is a colony of small, plain cells that all look alike; at the right edge some cells have grown long branches: they have become nerve cells. Ask: what do you notice about most of these cells? (They look the same: small, round, mostly nucleus.) What has happened to the cells at the edge? (They have changed shape: they have become specialised.) Before you teach: this lesson includes embryos, medical conditions, and ethical and religious views. Some students hold strong personal or religious views, and some may live with diabetes, paralysis or a blood disorder such as leukaemia, or have family members who do. Agree ground rules before slide 16: listen, respect every view, disagree with the idea, not the person. Use kind, factual words: 'people with diabetes'; treatments 'may be able to help'. Anyone with questions or worries can talk to a trusted adult: a parent or carer, a teacher, the school nurse or a counsellor. The NHS website has reliable information about stem cells and about donating bone marrow. Timing (60 minutes): slides 1 to 3, 7 minutes; slides 4 to 9, 15 minutes; slides 10 to 13, 9 minutes; slides 14 to 18, 13 minutes; practice and exam practice, slides 19 to 21, 6 minutes; Mandatory worksheet, 5 minutes to start (finish for homework); exit ticket, slides 22 and 23, 5 minutes. Homework: the online lesson quiz and the B1 L7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quickly. Q1 and Q2 link to mitosis (B1 L6): stem cells divide by mitosis. Q3 is the key word for today: a stem cell is a cell that has not yet differentiated. Then share the lesson focus. The online lesson (sciencegcse.co.uk, B1 L7) follows the same 12 screens as this PowerPoint, so students can go over it at home. There are three checkpoints along the way.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one card a click. Ask: what do these three stories have in common? (Stem cells, or cells that can still differentiate.) Bone marrow (and blood stem cell) transplants have been used for decades; donors join a register, and the NHS website explains how. Rare plants: botanic gardens clone rare plants from meristems to grow many from one plant. Bananas: almost all export bananas are one variety (Cavendish), grown as clones. A fungus (Panama disease) that this variety cannot resist is spreading: with no variation, whole farms are at risk. We come back to this on slide 11.</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picture: most cells look the same: small, round, plain, mostly nucleus. Ask: do any of these cells look as if they have a job yet? (No: no tail, no branches, no chloroplasts.) Then point to the right edge: these cells have grown long branches; they have become nerve cells. Undifferentiated means 'not yet specialised'. One cell in the colony is dividing (link to mitosis, B1 L6). The cells are tiny: the scale bar is 50 µm, so each stem cell is about 10 µm across. Avoid calling stem cells 'special cells': they are the opposite, they have not specialised yet. Clicks: one key fact a click. The picture is the painting on screen 1 of the online lesson (labels 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right panel and ask: what is different between the painting and the diagram? Take ideas, then reveal the five differences: each click shows one difference and puts its number on both pictures; the last click shows what is the same in both. Key message: a diagram is simplified on purpose. It shows one stem cell and the cells it can become, all drawn big. Real stem cells grow in a colony and all look the same, because they have not specialised yet. The painting's colours are stains; real cells are almost colourless. The nerve cells at the edge differentiated from stem cells in this same dish.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3 online, one step at a time. At each step ask: dividing or differentiating? Steps 2 and 3 are division (mitosis, B1 L6): the cells stay plain and identical. Step 4 is differentiation (B1 L5): the cells change shape and gain sub-cellular structures. A common mistake is 'the stem cell divides into a nerve cell': it divides into stem cells, and some of them then differentiate. Stem cells from embryos can be cloned (grown into many identical cells) and made to differentiate in a lab. Clicks: one step a click, then the green line. (The picture is an animated GIF: it moves when the slide show runs; print and PDF show its first frame.) The GIF runs the same five steps as the step-by-step screen of the online lesson.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Function of stem cells: in an embryo, they make all the cells of the body as it develops; in an adult they repair and replace cells (for example, bone marrow makes blood cells); in a plant, meristems make new cells so the plant keeps growing all through its life. Most animal cells lose the ability to differentiate early (B1 L5); many plant cells keep it. An early human embryo at about 5 days is a ball of about 100 to 200 cells, about 0.1 to 0.2 mm across. Keep to the three AQA words: most (embryo), many (adult bone marrow), any (meristem). Clicks: one key fact a click. (The picture is an animated GIF: it moves when the slide show runs; print and PDF show its first frame.) Each panel lights up in turn, as the chips do on the online lesson, screen 4.</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1: a hinge check. Everyone writes A, B or C for each question on a mini whiteboard and shows on 3, 2, 1, all at the same time. What each wrong option tests: Q1 A is the 'special cell' mistake (a stem cell is the opposite: not yet specialised); Q2 B mixes up dividing and differentiating; Q3 A and C mix up most, many and any (embryonic stem cells: most types of human cell; adult bone marrow: many types; meristems: any type of plant cell). If several get Q1 wrong, go back to slide 4;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Ask a student who got it right to explain why. Q2: dividing makes more cells; differentiating changes them. Follow-up for Q3: which word goes with embryonic stem cells? (Most types of human cell.)</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Bone marrow transplants are the stem cell treatment used most now. A donor gives healthy bone marrow stem cells (today they are often collected from the donor's blood). In the patient, these stem cells divide and differentiate into healthy blood cells. The donor must be a good match, or the cells may be rejected by the patient's body. Leukaemia is a cancer of the blood: some students may know someone who has had it, so keep it calm and factual. Anyone can find out about donating on the NHS website. Ask: which new cell stays a stem cell? (One of the two new cells, each time: so the supply never runs out.) Clicks: one key fact a click. (The picture is an animated GIF: it moves when the slide show runs; print and PDF show its first frame.) The GIF shows one loop making a red blood cell, then one making a white blood cell, as on the online lesson, screen 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Percentage = number with the feature ÷ total number × 100. Work the seed line together, then ask for the percentage of seed plants affected by the new disease (120 ÷ 400 × 100 = 30 %). Cloning is quick and cheap because each tiny piece of meristem can grow into a whole plant, and the clones keep the parent's features. The downside is no variation: one new disease could wipe out a whole crop (bananas, slide 3). The name of the lab method is not needed. The green shield means the plant resists an old disease; the new disease is a different one. Clicks: key facts 1 to 3, then the table, then the worked line, then the Watch out box. (The picture is an animated GIF: it moves when the slide show runs; print and PDF show its first frame.) The GIF: one parent plant; its shoot tip (meristem) grows into identical plantlets; the two fields grow; a new disease arrives.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2: a hinge check. Mini whiteboards: A, B or C, shown all at the same time. Listen for: Q1 B (adult stem cells form many types of cell, not any); Q2 C (meristems are in plants); Q3 B (clones are not stronger: they all have the same genes). If several get Q1 or Q2 wrong, go back to slide 10;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A, 2 B, 3 C. Each click shows one answer and why. Q3: no variation is the key idea; ask why plants grown from seed would do better. (They vary, so some may be able to resist the new disease.)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may live with diabetes, or have family members with diabetes, paralysis or a blood disorder: keep it factual and hopeful but honest. Some stem cell treatments are in trials; most are not yet available. Headlines sometimes say 'cure': ask students to spot the difference between 'may be able to help' and 'cures'. How insulin works is in B5 Homeostasis and response. The outline shows where each treatment would act: the bone marrow in the thigh bone (green: used now), the pancreas (amber) and the nerves in the spine (amber), each with the cells it would need. Clicks: the three rows (blood disorders, diabetes, paralysis), then the five key facts. On the online lesson, screen 9, tapping a row lights its marker.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technique is needed for AQA: just 'an embryo is produced with the same genes as the patient'. The key link: same genes, so not rejected. Stem cells from someone else, even a well-matched donor, may be rejected. The embryo is a tiny ball of cells; in the UK, research on embryos is licensed and allowed only up to 14 days. Therapeutic cloning is still at the research stage: it is not yet used to treat patients. It does not remove every risk: cells grown in a lab could still carry a virus or divide out of control. In the GIF, ◆ = the patient's genes and ■ = another person's genes. Clicks: each step wipes in from the left, then the green line. (The picture is an animated GIF: it moves when the slide show runs; print and PDF show its first frame.) The online lesson, screen 10, has the same five steps with Next step.</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ground rules first: listen, respect every view, and disagree with the idea, not the person. Do not ask students to share their own religious beliefs. A risk is something that could go wrong (practical); an ethical issue is about right and wrong. Many religious groups hold a range of views. Students who want to talk more can speak to a trusted adult. Practice for the 6-mark evaluate question: benefits, risks, ethical issues, then a conclusion with a reason. Clicks: the three table rows, then the six lines. On the online lesson, screen 11, students sort nine cards into Benefit, Risk and View.</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3: a hinge check. Mini whiteboards: A, B or C, shown all at the same time. Listen for: Q1 A (treatments for paralysis are being researched: they are not yet a cure); Q2 A and B (it is the genes that matter, not that they are stem cells or young); Q3 B (a view, not a risk) and C (a benefit).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Q3: ask students to sort the two wrong answers: B is a view, C is a benefit. Next: practise the journey from stem cell to specialised cell.</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whiteboards or in books, in pairs, 4 minutes. The letters follow the arrows. Q2 and Q4: dividing and differentiating are two different processes.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Q3: B are still stem cells (plain, undifferentiated). Q6: bone marrow stem cells make red and white blood cells all through life. Common errors: 'differentiation' for Q2 and 'mitosis' for Q4.</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Exam-style, 5 minutes. Model answers with mark points in brackets. Students try each question first, then mark their own work in green. Q1: 'describe two differences' needs both sides of each difference. Also accept: taking embryonic stem cells destroys an embryo, while an adult donor can agree to give bone marrow (1). Do not accept 'one comes from an embryo, the other from bone marrow': the question gives the sources. Q2: one mark for each place. For more, the B1 L7 Exam questions worksheet (PDF) has five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Collect in or check at the door.</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Q1: allow 'a cell that is not yet specialised' or 'an undifferentiated cell'; do not accept 'a special cell'. Q4 needs both points: identical, and so no plant can resist. After this slide: the B1 L7 revision notes (4 printable pages), then the worksheets with answers in green: the Mandatory worksheet (everyone), the Challenge worksheet (stretch) and the Alternative worksheet (easier: key notes and very simple tasks). The B1 L7 Exam questions worksheet (exam style, black and white, 20 marks) is a separate PDF for homework; its mark scheme is the last two slides. Homework: the online lesson quiz and the B1 L7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(or use B1_L7_Revision_notes.pdf). These pages are the textbook for B1 L7: students read them before the lesson, use them to catch up, or revise from them. Page 1: what a stem cell is, the painting beside the diagram (the key line), division then differentiation, and what stem cells do in an embryo, an adult and a plant.</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the three sources (most / many / any), bone marrow making blood cells, cloning plants from meristems, and percentages from a table. The worked example follows the slide 11 method: number with the feature ÷ total × 100.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what stem cells are used for now and what is being researched, therapeutic cloning (same genes, so not rejected), risks, ethical and religious views on both sides, and how to evaluate. Point out the help box at the bottom right; read it aloud if the class seems affected.</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the key words for B1 L7 in alphabetical order, exam tips, and 8 check-yourself questions with short answers. Students cover the answers box, answer the questions, then check and correct in a different colour.</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 questions worksheet mark scheme, page 1 of 2: questions 01 to 04 (14 marks). Same wording as B1_L7_Exam_questions_mark_scheme.pdf. Students mark in a different colour: one tick for each mark point, and check the allow / ignore / do not accept notes. 01.2: the shoot tip (A) and the root tip (D) are ringed.</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 questions worksheet mark scheme, page 2 of 2: question 05, the 6-mark evaluate question. Decide the level first (is it balanced? is there a conclusion with a reason?), then the mark within the level. Any reasoned conclusion can reach Level 3: there is no single right answer.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stem-cells.html#screen-1" TargetMode="Externa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stem-cells.html#screen-2" TargetMode="External"/><Relationship Id="rId4" Type="http://schemas.openxmlformats.org/officeDocument/2006/relationships/image" Target="../media/image1.png"/><Relationship Id="rId5"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stem-cells.html#screen-3" TargetMode="External"/><Relationship Id="rId4" Type="http://schemas.openxmlformats.org/officeDocument/2006/relationships/image" Target="../media/image7.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stem-cells.html#screen-4" TargetMode="External"/><Relationship Id="rId4" Type="http://schemas.openxmlformats.org/officeDocument/2006/relationships/image" Target="../media/image8.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stem-cells.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stem-cells.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stem-cells.html#screen-6" TargetMode="External"/><Relationship Id="rId4" Type="http://schemas.openxmlformats.org/officeDocument/2006/relationships/image" Target="../media/image9.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stem-cells.html#screen-7" TargetMode="External"/><Relationship Id="rId4" Type="http://schemas.openxmlformats.org/officeDocument/2006/relationships/image" Target="../media/image10.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stem-cells.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stem-cells.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stem-cells.html#screen-9" TargetMode="Externa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stem-cells.html#screen-10" TargetMode="External"/><Relationship Id="rId4" Type="http://schemas.openxmlformats.org/officeDocument/2006/relationships/image" Target="../media/image12.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stem-cells.html#screen-11"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stem-cells.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stem-cells.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stem-cells.html#quiz" TargetMode="External"/><Relationship Id="rId4" Type="http://schemas.openxmlformats.org/officeDocument/2006/relationships/hyperlink" Target="https://sciencegcse.co.uk/stem-cells.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2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L7: Stem cells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152"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512" cy="3840479"/>
          </a:xfrm>
          <a:prstGeom prst="rect">
            <a:avLst/>
          </a:prstGeom>
          <a:noFill/>
        </p:spPr>
        <p:txBody>
          <a:bodyPr wrap="square" lIns="0" rIns="0" tIns="0" bIns="0" anchor="t">
            <a:noAutofit/>
          </a:bodyPr>
          <a:lstStyle/>
          <a:p>
            <a:pPr algn="l">
              <a:spcAft>
                <a:spcPts val="2981"/>
              </a:spcAft>
            </a:pPr>
            <a:r>
              <a:rPr sz="2600" b="0">
                <a:solidFill>
                  <a:srgbClr val="000000"/>
                </a:solidFill>
                <a:latin typeface="Arial"/>
              </a:rPr>
              <a:t>1. How many cells are made when one cell divides by mitosis?</a:t>
            </a:r>
          </a:p>
          <a:p>
            <a:pPr algn="l">
              <a:spcAft>
                <a:spcPts val="2981"/>
              </a:spcAft>
            </a:pPr>
            <a:r>
              <a:rPr sz="2600" b="0">
                <a:solidFill>
                  <a:srgbClr val="000000"/>
                </a:solidFill>
                <a:latin typeface="Arial"/>
              </a:rPr>
              <a:t>2. What are chromosomes made of?</a:t>
            </a:r>
          </a:p>
          <a:p>
            <a:pPr algn="l">
              <a:spcAft>
                <a:spcPts val="2981"/>
              </a:spcAft>
            </a:pPr>
            <a:r>
              <a:rPr sz="2600" b="0">
                <a:solidFill>
                  <a:srgbClr val="000000"/>
                </a:solidFill>
                <a:latin typeface="Arial"/>
              </a:rPr>
              <a:t>3. What is it called when a cell becomes specialised?</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Stem cell</a:t>
            </a:r>
          </a:p>
          <a:p>
            <a:pPr algn="l">
              <a:spcAft>
                <a:spcPts val="1400"/>
              </a:spcAft>
            </a:pPr>
            <a:r>
              <a:rPr sz="2200" b="0">
                <a:solidFill>
                  <a:srgbClr val="FFFFFF"/>
                </a:solidFill>
                <a:latin typeface="Arial"/>
              </a:rPr>
              <a:t>Undifferentiated</a:t>
            </a:r>
          </a:p>
          <a:p>
            <a:pPr algn="l">
              <a:spcAft>
                <a:spcPts val="1400"/>
              </a:spcAft>
            </a:pPr>
            <a:r>
              <a:rPr sz="2200" b="0">
                <a:solidFill>
                  <a:srgbClr val="FFFFFF"/>
                </a:solidFill>
                <a:latin typeface="Arial"/>
              </a:rPr>
              <a:t>Embryonic stem cell</a:t>
            </a:r>
          </a:p>
          <a:p>
            <a:pPr algn="l">
              <a:spcAft>
                <a:spcPts val="1400"/>
              </a:spcAft>
            </a:pPr>
            <a:r>
              <a:rPr sz="2200" b="0">
                <a:solidFill>
                  <a:srgbClr val="FFFFFF"/>
                </a:solidFill>
                <a:latin typeface="Arial"/>
              </a:rPr>
              <a:t>Meristem</a:t>
            </a:r>
          </a:p>
          <a:p>
            <a:pPr algn="l">
              <a:spcAft>
                <a:spcPts val="1400"/>
              </a:spcAft>
            </a:pPr>
            <a:r>
              <a:rPr sz="2200" b="0">
                <a:solidFill>
                  <a:srgbClr val="FFFFFF"/>
                </a:solidFill>
                <a:latin typeface="Arial"/>
              </a:rPr>
              <a:t>Therapeutic cloning</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120" y="3063240"/>
            <a:ext cx="464515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a colony of plain, rounded stem cells growing in a dish, with some branching nerve cells at its right edge, seen through a light microscope."/>
          <p:cNvPicPr>
            <a:picLocks noChangeAspect="1"/>
          </p:cNvPicPr>
          <p:nvPr/>
        </p:nvPicPr>
        <p:blipFill>
          <a:blip r:embed="rId2"/>
          <a:stretch>
            <a:fillRect/>
          </a:stretch>
        </p:blipFill>
        <p:spPr>
          <a:xfrm>
            <a:off x="5641848" y="3172968"/>
            <a:ext cx="4425696" cy="4425696"/>
          </a:xfrm>
          <a:prstGeom prst="rect">
            <a:avLst/>
          </a:prstGeom>
        </p:spPr>
      </p:pic>
      <p:sp>
        <p:nvSpPr>
          <p:cNvPr id="20" name="SG title caption"/>
          <p:cNvSpPr txBox="1"/>
          <p:nvPr/>
        </p:nvSpPr>
        <p:spPr>
          <a:xfrm>
            <a:off x="5605272" y="7635240"/>
            <a:ext cx="4498848" cy="310896"/>
          </a:xfrm>
          <a:prstGeom prst="rect">
            <a:avLst/>
          </a:prstGeom>
          <a:noFill/>
        </p:spPr>
        <p:txBody>
          <a:bodyPr wrap="square" lIns="0" rIns="0" tIns="0" bIns="0" anchor="ctr">
            <a:spAutoFit/>
          </a:bodyPr>
          <a:lstStyle/>
          <a:p>
            <a:pPr algn="ctr">
              <a:spcAft>
                <a:spcPts val="0"/>
              </a:spcAft>
            </a:pPr>
            <a:r>
              <a:rPr sz="1200" b="0">
                <a:solidFill>
                  <a:srgbClr val="5A5A5A"/>
                </a:solidFill>
                <a:latin typeface="Arial"/>
              </a:rPr>
              <a:t>A painting based on a light micrograph. Stains colour the cells.</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Two.</a:t>
            </a:r>
          </a:p>
          <a:p>
            <a:pPr algn="l">
              <a:spcAft>
                <a:spcPts val="3000"/>
              </a:spcAft>
            </a:pPr>
            <a:r>
              <a:rPr sz="2800" b="1">
                <a:solidFill>
                  <a:srgbClr val="009900"/>
                </a:solidFill>
                <a:latin typeface="Arial"/>
              </a:rPr>
              <a:t>2. DNA.</a:t>
            </a:r>
          </a:p>
          <a:p>
            <a:pPr algn="l">
              <a:spcAft>
                <a:spcPts val="3000"/>
              </a:spcAft>
            </a:pPr>
            <a:r>
              <a:rPr sz="2800" b="1">
                <a:solidFill>
                  <a:srgbClr val="009900"/>
                </a:solidFill>
                <a:latin typeface="Arial"/>
              </a:rPr>
              <a:t>3. Differentiation.</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1800" b="0">
                <a:solidFill>
                  <a:srgbClr val="000000"/>
                </a:solidFill>
                <a:latin typeface="Arial"/>
              </a:rPr>
              <a:t>• Say what a stem cell is, and compare real stem cells with a diagram.</a:t>
            </a:r>
          </a:p>
          <a:p>
            <a:pPr algn="l">
              <a:spcAft>
                <a:spcPts val="800"/>
              </a:spcAft>
            </a:pPr>
            <a:r>
              <a:rPr sz="1800" b="0">
                <a:solidFill>
                  <a:srgbClr val="000000"/>
                </a:solidFill>
                <a:latin typeface="Arial"/>
              </a:rPr>
              <a:t>• Describe how stem cells divide and differentiate.</a:t>
            </a:r>
          </a:p>
          <a:p>
            <a:pPr algn="l">
              <a:spcAft>
                <a:spcPts val="800"/>
              </a:spcAft>
            </a:pPr>
            <a:r>
              <a:rPr sz="1800" b="0">
                <a:solidFill>
                  <a:srgbClr val="000000"/>
                </a:solidFill>
                <a:latin typeface="Arial"/>
              </a:rPr>
              <a:t>• Describe where stem cells are found: embryos, adult bone marrow and plant meristems.</a:t>
            </a:r>
          </a:p>
          <a:p>
            <a:pPr algn="l">
              <a:spcAft>
                <a:spcPts val="800"/>
              </a:spcAft>
            </a:pPr>
            <a:r>
              <a:rPr sz="1800" b="0">
                <a:solidFill>
                  <a:srgbClr val="000000"/>
                </a:solidFill>
                <a:latin typeface="Arial"/>
              </a:rPr>
              <a:t>• Describe how stem cells may be used: medicine, therapeutic cloning and cloning plants.</a:t>
            </a:r>
          </a:p>
          <a:p>
            <a:pPr algn="l">
              <a:spcAft>
                <a:spcPts val="800"/>
              </a:spcAft>
            </a:pPr>
            <a:r>
              <a:rPr sz="1800" b="0">
                <a:solidFill>
                  <a:srgbClr val="000000"/>
                </a:solidFill>
                <a:latin typeface="Arial"/>
              </a:rPr>
              <a:t>• Weigh up the benefits, risks and ethical issues.</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A stem cell is not yet specialised.</a:t>
            </a:r>
          </a:p>
          <a:p>
            <a:pPr algn="l">
              <a:spcAft>
                <a:spcPts val="1000"/>
              </a:spcAft>
            </a:pPr>
            <a:r>
              <a:rPr sz="2600" b="1">
                <a:solidFill>
                  <a:srgbClr val="223A5A"/>
                </a:solidFill>
                <a:latin typeface="Arial"/>
              </a:rPr>
              <a:t>It can divide to make more cells, and differentiate into other types of cell.</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Stem cells already help some people, and scientists are testing new ways to use them.</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Bone marrow transplants</a:t>
            </a:r>
          </a:p>
        </p:txBody>
      </p:sp>
      <p:sp>
        <p:nvSpPr>
          <p:cNvPr id="13" name="Rectangle 12"/>
          <p:cNvSpPr/>
          <p:nvPr/>
        </p:nvSpPr>
        <p:spPr>
          <a:xfrm>
            <a:off x="822959"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Bone marrow transplants. Stem cells from a donor's bone marrow already help people with some blood disorders, such as leukaemia."/>
          <p:cNvPicPr>
            <a:picLocks noChangeAspect="1"/>
          </p:cNvPicPr>
          <p:nvPr/>
        </p:nvPicPr>
        <p:blipFill>
          <a:blip r:embed="rId3"/>
          <a:stretch>
            <a:fillRect/>
          </a:stretch>
        </p:blipFill>
        <p:spPr>
          <a:xfrm>
            <a:off x="877824" y="2844698"/>
            <a:ext cx="3776472" cy="2265883"/>
          </a:xfrm>
          <a:prstGeom prst="rect">
            <a:avLst/>
          </a:prstGeom>
        </p:spPr>
      </p:pic>
      <p:sp>
        <p:nvSpPr>
          <p:cNvPr id="15" name="TextBox 14"/>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Stem cells from a donor's bone marrow already help people with some blood disorders, such as leukaemia.</a:t>
            </a:r>
          </a:p>
        </p:txBody>
      </p:sp>
      <p:sp>
        <p:nvSpPr>
          <p:cNvPr id="16" name="Rectangle 15"/>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Used now</a:t>
            </a:r>
          </a:p>
        </p:txBody>
      </p:sp>
      <p:sp>
        <p:nvSpPr>
          <p:cNvPr id="18" name="Rectangle 17"/>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Saving rare plants</a:t>
            </a:r>
          </a:p>
        </p:txBody>
      </p:sp>
      <p:sp>
        <p:nvSpPr>
          <p:cNvPr id="21" name="Rectangle 20"/>
          <p:cNvSpPr/>
          <p:nvPr/>
        </p:nvSpPr>
        <p:spPr>
          <a:xfrm>
            <a:off x="557784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Saving rare plants. Rare plants can be cloned from meristem cells to protect them from extinction."/>
          <p:cNvPicPr>
            <a:picLocks noChangeAspect="1"/>
          </p:cNvPicPr>
          <p:nvPr/>
        </p:nvPicPr>
        <p:blipFill>
          <a:blip r:embed="rId4"/>
          <a:stretch>
            <a:fillRect/>
          </a:stretch>
        </p:blipFill>
        <p:spPr>
          <a:xfrm>
            <a:off x="5632703" y="2844698"/>
            <a:ext cx="3776472" cy="2265883"/>
          </a:xfrm>
          <a:prstGeom prst="rect">
            <a:avLst/>
          </a:prstGeom>
        </p:spPr>
      </p:pic>
      <p:sp>
        <p:nvSpPr>
          <p:cNvPr id="23" name="TextBox 22"/>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Rare plants can be cloned from meristem cells to protect them from extinction.</a:t>
            </a:r>
          </a:p>
        </p:txBody>
      </p:sp>
      <p:sp>
        <p:nvSpPr>
          <p:cNvPr id="24" name="Rectangle 23"/>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Plant clones</a:t>
            </a:r>
          </a:p>
        </p:txBody>
      </p:sp>
      <p:sp>
        <p:nvSpPr>
          <p:cNvPr id="26" name="Rectangle 25"/>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Bananas</a:t>
            </a:r>
          </a:p>
        </p:txBody>
      </p:sp>
      <p:sp>
        <p:nvSpPr>
          <p:cNvPr id="29" name="Rectangle 28"/>
          <p:cNvSpPr/>
          <p:nvPr/>
        </p:nvSpPr>
        <p:spPr>
          <a:xfrm>
            <a:off x="1033272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Why this matters in the real world. These banana plants are clones. A new fungal disease that attacks this variety is spreading on banana farms around the world."/>
          <p:cNvPicPr>
            <a:picLocks noChangeAspect="1"/>
          </p:cNvPicPr>
          <p:nvPr/>
        </p:nvPicPr>
        <p:blipFill>
          <a:blip r:embed="rId5"/>
          <a:stretch>
            <a:fillRect/>
          </a:stretch>
        </p:blipFill>
        <p:spPr>
          <a:xfrm>
            <a:off x="10387584" y="2844698"/>
            <a:ext cx="3776472" cy="2265883"/>
          </a:xfrm>
          <a:prstGeom prst="rect">
            <a:avLst/>
          </a:prstGeom>
        </p:spPr>
      </p:pic>
      <p:sp>
        <p:nvSpPr>
          <p:cNvPr id="31" name="TextBox 30"/>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These banana plants are clones. A new fungal disease that attacks this variety is spreading on banana farms around the world.</a:t>
            </a:r>
          </a:p>
        </p:txBody>
      </p:sp>
      <p:sp>
        <p:nvSpPr>
          <p:cNvPr id="32" name="Rectangle 31"/>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No variation</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3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3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3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3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3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3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3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3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3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3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3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300"/>
                                        <p:tgtEl>
                                          <p:spTgt spid="2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3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3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3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300"/>
                                        <p:tgtEl>
                                          <p:spTgt spid="2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3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300"/>
                                        <p:tgtEl>
                                          <p:spTgt spid="2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300"/>
                                        <p:tgtEl>
                                          <p:spTgt spid="3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300"/>
                                        <p:tgtEl>
                                          <p:spTgt spid="3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300"/>
                                        <p:tgtEl>
                                          <p:spTgt spid="3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3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29" grpId="0" animBg="1"/>
      <p:bldP spid="31" grpId="0" animBg="1"/>
      <p:bldP spid="32" grpId="0" animBg="1"/>
      <p:bldP spid="33" grpId="0" animBg="1"/>
    </p:bld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What is a stem cell?</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Stem cells in a dish (a painting)</a:t>
            </a:r>
          </a:p>
        </p:txBody>
      </p:sp>
      <p:sp>
        <p:nvSpPr>
          <p:cNvPr id="13" name="Rectangle 12"/>
          <p:cNvSpPr/>
          <p:nvPr/>
        </p:nvSpPr>
        <p:spPr>
          <a:xfrm>
            <a:off x="6675120" y="1508760"/>
            <a:ext cx="80010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pic>
        <p:nvPicPr>
          <p:cNvPr id="16" name="Picture 15" descr="Stem cells in a dish (a painting). A painting based on a light micrograph. Stains colour the cells."/>
          <p:cNvPicPr>
            <a:picLocks noChangeAspect="1"/>
          </p:cNvPicPr>
          <p:nvPr/>
        </p:nvPicPr>
        <p:blipFill>
          <a:blip r:embed="rId4"/>
          <a:stretch>
            <a:fillRect/>
          </a:stretch>
        </p:blipFill>
        <p:spPr>
          <a:xfrm>
            <a:off x="960120" y="2103120"/>
            <a:ext cx="5029200" cy="5029200"/>
          </a:xfrm>
          <a:prstGeom prst="rect">
            <a:avLst/>
          </a:prstGeom>
        </p:spPr>
      </p:pic>
      <p:sp>
        <p:nvSpPr>
          <p:cNvPr id="17" name="TextBox 16"/>
          <p:cNvSpPr txBox="1"/>
          <p:nvPr/>
        </p:nvSpPr>
        <p:spPr>
          <a:xfrm>
            <a:off x="731520" y="7223759"/>
            <a:ext cx="5486400" cy="411480"/>
          </a:xfrm>
          <a:prstGeom prst="rect">
            <a:avLst/>
          </a:prstGeom>
          <a:noFill/>
        </p:spPr>
        <p:txBody>
          <a:bodyPr wrap="square" lIns="0" rIns="0" tIns="0" bIns="0" anchor="ctr">
            <a:spAutoFit/>
          </a:bodyPr>
          <a:lstStyle/>
          <a:p>
            <a:pPr algn="ctr">
              <a:spcAft>
                <a:spcPts val="600"/>
              </a:spcAft>
            </a:pPr>
            <a:r>
              <a:rPr sz="1400" b="0">
                <a:solidFill>
                  <a:srgbClr val="5A5A5A"/>
                </a:solidFill>
                <a:latin typeface="Arial"/>
              </a:rPr>
              <a:t>A painting based on a light micrograph. Stains colour the cells.</a:t>
            </a:r>
          </a:p>
        </p:txBody>
      </p:sp>
      <p:sp>
        <p:nvSpPr>
          <p:cNvPr id="18" name="TextBox 17"/>
          <p:cNvSpPr txBox="1"/>
          <p:nvPr/>
        </p:nvSpPr>
        <p:spPr>
          <a:xfrm>
            <a:off x="6858000" y="2148839"/>
            <a:ext cx="7635240" cy="5486400"/>
          </a:xfrm>
          <a:prstGeom prst="rect">
            <a:avLst/>
          </a:prstGeom>
          <a:noFill/>
        </p:spPr>
        <p:txBody>
          <a:bodyPr wrap="square" lIns="0" rIns="0" tIns="0" bIns="0" anchor="t">
            <a:spAutoFit/>
          </a:bodyPr>
          <a:lstStyle/>
          <a:p>
            <a:pPr algn="l">
              <a:spcAft>
                <a:spcPts val="2000"/>
              </a:spcAft>
            </a:pPr>
            <a:r>
              <a:rPr sz="2200" b="0">
                <a:solidFill>
                  <a:srgbClr val="000000"/>
                </a:solidFill>
                <a:latin typeface="Arial"/>
              </a:rPr>
              <a:t>A </a:t>
            </a:r>
            <a:r>
              <a:rPr sz="2200" b="1">
                <a:solidFill>
                  <a:srgbClr val="000000"/>
                </a:solidFill>
                <a:latin typeface="Arial"/>
              </a:rPr>
              <a:t>stem cell</a:t>
            </a:r>
            <a:r>
              <a:rPr sz="2200" b="0">
                <a:solidFill>
                  <a:srgbClr val="000000"/>
                </a:solidFill>
                <a:latin typeface="Arial"/>
              </a:rPr>
              <a:t> is </a:t>
            </a:r>
            <a:r>
              <a:rPr sz="2200" b="1">
                <a:solidFill>
                  <a:srgbClr val="000000"/>
                </a:solidFill>
                <a:latin typeface="Arial"/>
              </a:rPr>
              <a:t>undifferentiated</a:t>
            </a:r>
            <a:r>
              <a:rPr sz="2200" b="0">
                <a:solidFill>
                  <a:srgbClr val="000000"/>
                </a:solidFill>
                <a:latin typeface="Arial"/>
              </a:rPr>
              <a:t>: it is not yet specialised for a particular job.</a:t>
            </a:r>
          </a:p>
          <a:p>
            <a:pPr algn="l">
              <a:spcAft>
                <a:spcPts val="2000"/>
              </a:spcAft>
            </a:pPr>
            <a:r>
              <a:rPr sz="2200" b="0">
                <a:solidFill>
                  <a:srgbClr val="000000"/>
                </a:solidFill>
                <a:latin typeface="Arial"/>
              </a:rPr>
              <a:t>It can </a:t>
            </a:r>
            <a:r>
              <a:rPr sz="2200" b="1">
                <a:solidFill>
                  <a:srgbClr val="000000"/>
                </a:solidFill>
                <a:latin typeface="Arial"/>
              </a:rPr>
              <a:t>divide</a:t>
            </a:r>
            <a:r>
              <a:rPr sz="2200" b="0">
                <a:solidFill>
                  <a:srgbClr val="000000"/>
                </a:solidFill>
                <a:latin typeface="Arial"/>
              </a:rPr>
              <a:t> to make many more cells of the same type.</a:t>
            </a:r>
          </a:p>
          <a:p>
            <a:pPr algn="l">
              <a:spcAft>
                <a:spcPts val="2000"/>
              </a:spcAft>
            </a:pPr>
            <a:r>
              <a:rPr sz="2200" b="0">
                <a:solidFill>
                  <a:srgbClr val="000000"/>
                </a:solidFill>
                <a:latin typeface="Arial"/>
              </a:rPr>
              <a:t>It can </a:t>
            </a:r>
            <a:r>
              <a:rPr sz="2200" b="1">
                <a:solidFill>
                  <a:srgbClr val="000000"/>
                </a:solidFill>
                <a:latin typeface="Arial"/>
              </a:rPr>
              <a:t>differentiate</a:t>
            </a:r>
            <a:r>
              <a:rPr sz="2200" b="0">
                <a:solidFill>
                  <a:srgbClr val="000000"/>
                </a:solidFill>
                <a:latin typeface="Arial"/>
              </a:rPr>
              <a:t> into certain other types of cell.</a:t>
            </a:r>
          </a:p>
          <a:p>
            <a:pPr algn="l">
              <a:spcAft>
                <a:spcPts val="2000"/>
              </a:spcAft>
            </a:pPr>
            <a:r>
              <a:rPr sz="2200" b="0">
                <a:solidFill>
                  <a:srgbClr val="000000"/>
                </a:solidFill>
                <a:latin typeface="Arial"/>
              </a:rPr>
              <a:t>Stem cells look plain: a big nucleus, a thin layer of cytoplasm and no special structures.</a:t>
            </a:r>
          </a:p>
          <a:p>
            <a:pPr algn="l">
              <a:spcAft>
                <a:spcPts val="2000"/>
              </a:spcAft>
            </a:pPr>
            <a:r>
              <a:rPr sz="2200" b="0">
                <a:solidFill>
                  <a:srgbClr val="000000"/>
                </a:solidFill>
                <a:latin typeface="Arial"/>
              </a:rPr>
              <a:t>At the edge of this dish, some stem cells have differentiated into nerve cells.</a:t>
            </a:r>
          </a:p>
          <a:p>
            <a:pPr algn="l">
              <a:spcAft>
                <a:spcPts val="2000"/>
              </a:spcAft>
            </a:pPr>
            <a:r>
              <a:rPr sz="2200" b="1">
                <a:solidFill>
                  <a:srgbClr val="009900"/>
                </a:solidFill>
                <a:latin typeface="Arial"/>
              </a:rPr>
              <a:t>Not specialised yet, so it can still become other types of cell.</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300"/>
                                        <p:tgtEl>
                                          <p:spTgt spid="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Real stem cells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Stem cells in a dish (a painting)."/>
          <p:cNvPicPr>
            <a:picLocks noChangeAspect="1"/>
          </p:cNvPicPr>
          <p:nvPr/>
        </p:nvPicPr>
        <p:blipFill>
          <a:blip r:embed="rId4"/>
          <a:stretch>
            <a:fillRect/>
          </a:stretch>
        </p:blipFill>
        <p:spPr>
          <a:xfrm>
            <a:off x="777240" y="2290572"/>
            <a:ext cx="3931920" cy="3931920"/>
          </a:xfrm>
          <a:prstGeom prst="rect">
            <a:avLst/>
          </a:prstGeom>
        </p:spPr>
      </p:pic>
      <p:pic>
        <p:nvPicPr>
          <p:cNvPr id="14" name="SG cmp diagram" descr="Same thing, two ways. A diagram."/>
          <p:cNvPicPr>
            <a:picLocks noChangeAspect="1"/>
          </p:cNvPicPr>
          <p:nvPr/>
        </p:nvPicPr>
        <p:blipFill>
          <a:blip r:embed="rId5"/>
          <a:stretch>
            <a:fillRect/>
          </a:stretch>
        </p:blipFill>
        <p:spPr>
          <a:xfrm>
            <a:off x="4983479" y="2290572"/>
            <a:ext cx="3931920" cy="3931920"/>
          </a:xfrm>
          <a:prstGeom prst="rect">
            <a:avLst/>
          </a:prstGeom>
        </p:spPr>
      </p:pic>
      <p:sp>
        <p:nvSpPr>
          <p:cNvPr id="15" name="TextBox 14"/>
          <p:cNvSpPr txBox="1"/>
          <p:nvPr/>
        </p:nvSpPr>
        <p:spPr>
          <a:xfrm>
            <a:off x="777240" y="6295644"/>
            <a:ext cx="3931920"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Stem cells in a dish (a painting)</a:t>
            </a:r>
          </a:p>
        </p:txBody>
      </p:sp>
      <p:sp>
        <p:nvSpPr>
          <p:cNvPr id="16" name="TextBox 15"/>
          <p:cNvSpPr txBox="1"/>
          <p:nvPr/>
        </p:nvSpPr>
        <p:spPr>
          <a:xfrm>
            <a:off x="4983479" y="6295644"/>
            <a:ext cx="3931920"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diagram</a:t>
            </a:r>
          </a:p>
        </p:txBody>
      </p:sp>
      <p:sp>
        <p:nvSpPr>
          <p:cNvPr id="17" name="TextBox 16"/>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Stem cells look plain: they have not yet developed the structures of a specialised cell. The painting's colours are stains; in the diagram, colours show the types of cell.</a:t>
            </a:r>
          </a:p>
        </p:txBody>
      </p:sp>
      <p:sp>
        <p:nvSpPr>
          <p:cNvPr id="18" name="Rectangle 17"/>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1" name="Oval 20"/>
          <p:cNvSpPr/>
          <p:nvPr/>
        </p:nvSpPr>
        <p:spPr>
          <a:xfrm>
            <a:off x="9518904" y="2100961"/>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2" name="SG cmp diff 1"/>
          <p:cNvSpPr txBox="1"/>
          <p:nvPr/>
        </p:nvSpPr>
        <p:spPr>
          <a:xfrm>
            <a:off x="9966959" y="2176272"/>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Plain cells: </a:t>
            </a:r>
            <a:r>
              <a:rPr sz="1550" b="0">
                <a:solidFill>
                  <a:srgbClr val="000000"/>
                </a:solidFill>
                <a:latin typeface="Arial"/>
              </a:rPr>
              <a:t>Real stem cells all look alike: small and plain, mostly nucleus, with no special structures. The diagram draws each type of cell with its own shape and colour.</a:t>
            </a:r>
          </a:p>
        </p:txBody>
      </p:sp>
      <p:sp>
        <p:nvSpPr>
          <p:cNvPr id="23" name="Oval 22"/>
          <p:cNvSpPr/>
          <p:nvPr/>
        </p:nvSpPr>
        <p:spPr>
          <a:xfrm>
            <a:off x="1841510" y="449903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4" name="Oval 23"/>
          <p:cNvSpPr/>
          <p:nvPr/>
        </p:nvSpPr>
        <p:spPr>
          <a:xfrm>
            <a:off x="6126480" y="4474374"/>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5" name="Oval 24"/>
          <p:cNvSpPr/>
          <p:nvPr/>
        </p:nvSpPr>
        <p:spPr>
          <a:xfrm>
            <a:off x="9518904" y="317766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6" name="SG cmp diff 2"/>
          <p:cNvSpPr txBox="1"/>
          <p:nvPr/>
        </p:nvSpPr>
        <p:spPr>
          <a:xfrm>
            <a:off x="9966959" y="3252977"/>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A colony: </a:t>
            </a:r>
            <a:r>
              <a:rPr sz="1550" b="0">
                <a:solidFill>
                  <a:srgbClr val="000000"/>
                </a:solidFill>
                <a:latin typeface="Arial"/>
              </a:rPr>
              <a:t>Real stem cells grow packed together in a colony of hundreds of cells. The diagram shows one stem cell, then two.</a:t>
            </a:r>
          </a:p>
        </p:txBody>
      </p:sp>
      <p:sp>
        <p:nvSpPr>
          <p:cNvPr id="27" name="Oval 26"/>
          <p:cNvSpPr/>
          <p:nvPr/>
        </p:nvSpPr>
        <p:spPr>
          <a:xfrm>
            <a:off x="2270089" y="399574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8" name="Oval 27"/>
          <p:cNvSpPr/>
          <p:nvPr/>
        </p:nvSpPr>
        <p:spPr>
          <a:xfrm>
            <a:off x="5830106" y="2565160"/>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29" name="Oval 28"/>
          <p:cNvSpPr/>
          <p:nvPr/>
        </p:nvSpPr>
        <p:spPr>
          <a:xfrm>
            <a:off x="9518904" y="4024058"/>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0" name="SG cmp diff 3"/>
          <p:cNvSpPr txBox="1"/>
          <p:nvPr/>
        </p:nvSpPr>
        <p:spPr>
          <a:xfrm>
            <a:off x="9966959" y="4099369"/>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Branches: </a:t>
            </a:r>
            <a:r>
              <a:rPr sz="1550" b="0">
                <a:solidFill>
                  <a:srgbClr val="000000"/>
                </a:solidFill>
                <a:latin typeface="Arial"/>
              </a:rPr>
              <a:t>At the edge of the dish, some cells have differentiated into nerve cells: they grow long, thin branches. The diagram draws a finished nerve cell at the end of an arrow.</a:t>
            </a:r>
          </a:p>
        </p:txBody>
      </p:sp>
      <p:sp>
        <p:nvSpPr>
          <p:cNvPr id="31" name="Oval 30"/>
          <p:cNvSpPr/>
          <p:nvPr/>
        </p:nvSpPr>
        <p:spPr>
          <a:xfrm>
            <a:off x="3717036" y="3736238"/>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2" name="Oval 31"/>
          <p:cNvSpPr/>
          <p:nvPr/>
        </p:nvSpPr>
        <p:spPr>
          <a:xfrm>
            <a:off x="7784502" y="3009989"/>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3" name="Oval 32"/>
          <p:cNvSpPr/>
          <p:nvPr/>
        </p:nvSpPr>
        <p:spPr>
          <a:xfrm>
            <a:off x="9518904" y="5100764"/>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4" name="SG cmp diff 4"/>
          <p:cNvSpPr txBox="1"/>
          <p:nvPr/>
        </p:nvSpPr>
        <p:spPr>
          <a:xfrm>
            <a:off x="9966959" y="5176075"/>
            <a:ext cx="4571999" cy="966977"/>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Colour: </a:t>
            </a:r>
            <a:r>
              <a:rPr sz="1550" b="0">
                <a:solidFill>
                  <a:srgbClr val="000000"/>
                </a:solidFill>
                <a:latin typeface="Arial"/>
              </a:rPr>
              <a:t>Stains colour the real cells: purple nuclei and pale pink-purple cells. Without stains they are almost colourless. The diagram's colours only show the types of cell.</a:t>
            </a:r>
          </a:p>
        </p:txBody>
      </p:sp>
      <p:sp>
        <p:nvSpPr>
          <p:cNvPr id="35" name="Oval 34"/>
          <p:cNvSpPr/>
          <p:nvPr/>
        </p:nvSpPr>
        <p:spPr>
          <a:xfrm>
            <a:off x="2458821" y="515959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6" name="Oval 35"/>
          <p:cNvSpPr/>
          <p:nvPr/>
        </p:nvSpPr>
        <p:spPr>
          <a:xfrm>
            <a:off x="7668857" y="4550484"/>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7" name="Oval 36"/>
          <p:cNvSpPr/>
          <p:nvPr/>
        </p:nvSpPr>
        <p:spPr>
          <a:xfrm>
            <a:off x="9518904" y="6177470"/>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38" name="SG cmp diff 5"/>
          <p:cNvSpPr txBox="1"/>
          <p:nvPr/>
        </p:nvSpPr>
        <p:spPr>
          <a:xfrm>
            <a:off x="9966959" y="6252781"/>
            <a:ext cx="4571999" cy="736663"/>
          </a:xfrm>
          <a:prstGeom prst="rect">
            <a:avLst/>
          </a:prstGeom>
          <a:noFill/>
        </p:spPr>
        <p:txBody>
          <a:bodyPr wrap="square" lIns="0" rIns="0" tIns="0" bIns="0" anchor="t">
            <a:spAutoFit/>
          </a:bodyPr>
          <a:lstStyle/>
          <a:p>
            <a:pPr algn="l">
              <a:spcAft>
                <a:spcPts val="0"/>
              </a:spcAft>
            </a:pPr>
            <a:r>
              <a:rPr sz="1550" b="1">
                <a:solidFill>
                  <a:srgbClr val="000000"/>
                </a:solidFill>
                <a:latin typeface="Arial"/>
              </a:rPr>
              <a:t>Size: </a:t>
            </a:r>
            <a:r>
              <a:rPr sz="1550" b="0">
                <a:solidFill>
                  <a:srgbClr val="000000"/>
                </a:solidFill>
                <a:latin typeface="Arial"/>
              </a:rPr>
              <a:t>Real stem cells are tiny: about 10 µm across (the scale bar is 50 µm). The diagram draws every cell big, so you can see it.</a:t>
            </a:r>
          </a:p>
        </p:txBody>
      </p:sp>
      <p:sp>
        <p:nvSpPr>
          <p:cNvPr id="39" name="Oval 38"/>
          <p:cNvSpPr/>
          <p:nvPr/>
        </p:nvSpPr>
        <p:spPr>
          <a:xfrm>
            <a:off x="3903573" y="538490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0" name="Oval 39"/>
          <p:cNvSpPr/>
          <p:nvPr/>
        </p:nvSpPr>
        <p:spPr>
          <a:xfrm>
            <a:off x="8049947" y="5207239"/>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1" name="SG cmp same"/>
          <p:cNvSpPr txBox="1"/>
          <p:nvPr/>
        </p:nvSpPr>
        <p:spPr>
          <a:xfrm>
            <a:off x="9555480" y="7117461"/>
            <a:ext cx="4965191" cy="506348"/>
          </a:xfrm>
          <a:prstGeom prst="rect">
            <a:avLst/>
          </a:prstGeom>
          <a:noFill/>
        </p:spPr>
        <p:txBody>
          <a:bodyPr wrap="square" lIns="0" rIns="0" tIns="0" bIns="0" anchor="t">
            <a:spAutoFit/>
          </a:bodyPr>
          <a:lstStyle/>
          <a:p>
            <a:pPr algn="l">
              <a:spcAft>
                <a:spcPts val="600"/>
              </a:spcAft>
            </a:pPr>
            <a:r>
              <a:rPr sz="1550" b="1">
                <a:solidFill>
                  <a:srgbClr val="009900"/>
                </a:solidFill>
                <a:latin typeface="Arial"/>
              </a:rPr>
              <a:t>Both show plain, undifferentiated stem cells, and nerve cells that differentiated from them.</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3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3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3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3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3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300"/>
                                        <p:tgtEl>
                                          <p:spTgt spid="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300"/>
                                        <p:tgtEl>
                                          <p:spTgt spid="3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3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3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3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3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300"/>
                                        <p:tgtEl>
                                          <p:spTgt spid="3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300"/>
                                        <p:tgtEl>
                                          <p:spTgt spid="3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3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Divide and differentiate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From one stem cell</a:t>
            </a:r>
          </a:p>
        </p:txBody>
      </p:sp>
      <p:pic>
        <p:nvPicPr>
          <p:cNvPr id="13" name="Picture 12" descr="From one stem cell."/>
          <p:cNvPicPr>
            <a:picLocks noChangeAspect="1"/>
          </p:cNvPicPr>
          <p:nvPr/>
        </p:nvPicPr>
        <p:blipFill>
          <a:blip r:embed="rId4"/>
          <a:stretch>
            <a:fillRect/>
          </a:stretch>
        </p:blipFill>
        <p:spPr>
          <a:xfrm>
            <a:off x="1277484" y="2121407"/>
            <a:ext cx="6954791" cy="4489704"/>
          </a:xfrm>
          <a:prstGeom prst="rect">
            <a:avLst/>
          </a:prstGeom>
        </p:spPr>
      </p:pic>
      <p:sp>
        <p:nvSpPr>
          <p:cNvPr id="14" name="Rectangle 13"/>
          <p:cNvSpPr/>
          <p:nvPr/>
        </p:nvSpPr>
        <p:spPr>
          <a:xfrm>
            <a:off x="731520" y="6720840"/>
            <a:ext cx="8046719" cy="9144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6720840"/>
            <a:ext cx="7680959" cy="914400"/>
          </a:xfrm>
          <a:prstGeom prst="rect">
            <a:avLst/>
          </a:prstGeom>
          <a:noFill/>
        </p:spPr>
        <p:txBody>
          <a:bodyPr wrap="square" lIns="0" rIns="0" tIns="0" bIns="0" anchor="ctr">
            <a:spAutoFit/>
          </a:bodyPr>
          <a:lstStyle/>
          <a:p>
            <a:pPr algn="l">
              <a:spcAft>
                <a:spcPts val="300"/>
              </a:spcAft>
            </a:pPr>
            <a:r>
              <a:rPr sz="2000" b="1">
                <a:solidFill>
                  <a:srgbClr val="438FC9"/>
                </a:solidFill>
                <a:latin typeface="Arial"/>
                <a:hlinkClick r:id="rId3"/>
              </a:rPr>
              <a:t>▶ Online lesson, screen 3: Divide and differentiate</a:t>
            </a:r>
          </a:p>
          <a:p>
            <a:pPr algn="l">
              <a:spcAft>
                <a:spcPts val="300"/>
              </a:spcAft>
            </a:pPr>
            <a:r>
              <a:rPr sz="1500" b="0">
                <a:solidFill>
                  <a:srgbClr val="5A5A5A"/>
                </a:solidFill>
                <a:latin typeface="Arial"/>
              </a:rPr>
              <a:t>Press Next step. At each step, say: is the cell dividing or differentiating?</a:t>
            </a:r>
          </a:p>
        </p:txBody>
      </p:sp>
      <p:sp>
        <p:nvSpPr>
          <p:cNvPr id="16" name="Rectangle 15"/>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9" name="Oval 18"/>
          <p:cNvSpPr/>
          <p:nvPr/>
        </p:nvSpPr>
        <p:spPr>
          <a:xfrm>
            <a:off x="9464040" y="213233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20" name="TextBox 19"/>
          <p:cNvSpPr txBox="1"/>
          <p:nvPr/>
        </p:nvSpPr>
        <p:spPr>
          <a:xfrm>
            <a:off x="10012680" y="2194560"/>
            <a:ext cx="4480560" cy="328040"/>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A stem cell:</a:t>
            </a:r>
            <a:r>
              <a:rPr sz="1900" b="0">
                <a:solidFill>
                  <a:srgbClr val="000000"/>
                </a:solidFill>
                <a:latin typeface="Arial"/>
              </a:rPr>
              <a:t> plain, with a big nucleus.</a:t>
            </a:r>
          </a:p>
        </p:txBody>
      </p:sp>
      <p:sp>
        <p:nvSpPr>
          <p:cNvPr id="21" name="Oval 20"/>
          <p:cNvSpPr/>
          <p:nvPr/>
        </p:nvSpPr>
        <p:spPr>
          <a:xfrm>
            <a:off x="9464040" y="289337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2" name="TextBox 21"/>
          <p:cNvSpPr txBox="1"/>
          <p:nvPr/>
        </p:nvSpPr>
        <p:spPr>
          <a:xfrm>
            <a:off x="10012680" y="2955607"/>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Divide:</a:t>
            </a:r>
            <a:r>
              <a:rPr sz="1900" b="0">
                <a:solidFill>
                  <a:srgbClr val="000000"/>
                </a:solidFill>
                <a:latin typeface="Arial"/>
              </a:rPr>
              <a:t> mitosis makes two identical stem cells.</a:t>
            </a:r>
          </a:p>
        </p:txBody>
      </p:sp>
      <p:sp>
        <p:nvSpPr>
          <p:cNvPr id="23" name="Oval 22"/>
          <p:cNvSpPr/>
          <p:nvPr/>
        </p:nvSpPr>
        <p:spPr>
          <a:xfrm>
            <a:off x="9464040" y="378015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4" name="TextBox 23"/>
          <p:cNvSpPr txBox="1"/>
          <p:nvPr/>
        </p:nvSpPr>
        <p:spPr>
          <a:xfrm>
            <a:off x="10012680" y="3842385"/>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Stay:</a:t>
            </a:r>
            <a:r>
              <a:rPr sz="1900" b="0">
                <a:solidFill>
                  <a:srgbClr val="000000"/>
                </a:solidFill>
                <a:latin typeface="Arial"/>
              </a:rPr>
              <a:t> some stay as stem cells, to divide again.</a:t>
            </a:r>
          </a:p>
        </p:txBody>
      </p:sp>
      <p:sp>
        <p:nvSpPr>
          <p:cNvPr id="25" name="Oval 24"/>
          <p:cNvSpPr/>
          <p:nvPr/>
        </p:nvSpPr>
        <p:spPr>
          <a:xfrm>
            <a:off x="9464040" y="4666932"/>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6" name="TextBox 25"/>
          <p:cNvSpPr txBox="1"/>
          <p:nvPr/>
        </p:nvSpPr>
        <p:spPr>
          <a:xfrm>
            <a:off x="10012680" y="4729162"/>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Differentiate:</a:t>
            </a:r>
            <a:r>
              <a:rPr sz="1900" b="0">
                <a:solidFill>
                  <a:srgbClr val="000000"/>
                </a:solidFill>
                <a:latin typeface="Arial"/>
              </a:rPr>
              <a:t> others gain the structures they need for one job.</a:t>
            </a:r>
          </a:p>
        </p:txBody>
      </p:sp>
      <p:sp>
        <p:nvSpPr>
          <p:cNvPr id="27" name="Oval 26"/>
          <p:cNvSpPr/>
          <p:nvPr/>
        </p:nvSpPr>
        <p:spPr>
          <a:xfrm>
            <a:off x="9464040" y="555371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8" name="TextBox 27"/>
          <p:cNvSpPr txBox="1"/>
          <p:nvPr/>
        </p:nvSpPr>
        <p:spPr>
          <a:xfrm>
            <a:off x="10012680" y="5615940"/>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Specialised:</a:t>
            </a:r>
            <a:r>
              <a:rPr sz="1900" b="0">
                <a:solidFill>
                  <a:srgbClr val="000000"/>
                </a:solidFill>
                <a:latin typeface="Arial"/>
              </a:rPr>
              <a:t> a nerve cell, a muscle cell, a red blood cell.</a:t>
            </a:r>
          </a:p>
        </p:txBody>
      </p:sp>
      <p:sp>
        <p:nvSpPr>
          <p:cNvPr id="29" name="TextBox 28"/>
          <p:cNvSpPr txBox="1"/>
          <p:nvPr/>
        </p:nvSpPr>
        <p:spPr>
          <a:xfrm>
            <a:off x="10012680" y="6548437"/>
            <a:ext cx="4480560" cy="892683"/>
          </a:xfrm>
          <a:prstGeom prst="rect">
            <a:avLst/>
          </a:prstGeom>
          <a:noFill/>
        </p:spPr>
        <p:txBody>
          <a:bodyPr wrap="square" lIns="0" rIns="0" tIns="0" bIns="0" anchor="t">
            <a:spAutoFit/>
          </a:bodyPr>
          <a:lstStyle/>
          <a:p>
            <a:pPr algn="l">
              <a:spcAft>
                <a:spcPts val="600"/>
              </a:spcAft>
            </a:pPr>
            <a:r>
              <a:rPr sz="1900" b="1">
                <a:solidFill>
                  <a:srgbClr val="009900"/>
                </a:solidFill>
                <a:latin typeface="Arial"/>
              </a:rPr>
              <a:t>Division makes more cells. Differentiation changes what a cell can do.</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3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300"/>
                                        <p:tgtEl>
                                          <p:spTgt spid="2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3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3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3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3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3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3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3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Where stem cells are found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sources</a:t>
            </a:r>
          </a:p>
        </p:txBody>
      </p:sp>
      <p:pic>
        <p:nvPicPr>
          <p:cNvPr id="13" name="Picture 12" descr="Three sources."/>
          <p:cNvPicPr>
            <a:picLocks noChangeAspect="1"/>
          </p:cNvPicPr>
          <p:nvPr/>
        </p:nvPicPr>
        <p:blipFill>
          <a:blip r:embed="rId4"/>
          <a:stretch>
            <a:fillRect/>
          </a:stretch>
        </p:blipFill>
        <p:spPr>
          <a:xfrm>
            <a:off x="731520" y="2519984"/>
            <a:ext cx="8046719" cy="3692550"/>
          </a:xfrm>
          <a:prstGeom prst="rect">
            <a:avLst/>
          </a:prstGeom>
        </p:spPr>
      </p:pic>
      <p:sp>
        <p:nvSpPr>
          <p:cNvPr id="14" name="Rectangle 13"/>
          <p:cNvSpPr/>
          <p:nvPr/>
        </p:nvSpPr>
        <p:spPr>
          <a:xfrm>
            <a:off x="731520" y="6720840"/>
            <a:ext cx="8046719" cy="9144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6720840"/>
            <a:ext cx="7680959" cy="914400"/>
          </a:xfrm>
          <a:prstGeom prst="rect">
            <a:avLst/>
          </a:prstGeom>
          <a:noFill/>
        </p:spPr>
        <p:txBody>
          <a:bodyPr wrap="square" lIns="0" rIns="0" tIns="0" bIns="0" anchor="ctr">
            <a:spAutoFit/>
          </a:bodyPr>
          <a:lstStyle/>
          <a:p>
            <a:pPr algn="l">
              <a:spcAft>
                <a:spcPts val="300"/>
              </a:spcAft>
            </a:pPr>
            <a:r>
              <a:rPr sz="2000" b="1">
                <a:solidFill>
                  <a:srgbClr val="438FC9"/>
                </a:solidFill>
                <a:latin typeface="Arial"/>
                <a:hlinkClick r:id="rId3"/>
              </a:rPr>
              <a:t>▶ Online lesson, screen 4: Where stem cells are found</a:t>
            </a:r>
          </a:p>
          <a:p>
            <a:pPr algn="l">
              <a:spcAft>
                <a:spcPts val="300"/>
              </a:spcAft>
            </a:pPr>
            <a:r>
              <a:rPr sz="1500" b="0">
                <a:solidFill>
                  <a:srgbClr val="5A5A5A"/>
                </a:solidFill>
                <a:latin typeface="Arial"/>
              </a:rPr>
              <a:t>Tap each chip. Most, many or any: which word goes with each source?</a:t>
            </a:r>
          </a:p>
        </p:txBody>
      </p:sp>
      <p:sp>
        <p:nvSpPr>
          <p:cNvPr id="16" name="Rectangle 15"/>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19" name="TextBox 18"/>
          <p:cNvSpPr txBox="1"/>
          <p:nvPr/>
        </p:nvSpPr>
        <p:spPr>
          <a:xfrm>
            <a:off x="9418320" y="2148840"/>
            <a:ext cx="5120640" cy="5486400"/>
          </a:xfrm>
          <a:prstGeom prst="rect">
            <a:avLst/>
          </a:prstGeom>
          <a:noFill/>
        </p:spPr>
        <p:txBody>
          <a:bodyPr wrap="square" lIns="0" rIns="0" tIns="0" bIns="0" anchor="t">
            <a:spAutoFit/>
          </a:bodyPr>
          <a:lstStyle/>
          <a:p>
            <a:pPr algn="l">
              <a:spcAft>
                <a:spcPts val="1600"/>
              </a:spcAft>
            </a:pPr>
            <a:r>
              <a:rPr sz="2000" b="1">
                <a:solidFill>
                  <a:srgbClr val="000000"/>
                </a:solidFill>
                <a:latin typeface="Arial"/>
              </a:rPr>
              <a:t>Embryo:</a:t>
            </a:r>
            <a:r>
              <a:rPr sz="2000" b="0">
                <a:solidFill>
                  <a:srgbClr val="000000"/>
                </a:solidFill>
                <a:latin typeface="Arial"/>
              </a:rPr>
              <a:t> its stem cells make all the cells of the body as it grows. In a lab, they can be made to differentiate into </a:t>
            </a:r>
            <a:r>
              <a:rPr sz="2000" b="1">
                <a:solidFill>
                  <a:srgbClr val="000000"/>
                </a:solidFill>
                <a:latin typeface="Arial"/>
              </a:rPr>
              <a:t>most</a:t>
            </a:r>
            <a:r>
              <a:rPr sz="2000" b="0">
                <a:solidFill>
                  <a:srgbClr val="000000"/>
                </a:solidFill>
                <a:latin typeface="Arial"/>
              </a:rPr>
              <a:t> types of human cell.</a:t>
            </a:r>
          </a:p>
          <a:p>
            <a:pPr algn="l">
              <a:spcAft>
                <a:spcPts val="1600"/>
              </a:spcAft>
            </a:pPr>
            <a:r>
              <a:rPr sz="2000" b="1">
                <a:solidFill>
                  <a:srgbClr val="000000"/>
                </a:solidFill>
                <a:latin typeface="Arial"/>
              </a:rPr>
              <a:t>Adult bone marrow:</a:t>
            </a:r>
            <a:r>
              <a:rPr sz="2000" b="0">
                <a:solidFill>
                  <a:srgbClr val="000000"/>
                </a:solidFill>
                <a:latin typeface="Arial"/>
              </a:rPr>
              <a:t> stem cells can form </a:t>
            </a:r>
            <a:r>
              <a:rPr sz="2000" b="1">
                <a:solidFill>
                  <a:srgbClr val="000000"/>
                </a:solidFill>
                <a:latin typeface="Arial"/>
              </a:rPr>
              <a:t>many</a:t>
            </a:r>
            <a:r>
              <a:rPr sz="2000" b="0">
                <a:solidFill>
                  <a:srgbClr val="000000"/>
                </a:solidFill>
                <a:latin typeface="Arial"/>
              </a:rPr>
              <a:t> types of cell, including blood cells. They replace cells that wear out.</a:t>
            </a:r>
          </a:p>
          <a:p>
            <a:pPr algn="l">
              <a:spcAft>
                <a:spcPts val="1600"/>
              </a:spcAft>
            </a:pPr>
            <a:r>
              <a:rPr sz="2000" b="1">
                <a:solidFill>
                  <a:srgbClr val="000000"/>
                </a:solidFill>
                <a:latin typeface="Arial"/>
              </a:rPr>
              <a:t>Meristem</a:t>
            </a:r>
            <a:r>
              <a:rPr sz="2000" b="0">
                <a:solidFill>
                  <a:srgbClr val="000000"/>
                </a:solidFill>
                <a:latin typeface="Arial"/>
              </a:rPr>
              <a:t> (tips of roots and shoots): cells can differentiate into </a:t>
            </a:r>
            <a:r>
              <a:rPr sz="2000" b="1">
                <a:solidFill>
                  <a:srgbClr val="000000"/>
                </a:solidFill>
                <a:latin typeface="Arial"/>
              </a:rPr>
              <a:t>any</a:t>
            </a:r>
            <a:r>
              <a:rPr sz="2000" b="0">
                <a:solidFill>
                  <a:srgbClr val="000000"/>
                </a:solidFill>
                <a:latin typeface="Arial"/>
              </a:rPr>
              <a:t> type of plant cell, throughout the life of the plant.</a:t>
            </a:r>
          </a:p>
          <a:p>
            <a:pPr algn="l">
              <a:spcAft>
                <a:spcPts val="1600"/>
              </a:spcAft>
            </a:pPr>
            <a:r>
              <a:rPr sz="2000" b="0">
                <a:solidFill>
                  <a:srgbClr val="000000"/>
                </a:solidFill>
                <a:latin typeface="Arial"/>
              </a:rPr>
              <a:t>Adult stem cells form fewer types of cell than embryonic stem cells.</a:t>
            </a:r>
          </a:p>
          <a:p>
            <a:pPr algn="l">
              <a:spcAft>
                <a:spcPts val="1600"/>
              </a:spcAft>
            </a:pPr>
            <a:r>
              <a:rPr sz="2000" b="1">
                <a:solidFill>
                  <a:srgbClr val="009900"/>
                </a:solidFill>
                <a:latin typeface="Arial"/>
              </a:rPr>
              <a:t>Most, many, any: embryo, adult, plant.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3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3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3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3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describes a stem cell?</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specialised cell with one job</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cell that can no longer divide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An undifferentiated cell that can divide and differentiate into other types of cell</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stem cell divides by mitosis. What does it make?</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Two genetically identical stem cells</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Two specialised cells</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One bigger stem cell</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stem cells can differentiate into any type of plant cell, all through the plant's life?</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Adult bone marrow stem cells</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Meristem cells</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Embryonic stem cells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describes a stem cell?</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specialised cell with one job</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cell that can no longer divide</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An undifferentiated cell that can divide and differentiate into other types of cell</a:t>
            </a:r>
          </a:p>
        </p:txBody>
      </p:sp>
      <p:sp>
        <p:nvSpPr>
          <p:cNvPr id="21" name="SG cp1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An undifferentiated cell that can divide and differentiate into other types of cell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It is not yet specialised, so it can become other types of cell.</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stem cell divides by mitosis. What does it make?</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Two genetically identical stem cells</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Two specialised cells</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One bigger stem cell</a:t>
            </a:r>
          </a:p>
        </p:txBody>
      </p:sp>
      <p:sp>
        <p:nvSpPr>
          <p:cNvPr id="30" name="SG cp1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Two genetically identical stem cells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Mitosis makes two identical cells. Differentiation is a separate step.</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stem cells can differentiate into any type of plant cell, all through the plant's life?</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Adult bone marrow stem cells</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Meristem cells</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Embryonic stem cells</a:t>
            </a:r>
          </a:p>
        </p:txBody>
      </p:sp>
      <p:sp>
        <p:nvSpPr>
          <p:cNvPr id="39" name="SG cp1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Meristem cells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Meristems are at the tips of roots and shoots.</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4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Bone marrow makes new blood cells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Inside a bone</a:t>
            </a:r>
          </a:p>
        </p:txBody>
      </p:sp>
      <p:pic>
        <p:nvPicPr>
          <p:cNvPr id="13" name="Picture 12" descr="Inside a bone."/>
          <p:cNvPicPr>
            <a:picLocks noChangeAspect="1"/>
          </p:cNvPicPr>
          <p:nvPr/>
        </p:nvPicPr>
        <p:blipFill>
          <a:blip r:embed="rId4"/>
          <a:stretch>
            <a:fillRect/>
          </a:stretch>
        </p:blipFill>
        <p:spPr>
          <a:xfrm>
            <a:off x="731520" y="2140000"/>
            <a:ext cx="8046719" cy="4452518"/>
          </a:xfrm>
          <a:prstGeom prst="rect">
            <a:avLst/>
          </a:prstGeom>
        </p:spPr>
      </p:pic>
      <p:sp>
        <p:nvSpPr>
          <p:cNvPr id="14" name="Rectangle 13"/>
          <p:cNvSpPr/>
          <p:nvPr/>
        </p:nvSpPr>
        <p:spPr>
          <a:xfrm>
            <a:off x="731520" y="6720840"/>
            <a:ext cx="8046719" cy="9144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6720840"/>
            <a:ext cx="7680959" cy="914400"/>
          </a:xfrm>
          <a:prstGeom prst="rect">
            <a:avLst/>
          </a:prstGeom>
          <a:noFill/>
        </p:spPr>
        <p:txBody>
          <a:bodyPr wrap="square" lIns="0" rIns="0" tIns="0" bIns="0" anchor="ctr">
            <a:spAutoFit/>
          </a:bodyPr>
          <a:lstStyle/>
          <a:p>
            <a:pPr algn="l">
              <a:spcAft>
                <a:spcPts val="300"/>
              </a:spcAft>
            </a:pPr>
            <a:r>
              <a:rPr sz="1900" b="1">
                <a:solidFill>
                  <a:srgbClr val="438FC9"/>
                </a:solidFill>
                <a:latin typeface="Arial"/>
                <a:hlinkClick r:id="rId3"/>
              </a:rPr>
              <a:t>▶ Online lesson, screen 6: Bone marrow makes new blood cells</a:t>
            </a:r>
          </a:p>
          <a:p>
            <a:pPr algn="l">
              <a:spcAft>
                <a:spcPts val="300"/>
              </a:spcAft>
            </a:pPr>
            <a:r>
              <a:rPr sz="1500" b="0">
                <a:solidFill>
                  <a:srgbClr val="5A5A5A"/>
                </a:solidFill>
                <a:latin typeface="Arial"/>
              </a:rPr>
              <a:t>Watch one stem cell. Which new cell stays a stem cell?</a:t>
            </a:r>
          </a:p>
        </p:txBody>
      </p:sp>
      <p:sp>
        <p:nvSpPr>
          <p:cNvPr id="16" name="Rectangle 15"/>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19" name="TextBox 18"/>
          <p:cNvSpPr txBox="1"/>
          <p:nvPr/>
        </p:nvSpPr>
        <p:spPr>
          <a:xfrm>
            <a:off x="9418320" y="2148840"/>
            <a:ext cx="5120640" cy="5486400"/>
          </a:xfrm>
          <a:prstGeom prst="rect">
            <a:avLst/>
          </a:prstGeom>
          <a:noFill/>
        </p:spPr>
        <p:txBody>
          <a:bodyPr wrap="square" lIns="0" rIns="0" tIns="0" bIns="0" anchor="t">
            <a:spAutoFit/>
          </a:bodyPr>
          <a:lstStyle/>
          <a:p>
            <a:pPr algn="l">
              <a:spcAft>
                <a:spcPts val="1600"/>
              </a:spcAft>
            </a:pPr>
            <a:r>
              <a:rPr sz="2000" b="0">
                <a:solidFill>
                  <a:srgbClr val="000000"/>
                </a:solidFill>
                <a:latin typeface="Arial"/>
              </a:rPr>
              <a:t>Adult stem cells </a:t>
            </a:r>
            <a:r>
              <a:rPr sz="2000" b="1">
                <a:solidFill>
                  <a:srgbClr val="000000"/>
                </a:solidFill>
                <a:latin typeface="Arial"/>
              </a:rPr>
              <a:t>repair</a:t>
            </a:r>
            <a:r>
              <a:rPr sz="2000" b="0">
                <a:solidFill>
                  <a:srgbClr val="000000"/>
                </a:solidFill>
                <a:latin typeface="Arial"/>
              </a:rPr>
              <a:t> the body and </a:t>
            </a:r>
            <a:r>
              <a:rPr sz="2000" b="1">
                <a:solidFill>
                  <a:srgbClr val="000000"/>
                </a:solidFill>
                <a:latin typeface="Arial"/>
              </a:rPr>
              <a:t>replace</a:t>
            </a:r>
            <a:r>
              <a:rPr sz="2000" b="0">
                <a:solidFill>
                  <a:srgbClr val="000000"/>
                </a:solidFill>
                <a:latin typeface="Arial"/>
              </a:rPr>
              <a:t> cells that wear out.</a:t>
            </a:r>
          </a:p>
          <a:p>
            <a:pPr algn="l">
              <a:spcAft>
                <a:spcPts val="1600"/>
              </a:spcAft>
            </a:pPr>
            <a:r>
              <a:rPr sz="2000" b="1">
                <a:solidFill>
                  <a:srgbClr val="000000"/>
                </a:solidFill>
                <a:latin typeface="Arial"/>
              </a:rPr>
              <a:t>Bone marrow</a:t>
            </a:r>
            <a:r>
              <a:rPr sz="2000" b="0">
                <a:solidFill>
                  <a:srgbClr val="000000"/>
                </a:solidFill>
                <a:latin typeface="Arial"/>
              </a:rPr>
              <a:t> is the soft tissue inside some bones, where blood cells are made.</a:t>
            </a:r>
          </a:p>
          <a:p>
            <a:pPr algn="l">
              <a:spcAft>
                <a:spcPts val="1600"/>
              </a:spcAft>
            </a:pPr>
            <a:r>
              <a:rPr sz="2000" b="0">
                <a:solidFill>
                  <a:srgbClr val="000000"/>
                </a:solidFill>
                <a:latin typeface="Arial"/>
              </a:rPr>
              <a:t>Its stem cells divide all the time. Some new cells differentiate into </a:t>
            </a:r>
            <a:r>
              <a:rPr sz="2000" b="1">
                <a:solidFill>
                  <a:srgbClr val="000000"/>
                </a:solidFill>
                <a:latin typeface="Arial"/>
              </a:rPr>
              <a:t>red blood cells</a:t>
            </a:r>
            <a:r>
              <a:rPr sz="2000" b="0">
                <a:solidFill>
                  <a:srgbClr val="000000"/>
                </a:solidFill>
                <a:latin typeface="Arial"/>
              </a:rPr>
              <a:t> or </a:t>
            </a:r>
            <a:r>
              <a:rPr sz="2000" b="1">
                <a:solidFill>
                  <a:srgbClr val="000000"/>
                </a:solidFill>
                <a:latin typeface="Arial"/>
              </a:rPr>
              <a:t>white blood cells</a:t>
            </a:r>
            <a:r>
              <a:rPr sz="2000" b="0">
                <a:solidFill>
                  <a:srgbClr val="000000"/>
                </a:solidFill>
                <a:latin typeface="Arial"/>
              </a:rPr>
              <a:t>.</a:t>
            </a:r>
          </a:p>
          <a:p>
            <a:pPr algn="l">
              <a:spcAft>
                <a:spcPts val="1600"/>
              </a:spcAft>
            </a:pPr>
            <a:r>
              <a:rPr sz="2000" b="0">
                <a:solidFill>
                  <a:srgbClr val="000000"/>
                </a:solidFill>
                <a:latin typeface="Arial"/>
              </a:rPr>
              <a:t>A red blood cell lasts only about 120 days. Your bone marrow makes about 2 million new ones every second.</a:t>
            </a:r>
          </a:p>
          <a:p>
            <a:pPr algn="l">
              <a:spcAft>
                <a:spcPts val="1600"/>
              </a:spcAft>
            </a:pPr>
            <a:r>
              <a:rPr sz="2000" b="1">
                <a:solidFill>
                  <a:srgbClr val="009900"/>
                </a:solidFill>
                <a:latin typeface="Arial"/>
              </a:rPr>
              <a:t>A bone marrow transplant from a donor already helps people with some blood disorders, such as leukaemia.</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3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3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3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xEl>
                                              <p:pRg st="4" end="4"/>
                                            </p:txEl>
                                          </p:spTgt>
                                        </p:tgtEl>
                                        <p:attrNameLst>
                                          <p:attrName>style.visibility</p:attrName>
                                        </p:attrNameLst>
                                      </p:cBhvr>
                                      <p:to>
                                        <p:strVal val="visible"/>
                                      </p:to>
                                    </p:set>
                                    <p:animEffect transition="in" filter="fade">
                                      <p:cBhvr>
                                        <p:cTn id="27" dur="3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Cloning plants from meristems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731520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731520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70408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Seeds or clones?</a:t>
            </a:r>
          </a:p>
        </p:txBody>
      </p:sp>
      <p:pic>
        <p:nvPicPr>
          <p:cNvPr id="13" name="Picture 12" descr="Seeds or clones?."/>
          <p:cNvPicPr>
            <a:picLocks noChangeAspect="1"/>
          </p:cNvPicPr>
          <p:nvPr/>
        </p:nvPicPr>
        <p:blipFill>
          <a:blip r:embed="rId4"/>
          <a:stretch>
            <a:fillRect/>
          </a:stretch>
        </p:blipFill>
        <p:spPr>
          <a:xfrm>
            <a:off x="731520" y="2420721"/>
            <a:ext cx="6949440" cy="3845357"/>
          </a:xfrm>
          <a:prstGeom prst="rect">
            <a:avLst/>
          </a:prstGeom>
        </p:spPr>
      </p:pic>
      <p:sp>
        <p:nvSpPr>
          <p:cNvPr id="14" name="Rectangle 13"/>
          <p:cNvSpPr/>
          <p:nvPr/>
        </p:nvSpPr>
        <p:spPr>
          <a:xfrm>
            <a:off x="731520" y="6675120"/>
            <a:ext cx="6949440" cy="96012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6675120"/>
            <a:ext cx="6583679" cy="960120"/>
          </a:xfrm>
          <a:prstGeom prst="rect">
            <a:avLst/>
          </a:prstGeom>
          <a:noFill/>
        </p:spPr>
        <p:txBody>
          <a:bodyPr wrap="square" lIns="0" rIns="0" tIns="0" bIns="0" anchor="ctr">
            <a:spAutoFit/>
          </a:bodyPr>
          <a:lstStyle/>
          <a:p>
            <a:pPr algn="l">
              <a:spcAft>
                <a:spcPts val="300"/>
              </a:spcAft>
            </a:pPr>
            <a:r>
              <a:rPr sz="1700" b="1">
                <a:solidFill>
                  <a:srgbClr val="438FC9"/>
                </a:solidFill>
                <a:latin typeface="Arial"/>
                <a:hlinkClick r:id="rId3"/>
              </a:rPr>
              <a:t>▶ Online lesson, screen 7: Cloning plants from meristems</a:t>
            </a:r>
          </a:p>
          <a:p>
            <a:pPr algn="l">
              <a:spcAft>
                <a:spcPts val="300"/>
              </a:spcAft>
            </a:pPr>
            <a:r>
              <a:rPr sz="1500" b="0">
                <a:solidFill>
                  <a:srgbClr val="5A5A5A"/>
                </a:solidFill>
                <a:latin typeface="Arial"/>
              </a:rPr>
              <a:t>Press Grow the plants, then A new disease arrives. Which field does better?</a:t>
            </a:r>
          </a:p>
        </p:txBody>
      </p:sp>
      <p:sp>
        <p:nvSpPr>
          <p:cNvPr id="16" name="Rectangle 15"/>
          <p:cNvSpPr/>
          <p:nvPr/>
        </p:nvSpPr>
        <p:spPr>
          <a:xfrm>
            <a:off x="8138160" y="1508760"/>
            <a:ext cx="65379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138160" y="1508760"/>
            <a:ext cx="653796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75320" y="1508760"/>
            <a:ext cx="62636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19" name="TextBox 18"/>
          <p:cNvSpPr txBox="1"/>
          <p:nvPr/>
        </p:nvSpPr>
        <p:spPr>
          <a:xfrm>
            <a:off x="8321040" y="2121408"/>
            <a:ext cx="6172200" cy="1682750"/>
          </a:xfrm>
          <a:prstGeom prst="rect">
            <a:avLst/>
          </a:prstGeom>
          <a:noFill/>
        </p:spPr>
        <p:txBody>
          <a:bodyPr wrap="square" lIns="0" rIns="0" tIns="0" bIns="0" anchor="t">
            <a:spAutoFit/>
          </a:bodyPr>
          <a:lstStyle/>
          <a:p>
            <a:pPr algn="l">
              <a:spcAft>
                <a:spcPts val="1000"/>
              </a:spcAft>
            </a:pPr>
            <a:r>
              <a:rPr sz="1800" b="0">
                <a:solidFill>
                  <a:srgbClr val="000000"/>
                </a:solidFill>
                <a:latin typeface="Arial"/>
              </a:rPr>
              <a:t>Meristem cells can </a:t>
            </a:r>
            <a:r>
              <a:rPr sz="1800" b="1">
                <a:solidFill>
                  <a:srgbClr val="000000"/>
                </a:solidFill>
                <a:latin typeface="Arial"/>
              </a:rPr>
              <a:t>clone</a:t>
            </a:r>
            <a:r>
              <a:rPr sz="1800" b="0">
                <a:solidFill>
                  <a:srgbClr val="000000"/>
                </a:solidFill>
                <a:latin typeface="Arial"/>
              </a:rPr>
              <a:t> plants quickly and economically.</a:t>
            </a:r>
          </a:p>
          <a:p>
            <a:pPr algn="l">
              <a:spcAft>
                <a:spcPts val="1000"/>
              </a:spcAft>
            </a:pPr>
            <a:r>
              <a:rPr sz="1800" b="0">
                <a:solidFill>
                  <a:srgbClr val="000000"/>
                </a:solidFill>
                <a:latin typeface="Arial"/>
              </a:rPr>
              <a:t>The clones are </a:t>
            </a:r>
            <a:r>
              <a:rPr sz="1800" b="1">
                <a:solidFill>
                  <a:srgbClr val="000000"/>
                </a:solidFill>
                <a:latin typeface="Arial"/>
              </a:rPr>
              <a:t>genetically identical</a:t>
            </a:r>
            <a:r>
              <a:rPr sz="1800" b="0">
                <a:solidFill>
                  <a:srgbClr val="000000"/>
                </a:solidFill>
                <a:latin typeface="Arial"/>
              </a:rPr>
              <a:t>, so they all have the parent's useful features.</a:t>
            </a:r>
          </a:p>
          <a:p>
            <a:pPr algn="l">
              <a:spcAft>
                <a:spcPts val="1000"/>
              </a:spcAft>
            </a:pPr>
            <a:r>
              <a:rPr sz="1800" b="0">
                <a:solidFill>
                  <a:srgbClr val="000000"/>
                </a:solidFill>
                <a:latin typeface="Arial"/>
              </a:rPr>
              <a:t>Rare plants are cloned to save them from extinction; crops are cloned for features such as disease resistance.</a:t>
            </a:r>
          </a:p>
        </p:txBody>
      </p:sp>
      <p:sp>
        <p:nvSpPr>
          <p:cNvPr id="20" name="TextBox 19"/>
          <p:cNvSpPr txBox="1"/>
          <p:nvPr/>
        </p:nvSpPr>
        <p:spPr>
          <a:xfrm>
            <a:off x="8321040" y="3971829"/>
            <a:ext cx="6172200" cy="512064"/>
          </a:xfrm>
          <a:prstGeom prst="rect">
            <a:avLst/>
          </a:prstGeom>
          <a:noFill/>
        </p:spPr>
        <p:txBody>
          <a:bodyPr wrap="square" lIns="0" rIns="0" tIns="0" bIns="0" anchor="t">
            <a:spAutoFit/>
          </a:bodyPr>
          <a:lstStyle/>
          <a:p>
            <a:pPr algn="l">
              <a:spcAft>
                <a:spcPts val="600"/>
              </a:spcAft>
            </a:pPr>
            <a:r>
              <a:rPr sz="1600" b="1">
                <a:solidFill>
                  <a:srgbClr val="223A5A"/>
                </a:solidFill>
                <a:latin typeface="Arial"/>
              </a:rPr>
              <a:t>Plants grown from one parent plant in one year (example data, not real)</a:t>
            </a:r>
          </a:p>
        </p:txBody>
      </p:sp>
      <p:sp>
        <p:nvSpPr>
          <p:cNvPr id="21" name="Rectangle 20"/>
          <p:cNvSpPr/>
          <p:nvPr/>
        </p:nvSpPr>
        <p:spPr>
          <a:xfrm>
            <a:off x="8321040" y="4483893"/>
            <a:ext cx="1600200" cy="555497"/>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Method</a:t>
            </a:r>
          </a:p>
        </p:txBody>
      </p:sp>
      <p:sp>
        <p:nvSpPr>
          <p:cNvPr id="22" name="Rectangle 21"/>
          <p:cNvSpPr/>
          <p:nvPr/>
        </p:nvSpPr>
        <p:spPr>
          <a:xfrm>
            <a:off x="9921240" y="4483893"/>
            <a:ext cx="1188720" cy="555497"/>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Plants grown</a:t>
            </a:r>
          </a:p>
        </p:txBody>
      </p:sp>
      <p:sp>
        <p:nvSpPr>
          <p:cNvPr id="23" name="Rectangle 22"/>
          <p:cNvSpPr/>
          <p:nvPr/>
        </p:nvSpPr>
        <p:spPr>
          <a:xfrm>
            <a:off x="11109960" y="4483893"/>
            <a:ext cx="1691640" cy="555497"/>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With the useful feature</a:t>
            </a:r>
          </a:p>
        </p:txBody>
      </p:sp>
      <p:sp>
        <p:nvSpPr>
          <p:cNvPr id="24" name="Rectangle 23"/>
          <p:cNvSpPr/>
          <p:nvPr/>
        </p:nvSpPr>
        <p:spPr>
          <a:xfrm>
            <a:off x="12801600" y="4483893"/>
            <a:ext cx="1691640" cy="555497"/>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Affected by a new disease</a:t>
            </a:r>
          </a:p>
        </p:txBody>
      </p:sp>
      <p:sp>
        <p:nvSpPr>
          <p:cNvPr id="25" name="Rectangle 24"/>
          <p:cNvSpPr/>
          <p:nvPr/>
        </p:nvSpPr>
        <p:spPr>
          <a:xfrm>
            <a:off x="8321040" y="5039391"/>
            <a:ext cx="160020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Seeds</a:t>
            </a:r>
          </a:p>
        </p:txBody>
      </p:sp>
      <p:sp>
        <p:nvSpPr>
          <p:cNvPr id="26" name="Rectangle 25"/>
          <p:cNvSpPr/>
          <p:nvPr/>
        </p:nvSpPr>
        <p:spPr>
          <a:xfrm>
            <a:off x="9921240" y="5039391"/>
            <a:ext cx="118872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400</a:t>
            </a:r>
          </a:p>
        </p:txBody>
      </p:sp>
      <p:sp>
        <p:nvSpPr>
          <p:cNvPr id="27" name="Rectangle 26"/>
          <p:cNvSpPr/>
          <p:nvPr/>
        </p:nvSpPr>
        <p:spPr>
          <a:xfrm>
            <a:off x="11109960" y="5039391"/>
            <a:ext cx="16916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200 (50 %)</a:t>
            </a:r>
          </a:p>
        </p:txBody>
      </p:sp>
      <p:sp>
        <p:nvSpPr>
          <p:cNvPr id="28" name="Rectangle 27"/>
          <p:cNvSpPr/>
          <p:nvPr/>
        </p:nvSpPr>
        <p:spPr>
          <a:xfrm>
            <a:off x="12801600" y="5039391"/>
            <a:ext cx="1691640" cy="384048"/>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120 (30 %)</a:t>
            </a:r>
          </a:p>
        </p:txBody>
      </p:sp>
      <p:sp>
        <p:nvSpPr>
          <p:cNvPr id="29" name="Rectangle 28"/>
          <p:cNvSpPr/>
          <p:nvPr/>
        </p:nvSpPr>
        <p:spPr>
          <a:xfrm>
            <a:off x="8321040" y="5423439"/>
            <a:ext cx="160020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Clones from meristems</a:t>
            </a:r>
          </a:p>
        </p:txBody>
      </p:sp>
      <p:sp>
        <p:nvSpPr>
          <p:cNvPr id="30" name="Rectangle 29"/>
          <p:cNvSpPr/>
          <p:nvPr/>
        </p:nvSpPr>
        <p:spPr>
          <a:xfrm>
            <a:off x="9921240" y="5423439"/>
            <a:ext cx="118872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10 000</a:t>
            </a:r>
          </a:p>
        </p:txBody>
      </p:sp>
      <p:sp>
        <p:nvSpPr>
          <p:cNvPr id="31" name="Rectangle 30"/>
          <p:cNvSpPr/>
          <p:nvPr/>
        </p:nvSpPr>
        <p:spPr>
          <a:xfrm>
            <a:off x="11109960" y="5423439"/>
            <a:ext cx="169164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10 000 (100 %)</a:t>
            </a:r>
          </a:p>
        </p:txBody>
      </p:sp>
      <p:sp>
        <p:nvSpPr>
          <p:cNvPr id="32" name="Rectangle 31"/>
          <p:cNvSpPr/>
          <p:nvPr/>
        </p:nvSpPr>
        <p:spPr>
          <a:xfrm>
            <a:off x="12801600" y="5423439"/>
            <a:ext cx="169164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10 000 (100 %)</a:t>
            </a:r>
          </a:p>
        </p:txBody>
      </p:sp>
      <p:sp>
        <p:nvSpPr>
          <p:cNvPr id="33" name="TextBox 32"/>
          <p:cNvSpPr txBox="1"/>
          <p:nvPr/>
        </p:nvSpPr>
        <p:spPr>
          <a:xfrm>
            <a:off x="8321040" y="6222047"/>
            <a:ext cx="6172200" cy="298323"/>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Seeds: 200 ÷ 400 × 100 = 50 % have the useful feature.</a:t>
            </a:r>
          </a:p>
        </p:txBody>
      </p:sp>
      <p:sp>
        <p:nvSpPr>
          <p:cNvPr id="34" name="Rectangle 33"/>
          <p:cNvSpPr/>
          <p:nvPr/>
        </p:nvSpPr>
        <p:spPr>
          <a:xfrm>
            <a:off x="8321040" y="6733762"/>
            <a:ext cx="6172200" cy="779526"/>
          </a:xfrm>
          <a:prstGeom prst="rect">
            <a:avLst/>
          </a:prstGeom>
          <a:solidFill>
            <a:srgbClr val="FFFFFF"/>
          </a:solidFill>
          <a:ln w="254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503919" y="6733762"/>
            <a:ext cx="5806440" cy="779526"/>
          </a:xfrm>
          <a:prstGeom prst="rect">
            <a:avLst/>
          </a:prstGeom>
          <a:noFill/>
        </p:spPr>
        <p:txBody>
          <a:bodyPr wrap="square" lIns="0" rIns="0" tIns="0" bIns="0" anchor="ctr">
            <a:spAutoFit/>
          </a:bodyPr>
          <a:lstStyle/>
          <a:p>
            <a:pPr algn="l">
              <a:spcAft>
                <a:spcPts val="0"/>
              </a:spcAft>
            </a:pPr>
            <a:r>
              <a:rPr sz="1700" b="1">
                <a:solidFill>
                  <a:srgbClr val="2E7D32"/>
                </a:solidFill>
                <a:latin typeface="Arial"/>
              </a:rPr>
              <a:t>Watch out: </a:t>
            </a:r>
            <a:r>
              <a:rPr sz="1700" b="0">
                <a:solidFill>
                  <a:srgbClr val="000000"/>
                </a:solidFill>
                <a:latin typeface="Arial"/>
              </a:rPr>
              <a:t>Clones have no variation. If a new disease can attack one, it can attack them all.</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3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3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3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3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3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3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3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300"/>
                                        <p:tgtEl>
                                          <p:spTgt spid="2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300"/>
                                        <p:tgtEl>
                                          <p:spTgt spid="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300"/>
                                        <p:tgtEl>
                                          <p:spTgt spid="2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300"/>
                                        <p:tgtEl>
                                          <p:spTgt spid="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300"/>
                                        <p:tgtEl>
                                          <p:spTgt spid="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300"/>
                                        <p:tgtEl>
                                          <p:spTgt spid="3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3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300"/>
                                        <p:tgtEl>
                                          <p:spTgt spid="3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300"/>
                                        <p:tgtEl>
                                          <p:spTgt spid="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do stem cells in adult bone marrow do?</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make new blood cells to replace old ones.</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can become any type of human cell.</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stop dividing once a person is an adult.</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treatment using stem cells is already used to treat some blood disorders, such as leukaemia?</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blood test</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A bone marrow transplant</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Cloning meristem cells</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743200"/>
            <a:ext cx="4069080" cy="1056132"/>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farmer grows 500 cloned plants of one crop variety. A new disease arrives that this variety cannot resist. What is most likely to happen?</a:t>
            </a:r>
          </a:p>
        </p:txBody>
      </p:sp>
      <p:sp>
        <p:nvSpPr>
          <p:cNvPr id="32" name="SG cp2 q3 opt A"/>
          <p:cNvSpPr/>
          <p:nvPr/>
        </p:nvSpPr>
        <p:spPr>
          <a:xfrm>
            <a:off x="10241280" y="3863340"/>
            <a:ext cx="4069080" cy="894587"/>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About half of the plants will be affected.</a:t>
            </a:r>
          </a:p>
        </p:txBody>
      </p:sp>
      <p:sp>
        <p:nvSpPr>
          <p:cNvPr id="33" name="SG cp2 q3 opt B"/>
          <p:cNvSpPr/>
          <p:nvPr/>
        </p:nvSpPr>
        <p:spPr>
          <a:xfrm>
            <a:off x="10241280" y="4849368"/>
            <a:ext cx="4069080" cy="894587"/>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None of the plants will be affected, because clones are strong.</a:t>
            </a:r>
          </a:p>
        </p:txBody>
      </p:sp>
      <p:sp>
        <p:nvSpPr>
          <p:cNvPr id="34" name="SG cp2 q3 opt C"/>
          <p:cNvSpPr/>
          <p:nvPr/>
        </p:nvSpPr>
        <p:spPr>
          <a:xfrm>
            <a:off x="10241280" y="5835396"/>
            <a:ext cx="4069080" cy="894587"/>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All the plants are likely to be affected.</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What do stem cells in adult bone marrow do?</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make new blood cells to replace old ones.</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can become any type of human cell.</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stop dividing once a person is an adult.</a:t>
            </a:r>
          </a:p>
        </p:txBody>
      </p:sp>
      <p:sp>
        <p:nvSpPr>
          <p:cNvPr id="21" name="SG cp2 q1 answer A"/>
          <p:cNvSpPr/>
          <p:nvPr/>
        </p:nvSpPr>
        <p:spPr>
          <a:xfrm>
            <a:off x="73152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They make new blood cells to replace old ones.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They divide all through life, and some new cells become blood cells.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treatment using stem cells is already used to treat some blood disorders, such as leukaemia?</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blood test</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A bone marrow transplant</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Cloning meristem cells</a:t>
            </a:r>
          </a:p>
        </p:txBody>
      </p:sp>
      <p:sp>
        <p:nvSpPr>
          <p:cNvPr id="30" name="SG cp2 q2 answer B"/>
          <p:cNvSpPr/>
          <p:nvPr/>
        </p:nvSpPr>
        <p:spPr>
          <a:xfrm>
            <a:off x="548640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A bone marrow transplant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Stem cells from a donor's bone marrow make healthy blood cells.</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743200"/>
            <a:ext cx="4069080" cy="1056132"/>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A farmer grows 500 cloned plants of one crop variety. A new disease arrives that this variety cannot resist. What is most likely to happen?</a:t>
            </a:r>
          </a:p>
        </p:txBody>
      </p:sp>
      <p:sp>
        <p:nvSpPr>
          <p:cNvPr id="36" name="SG cp2 q3 opt A"/>
          <p:cNvSpPr/>
          <p:nvPr/>
        </p:nvSpPr>
        <p:spPr>
          <a:xfrm>
            <a:off x="10241280" y="3863340"/>
            <a:ext cx="4069080" cy="894587"/>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About half of the plants will be affected.</a:t>
            </a:r>
          </a:p>
        </p:txBody>
      </p:sp>
      <p:sp>
        <p:nvSpPr>
          <p:cNvPr id="37" name="SG cp2 q3 opt B"/>
          <p:cNvSpPr/>
          <p:nvPr/>
        </p:nvSpPr>
        <p:spPr>
          <a:xfrm>
            <a:off x="10241280" y="4849368"/>
            <a:ext cx="4069080" cy="894587"/>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None of the plants will be affected, because clones are strong.</a:t>
            </a:r>
          </a:p>
        </p:txBody>
      </p:sp>
      <p:sp>
        <p:nvSpPr>
          <p:cNvPr id="38" name="SG cp2 q3 opt C"/>
          <p:cNvSpPr/>
          <p:nvPr/>
        </p:nvSpPr>
        <p:spPr>
          <a:xfrm>
            <a:off x="10241280" y="5835396"/>
            <a:ext cx="4069080" cy="894587"/>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All the plants are likely to be affected.</a:t>
            </a:r>
          </a:p>
        </p:txBody>
      </p:sp>
      <p:sp>
        <p:nvSpPr>
          <p:cNvPr id="39" name="SG cp2 q3 answer C"/>
          <p:cNvSpPr/>
          <p:nvPr/>
        </p:nvSpPr>
        <p:spPr>
          <a:xfrm>
            <a:off x="10241280" y="5835396"/>
            <a:ext cx="4069080" cy="894587"/>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All the plants are likely to be affected.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clones are genetically identical, so if one cannot resist the disease, none can.</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and Q2 slide 10  ·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Stem cells in medicine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Possible treatments</a:t>
            </a:r>
          </a:p>
        </p:txBody>
      </p:sp>
      <p:pic>
        <p:nvPicPr>
          <p:cNvPr id="13" name="Picture 12" descr="Possible treatments."/>
          <p:cNvPicPr>
            <a:picLocks noChangeAspect="1"/>
          </p:cNvPicPr>
          <p:nvPr/>
        </p:nvPicPr>
        <p:blipFill>
          <a:blip r:embed="rId4"/>
          <a:stretch>
            <a:fillRect/>
          </a:stretch>
        </p:blipFill>
        <p:spPr>
          <a:xfrm>
            <a:off x="685800" y="2129226"/>
            <a:ext cx="4343400" cy="5525627"/>
          </a:xfrm>
          <a:prstGeom prst="rect">
            <a:avLst/>
          </a:prstGeom>
        </p:spPr>
      </p:pic>
      <p:sp>
        <p:nvSpPr>
          <p:cNvPr id="14" name="TextBox 13"/>
          <p:cNvSpPr txBox="1"/>
          <p:nvPr/>
        </p:nvSpPr>
        <p:spPr>
          <a:xfrm>
            <a:off x="5120640" y="2176272"/>
            <a:ext cx="3703320" cy="313182"/>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Paralysis</a:t>
            </a:r>
          </a:p>
        </p:txBody>
      </p:sp>
      <p:sp>
        <p:nvSpPr>
          <p:cNvPr id="15" name="TextBox 14"/>
          <p:cNvSpPr txBox="1"/>
          <p:nvPr/>
        </p:nvSpPr>
        <p:spPr>
          <a:xfrm>
            <a:off x="5120640" y="2489453"/>
            <a:ext cx="3703320" cy="521208"/>
          </a:xfrm>
          <a:prstGeom prst="rect">
            <a:avLst/>
          </a:prstGeom>
          <a:noFill/>
        </p:spPr>
        <p:txBody>
          <a:bodyPr wrap="square" lIns="0" rIns="0" tIns="0" bIns="0" anchor="t">
            <a:spAutoFit/>
          </a:bodyPr>
          <a:lstStyle/>
          <a:p>
            <a:pPr algn="l">
              <a:spcAft>
                <a:spcPts val="0"/>
              </a:spcAft>
            </a:pPr>
            <a:r>
              <a:rPr sz="1600" b="0">
                <a:solidFill>
                  <a:srgbClr val="000000"/>
                </a:solidFill>
                <a:latin typeface="Arial"/>
              </a:rPr>
              <a:t>New nerve cells to repair damaged nerves</a:t>
            </a:r>
          </a:p>
        </p:txBody>
      </p:sp>
      <p:sp>
        <p:nvSpPr>
          <p:cNvPr id="16" name="Rounded Rectangle 15"/>
          <p:cNvSpPr/>
          <p:nvPr/>
        </p:nvSpPr>
        <p:spPr>
          <a:xfrm>
            <a:off x="5120640" y="3074670"/>
            <a:ext cx="1821287" cy="329184"/>
          </a:xfrm>
          <a:prstGeom prst="roundRect">
            <a:avLst>
              <a:gd name="adj" fmla="val 50000"/>
            </a:avLst>
          </a:prstGeom>
          <a:solidFill>
            <a:srgbClr val="E6A2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400" b="1">
                <a:solidFill>
                  <a:srgbClr val="FFFFFF"/>
                </a:solidFill>
                <a:latin typeface="Arial"/>
              </a:rPr>
              <a:t>Being researched</a:t>
            </a:r>
          </a:p>
        </p:txBody>
      </p:sp>
      <p:sp>
        <p:nvSpPr>
          <p:cNvPr id="17" name="TextBox 16"/>
          <p:cNvSpPr txBox="1"/>
          <p:nvPr/>
        </p:nvSpPr>
        <p:spPr>
          <a:xfrm>
            <a:off x="5120640" y="4171950"/>
            <a:ext cx="3703320" cy="313182"/>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Diabetes</a:t>
            </a:r>
          </a:p>
        </p:txBody>
      </p:sp>
      <p:sp>
        <p:nvSpPr>
          <p:cNvPr id="18" name="TextBox 17"/>
          <p:cNvSpPr txBox="1"/>
          <p:nvPr/>
        </p:nvSpPr>
        <p:spPr>
          <a:xfrm>
            <a:off x="5120640" y="4485132"/>
            <a:ext cx="3703320" cy="521208"/>
          </a:xfrm>
          <a:prstGeom prst="rect">
            <a:avLst/>
          </a:prstGeom>
          <a:noFill/>
        </p:spPr>
        <p:txBody>
          <a:bodyPr wrap="square" lIns="0" rIns="0" tIns="0" bIns="0" anchor="t">
            <a:spAutoFit/>
          </a:bodyPr>
          <a:lstStyle/>
          <a:p>
            <a:pPr algn="l">
              <a:spcAft>
                <a:spcPts val="0"/>
              </a:spcAft>
            </a:pPr>
            <a:r>
              <a:rPr sz="1600" b="0">
                <a:solidFill>
                  <a:srgbClr val="000000"/>
                </a:solidFill>
                <a:latin typeface="Arial"/>
              </a:rPr>
              <a:t>New cells that make insulin, a hormone that controls blood sugar</a:t>
            </a:r>
          </a:p>
        </p:txBody>
      </p:sp>
      <p:sp>
        <p:nvSpPr>
          <p:cNvPr id="19" name="Rounded Rectangle 18"/>
          <p:cNvSpPr/>
          <p:nvPr/>
        </p:nvSpPr>
        <p:spPr>
          <a:xfrm>
            <a:off x="5120640" y="5070348"/>
            <a:ext cx="1821287" cy="329184"/>
          </a:xfrm>
          <a:prstGeom prst="roundRect">
            <a:avLst>
              <a:gd name="adj" fmla="val 50000"/>
            </a:avLst>
          </a:prstGeom>
          <a:solidFill>
            <a:srgbClr val="E6A2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400" b="1">
                <a:solidFill>
                  <a:srgbClr val="FFFFFF"/>
                </a:solidFill>
                <a:latin typeface="Arial"/>
              </a:rPr>
              <a:t>Being researched</a:t>
            </a:r>
          </a:p>
        </p:txBody>
      </p:sp>
      <p:sp>
        <p:nvSpPr>
          <p:cNvPr id="20" name="TextBox 19"/>
          <p:cNvSpPr txBox="1"/>
          <p:nvPr/>
        </p:nvSpPr>
        <p:spPr>
          <a:xfrm>
            <a:off x="5120640" y="6167628"/>
            <a:ext cx="3703320" cy="580644"/>
          </a:xfrm>
          <a:prstGeom prst="rect">
            <a:avLst/>
          </a:prstGeom>
          <a:noFill/>
        </p:spPr>
        <p:txBody>
          <a:bodyPr wrap="square" lIns="0" rIns="0" tIns="0" bIns="0" anchor="t">
            <a:spAutoFit/>
          </a:bodyPr>
          <a:lstStyle/>
          <a:p>
            <a:pPr algn="l">
              <a:spcAft>
                <a:spcPts val="0"/>
              </a:spcAft>
            </a:pPr>
            <a:r>
              <a:rPr sz="1800" b="1">
                <a:solidFill>
                  <a:srgbClr val="223A5A"/>
                </a:solidFill>
                <a:latin typeface="Arial"/>
              </a:rPr>
              <a:t>Blood disorders, such as leukaemia</a:t>
            </a:r>
          </a:p>
        </p:txBody>
      </p:sp>
      <p:sp>
        <p:nvSpPr>
          <p:cNvPr id="21" name="TextBox 20"/>
          <p:cNvSpPr txBox="1"/>
          <p:nvPr/>
        </p:nvSpPr>
        <p:spPr>
          <a:xfrm>
            <a:off x="5120640" y="6748272"/>
            <a:ext cx="3703320" cy="521208"/>
          </a:xfrm>
          <a:prstGeom prst="rect">
            <a:avLst/>
          </a:prstGeom>
          <a:noFill/>
        </p:spPr>
        <p:txBody>
          <a:bodyPr wrap="square" lIns="0" rIns="0" tIns="0" bIns="0" anchor="t">
            <a:spAutoFit/>
          </a:bodyPr>
          <a:lstStyle/>
          <a:p>
            <a:pPr algn="l">
              <a:spcAft>
                <a:spcPts val="0"/>
              </a:spcAft>
            </a:pPr>
            <a:r>
              <a:rPr sz="1600" b="0">
                <a:solidFill>
                  <a:srgbClr val="000000"/>
                </a:solidFill>
                <a:latin typeface="Arial"/>
              </a:rPr>
              <a:t>New blood cells from a donor's bone marrow stem cells</a:t>
            </a:r>
          </a:p>
        </p:txBody>
      </p:sp>
      <p:sp>
        <p:nvSpPr>
          <p:cNvPr id="22" name="Rounded Rectangle 21"/>
          <p:cNvSpPr/>
          <p:nvPr/>
        </p:nvSpPr>
        <p:spPr>
          <a:xfrm>
            <a:off x="5120640" y="7333488"/>
            <a:ext cx="1168816" cy="329184"/>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400" b="1">
                <a:solidFill>
                  <a:srgbClr val="FFFFFF"/>
                </a:solidFill>
                <a:latin typeface="Arial"/>
              </a:rPr>
              <a:t>Used now</a:t>
            </a:r>
          </a:p>
        </p:txBody>
      </p:sp>
      <p:cxnSp>
        <p:nvCxnSpPr>
          <p:cNvPr id="23" name="Connector 22"/>
          <p:cNvCxnSpPr/>
          <p:nvPr/>
        </p:nvCxnSpPr>
        <p:spPr>
          <a:xfrm>
            <a:off x="5120640" y="3787902"/>
            <a:ext cx="3703319" cy="0"/>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5120640" y="5783580"/>
            <a:ext cx="3703319" cy="0"/>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28" name="TextBox 27"/>
          <p:cNvSpPr txBox="1"/>
          <p:nvPr/>
        </p:nvSpPr>
        <p:spPr>
          <a:xfrm>
            <a:off x="9418320" y="2148840"/>
            <a:ext cx="5120640" cy="5486400"/>
          </a:xfrm>
          <a:prstGeom prst="rect">
            <a:avLst/>
          </a:prstGeom>
          <a:noFill/>
        </p:spPr>
        <p:txBody>
          <a:bodyPr wrap="square" lIns="0" rIns="0" tIns="0" bIns="0" anchor="t">
            <a:spAutoFit/>
          </a:bodyPr>
          <a:lstStyle/>
          <a:p>
            <a:pPr algn="l">
              <a:spcAft>
                <a:spcPts val="1600"/>
              </a:spcAft>
            </a:pPr>
            <a:r>
              <a:rPr sz="2000" b="0">
                <a:solidFill>
                  <a:srgbClr val="000000"/>
                </a:solidFill>
                <a:latin typeface="Arial"/>
              </a:rPr>
              <a:t>Stem cells could be made to differentiate into the cells a patient needs.</a:t>
            </a:r>
          </a:p>
          <a:p>
            <a:pPr algn="l">
              <a:spcAft>
                <a:spcPts val="1600"/>
              </a:spcAft>
            </a:pPr>
            <a:r>
              <a:rPr sz="2000" b="1">
                <a:solidFill>
                  <a:srgbClr val="000000"/>
                </a:solidFill>
                <a:latin typeface="Arial"/>
              </a:rPr>
              <a:t>Used now:</a:t>
            </a:r>
            <a:r>
              <a:rPr sz="2000" b="0">
                <a:solidFill>
                  <a:srgbClr val="000000"/>
                </a:solidFill>
                <a:latin typeface="Arial"/>
              </a:rPr>
              <a:t> bone marrow transplants for some blood disorders, such as leukaemia.</a:t>
            </a:r>
          </a:p>
          <a:p>
            <a:pPr algn="l">
              <a:spcAft>
                <a:spcPts val="1600"/>
              </a:spcAft>
            </a:pPr>
            <a:r>
              <a:rPr sz="2000" b="1">
                <a:solidFill>
                  <a:srgbClr val="000000"/>
                </a:solidFill>
                <a:latin typeface="Arial"/>
              </a:rPr>
              <a:t>Being researched:</a:t>
            </a:r>
            <a:r>
              <a:rPr sz="2000" b="0">
                <a:solidFill>
                  <a:srgbClr val="000000"/>
                </a:solidFill>
                <a:latin typeface="Arial"/>
              </a:rPr>
              <a:t> new cells for people with diabetes, and new nerve cells for people with paralysis.</a:t>
            </a:r>
          </a:p>
          <a:p>
            <a:pPr algn="l">
              <a:spcAft>
                <a:spcPts val="1600"/>
              </a:spcAft>
            </a:pPr>
            <a:r>
              <a:rPr sz="2000" b="0">
                <a:solidFill>
                  <a:srgbClr val="000000"/>
                </a:solidFill>
                <a:latin typeface="Arial"/>
              </a:rPr>
              <a:t>A new treatment needs many years of tests to check it is safe and that it works.</a:t>
            </a:r>
          </a:p>
          <a:p>
            <a:pPr algn="l">
              <a:spcAft>
                <a:spcPts val="1600"/>
              </a:spcAft>
            </a:pPr>
            <a:r>
              <a:rPr sz="2000" b="1">
                <a:solidFill>
                  <a:srgbClr val="009900"/>
                </a:solidFill>
                <a:latin typeface="Arial"/>
              </a:rPr>
              <a:t>Say stem cells may be able to help. Most treatments are not yet cures.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3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3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3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3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3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3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3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3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xEl>
                                              <p:pRg st="0" end="0"/>
                                            </p:txEl>
                                          </p:spTgt>
                                        </p:tgtEl>
                                        <p:attrNameLst>
                                          <p:attrName>style.visibility</p:attrName>
                                        </p:attrNameLst>
                                      </p:cBhvr>
                                      <p:to>
                                        <p:strVal val="visible"/>
                                      </p:to>
                                    </p:set>
                                    <p:animEffect transition="in" filter="fade">
                                      <p:cBhvr>
                                        <p:cTn id="40" dur="300"/>
                                        <p:tgtEl>
                                          <p:spTgt spid="28">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8">
                                            <p:txEl>
                                              <p:pRg st="1" end="1"/>
                                            </p:txEl>
                                          </p:spTgt>
                                        </p:tgtEl>
                                        <p:attrNameLst>
                                          <p:attrName>style.visibility</p:attrName>
                                        </p:attrNameLst>
                                      </p:cBhvr>
                                      <p:to>
                                        <p:strVal val="visible"/>
                                      </p:to>
                                    </p:set>
                                    <p:animEffect transition="in" filter="fade">
                                      <p:cBhvr>
                                        <p:cTn id="45" dur="300"/>
                                        <p:tgtEl>
                                          <p:spTgt spid="28">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8">
                                            <p:txEl>
                                              <p:pRg st="2" end="2"/>
                                            </p:txEl>
                                          </p:spTgt>
                                        </p:tgtEl>
                                        <p:attrNameLst>
                                          <p:attrName>style.visibility</p:attrName>
                                        </p:attrNameLst>
                                      </p:cBhvr>
                                      <p:to>
                                        <p:strVal val="visible"/>
                                      </p:to>
                                    </p:set>
                                    <p:animEffect transition="in" filter="fade">
                                      <p:cBhvr>
                                        <p:cTn id="50" dur="300"/>
                                        <p:tgtEl>
                                          <p:spTgt spid="28">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8">
                                            <p:txEl>
                                              <p:pRg st="3" end="3"/>
                                            </p:txEl>
                                          </p:spTgt>
                                        </p:tgtEl>
                                        <p:attrNameLst>
                                          <p:attrName>style.visibility</p:attrName>
                                        </p:attrNameLst>
                                      </p:cBhvr>
                                      <p:to>
                                        <p:strVal val="visible"/>
                                      </p:to>
                                    </p:set>
                                    <p:animEffect transition="in" filter="fade">
                                      <p:cBhvr>
                                        <p:cTn id="55" dur="300"/>
                                        <p:tgtEl>
                                          <p:spTgt spid="28">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8">
                                            <p:txEl>
                                              <p:pRg st="4" end="4"/>
                                            </p:txEl>
                                          </p:spTgt>
                                        </p:tgtEl>
                                        <p:attrNameLst>
                                          <p:attrName>style.visibility</p:attrName>
                                        </p:attrNameLst>
                                      </p:cBhvr>
                                      <p:to>
                                        <p:strVal val="visible"/>
                                      </p:to>
                                    </p:set>
                                    <p:animEffect transition="in" filter="fade">
                                      <p:cBhvr>
                                        <p:cTn id="60" dur="300"/>
                                        <p:tgtEl>
                                          <p:spTgt spid="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7" grpId="0" animBg="1"/>
      <p:bldP spid="18" grpId="0" animBg="1"/>
      <p:bldP spid="19" grpId="0" animBg="1"/>
      <p:bldP spid="14" grpId="0" animBg="1"/>
      <p:bldP spid="15" grpId="0" animBg="1"/>
      <p:bldP spid="16" grpId="0" animBg="1"/>
      <p:bldP spid="28" grpId="0" build="p"/>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Therapeutic cloning</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genes, not rejected</a:t>
            </a:r>
          </a:p>
        </p:txBody>
      </p:sp>
      <p:pic>
        <p:nvPicPr>
          <p:cNvPr id="13" name="Picture 12" descr="Same genes, not rejected."/>
          <p:cNvPicPr>
            <a:picLocks noChangeAspect="1"/>
          </p:cNvPicPr>
          <p:nvPr/>
        </p:nvPicPr>
        <p:blipFill>
          <a:blip r:embed="rId4"/>
          <a:stretch>
            <a:fillRect/>
          </a:stretch>
        </p:blipFill>
        <p:spPr>
          <a:xfrm>
            <a:off x="731520" y="2466339"/>
            <a:ext cx="8046719" cy="3799840"/>
          </a:xfrm>
          <a:prstGeom prst="rect">
            <a:avLst/>
          </a:prstGeom>
        </p:spPr>
      </p:pic>
      <p:sp>
        <p:nvSpPr>
          <p:cNvPr id="14" name="Rectangle 13"/>
          <p:cNvSpPr/>
          <p:nvPr/>
        </p:nvSpPr>
        <p:spPr>
          <a:xfrm>
            <a:off x="731520" y="6720840"/>
            <a:ext cx="8046719" cy="9144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6720840"/>
            <a:ext cx="7680959" cy="914400"/>
          </a:xfrm>
          <a:prstGeom prst="rect">
            <a:avLst/>
          </a:prstGeom>
          <a:noFill/>
        </p:spPr>
        <p:txBody>
          <a:bodyPr wrap="square" lIns="0" rIns="0" tIns="0" bIns="0" anchor="ctr">
            <a:spAutoFit/>
          </a:bodyPr>
          <a:lstStyle/>
          <a:p>
            <a:pPr algn="l">
              <a:spcAft>
                <a:spcPts val="300"/>
              </a:spcAft>
            </a:pPr>
            <a:r>
              <a:rPr sz="2000" b="1">
                <a:solidFill>
                  <a:srgbClr val="438FC9"/>
                </a:solidFill>
                <a:latin typeface="Arial"/>
                <a:hlinkClick r:id="rId3"/>
              </a:rPr>
              <a:t>▶ Online lesson, screen 10: Therapeutic cloning</a:t>
            </a:r>
          </a:p>
          <a:p>
            <a:pPr algn="l">
              <a:spcAft>
                <a:spcPts val="300"/>
              </a:spcAft>
            </a:pPr>
            <a:r>
              <a:rPr sz="1500" b="0">
                <a:solidFill>
                  <a:srgbClr val="5A5A5A"/>
                </a:solidFill>
                <a:latin typeface="Arial"/>
              </a:rPr>
              <a:t>Press Next step. Why are the new cells not rejected?</a:t>
            </a:r>
          </a:p>
        </p:txBody>
      </p:sp>
      <p:sp>
        <p:nvSpPr>
          <p:cNvPr id="16" name="Rectangle 15"/>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9" name="Oval 18"/>
          <p:cNvSpPr/>
          <p:nvPr/>
        </p:nvSpPr>
        <p:spPr>
          <a:xfrm>
            <a:off x="9464040" y="2132330"/>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20" name="TextBox 19"/>
          <p:cNvSpPr txBox="1"/>
          <p:nvPr/>
        </p:nvSpPr>
        <p:spPr>
          <a:xfrm>
            <a:off x="10012680" y="2194560"/>
            <a:ext cx="4480560" cy="328040"/>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The patient</a:t>
            </a:r>
            <a:r>
              <a:rPr sz="1900" b="0">
                <a:solidFill>
                  <a:srgbClr val="000000"/>
                </a:solidFill>
                <a:latin typeface="Arial"/>
              </a:rPr>
              <a:t> needs new cells.</a:t>
            </a:r>
          </a:p>
        </p:txBody>
      </p:sp>
      <p:sp>
        <p:nvSpPr>
          <p:cNvPr id="21" name="Oval 20"/>
          <p:cNvSpPr/>
          <p:nvPr/>
        </p:nvSpPr>
        <p:spPr>
          <a:xfrm>
            <a:off x="9464040" y="2846324"/>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2" name="TextBox 21"/>
          <p:cNvSpPr txBox="1"/>
          <p:nvPr/>
        </p:nvSpPr>
        <p:spPr>
          <a:xfrm>
            <a:off x="10012680" y="2908554"/>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An embryo</a:t>
            </a:r>
            <a:r>
              <a:rPr sz="1900" b="0">
                <a:solidFill>
                  <a:srgbClr val="000000"/>
                </a:solidFill>
                <a:latin typeface="Arial"/>
              </a:rPr>
              <a:t> is produced with the same genes as the patient.</a:t>
            </a:r>
          </a:p>
        </p:txBody>
      </p:sp>
      <p:sp>
        <p:nvSpPr>
          <p:cNvPr id="23" name="Oval 22"/>
          <p:cNvSpPr/>
          <p:nvPr/>
        </p:nvSpPr>
        <p:spPr>
          <a:xfrm>
            <a:off x="9464040" y="368604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4" name="TextBox 23"/>
          <p:cNvSpPr txBox="1"/>
          <p:nvPr/>
        </p:nvSpPr>
        <p:spPr>
          <a:xfrm>
            <a:off x="10012680" y="3748277"/>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Its stem cells</a:t>
            </a:r>
            <a:r>
              <a:rPr sz="1900" b="0">
                <a:solidFill>
                  <a:srgbClr val="000000"/>
                </a:solidFill>
                <a:latin typeface="Arial"/>
              </a:rPr>
              <a:t> are taken. This destroys the embryo.</a:t>
            </a:r>
          </a:p>
        </p:txBody>
      </p:sp>
      <p:sp>
        <p:nvSpPr>
          <p:cNvPr id="25" name="Oval 24"/>
          <p:cNvSpPr/>
          <p:nvPr/>
        </p:nvSpPr>
        <p:spPr>
          <a:xfrm>
            <a:off x="9464040" y="4525771"/>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6" name="TextBox 25"/>
          <p:cNvSpPr txBox="1"/>
          <p:nvPr/>
        </p:nvSpPr>
        <p:spPr>
          <a:xfrm>
            <a:off x="10012680" y="4588001"/>
            <a:ext cx="4480560" cy="610362"/>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The stem cells</a:t>
            </a:r>
            <a:r>
              <a:rPr sz="1900" b="0">
                <a:solidFill>
                  <a:srgbClr val="000000"/>
                </a:solidFill>
                <a:latin typeface="Arial"/>
              </a:rPr>
              <a:t> are made to differentiate into the cells needed.</a:t>
            </a:r>
          </a:p>
        </p:txBody>
      </p:sp>
      <p:sp>
        <p:nvSpPr>
          <p:cNvPr id="27" name="Oval 26"/>
          <p:cNvSpPr/>
          <p:nvPr/>
        </p:nvSpPr>
        <p:spPr>
          <a:xfrm>
            <a:off x="9464040" y="536549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8" name="TextBox 27"/>
          <p:cNvSpPr txBox="1"/>
          <p:nvPr/>
        </p:nvSpPr>
        <p:spPr>
          <a:xfrm>
            <a:off x="10012680" y="5427725"/>
            <a:ext cx="4480560" cy="892683"/>
          </a:xfrm>
          <a:prstGeom prst="rect">
            <a:avLst/>
          </a:prstGeom>
          <a:noFill/>
        </p:spPr>
        <p:txBody>
          <a:bodyPr wrap="square" lIns="0" rIns="0" tIns="0" bIns="0" anchor="t">
            <a:spAutoFit/>
          </a:bodyPr>
          <a:lstStyle/>
          <a:p>
            <a:pPr algn="l">
              <a:spcAft>
                <a:spcPts val="0"/>
              </a:spcAft>
            </a:pPr>
            <a:r>
              <a:rPr sz="1900" b="1">
                <a:solidFill>
                  <a:srgbClr val="223A5A"/>
                </a:solidFill>
                <a:latin typeface="Arial"/>
              </a:rPr>
              <a:t>The new cells</a:t>
            </a:r>
            <a:r>
              <a:rPr sz="1900" b="0">
                <a:solidFill>
                  <a:srgbClr val="000000"/>
                </a:solidFill>
                <a:latin typeface="Arial"/>
              </a:rPr>
              <a:t> have the same genes, so they are not rejected by the patient's body.</a:t>
            </a:r>
          </a:p>
        </p:txBody>
      </p:sp>
      <p:sp>
        <p:nvSpPr>
          <p:cNvPr id="29" name="TextBox 28"/>
          <p:cNvSpPr txBox="1"/>
          <p:nvPr/>
        </p:nvSpPr>
        <p:spPr>
          <a:xfrm>
            <a:off x="10012680" y="6595490"/>
            <a:ext cx="4480560" cy="892683"/>
          </a:xfrm>
          <a:prstGeom prst="rect">
            <a:avLst/>
          </a:prstGeom>
          <a:noFill/>
        </p:spPr>
        <p:txBody>
          <a:bodyPr wrap="square" lIns="0" rIns="0" tIns="0" bIns="0" anchor="t">
            <a:spAutoFit/>
          </a:bodyPr>
          <a:lstStyle/>
          <a:p>
            <a:pPr algn="l">
              <a:spcAft>
                <a:spcPts val="600"/>
              </a:spcAft>
            </a:pPr>
            <a:r>
              <a:rPr sz="1900" b="1">
                <a:solidFill>
                  <a:srgbClr val="009900"/>
                </a:solidFill>
                <a:latin typeface="Arial"/>
              </a:rPr>
              <a:t>Therapeutic cloning makes an embryo for its stem cells, never a baby.</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Benefits, risks and views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6675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675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6400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Benefits and risks</a:t>
            </a:r>
          </a:p>
        </p:txBody>
      </p:sp>
      <p:sp>
        <p:nvSpPr>
          <p:cNvPr id="13" name="Rectangle 12"/>
          <p:cNvSpPr/>
          <p:nvPr/>
        </p:nvSpPr>
        <p:spPr>
          <a:xfrm>
            <a:off x="731520" y="2194560"/>
            <a:ext cx="3154680" cy="54864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FFFFFF"/>
                </a:solidFill>
                <a:latin typeface="Arial"/>
              </a:rPr>
              <a:t>Benefits</a:t>
            </a:r>
          </a:p>
        </p:txBody>
      </p:sp>
      <p:sp>
        <p:nvSpPr>
          <p:cNvPr id="14" name="Rectangle 13"/>
          <p:cNvSpPr/>
          <p:nvPr/>
        </p:nvSpPr>
        <p:spPr>
          <a:xfrm>
            <a:off x="3886200" y="2194560"/>
            <a:ext cx="3154680" cy="548640"/>
          </a:xfrm>
          <a:prstGeom prst="rect">
            <a:avLst/>
          </a:prstGeom>
          <a:solidFill>
            <a:srgbClr val="223A5A"/>
          </a:solidFill>
          <a:ln w="127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800" b="1">
                <a:solidFill>
                  <a:srgbClr val="FFFFFF"/>
                </a:solidFill>
                <a:latin typeface="Arial"/>
              </a:rPr>
              <a:t>Risks</a:t>
            </a:r>
          </a:p>
        </p:txBody>
      </p:sp>
      <p:sp>
        <p:nvSpPr>
          <p:cNvPr id="15" name="Rectangle 14"/>
          <p:cNvSpPr/>
          <p:nvPr/>
        </p:nvSpPr>
        <p:spPr>
          <a:xfrm>
            <a:off x="731520" y="2743200"/>
            <a:ext cx="3154680" cy="1600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8288" bIns="18288"/>
          <a:lstStyle/>
          <a:p>
            <a:pPr algn="l"/>
            <a:r>
              <a:rPr sz="1900" b="0">
                <a:solidFill>
                  <a:srgbClr val="000000"/>
                </a:solidFill>
                <a:latin typeface="Arial"/>
              </a:rPr>
              <a:t>May help people with diabetes or paralysis</a:t>
            </a:r>
          </a:p>
        </p:txBody>
      </p:sp>
      <p:sp>
        <p:nvSpPr>
          <p:cNvPr id="16" name="Rectangle 15"/>
          <p:cNvSpPr/>
          <p:nvPr/>
        </p:nvSpPr>
        <p:spPr>
          <a:xfrm>
            <a:off x="3886200" y="2743200"/>
            <a:ext cx="3154680" cy="1600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8288" bIns="18288"/>
          <a:lstStyle/>
          <a:p>
            <a:pPr algn="l"/>
            <a:r>
              <a:rPr sz="1900" b="0">
                <a:solidFill>
                  <a:srgbClr val="000000"/>
                </a:solidFill>
                <a:latin typeface="Arial"/>
              </a:rPr>
              <a:t>A virus could be passed on with the cells</a:t>
            </a:r>
          </a:p>
        </p:txBody>
      </p:sp>
      <p:sp>
        <p:nvSpPr>
          <p:cNvPr id="17" name="Rectangle 16"/>
          <p:cNvSpPr/>
          <p:nvPr/>
        </p:nvSpPr>
        <p:spPr>
          <a:xfrm>
            <a:off x="731520" y="4343400"/>
            <a:ext cx="3154680" cy="1600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8288" bIns="18288"/>
          <a:lstStyle/>
          <a:p>
            <a:pPr algn="l"/>
            <a:r>
              <a:rPr sz="1900" b="0">
                <a:solidFill>
                  <a:srgbClr val="000000"/>
                </a:solidFill>
                <a:latin typeface="Arial"/>
              </a:rPr>
              <a:t>Cells made by therapeutic cloning are not rejected</a:t>
            </a:r>
          </a:p>
        </p:txBody>
      </p:sp>
      <p:sp>
        <p:nvSpPr>
          <p:cNvPr id="18" name="Rectangle 17"/>
          <p:cNvSpPr/>
          <p:nvPr/>
        </p:nvSpPr>
        <p:spPr>
          <a:xfrm>
            <a:off x="3886200" y="4343400"/>
            <a:ext cx="3154680" cy="1600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8288" bIns="18288"/>
          <a:lstStyle/>
          <a:p>
            <a:pPr algn="l"/>
            <a:r>
              <a:rPr sz="1900" b="0">
                <a:solidFill>
                  <a:srgbClr val="000000"/>
                </a:solidFill>
                <a:latin typeface="Arial"/>
              </a:rPr>
              <a:t>Cells might divide out of control and form a tumour</a:t>
            </a:r>
          </a:p>
        </p:txBody>
      </p:sp>
      <p:sp>
        <p:nvSpPr>
          <p:cNvPr id="19" name="Rectangle 18"/>
          <p:cNvSpPr/>
          <p:nvPr/>
        </p:nvSpPr>
        <p:spPr>
          <a:xfrm>
            <a:off x="731520" y="5943600"/>
            <a:ext cx="3154680" cy="1600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8288" bIns="18288"/>
          <a:lstStyle/>
          <a:p>
            <a:pPr algn="l"/>
            <a:r>
              <a:rPr sz="1900" b="0">
                <a:solidFill>
                  <a:srgbClr val="000000"/>
                </a:solidFill>
                <a:latin typeface="Arial"/>
              </a:rPr>
              <a:t>Helps scientists find out how diseases develop</a:t>
            </a:r>
          </a:p>
        </p:txBody>
      </p:sp>
      <p:sp>
        <p:nvSpPr>
          <p:cNvPr id="20" name="Rectangle 19"/>
          <p:cNvSpPr/>
          <p:nvPr/>
        </p:nvSpPr>
        <p:spPr>
          <a:xfrm>
            <a:off x="3886200" y="5943600"/>
            <a:ext cx="3154680" cy="1600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8288" bIns="18288"/>
          <a:lstStyle/>
          <a:p>
            <a:pPr algn="l"/>
            <a:r>
              <a:rPr sz="1900" b="0">
                <a:solidFill>
                  <a:srgbClr val="000000"/>
                </a:solidFill>
                <a:latin typeface="Arial"/>
              </a:rPr>
              <a:t>Treatments are new, and long-term effects are not yet known</a:t>
            </a:r>
          </a:p>
        </p:txBody>
      </p:sp>
      <p:sp>
        <p:nvSpPr>
          <p:cNvPr id="21" name="Rectangle 20"/>
          <p:cNvSpPr/>
          <p:nvPr/>
        </p:nvSpPr>
        <p:spPr>
          <a:xfrm>
            <a:off x="7498079" y="1508760"/>
            <a:ext cx="71780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498079" y="1508760"/>
            <a:ext cx="71780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635240" y="1508760"/>
            <a:ext cx="69037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Ethical and religious views</a:t>
            </a:r>
          </a:p>
        </p:txBody>
      </p:sp>
      <p:sp>
        <p:nvSpPr>
          <p:cNvPr id="24" name="TextBox 23"/>
          <p:cNvSpPr txBox="1"/>
          <p:nvPr/>
        </p:nvSpPr>
        <p:spPr>
          <a:xfrm>
            <a:off x="7680959" y="2148840"/>
            <a:ext cx="6812279" cy="5486400"/>
          </a:xfrm>
          <a:prstGeom prst="rect">
            <a:avLst/>
          </a:prstGeom>
          <a:noFill/>
        </p:spPr>
        <p:txBody>
          <a:bodyPr wrap="square" lIns="0" rIns="0" tIns="0" bIns="0" anchor="t">
            <a:spAutoFit/>
          </a:bodyPr>
          <a:lstStyle/>
          <a:p>
            <a:pPr algn="l">
              <a:spcAft>
                <a:spcPts val="1600"/>
              </a:spcAft>
            </a:pPr>
            <a:r>
              <a:rPr sz="2100" b="0">
                <a:solidFill>
                  <a:srgbClr val="000000"/>
                </a:solidFill>
                <a:latin typeface="Arial"/>
              </a:rPr>
              <a:t>An </a:t>
            </a:r>
            <a:r>
              <a:rPr sz="2100" b="1">
                <a:solidFill>
                  <a:srgbClr val="000000"/>
                </a:solidFill>
                <a:latin typeface="Arial"/>
              </a:rPr>
              <a:t>ethical issue</a:t>
            </a:r>
            <a:r>
              <a:rPr sz="2100" b="0">
                <a:solidFill>
                  <a:srgbClr val="000000"/>
                </a:solidFill>
                <a:latin typeface="Arial"/>
              </a:rPr>
              <a:t> is a question about whether something is morally right or wrong.</a:t>
            </a:r>
          </a:p>
          <a:p>
            <a:pPr algn="l">
              <a:spcAft>
                <a:spcPts val="1600"/>
              </a:spcAft>
            </a:pPr>
            <a:r>
              <a:rPr sz="2100" b="0">
                <a:solidFill>
                  <a:srgbClr val="000000"/>
                </a:solidFill>
                <a:latin typeface="Arial"/>
              </a:rPr>
              <a:t>Taking stem cells from an embryo destroys the embryo.</a:t>
            </a:r>
          </a:p>
          <a:p>
            <a:pPr algn="l">
              <a:spcAft>
                <a:spcPts val="1600"/>
              </a:spcAft>
            </a:pPr>
            <a:r>
              <a:rPr sz="2100" b="0">
                <a:solidFill>
                  <a:srgbClr val="000000"/>
                </a:solidFill>
                <a:latin typeface="Arial"/>
              </a:rPr>
              <a:t>Some people, including some religious groups, believe an early embryo should have the same right to life as a person.</a:t>
            </a:r>
          </a:p>
          <a:p>
            <a:pPr algn="l">
              <a:spcAft>
                <a:spcPts val="1600"/>
              </a:spcAft>
            </a:pPr>
            <a:r>
              <a:rPr sz="2100" b="0">
                <a:solidFill>
                  <a:srgbClr val="000000"/>
                </a:solidFill>
                <a:latin typeface="Arial"/>
              </a:rPr>
              <a:t>Others think helping patients matters more, especially when spare embryos would not be used anyway.</a:t>
            </a:r>
          </a:p>
          <a:p>
            <a:pPr algn="l">
              <a:spcAft>
                <a:spcPts val="1600"/>
              </a:spcAft>
            </a:pPr>
            <a:r>
              <a:rPr sz="2100" b="0">
                <a:solidFill>
                  <a:srgbClr val="000000"/>
                </a:solidFill>
                <a:latin typeface="Arial"/>
              </a:rPr>
              <a:t>In the UK, research embryos are usually spare embryos from fertility treatment, given with consent. Research is allowed only up to 14 days.</a:t>
            </a:r>
          </a:p>
          <a:p>
            <a:pPr algn="l">
              <a:spcAft>
                <a:spcPts val="1600"/>
              </a:spcAft>
            </a:pPr>
            <a:r>
              <a:rPr sz="2100" b="1">
                <a:solidFill>
                  <a:srgbClr val="009900"/>
                </a:solidFill>
                <a:latin typeface="Arial"/>
              </a:rPr>
              <a:t>Give both sides fairly, then your own reasoned view.</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3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3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3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animEffect transition="in" filter="fade">
                                      <p:cBhvr>
                                        <p:cTn id="31" dur="300"/>
                                        <p:tgtEl>
                                          <p:spTgt spid="2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4">
                                            <p:txEl>
                                              <p:pRg st="1" end="1"/>
                                            </p:txEl>
                                          </p:spTgt>
                                        </p:tgtEl>
                                        <p:attrNameLst>
                                          <p:attrName>style.visibility</p:attrName>
                                        </p:attrNameLst>
                                      </p:cBhvr>
                                      <p:to>
                                        <p:strVal val="visible"/>
                                      </p:to>
                                    </p:set>
                                    <p:animEffect transition="in" filter="fade">
                                      <p:cBhvr>
                                        <p:cTn id="36" dur="300"/>
                                        <p:tgtEl>
                                          <p:spTgt spid="24">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4">
                                            <p:txEl>
                                              <p:pRg st="2" end="2"/>
                                            </p:txEl>
                                          </p:spTgt>
                                        </p:tgtEl>
                                        <p:attrNameLst>
                                          <p:attrName>style.visibility</p:attrName>
                                        </p:attrNameLst>
                                      </p:cBhvr>
                                      <p:to>
                                        <p:strVal val="visible"/>
                                      </p:to>
                                    </p:set>
                                    <p:animEffect transition="in" filter="fade">
                                      <p:cBhvr>
                                        <p:cTn id="41" dur="300"/>
                                        <p:tgtEl>
                                          <p:spTgt spid="24">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4">
                                            <p:txEl>
                                              <p:pRg st="3" end="3"/>
                                            </p:txEl>
                                          </p:spTgt>
                                        </p:tgtEl>
                                        <p:attrNameLst>
                                          <p:attrName>style.visibility</p:attrName>
                                        </p:attrNameLst>
                                      </p:cBhvr>
                                      <p:to>
                                        <p:strVal val="visible"/>
                                      </p:to>
                                    </p:set>
                                    <p:animEffect transition="in" filter="fade">
                                      <p:cBhvr>
                                        <p:cTn id="46" dur="300"/>
                                        <p:tgtEl>
                                          <p:spTgt spid="24">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4">
                                            <p:txEl>
                                              <p:pRg st="4" end="4"/>
                                            </p:txEl>
                                          </p:spTgt>
                                        </p:tgtEl>
                                        <p:attrNameLst>
                                          <p:attrName>style.visibility</p:attrName>
                                        </p:attrNameLst>
                                      </p:cBhvr>
                                      <p:to>
                                        <p:strVal val="visible"/>
                                      </p:to>
                                    </p:set>
                                    <p:animEffect transition="in" filter="fade">
                                      <p:cBhvr>
                                        <p:cTn id="51" dur="300"/>
                                        <p:tgtEl>
                                          <p:spTgt spid="24">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4">
                                            <p:txEl>
                                              <p:pRg st="5" end="5"/>
                                            </p:txEl>
                                          </p:spTgt>
                                        </p:tgtEl>
                                        <p:attrNameLst>
                                          <p:attrName>style.visibility</p:attrName>
                                        </p:attrNameLst>
                                      </p:cBhvr>
                                      <p:to>
                                        <p:strVal val="visible"/>
                                      </p:to>
                                    </p:set>
                                    <p:animEffect transition="in" filter="fade">
                                      <p:cBhvr>
                                        <p:cTn id="56" dur="300"/>
                                        <p:tgtEl>
                                          <p:spTgt spid="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4"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statement about stem cells and paralysis is correct?</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Stem cells are already used to cure paralysis.</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New nerve cells made from stem cells may be able to repair damage.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Stem cells cannot become nerve cells.</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therapeutic cloning, why are the new cells not rejected by the patient's body?</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Because they are stem cells</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Because they are very young cells</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Because they have the same genes as the patient</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is a risk of using stem cells in medicine?</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 virus could be passed to the patient with the cells.</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Some religious groups object to using embryos.</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 cells could replace damaged cells.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statement about stem cells and paralysis is correct?</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Stem cells are already used to cure paralysis.</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New nerve cells made from stem cells may be able to repair damage.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Stem cells cannot become nerve cells.</a:t>
            </a:r>
          </a:p>
        </p:txBody>
      </p:sp>
      <p:sp>
        <p:nvSpPr>
          <p:cNvPr id="21" name="SG cp3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New nerve cells made from stem cells may be able to repair damage.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This is being researched now.</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In therapeutic cloning, why are the new cells not rejected by the patient's body?</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Because they are stem cells</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Because they are very young cells</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Because they have the same genes as the patient</a:t>
            </a:r>
          </a:p>
        </p:txBody>
      </p:sp>
      <p:sp>
        <p:nvSpPr>
          <p:cNvPr id="30" name="SG cp3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Because they have the same genes as the patient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The embryo is produced with the same genes as the patient.</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is a risk of using stem cells in medicine?</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 virus could be passed to the patient with the cells.</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Some religious groups object to using embryos.</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 cells could replace damaged cells.</a:t>
            </a:r>
          </a:p>
        </p:txBody>
      </p:sp>
      <p:sp>
        <p:nvSpPr>
          <p:cNvPr id="39" name="SG cp3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A virus could be passed to the patient with the cells.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This is a practical risk.</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from stem cell to specialised cell</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Stem cell to specialised cell</a:t>
            </a:r>
          </a:p>
        </p:txBody>
      </p:sp>
      <p:pic>
        <p:nvPicPr>
          <p:cNvPr id="12" name="Picture 11" descr="Stem cell to specialised cell."/>
          <p:cNvPicPr>
            <a:picLocks noChangeAspect="1"/>
          </p:cNvPicPr>
          <p:nvPr/>
        </p:nvPicPr>
        <p:blipFill>
          <a:blip r:embed="rId3"/>
          <a:stretch>
            <a:fillRect/>
          </a:stretch>
        </p:blipFill>
        <p:spPr>
          <a:xfrm>
            <a:off x="685800" y="2971830"/>
            <a:ext cx="6675120" cy="3840419"/>
          </a:xfrm>
          <a:prstGeom prst="rect">
            <a:avLst/>
          </a:prstGeom>
        </p:spPr>
      </p:pic>
      <p:sp>
        <p:nvSpPr>
          <p:cNvPr id="13" name="Rectangle 12"/>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6"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the stem cell that all the other cells came from?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Cells B are genetically identical to cell A. Name the type of cell division that made them.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Which letters show specialised cells?</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Name the process that turned stem cells into cells C, D and E.</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Cell C carries electrical impulses. Name cell C.</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In an adult, where are the stem cells that make cells like E?</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From stem cell to specialised cell: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Stem cell to specialised cell</a:t>
            </a:r>
          </a:p>
        </p:txBody>
      </p:sp>
      <p:pic>
        <p:nvPicPr>
          <p:cNvPr id="12" name="Picture 11" descr="Stem cell to specialised cell."/>
          <p:cNvPicPr>
            <a:picLocks noChangeAspect="1"/>
          </p:cNvPicPr>
          <p:nvPr/>
        </p:nvPicPr>
        <p:blipFill>
          <a:blip r:embed="rId3"/>
          <a:stretch>
            <a:fillRect/>
          </a:stretch>
        </p:blipFill>
        <p:spPr>
          <a:xfrm>
            <a:off x="685800" y="2971830"/>
            <a:ext cx="6675120" cy="3840419"/>
          </a:xfrm>
          <a:prstGeom prst="rect">
            <a:avLst/>
          </a:prstGeom>
        </p:spPr>
      </p:pic>
      <p:sp>
        <p:nvSpPr>
          <p:cNvPr id="13" name="Rectangle 12"/>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6"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Which letter shows the stem cell that all the other cells came from?</a:t>
            </a:r>
          </a:p>
          <a:p>
            <a:pPr algn="l">
              <a:spcAft>
                <a:spcPts val="800"/>
              </a:spcAft>
            </a:pPr>
            <a:r>
              <a:rPr sz="2000" b="1">
                <a:solidFill>
                  <a:srgbClr val="009900"/>
                </a:solidFill>
                <a:latin typeface="Arial"/>
              </a:rPr>
              <a:t>A</a:t>
            </a:r>
          </a:p>
          <a:p>
            <a:pPr algn="l">
              <a:spcAft>
                <a:spcPts val="200"/>
              </a:spcAft>
            </a:pPr>
            <a:r>
              <a:rPr sz="2000" b="1">
                <a:solidFill>
                  <a:srgbClr val="000000"/>
                </a:solidFill>
                <a:latin typeface="Arial"/>
              </a:rPr>
              <a:t>2. Cells B are genetically identical to cell A. Name the type of cell division that made them.</a:t>
            </a:r>
          </a:p>
          <a:p>
            <a:pPr algn="l">
              <a:spcAft>
                <a:spcPts val="800"/>
              </a:spcAft>
            </a:pPr>
            <a:r>
              <a:rPr sz="2000" b="1">
                <a:solidFill>
                  <a:srgbClr val="009900"/>
                </a:solidFill>
                <a:latin typeface="Arial"/>
              </a:rPr>
              <a:t>Mitosis.</a:t>
            </a:r>
          </a:p>
          <a:p>
            <a:pPr algn="l">
              <a:spcAft>
                <a:spcPts val="200"/>
              </a:spcAft>
            </a:pPr>
            <a:r>
              <a:rPr sz="2000" b="1">
                <a:solidFill>
                  <a:srgbClr val="000000"/>
                </a:solidFill>
                <a:latin typeface="Arial"/>
              </a:rPr>
              <a:t>3. Which letters show specialised cells?</a:t>
            </a:r>
          </a:p>
          <a:p>
            <a:pPr algn="l">
              <a:spcAft>
                <a:spcPts val="800"/>
              </a:spcAft>
            </a:pPr>
            <a:r>
              <a:rPr sz="2000" b="1">
                <a:solidFill>
                  <a:srgbClr val="009900"/>
                </a:solidFill>
                <a:latin typeface="Arial"/>
              </a:rPr>
              <a:t>C, D and E.</a:t>
            </a:r>
          </a:p>
          <a:p>
            <a:pPr algn="l">
              <a:spcAft>
                <a:spcPts val="200"/>
              </a:spcAft>
            </a:pPr>
            <a:r>
              <a:rPr sz="2000" b="1">
                <a:solidFill>
                  <a:srgbClr val="000000"/>
                </a:solidFill>
                <a:latin typeface="Arial"/>
              </a:rPr>
              <a:t>4. Name the process that turned stem cells into cells C, D and E.</a:t>
            </a:r>
          </a:p>
          <a:p>
            <a:pPr algn="l">
              <a:spcAft>
                <a:spcPts val="800"/>
              </a:spcAft>
            </a:pPr>
            <a:r>
              <a:rPr sz="2000" b="1">
                <a:solidFill>
                  <a:srgbClr val="009900"/>
                </a:solidFill>
                <a:latin typeface="Arial"/>
              </a:rPr>
              <a:t>Differentiation.</a:t>
            </a:r>
          </a:p>
          <a:p>
            <a:pPr algn="l">
              <a:spcAft>
                <a:spcPts val="200"/>
              </a:spcAft>
            </a:pPr>
            <a:r>
              <a:rPr sz="2000" b="1">
                <a:solidFill>
                  <a:srgbClr val="000000"/>
                </a:solidFill>
                <a:latin typeface="Arial"/>
              </a:rPr>
              <a:t>5. Cell C carries electrical impulses. Name cell C.</a:t>
            </a:r>
          </a:p>
          <a:p>
            <a:pPr algn="l">
              <a:spcAft>
                <a:spcPts val="800"/>
              </a:spcAft>
            </a:pPr>
            <a:r>
              <a:rPr sz="2000" b="1">
                <a:solidFill>
                  <a:srgbClr val="009900"/>
                </a:solidFill>
                <a:latin typeface="Arial"/>
              </a:rPr>
              <a:t>A nerve cell.</a:t>
            </a:r>
          </a:p>
          <a:p>
            <a:pPr algn="l">
              <a:spcAft>
                <a:spcPts val="200"/>
              </a:spcAft>
            </a:pPr>
            <a:r>
              <a:rPr sz="2000" b="1">
                <a:solidFill>
                  <a:srgbClr val="000000"/>
                </a:solidFill>
                <a:latin typeface="Arial"/>
              </a:rPr>
              <a:t>6. In an adult, where are the stem cells that make cells like E?</a:t>
            </a:r>
          </a:p>
          <a:p>
            <a:pPr algn="l">
              <a:spcAft>
                <a:spcPts val="800"/>
              </a:spcAft>
            </a:pPr>
            <a:r>
              <a:rPr sz="2000" b="1">
                <a:solidFill>
                  <a:srgbClr val="009900"/>
                </a:solidFill>
                <a:latin typeface="Arial"/>
              </a:rPr>
              <a:t>In the bone marrow.</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Rectangle 8"/>
          <p:cNvSpPr/>
          <p:nvPr/>
        </p:nvSpPr>
        <p:spPr>
          <a:xfrm>
            <a:off x="548640" y="1508760"/>
            <a:ext cx="14127480" cy="299465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Describe two differences between embryonic stem cells and adult stem cells from bone marrow.  [2]</a:t>
            </a:r>
          </a:p>
        </p:txBody>
      </p:sp>
      <p:sp>
        <p:nvSpPr>
          <p:cNvPr id="12" name="Rectangle 11"/>
          <p:cNvSpPr/>
          <p:nvPr/>
        </p:nvSpPr>
        <p:spPr>
          <a:xfrm>
            <a:off x="777240" y="2240280"/>
            <a:ext cx="13670280" cy="2034539"/>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331720"/>
            <a:ext cx="13213080" cy="1851659"/>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Embryonic stem cells can differentiate into most types of human cell; adult stem cells from bone marrow can form fewer types, such as blood cells (1). Treatments with adult bone marrow stem cells are used now (bone marrow transplants); treatments with embryonic stem cells are still being researched (1).</a:t>
            </a:r>
          </a:p>
        </p:txBody>
      </p:sp>
      <p:sp>
        <p:nvSpPr>
          <p:cNvPr id="14" name="Rectangle 13"/>
          <p:cNvSpPr/>
          <p:nvPr/>
        </p:nvSpPr>
        <p:spPr>
          <a:xfrm>
            <a:off x="548640" y="4777740"/>
            <a:ext cx="14127480" cy="299465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77774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77774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Describe the function of stem cells in an embryo, in an adult and in the meristems of a plant.  [3]</a:t>
            </a:r>
          </a:p>
        </p:txBody>
      </p:sp>
      <p:sp>
        <p:nvSpPr>
          <p:cNvPr id="17" name="Rectangle 16"/>
          <p:cNvSpPr/>
          <p:nvPr/>
        </p:nvSpPr>
        <p:spPr>
          <a:xfrm>
            <a:off x="777240" y="5509259"/>
            <a:ext cx="13670280" cy="2034539"/>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600699"/>
            <a:ext cx="13213080" cy="1851659"/>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In an embryo, stem cells differentiate to make all the types of cell in the body (1). In an adult, stem cells replace and repair cells, for example bone marrow makes new blood cells (1). In a plant, meristem cells divide and differentiate so the plant can grow, all through its life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sp>
        <p:nvSpPr>
          <p:cNvPr id="12" name="SG exit q1"/>
          <p:cNvSpPr txBox="1"/>
          <p:nvPr/>
        </p:nvSpPr>
        <p:spPr>
          <a:xfrm>
            <a:off x="777240" y="224028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What is a stem cell?  [1]</a:t>
            </a:r>
          </a:p>
        </p:txBody>
      </p:sp>
      <p:cxnSp>
        <p:nvCxnSpPr>
          <p:cNvPr id="13" name="Connector 12"/>
          <p:cNvCxnSpPr/>
          <p:nvPr/>
        </p:nvCxnSpPr>
        <p:spPr>
          <a:xfrm>
            <a:off x="777240" y="302437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4" name="SG exit q2"/>
          <p:cNvSpPr txBox="1"/>
          <p:nvPr/>
        </p:nvSpPr>
        <p:spPr>
          <a:xfrm>
            <a:off x="777240" y="328041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Name the tissue in plants that contains stem cells.  [1]</a:t>
            </a:r>
          </a:p>
        </p:txBody>
      </p:sp>
      <p:cxnSp>
        <p:nvCxnSpPr>
          <p:cNvPr id="15" name="Connector 14"/>
          <p:cNvCxnSpPr/>
          <p:nvPr/>
        </p:nvCxnSpPr>
        <p:spPr>
          <a:xfrm>
            <a:off x="777240" y="406450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3"/>
          <p:cNvSpPr txBox="1"/>
          <p:nvPr/>
        </p:nvSpPr>
        <p:spPr>
          <a:xfrm>
            <a:off x="777240" y="4320540"/>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Give one risk of using stem cells in medical treatment.  [1]</a:t>
            </a:r>
          </a:p>
        </p:txBody>
      </p:sp>
      <p:cxnSp>
        <p:nvCxnSpPr>
          <p:cNvPr id="17" name="Connector 16"/>
          <p:cNvCxnSpPr/>
          <p:nvPr/>
        </p:nvCxnSpPr>
        <p:spPr>
          <a:xfrm>
            <a:off x="777240" y="5104638"/>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4"/>
          <p:cNvSpPr txBox="1"/>
          <p:nvPr/>
        </p:nvSpPr>
        <p:spPr>
          <a:xfrm>
            <a:off x="777240" y="5360670"/>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Explain why all the plants in a cloned crop could be affected by one new disease.  [2]</a:t>
            </a:r>
          </a:p>
        </p:txBody>
      </p:sp>
      <p:cxnSp>
        <p:nvCxnSpPr>
          <p:cNvPr id="19" name="Connector 18"/>
          <p:cNvCxnSpPr/>
          <p:nvPr/>
        </p:nvCxnSpPr>
        <p:spPr>
          <a:xfrm>
            <a:off x="777240" y="647166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777240" y="6928866"/>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4" name="TextBox 23"/>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say what a stem cell is.</a:t>
            </a:r>
          </a:p>
        </p:txBody>
      </p:sp>
      <p:sp>
        <p:nvSpPr>
          <p:cNvPr id="25" name="Oval 24"/>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describe where stem cells are found.</a:t>
            </a:r>
          </a:p>
        </p:txBody>
      </p:sp>
      <p:sp>
        <p:nvSpPr>
          <p:cNvPr id="29" name="Oval 28"/>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weigh up the benefits, risks and views.</a:t>
            </a:r>
          </a:p>
        </p:txBody>
      </p:sp>
      <p:sp>
        <p:nvSpPr>
          <p:cNvPr id="33" name="Oval 32"/>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L7: Stem cells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L7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An undifferentiated cell that can divide to make more cells, and differentiate into other types of cell.</a:t>
            </a:r>
          </a:p>
          <a:p>
            <a:pPr algn="l">
              <a:spcAft>
                <a:spcPts val="2200"/>
              </a:spcAft>
            </a:pPr>
            <a:r>
              <a:rPr sz="2200" b="1">
                <a:solidFill>
                  <a:srgbClr val="009900"/>
                </a:solidFill>
                <a:latin typeface="Arial"/>
              </a:rPr>
              <a:t>2. Meristem (at the tips of roots and shoots).</a:t>
            </a:r>
          </a:p>
          <a:p>
            <a:pPr algn="l">
              <a:spcAft>
                <a:spcPts val="2200"/>
              </a:spcAft>
            </a:pPr>
            <a:r>
              <a:rPr sz="2200" b="1">
                <a:solidFill>
                  <a:srgbClr val="009900"/>
                </a:solidFill>
                <a:latin typeface="Arial"/>
              </a:rPr>
              <a:t>3. A virus (viral infection) could be passed on with the cells. (Allow: the cells might divide out of control.)</a:t>
            </a:r>
          </a:p>
          <a:p>
            <a:pPr algn="l">
              <a:spcAft>
                <a:spcPts val="2200"/>
              </a:spcAft>
            </a:pPr>
            <a:r>
              <a:rPr sz="2200" b="1">
                <a:solidFill>
                  <a:srgbClr val="009900"/>
                </a:solidFill>
                <a:latin typeface="Arial"/>
              </a:rPr>
              <a:t>4. They are clones, so they are genetically identical (1). There is no variation, so if one plant cannot resist the disease, none can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400" b="1">
                <a:solidFill>
                  <a:srgbClr val="223A5A"/>
                </a:solidFill>
                <a:latin typeface="Arial"/>
              </a:rPr>
              <a:t>Next: B1 L8 Diffusion</a:t>
            </a:r>
          </a:p>
          <a:p>
            <a:pPr algn="l">
              <a:spcAft>
                <a:spcPts val="1000"/>
              </a:spcAft>
            </a:pPr>
            <a:r>
              <a:rPr sz="2000" b="0">
                <a:solidFill>
                  <a:srgbClr val="000000"/>
                </a:solidFill>
                <a:latin typeface="Arial"/>
              </a:rPr>
              <a:t>How particles spread from a higher to a lower concentration, and what speeds this up.</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Revision notes 1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Stem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What stem cells are: real stem cells and a diagram, divide and differentiate</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What is a stem cell?</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1046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stem cell</a:t>
            </a:r>
            <a:r>
              <a:rPr sz="1250" b="0">
                <a:solidFill>
                  <a:srgbClr val="000000"/>
                </a:solidFill>
                <a:latin typeface="Arial"/>
              </a:rPr>
              <a:t> is an undifferentiated cell that can divide to make many more cells of the same type, and can differentiate into certain other types of cell.</a:t>
            </a:r>
          </a:p>
          <a:p>
            <a:pPr algn="l" marL="182880" indent="-182880">
              <a:spcAft>
                <a:spcPts val="300"/>
              </a:spcAft>
              <a:buClr>
                <a:srgbClr val="2E7D32"/>
              </a:buClr>
              <a:buSzPct val="115000"/>
              <a:buFont typeface="Arial"/>
              <a:buChar char="•"/>
            </a:pPr>
            <a:r>
              <a:rPr sz="1250" b="1">
                <a:solidFill>
                  <a:srgbClr val="000000"/>
                </a:solidFill>
                <a:latin typeface="Arial"/>
              </a:rPr>
              <a:t>Undifferentiated</a:t>
            </a:r>
            <a:r>
              <a:rPr sz="1250" b="0">
                <a:solidFill>
                  <a:srgbClr val="000000"/>
                </a:solidFill>
                <a:latin typeface="Arial"/>
              </a:rPr>
              <a:t> means not yet specialised for a particular job.</a:t>
            </a:r>
          </a:p>
          <a:p>
            <a:pPr algn="l" marL="182880" indent="-182880">
              <a:spcAft>
                <a:spcPts val="300"/>
              </a:spcAft>
              <a:buClr>
                <a:srgbClr val="2E7D32"/>
              </a:buClr>
              <a:buSzPct val="115000"/>
              <a:buFont typeface="Arial"/>
              <a:buChar char="•"/>
            </a:pPr>
            <a:r>
              <a:rPr sz="1250" b="1">
                <a:solidFill>
                  <a:srgbClr val="000000"/>
                </a:solidFill>
                <a:latin typeface="Arial"/>
              </a:rPr>
              <a:t>Differentiation</a:t>
            </a:r>
            <a:r>
              <a:rPr sz="1250" b="0">
                <a:solidFill>
                  <a:srgbClr val="000000"/>
                </a:solidFill>
                <a:latin typeface="Arial"/>
              </a:rPr>
              <a:t> is the process by which a cell becomes specialised, gaining the sub-cellular structures it needs for its job.</a:t>
            </a:r>
          </a:p>
        </p:txBody>
      </p:sp>
      <p:sp>
        <p:nvSpPr>
          <p:cNvPr id="10" name="Rectangle 9"/>
          <p:cNvSpPr/>
          <p:nvPr/>
        </p:nvSpPr>
        <p:spPr>
          <a:xfrm>
            <a:off x="548640" y="2620670"/>
            <a:ext cx="50292" cy="153924"/>
          </a:xfrm>
          <a:prstGeom prst="rect">
            <a:avLst/>
          </a:prstGeom>
          <a:solidFill>
            <a:srgbClr val="2E7D32"/>
          </a:solidFill>
          <a:ln>
            <a:noFill/>
          </a:ln>
          <a:effectLst/>
        </p:spPr>
        <p:txBody>
          <a:bodyPr rtlCol="0" anchor="ctr"/>
          <a:lstStyle/>
          <a:p>
            <a:pPr algn="ctr"/>
          </a:p>
        </p:txBody>
      </p:sp>
      <p:sp>
        <p:nvSpPr>
          <p:cNvPr id="11" name="TextBox 10"/>
          <p:cNvSpPr txBox="1"/>
          <p:nvPr/>
        </p:nvSpPr>
        <p:spPr>
          <a:xfrm>
            <a:off x="713232" y="2593238"/>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 stem cell is not a "special" cell. It is the opposite: it has not specialised yet.</a:t>
            </a:r>
          </a:p>
        </p:txBody>
      </p:sp>
      <p:sp>
        <p:nvSpPr>
          <p:cNvPr id="12" name="TextBox 11"/>
          <p:cNvSpPr txBox="1"/>
          <p:nvPr/>
        </p:nvSpPr>
        <p:spPr>
          <a:xfrm>
            <a:off x="548640" y="301233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Real stem cells and a diagram</a:t>
            </a:r>
          </a:p>
        </p:txBody>
      </p:sp>
      <p:sp>
        <p:nvSpPr>
          <p:cNvPr id="13" name="Rectangle 12"/>
          <p:cNvSpPr/>
          <p:nvPr/>
        </p:nvSpPr>
        <p:spPr>
          <a:xfrm>
            <a:off x="548640" y="3272942"/>
            <a:ext cx="6949440" cy="19202"/>
          </a:xfrm>
          <a:prstGeom prst="rect">
            <a:avLst/>
          </a:prstGeom>
          <a:solidFill>
            <a:srgbClr val="2E7D32"/>
          </a:solidFill>
          <a:ln>
            <a:noFill/>
          </a:ln>
          <a:effectLst/>
        </p:spPr>
        <p:txBody>
          <a:bodyPr rtlCol="0" anchor="ctr"/>
          <a:lstStyle/>
          <a:p>
            <a:pPr algn="ctr"/>
          </a:p>
        </p:txBody>
      </p:sp>
      <p:pic>
        <p:nvPicPr>
          <p:cNvPr id="14" name="Picture 13" descr="2. Real stem cells and a diagram. A painting based on a light micrograph. Stains colour the cells."/>
          <p:cNvPicPr>
            <a:picLocks noChangeAspect="1"/>
          </p:cNvPicPr>
          <p:nvPr/>
        </p:nvPicPr>
        <p:blipFill>
          <a:blip r:embed="rId3"/>
          <a:stretch>
            <a:fillRect/>
          </a:stretch>
        </p:blipFill>
        <p:spPr>
          <a:xfrm>
            <a:off x="1143000" y="3360724"/>
            <a:ext cx="5760720" cy="3156875"/>
          </a:xfrm>
          <a:prstGeom prst="rect">
            <a:avLst/>
          </a:prstGeom>
        </p:spPr>
      </p:pic>
      <p:sp>
        <p:nvSpPr>
          <p:cNvPr id="15" name="TextBox 14"/>
          <p:cNvSpPr txBox="1"/>
          <p:nvPr/>
        </p:nvSpPr>
        <p:spPr>
          <a:xfrm>
            <a:off x="548640" y="6545031"/>
            <a:ext cx="6949440" cy="193547"/>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A painting based on a light micrograph. Stains colour the cells.</a:t>
            </a:r>
          </a:p>
        </p:txBody>
      </p:sp>
      <p:sp>
        <p:nvSpPr>
          <p:cNvPr id="16" name="TextBox 15"/>
          <p:cNvSpPr txBox="1"/>
          <p:nvPr/>
        </p:nvSpPr>
        <p:spPr>
          <a:xfrm>
            <a:off x="548640" y="6811731"/>
            <a:ext cx="6949440" cy="6659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Real stem cells look plain and alike, and they grow packed together in a colony.</a:t>
            </a:r>
          </a:p>
          <a:p>
            <a:pPr algn="l" marL="182880" indent="-182880">
              <a:spcAft>
                <a:spcPts val="300"/>
              </a:spcAft>
              <a:buClr>
                <a:srgbClr val="2E7D32"/>
              </a:buClr>
              <a:buSzPct val="115000"/>
              <a:buFont typeface="Arial"/>
              <a:buChar char="•"/>
            </a:pPr>
            <a:r>
              <a:rPr sz="1250" b="0">
                <a:solidFill>
                  <a:srgbClr val="000000"/>
                </a:solidFill>
                <a:latin typeface="Arial"/>
              </a:rPr>
              <a:t>They are tiny: about 10 µm across.</a:t>
            </a:r>
          </a:p>
          <a:p>
            <a:pPr algn="l" marL="182880" indent="-182880">
              <a:spcAft>
                <a:spcPts val="300"/>
              </a:spcAft>
              <a:buClr>
                <a:srgbClr val="2E7D32"/>
              </a:buClr>
              <a:buSzPct val="115000"/>
              <a:buFont typeface="Arial"/>
              <a:buChar char="•"/>
            </a:pPr>
            <a:r>
              <a:rPr sz="1250" b="0">
                <a:solidFill>
                  <a:srgbClr val="000000"/>
                </a:solidFill>
                <a:latin typeface="Arial"/>
              </a:rPr>
              <a:t>The painting's colours are stains. In a diagram, colours only show the types of cell.</a:t>
            </a:r>
          </a:p>
        </p:txBody>
      </p:sp>
      <p:sp>
        <p:nvSpPr>
          <p:cNvPr id="17" name="Rectangle 16"/>
          <p:cNvSpPr/>
          <p:nvPr/>
        </p:nvSpPr>
        <p:spPr>
          <a:xfrm>
            <a:off x="548640" y="7514295"/>
            <a:ext cx="6949440" cy="336804"/>
          </a:xfrm>
          <a:prstGeom prst="rect">
            <a:avLst/>
          </a:prstGeom>
          <a:noFill/>
          <a:ln w="12700">
            <a:solidFill>
              <a:srgbClr val="2E7D32"/>
            </a:solidFill>
          </a:ln>
          <a:effectLst/>
        </p:spPr>
        <p:txBody>
          <a:bodyPr rtlCol="0" anchor="ctr"/>
          <a:lstStyle/>
          <a:p>
            <a:pPr algn="ctr"/>
          </a:p>
        </p:txBody>
      </p:sp>
      <p:sp>
        <p:nvSpPr>
          <p:cNvPr id="18" name="TextBox 17"/>
          <p:cNvSpPr txBox="1"/>
          <p:nvPr/>
        </p:nvSpPr>
        <p:spPr>
          <a:xfrm>
            <a:off x="685800" y="7587447"/>
            <a:ext cx="6675120"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Stem cells look plain: they have not yet developed the structures of a specialised cell.</a:t>
            </a:r>
          </a:p>
        </p:txBody>
      </p:sp>
      <p:sp>
        <p:nvSpPr>
          <p:cNvPr id="19" name="TextBox 18"/>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Divide and differentiate</a:t>
            </a:r>
          </a:p>
        </p:txBody>
      </p:sp>
      <p:sp>
        <p:nvSpPr>
          <p:cNvPr id="20" name="Rectangle 19"/>
          <p:cNvSpPr/>
          <p:nvPr/>
        </p:nvSpPr>
        <p:spPr>
          <a:xfrm>
            <a:off x="7744968" y="1421892"/>
            <a:ext cx="6949440" cy="19202"/>
          </a:xfrm>
          <a:prstGeom prst="rect">
            <a:avLst/>
          </a:prstGeom>
          <a:solidFill>
            <a:srgbClr val="2E7D32"/>
          </a:solidFill>
          <a:ln>
            <a:noFill/>
          </a:ln>
          <a:effectLst/>
        </p:spPr>
        <p:txBody>
          <a:bodyPr rtlCol="0" anchor="ctr"/>
          <a:lstStyle/>
          <a:p>
            <a:pPr algn="ctr"/>
          </a:p>
        </p:txBody>
      </p:sp>
      <p:pic>
        <p:nvPicPr>
          <p:cNvPr id="21" name="Picture 20" descr="3. Divide and differentiate."/>
          <p:cNvPicPr>
            <a:picLocks noChangeAspect="1"/>
          </p:cNvPicPr>
          <p:nvPr/>
        </p:nvPicPr>
        <p:blipFill>
          <a:blip r:embed="rId4"/>
          <a:stretch>
            <a:fillRect/>
          </a:stretch>
        </p:blipFill>
        <p:spPr>
          <a:xfrm>
            <a:off x="8385048" y="1509674"/>
            <a:ext cx="5669280" cy="3261726"/>
          </a:xfrm>
          <a:prstGeom prst="rect">
            <a:avLst/>
          </a:prstGeom>
        </p:spPr>
      </p:pic>
      <p:sp>
        <p:nvSpPr>
          <p:cNvPr id="22" name="TextBox 21"/>
          <p:cNvSpPr txBox="1"/>
          <p:nvPr/>
        </p:nvSpPr>
        <p:spPr>
          <a:xfrm>
            <a:off x="7744968" y="4862840"/>
            <a:ext cx="6949440" cy="6659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A stem cell divides by </a:t>
            </a:r>
            <a:r>
              <a:rPr sz="1250" b="1">
                <a:solidFill>
                  <a:srgbClr val="000000"/>
                </a:solidFill>
                <a:latin typeface="Arial"/>
              </a:rPr>
              <a:t>mitosis</a:t>
            </a:r>
            <a:r>
              <a:rPr sz="1250" b="0">
                <a:solidFill>
                  <a:srgbClr val="000000"/>
                </a:solidFill>
                <a:latin typeface="Arial"/>
              </a:rPr>
              <a:t> to make two genetically identical stem cells.</a:t>
            </a:r>
          </a:p>
          <a:p>
            <a:pPr algn="l" marL="182880" indent="-182880">
              <a:spcAft>
                <a:spcPts val="300"/>
              </a:spcAft>
              <a:buClr>
                <a:srgbClr val="2E7D32"/>
              </a:buClr>
              <a:buSzPct val="115000"/>
              <a:buFont typeface="Arial"/>
              <a:buChar char="•"/>
            </a:pPr>
            <a:r>
              <a:rPr sz="1250" b="0">
                <a:solidFill>
                  <a:srgbClr val="000000"/>
                </a:solidFill>
                <a:latin typeface="Arial"/>
              </a:rPr>
              <a:t>Some new cells stay as stem cells, so there is always a supply.</a:t>
            </a:r>
          </a:p>
          <a:p>
            <a:pPr algn="l" marL="182880" indent="-182880">
              <a:spcAft>
                <a:spcPts val="300"/>
              </a:spcAft>
              <a:buClr>
                <a:srgbClr val="2E7D32"/>
              </a:buClr>
              <a:buSzPct val="115000"/>
              <a:buFont typeface="Arial"/>
              <a:buChar char="•"/>
            </a:pPr>
            <a:r>
              <a:rPr sz="1250" b="0">
                <a:solidFill>
                  <a:srgbClr val="000000"/>
                </a:solidFill>
                <a:latin typeface="Arial"/>
              </a:rPr>
              <a:t>Others differentiate into specialised cells, such as nerve cells, muscle cells and red blood cells.</a:t>
            </a:r>
          </a:p>
        </p:txBody>
      </p:sp>
      <p:sp>
        <p:nvSpPr>
          <p:cNvPr id="23" name="Rectangle 22"/>
          <p:cNvSpPr/>
          <p:nvPr/>
        </p:nvSpPr>
        <p:spPr>
          <a:xfrm>
            <a:off x="7744968" y="5592836"/>
            <a:ext cx="50292" cy="344424"/>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909560" y="5565404"/>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division makes more cells; differentiation changes what a cell can do. A stem cell does not "divide into a nerve cell".</a:t>
            </a:r>
          </a:p>
        </p:txBody>
      </p:sp>
      <p:sp>
        <p:nvSpPr>
          <p:cNvPr id="25" name="TextBox 24"/>
          <p:cNvSpPr txBox="1"/>
          <p:nvPr/>
        </p:nvSpPr>
        <p:spPr>
          <a:xfrm>
            <a:off x="7744968" y="617500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Stem cells in a growing organism</a:t>
            </a:r>
          </a:p>
        </p:txBody>
      </p:sp>
      <p:sp>
        <p:nvSpPr>
          <p:cNvPr id="26" name="Rectangle 25"/>
          <p:cNvSpPr/>
          <p:nvPr/>
        </p:nvSpPr>
        <p:spPr>
          <a:xfrm>
            <a:off x="7744968" y="6435608"/>
            <a:ext cx="6949440" cy="19202"/>
          </a:xfrm>
          <a:prstGeom prst="rect">
            <a:avLst/>
          </a:prstGeom>
          <a:solidFill>
            <a:srgbClr val="2E7D32"/>
          </a:solidFill>
          <a:ln>
            <a:noFill/>
          </a:ln>
          <a:effectLst/>
        </p:spPr>
        <p:txBody>
          <a:bodyPr rtlCol="0" anchor="ctr"/>
          <a:lstStyle/>
          <a:p>
            <a:pPr algn="ctr"/>
          </a:p>
        </p:txBody>
      </p:sp>
      <p:sp>
        <p:nvSpPr>
          <p:cNvPr id="27" name="TextBox 26"/>
          <p:cNvSpPr txBox="1"/>
          <p:nvPr/>
        </p:nvSpPr>
        <p:spPr>
          <a:xfrm>
            <a:off x="7744968" y="6523390"/>
            <a:ext cx="6949440" cy="8945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In an </a:t>
            </a:r>
            <a:r>
              <a:rPr sz="1250" b="1">
                <a:solidFill>
                  <a:srgbClr val="000000"/>
                </a:solidFill>
                <a:latin typeface="Arial"/>
              </a:rPr>
              <a:t>embryo</a:t>
            </a:r>
            <a:r>
              <a:rPr sz="1250" b="0">
                <a:solidFill>
                  <a:srgbClr val="000000"/>
                </a:solidFill>
                <a:latin typeface="Arial"/>
              </a:rPr>
              <a:t>, stem cells make all the cells of the body as it grows.</a:t>
            </a:r>
          </a:p>
          <a:p>
            <a:pPr algn="l" marL="182880" indent="-182880">
              <a:spcAft>
                <a:spcPts val="300"/>
              </a:spcAft>
              <a:buClr>
                <a:srgbClr val="2E7D32"/>
              </a:buClr>
              <a:buSzPct val="115000"/>
              <a:buFont typeface="Arial"/>
              <a:buChar char="•"/>
            </a:pPr>
            <a:r>
              <a:rPr sz="1250" b="0">
                <a:solidFill>
                  <a:srgbClr val="000000"/>
                </a:solidFill>
                <a:latin typeface="Arial"/>
              </a:rPr>
              <a:t>In an </a:t>
            </a:r>
            <a:r>
              <a:rPr sz="1250" b="1">
                <a:solidFill>
                  <a:srgbClr val="000000"/>
                </a:solidFill>
                <a:latin typeface="Arial"/>
              </a:rPr>
              <a:t>adult</a:t>
            </a:r>
            <a:r>
              <a:rPr sz="1250" b="0">
                <a:solidFill>
                  <a:srgbClr val="000000"/>
                </a:solidFill>
                <a:latin typeface="Arial"/>
              </a:rPr>
              <a:t>, stem cells repair the body and replace cells that wear out.</a:t>
            </a:r>
          </a:p>
          <a:p>
            <a:pPr algn="l" marL="182880" indent="-182880">
              <a:spcAft>
                <a:spcPts val="300"/>
              </a:spcAft>
              <a:buClr>
                <a:srgbClr val="2E7D32"/>
              </a:buClr>
              <a:buSzPct val="115000"/>
              <a:buFont typeface="Arial"/>
              <a:buChar char="•"/>
            </a:pPr>
            <a:r>
              <a:rPr sz="1250" b="0">
                <a:solidFill>
                  <a:srgbClr val="000000"/>
                </a:solidFill>
                <a:latin typeface="Arial"/>
              </a:rPr>
              <a:t>In a </a:t>
            </a:r>
            <a:r>
              <a:rPr sz="1250" b="1">
                <a:solidFill>
                  <a:srgbClr val="000000"/>
                </a:solidFill>
                <a:latin typeface="Arial"/>
              </a:rPr>
              <a:t>plant</a:t>
            </a:r>
            <a:r>
              <a:rPr sz="1250" b="0">
                <a:solidFill>
                  <a:srgbClr val="000000"/>
                </a:solidFill>
                <a:latin typeface="Arial"/>
              </a:rPr>
              <a:t>, stem cells in the meristems make new cells so the plant can grow all through its life.</a:t>
            </a:r>
          </a:p>
          <a:p>
            <a:pPr algn="l">
              <a:spcAft>
                <a:spcPts val="300"/>
              </a:spcAft>
            </a:pPr>
            <a:r>
              <a:rPr sz="1250" b="0">
                <a:solidFill>
                  <a:srgbClr val="000000"/>
                </a:solidFill>
                <a:latin typeface="Arial"/>
              </a:rPr>
              <a:t>Most animal cells lose the ability to differentiate early. Many plant cells keep it.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Revision notes 2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Stem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Where stem cells come from: embryos, bone marrow and meristems; cloning plants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Three sources of stem cells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2057399" cy="970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Stem cells from embryos can be cloned (grown into many identical cells) and made to differentiate into most types of human cell.</a:t>
            </a:r>
          </a:p>
        </p:txBody>
      </p:sp>
      <p:pic>
        <p:nvPicPr>
          <p:cNvPr id="10" name="Picture 9" descr="5. Three sources of stem cells."/>
          <p:cNvPicPr>
            <a:picLocks noChangeAspect="1"/>
          </p:cNvPicPr>
          <p:nvPr/>
        </p:nvPicPr>
        <p:blipFill>
          <a:blip r:embed="rId3"/>
          <a:stretch>
            <a:fillRect/>
          </a:stretch>
        </p:blipFill>
        <p:spPr>
          <a:xfrm>
            <a:off x="2743199" y="1555394"/>
            <a:ext cx="4754880" cy="1882932"/>
          </a:xfrm>
          <a:prstGeom prst="rect">
            <a:avLst/>
          </a:prstGeom>
        </p:spPr>
      </p:pic>
      <p:graphicFrame>
        <p:nvGraphicFramePr>
          <p:cNvPr id="11" name="Table 10"/>
          <p:cNvGraphicFramePr>
            <a:graphicFrameLocks noGrp="1"/>
          </p:cNvGraphicFramePr>
          <p:nvPr/>
        </p:nvGraphicFramePr>
        <p:xfrm>
          <a:off x="548640" y="3529766"/>
          <a:ext cx="6949440" cy="1066796"/>
        </p:xfrm>
        <a:graphic>
          <a:graphicData uri="http://schemas.openxmlformats.org/drawingml/2006/table">
            <a:tbl>
              <a:tblPr firstRow="0" bandRow="0">
                <a:tableStyleId>{5C22544A-7EE6-4342-B048-85BDC9FD1C3A}</a:tableStyleId>
              </a:tblPr>
              <a:tblGrid>
                <a:gridCol w="1600200"/>
                <a:gridCol w="2514600"/>
                <a:gridCol w="2834640"/>
              </a:tblGrid>
              <a:tr h="266699">
                <a:tc>
                  <a:txBody>
                    <a:bodyPr/>
                    <a:lstStyle/>
                    <a:p>
                      <a:r>
                        <a:rPr sz="1150" b="1">
                          <a:solidFill>
                            <a:srgbClr val="FFFFFF"/>
                          </a:solidFill>
                          <a:latin typeface="Arial"/>
                        </a:rPr>
                        <a:t>Source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Where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What the stem cells can become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Embryo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an early embryo: a tiny ball of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1">
                          <a:solidFill>
                            <a:srgbClr val="000000"/>
                          </a:solidFill>
                          <a:latin typeface="Arial"/>
                        </a:rPr>
                        <a:t>most</a:t>
                      </a:r>
                      <a:r>
                        <a:rPr sz="1150" b="0">
                          <a:solidFill>
                            <a:srgbClr val="000000"/>
                          </a:solidFill>
                          <a:latin typeface="Arial"/>
                        </a:rPr>
                        <a:t> types of human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Adult bone marrow</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soft tissue inside some bones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1">
                          <a:solidFill>
                            <a:srgbClr val="000000"/>
                          </a:solidFill>
                          <a:latin typeface="Arial"/>
                        </a:rPr>
                        <a:t>many</a:t>
                      </a:r>
                      <a:r>
                        <a:rPr sz="1150" b="0">
                          <a:solidFill>
                            <a:srgbClr val="000000"/>
                          </a:solidFill>
                          <a:latin typeface="Arial"/>
                        </a:rPr>
                        <a:t> types of cell, including blood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Plant meristem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the tips of roots and shoots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1">
                          <a:solidFill>
                            <a:srgbClr val="000000"/>
                          </a:solidFill>
                          <a:latin typeface="Arial"/>
                        </a:rPr>
                        <a:t>any</a:t>
                      </a:r>
                      <a:r>
                        <a:rPr sz="1150" b="0">
                          <a:solidFill>
                            <a:srgbClr val="000000"/>
                          </a:solidFill>
                          <a:latin typeface="Arial"/>
                        </a:rPr>
                        <a:t> type of plant cell, throughout the life of the plant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2" name="Rectangle 11"/>
          <p:cNvSpPr/>
          <p:nvPr/>
        </p:nvSpPr>
        <p:spPr>
          <a:xfrm>
            <a:off x="548640" y="4890698"/>
            <a:ext cx="50292" cy="344424"/>
          </a:xfrm>
          <a:prstGeom prst="rect">
            <a:avLst/>
          </a:prstGeom>
          <a:solidFill>
            <a:srgbClr val="2E7D32"/>
          </a:solidFill>
          <a:ln>
            <a:noFill/>
          </a:ln>
          <a:effectLst/>
        </p:spPr>
        <p:txBody>
          <a:bodyPr rtlCol="0" anchor="ctr"/>
          <a:lstStyle/>
          <a:p>
            <a:pPr algn="ctr"/>
          </a:p>
        </p:txBody>
      </p:sp>
      <p:sp>
        <p:nvSpPr>
          <p:cNvPr id="13" name="TextBox 12"/>
          <p:cNvSpPr txBox="1"/>
          <p:nvPr/>
        </p:nvSpPr>
        <p:spPr>
          <a:xfrm>
            <a:off x="713232" y="486326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most (embryo), many (adult bone marrow), any (meristem). Adult stem cells form fewer types of cell than embryonic stem cells.</a:t>
            </a:r>
          </a:p>
        </p:txBody>
      </p:sp>
      <p:sp>
        <p:nvSpPr>
          <p:cNvPr id="14" name="TextBox 13"/>
          <p:cNvSpPr txBox="1"/>
          <p:nvPr/>
        </p:nvSpPr>
        <p:spPr>
          <a:xfrm>
            <a:off x="548640" y="547286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Bone marrow makes new blood cells</a:t>
            </a:r>
          </a:p>
        </p:txBody>
      </p:sp>
      <p:sp>
        <p:nvSpPr>
          <p:cNvPr id="15" name="Rectangle 14"/>
          <p:cNvSpPr/>
          <p:nvPr/>
        </p:nvSpPr>
        <p:spPr>
          <a:xfrm>
            <a:off x="548640" y="5733470"/>
            <a:ext cx="6949440" cy="19202"/>
          </a:xfrm>
          <a:prstGeom prst="rect">
            <a:avLst/>
          </a:prstGeom>
          <a:solidFill>
            <a:srgbClr val="2E7D32"/>
          </a:solidFill>
          <a:ln>
            <a:noFill/>
          </a:ln>
          <a:effectLst/>
        </p:spPr>
        <p:txBody>
          <a:bodyPr rtlCol="0" anchor="ctr"/>
          <a:lstStyle/>
          <a:p>
            <a:pPr algn="ctr"/>
          </a:p>
        </p:txBody>
      </p:sp>
      <p:sp>
        <p:nvSpPr>
          <p:cNvPr id="16" name="TextBox 15"/>
          <p:cNvSpPr txBox="1"/>
          <p:nvPr/>
        </p:nvSpPr>
        <p:spPr>
          <a:xfrm>
            <a:off x="548640" y="5821253"/>
            <a:ext cx="2514599" cy="15803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Stem cells in the </a:t>
            </a:r>
            <a:r>
              <a:rPr sz="1250" b="1">
                <a:solidFill>
                  <a:srgbClr val="000000"/>
                </a:solidFill>
                <a:latin typeface="Arial"/>
              </a:rPr>
              <a:t>bone marrow</a:t>
            </a:r>
            <a:r>
              <a:rPr sz="1250" b="0">
                <a:solidFill>
                  <a:srgbClr val="000000"/>
                </a:solidFill>
                <a:latin typeface="Arial"/>
              </a:rPr>
              <a:t> divide all the time. Some new cells become red blood cells or white blood cells.</a:t>
            </a:r>
          </a:p>
          <a:p>
            <a:pPr algn="l">
              <a:spcAft>
                <a:spcPts val="300"/>
              </a:spcAft>
            </a:pPr>
            <a:r>
              <a:rPr sz="1250" b="0">
                <a:solidFill>
                  <a:srgbClr val="000000"/>
                </a:solidFill>
                <a:latin typeface="Arial"/>
              </a:rPr>
              <a:t>A bone marrow transplant from a donor already helps people with some blood disorders, such as leukaemia.</a:t>
            </a:r>
          </a:p>
        </p:txBody>
      </p:sp>
      <p:pic>
        <p:nvPicPr>
          <p:cNvPr id="17" name="Picture 16" descr="6. Bone marrow makes new blood cells."/>
          <p:cNvPicPr>
            <a:picLocks noChangeAspect="1"/>
          </p:cNvPicPr>
          <p:nvPr/>
        </p:nvPicPr>
        <p:blipFill>
          <a:blip r:embed="rId4"/>
          <a:stretch>
            <a:fillRect/>
          </a:stretch>
        </p:blipFill>
        <p:spPr>
          <a:xfrm>
            <a:off x="3200399" y="5821253"/>
            <a:ext cx="4297680" cy="2378050"/>
          </a:xfrm>
          <a:prstGeom prst="rect">
            <a:avLst/>
          </a:prstGeom>
        </p:spPr>
      </p:pic>
      <p:sp>
        <p:nvSpPr>
          <p:cNvPr id="18" name="TextBox 17"/>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Cloning plants from meristems</a:t>
            </a:r>
          </a:p>
        </p:txBody>
      </p:sp>
      <p:sp>
        <p:nvSpPr>
          <p:cNvPr id="19" name="Rectangle 18"/>
          <p:cNvSpPr/>
          <p:nvPr/>
        </p:nvSpPr>
        <p:spPr>
          <a:xfrm>
            <a:off x="7744968" y="1421892"/>
            <a:ext cx="6949440" cy="19202"/>
          </a:xfrm>
          <a:prstGeom prst="rect">
            <a:avLst/>
          </a:prstGeom>
          <a:solidFill>
            <a:srgbClr val="2E7D32"/>
          </a:solidFill>
          <a:ln>
            <a:noFill/>
          </a:ln>
          <a:effectLst/>
        </p:spPr>
        <p:txBody>
          <a:bodyPr rtlCol="0" anchor="ctr"/>
          <a:lstStyle/>
          <a:p>
            <a:pPr algn="ctr"/>
          </a:p>
        </p:txBody>
      </p:sp>
      <p:pic>
        <p:nvPicPr>
          <p:cNvPr id="20" name="Picture 19" descr="7. Cloning plants from meristems."/>
          <p:cNvPicPr>
            <a:picLocks noChangeAspect="1"/>
          </p:cNvPicPr>
          <p:nvPr/>
        </p:nvPicPr>
        <p:blipFill>
          <a:blip r:embed="rId5"/>
          <a:stretch>
            <a:fillRect/>
          </a:stretch>
        </p:blipFill>
        <p:spPr>
          <a:xfrm>
            <a:off x="8659368" y="1509674"/>
            <a:ext cx="5120640" cy="2495459"/>
          </a:xfrm>
          <a:prstGeom prst="rect">
            <a:avLst/>
          </a:prstGeom>
        </p:spPr>
      </p:pic>
      <p:sp>
        <p:nvSpPr>
          <p:cNvPr id="21" name="TextBox 20"/>
          <p:cNvSpPr txBox="1"/>
          <p:nvPr/>
        </p:nvSpPr>
        <p:spPr>
          <a:xfrm>
            <a:off x="7744968" y="4096572"/>
            <a:ext cx="6949440" cy="1046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clone</a:t>
            </a:r>
            <a:r>
              <a:rPr sz="1250" b="0">
                <a:solidFill>
                  <a:srgbClr val="000000"/>
                </a:solidFill>
                <a:latin typeface="Arial"/>
              </a:rPr>
              <a:t> is a genetically identical copy of a cell or an organism. Meristem cells can be used to clone plants quickly and economically.</a:t>
            </a:r>
          </a:p>
          <a:p>
            <a:pPr algn="l" marL="182880" indent="-182880">
              <a:spcAft>
                <a:spcPts val="300"/>
              </a:spcAft>
              <a:buClr>
                <a:srgbClr val="2E7D32"/>
              </a:buClr>
              <a:buSzPct val="115000"/>
              <a:buFont typeface="Arial"/>
              <a:buChar char="•"/>
            </a:pPr>
            <a:r>
              <a:rPr sz="1250" b="0">
                <a:solidFill>
                  <a:srgbClr val="000000"/>
                </a:solidFill>
                <a:latin typeface="Arial"/>
              </a:rPr>
              <a:t>Rare plants can be cloned to protect them from extinction.</a:t>
            </a:r>
          </a:p>
          <a:p>
            <a:pPr algn="l" marL="182880" indent="-182880">
              <a:spcAft>
                <a:spcPts val="300"/>
              </a:spcAft>
              <a:buClr>
                <a:srgbClr val="2E7D32"/>
              </a:buClr>
              <a:buSzPct val="115000"/>
              <a:buFont typeface="Arial"/>
              <a:buChar char="•"/>
            </a:pPr>
            <a:r>
              <a:rPr sz="1250" b="0">
                <a:solidFill>
                  <a:srgbClr val="000000"/>
                </a:solidFill>
                <a:latin typeface="Arial"/>
              </a:rPr>
              <a:t>Crop plants with special features, such as disease resistance, can be cloned to give farmers large numbers of identical plants.</a:t>
            </a:r>
          </a:p>
        </p:txBody>
      </p:sp>
      <p:sp>
        <p:nvSpPr>
          <p:cNvPr id="22" name="Rectangle 21"/>
          <p:cNvSpPr/>
          <p:nvPr/>
        </p:nvSpPr>
        <p:spPr>
          <a:xfrm>
            <a:off x="7744968" y="5207568"/>
            <a:ext cx="50292" cy="344424"/>
          </a:xfrm>
          <a:prstGeom prst="rect">
            <a:avLst/>
          </a:prstGeom>
          <a:solidFill>
            <a:srgbClr val="2E7D32"/>
          </a:solidFill>
          <a:ln>
            <a:noFill/>
          </a:ln>
          <a:effectLst/>
        </p:spPr>
        <p:txBody>
          <a:bodyPr rtlCol="0" anchor="ctr"/>
          <a:lstStyle/>
          <a:p>
            <a:pPr algn="ctr"/>
          </a:p>
        </p:txBody>
      </p:sp>
      <p:sp>
        <p:nvSpPr>
          <p:cNvPr id="23" name="TextBox 22"/>
          <p:cNvSpPr txBox="1"/>
          <p:nvPr/>
        </p:nvSpPr>
        <p:spPr>
          <a:xfrm>
            <a:off x="7909560" y="5180136"/>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clones have no variation. If a new disease can attack one plant, it can attack them all.</a:t>
            </a:r>
          </a:p>
        </p:txBody>
      </p:sp>
      <p:sp>
        <p:nvSpPr>
          <p:cNvPr id="24" name="TextBox 23"/>
          <p:cNvSpPr txBox="1"/>
          <p:nvPr/>
        </p:nvSpPr>
        <p:spPr>
          <a:xfrm>
            <a:off x="7744968" y="578973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Maths: percentages from a table</a:t>
            </a:r>
          </a:p>
        </p:txBody>
      </p:sp>
      <p:sp>
        <p:nvSpPr>
          <p:cNvPr id="25" name="Rectangle 24"/>
          <p:cNvSpPr/>
          <p:nvPr/>
        </p:nvSpPr>
        <p:spPr>
          <a:xfrm>
            <a:off x="7744968" y="6050340"/>
            <a:ext cx="6949440" cy="19202"/>
          </a:xfrm>
          <a:prstGeom prst="rect">
            <a:avLst/>
          </a:prstGeom>
          <a:solidFill>
            <a:srgbClr val="2E7D32"/>
          </a:solidFill>
          <a:ln>
            <a:noFill/>
          </a:ln>
          <a:effectLst/>
        </p:spPr>
        <p:txBody>
          <a:bodyPr rtlCol="0" anchor="ctr"/>
          <a:lstStyle/>
          <a:p>
            <a:pPr algn="ctr"/>
          </a:p>
        </p:txBody>
      </p:sp>
      <p:sp>
        <p:nvSpPr>
          <p:cNvPr id="26" name="Rectangle 25"/>
          <p:cNvSpPr/>
          <p:nvPr/>
        </p:nvSpPr>
        <p:spPr>
          <a:xfrm>
            <a:off x="7744968" y="6138123"/>
            <a:ext cx="6949440" cy="344424"/>
          </a:xfrm>
          <a:prstGeom prst="rect">
            <a:avLst/>
          </a:prstGeom>
          <a:noFill/>
          <a:ln w="12700">
            <a:solidFill>
              <a:srgbClr val="2E7D32"/>
            </a:solidFill>
          </a:ln>
          <a:effectLst/>
        </p:spPr>
        <p:txBody>
          <a:bodyPr rtlCol="0" anchor="ctr"/>
          <a:lstStyle/>
          <a:p>
            <a:pPr algn="ctr"/>
          </a:p>
        </p:txBody>
      </p:sp>
      <p:sp>
        <p:nvSpPr>
          <p:cNvPr id="27" name="TextBox 26"/>
          <p:cNvSpPr txBox="1"/>
          <p:nvPr/>
        </p:nvSpPr>
        <p:spPr>
          <a:xfrm>
            <a:off x="7882128" y="6211275"/>
            <a:ext cx="6675120" cy="21640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percentage = number with the feature ÷ total number × 100</a:t>
            </a:r>
          </a:p>
        </p:txBody>
      </p:sp>
      <p:sp>
        <p:nvSpPr>
          <p:cNvPr id="28" name="TextBox 27"/>
          <p:cNvSpPr txBox="1"/>
          <p:nvPr/>
        </p:nvSpPr>
        <p:spPr>
          <a:xfrm>
            <a:off x="7744968" y="6555699"/>
            <a:ext cx="6949440" cy="6278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Worked example:</a:t>
            </a:r>
            <a:r>
              <a:rPr sz="1250" b="0">
                <a:solidFill>
                  <a:srgbClr val="000000"/>
                </a:solidFill>
                <a:latin typeface="Arial"/>
              </a:rPr>
              <a:t> 400 plants are grown from seed. 200 have a useful feature. 200 ÷ 400 × 100 = </a:t>
            </a:r>
            <a:r>
              <a:rPr sz="1250" b="1">
                <a:solidFill>
                  <a:srgbClr val="000000"/>
                </a:solidFill>
                <a:latin typeface="Arial"/>
              </a:rPr>
              <a:t>50 %</a:t>
            </a:r>
            <a:r>
              <a:rPr sz="1250" b="0">
                <a:solidFill>
                  <a:srgbClr val="000000"/>
                </a:solidFill>
                <a:latin typeface="Arial"/>
              </a:rPr>
              <a:t>.</a:t>
            </a:r>
          </a:p>
          <a:p>
            <a:pPr algn="l">
              <a:spcAft>
                <a:spcPts val="300"/>
              </a:spcAft>
            </a:pPr>
            <a:r>
              <a:rPr sz="1250" b="0">
                <a:solidFill>
                  <a:srgbClr val="000000"/>
                </a:solidFill>
                <a:latin typeface="Arial"/>
              </a:rPr>
              <a:t>Clones from a plant with the feature: all of them have it (100 %).</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Revision notes 3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Stem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Using stem cells: medicine, therapeutic cloning, risks, and ethical and religious issues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Stem cells in medicine</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graphicFrame>
        <p:nvGraphicFramePr>
          <p:cNvPr id="9" name="Table 8"/>
          <p:cNvGraphicFramePr>
            <a:graphicFrameLocks noGrp="1"/>
          </p:cNvGraphicFramePr>
          <p:nvPr/>
        </p:nvGraphicFramePr>
        <p:xfrm>
          <a:off x="548640" y="1509674"/>
          <a:ext cx="6949440" cy="1066796"/>
        </p:xfrm>
        <a:graphic>
          <a:graphicData uri="http://schemas.openxmlformats.org/drawingml/2006/table">
            <a:tbl>
              <a:tblPr firstRow="0" bandRow="0">
                <a:tableStyleId>{5C22544A-7EE6-4342-B048-85BDC9FD1C3A}</a:tableStyleId>
              </a:tblPr>
              <a:tblGrid>
                <a:gridCol w="2240280"/>
                <a:gridCol w="3154680"/>
                <a:gridCol w="1554480"/>
              </a:tblGrid>
              <a:tr h="266699">
                <a:tc>
                  <a:txBody>
                    <a:bodyPr/>
                    <a:lstStyle/>
                    <a:p>
                      <a:r>
                        <a:rPr sz="1150" b="1">
                          <a:solidFill>
                            <a:srgbClr val="FFFFFF"/>
                          </a:solidFill>
                          <a:latin typeface="Arial"/>
                        </a:rPr>
                        <a:t>Condition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How stem cells might help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Now?</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Blood disorders, such as leukaemia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new blood cells from donated bone marrow stem cells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1">
                          <a:solidFill>
                            <a:srgbClr val="000000"/>
                          </a:solidFill>
                          <a:latin typeface="Arial"/>
                        </a:rPr>
                        <a:t>used now</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Diabetes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new cells that make insulin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being researched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Paralysis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new nerve cells to repair damaged nerves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being researched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0" name="Rectangle 9"/>
          <p:cNvSpPr/>
          <p:nvPr/>
        </p:nvSpPr>
        <p:spPr>
          <a:xfrm>
            <a:off x="548640" y="2870606"/>
            <a:ext cx="50292" cy="153924"/>
          </a:xfrm>
          <a:prstGeom prst="rect">
            <a:avLst/>
          </a:prstGeom>
          <a:solidFill>
            <a:srgbClr val="2E7D32"/>
          </a:solidFill>
          <a:ln>
            <a:noFill/>
          </a:ln>
          <a:effectLst/>
        </p:spPr>
        <p:txBody>
          <a:bodyPr rtlCol="0" anchor="ctr"/>
          <a:lstStyle/>
          <a:p>
            <a:pPr algn="ctr"/>
          </a:p>
        </p:txBody>
      </p:sp>
      <p:sp>
        <p:nvSpPr>
          <p:cNvPr id="11" name="TextBox 10"/>
          <p:cNvSpPr txBox="1"/>
          <p:nvPr/>
        </p:nvSpPr>
        <p:spPr>
          <a:xfrm>
            <a:off x="713232" y="2843174"/>
            <a:ext cx="6784848" cy="2087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write "may be able to help". Most stem cell treatments are not yet cures.</a:t>
            </a:r>
          </a:p>
        </p:txBody>
      </p:sp>
      <p:sp>
        <p:nvSpPr>
          <p:cNvPr id="12" name="TextBox 11"/>
          <p:cNvSpPr txBox="1"/>
          <p:nvPr/>
        </p:nvSpPr>
        <p:spPr>
          <a:xfrm>
            <a:off x="548640" y="326227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Therapeutic cloning</a:t>
            </a:r>
          </a:p>
        </p:txBody>
      </p:sp>
      <p:sp>
        <p:nvSpPr>
          <p:cNvPr id="13" name="Rectangle 12"/>
          <p:cNvSpPr/>
          <p:nvPr/>
        </p:nvSpPr>
        <p:spPr>
          <a:xfrm>
            <a:off x="548640" y="3522878"/>
            <a:ext cx="6949440" cy="19202"/>
          </a:xfrm>
          <a:prstGeom prst="rect">
            <a:avLst/>
          </a:prstGeom>
          <a:solidFill>
            <a:srgbClr val="2E7D32"/>
          </a:solidFill>
          <a:ln>
            <a:noFill/>
          </a:ln>
          <a:effectLst/>
        </p:spPr>
        <p:txBody>
          <a:bodyPr rtlCol="0" anchor="ctr"/>
          <a:lstStyle/>
          <a:p>
            <a:pPr algn="ctr"/>
          </a:p>
        </p:txBody>
      </p:sp>
      <p:sp>
        <p:nvSpPr>
          <p:cNvPr id="14" name="TextBox 13"/>
          <p:cNvSpPr txBox="1"/>
          <p:nvPr/>
        </p:nvSpPr>
        <p:spPr>
          <a:xfrm>
            <a:off x="548640" y="3610660"/>
            <a:ext cx="6949440"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Therapeutic cloning</a:t>
            </a:r>
            <a:r>
              <a:rPr sz="1250" b="0">
                <a:solidFill>
                  <a:srgbClr val="000000"/>
                </a:solidFill>
                <a:latin typeface="Arial"/>
              </a:rPr>
              <a:t> is producing an embryo with the same genes as the patient, so that its stem cells are not rejected by the patient's body.</a:t>
            </a:r>
          </a:p>
        </p:txBody>
      </p:sp>
      <p:pic>
        <p:nvPicPr>
          <p:cNvPr id="15" name="Picture 14" descr="10. Therapeutic cloning. The stem cells are made to differentiate into the cells the patient needs."/>
          <p:cNvPicPr>
            <a:picLocks noChangeAspect="1"/>
          </p:cNvPicPr>
          <p:nvPr/>
        </p:nvPicPr>
        <p:blipFill>
          <a:blip r:embed="rId3"/>
          <a:stretch>
            <a:fillRect/>
          </a:stretch>
        </p:blipFill>
        <p:spPr>
          <a:xfrm>
            <a:off x="868679" y="4046524"/>
            <a:ext cx="6309360" cy="2708819"/>
          </a:xfrm>
          <a:prstGeom prst="rect">
            <a:avLst/>
          </a:prstGeom>
        </p:spPr>
      </p:pic>
      <p:sp>
        <p:nvSpPr>
          <p:cNvPr id="16" name="TextBox 15"/>
          <p:cNvSpPr txBox="1"/>
          <p:nvPr/>
        </p:nvSpPr>
        <p:spPr>
          <a:xfrm>
            <a:off x="548640" y="6846783"/>
            <a:ext cx="6949440" cy="2087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The stem cells are made to differentiate into the cells the patient needs.</a:t>
            </a:r>
          </a:p>
        </p:txBody>
      </p:sp>
      <p:sp>
        <p:nvSpPr>
          <p:cNvPr id="17" name="Rectangle 16"/>
          <p:cNvSpPr/>
          <p:nvPr/>
        </p:nvSpPr>
        <p:spPr>
          <a:xfrm>
            <a:off x="548640" y="7119579"/>
            <a:ext cx="50292" cy="344424"/>
          </a:xfrm>
          <a:prstGeom prst="rect">
            <a:avLst/>
          </a:prstGeom>
          <a:solidFill>
            <a:srgbClr val="2E7D32"/>
          </a:solidFill>
          <a:ln>
            <a:noFill/>
          </a:ln>
          <a:effectLst/>
        </p:spPr>
        <p:txBody>
          <a:bodyPr rtlCol="0" anchor="ctr"/>
          <a:lstStyle/>
          <a:p>
            <a:pPr algn="ctr"/>
          </a:p>
        </p:txBody>
      </p:sp>
      <p:sp>
        <p:nvSpPr>
          <p:cNvPr id="18" name="TextBox 17"/>
          <p:cNvSpPr txBox="1"/>
          <p:nvPr/>
        </p:nvSpPr>
        <p:spPr>
          <a:xfrm>
            <a:off x="713232" y="7092147"/>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the embryo is grown only for its stem cells, never to make a baby. The cells are not rejected because they have the same genes as the patient, not because they are stem cells.</a:t>
            </a:r>
          </a:p>
        </p:txBody>
      </p:sp>
      <p:sp>
        <p:nvSpPr>
          <p:cNvPr id="19" name="TextBox 18"/>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Risks</a:t>
            </a:r>
          </a:p>
        </p:txBody>
      </p:sp>
      <p:sp>
        <p:nvSpPr>
          <p:cNvPr id="20" name="Rectangle 19"/>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21" name="TextBox 20"/>
          <p:cNvSpPr txBox="1"/>
          <p:nvPr/>
        </p:nvSpPr>
        <p:spPr>
          <a:xfrm>
            <a:off x="7744968" y="1509674"/>
            <a:ext cx="6949440" cy="6659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A virus (viral infection) could be passed on with the cells.</a:t>
            </a:r>
          </a:p>
          <a:p>
            <a:pPr algn="l" marL="182880" indent="-182880">
              <a:spcAft>
                <a:spcPts val="300"/>
              </a:spcAft>
              <a:buClr>
                <a:srgbClr val="2E7D32"/>
              </a:buClr>
              <a:buSzPct val="115000"/>
              <a:buFont typeface="Arial"/>
              <a:buChar char="•"/>
            </a:pPr>
            <a:r>
              <a:rPr sz="1250" b="0">
                <a:solidFill>
                  <a:srgbClr val="000000"/>
                </a:solidFill>
                <a:latin typeface="Arial"/>
              </a:rPr>
              <a:t>The cells might divide out of control and form a tumour.</a:t>
            </a:r>
          </a:p>
          <a:p>
            <a:pPr algn="l" marL="182880" indent="-182880">
              <a:spcAft>
                <a:spcPts val="300"/>
              </a:spcAft>
              <a:buClr>
                <a:srgbClr val="2E7D32"/>
              </a:buClr>
              <a:buSzPct val="115000"/>
              <a:buFont typeface="Arial"/>
              <a:buChar char="•"/>
            </a:pPr>
            <a:r>
              <a:rPr sz="1250" b="0">
                <a:solidFill>
                  <a:srgbClr val="000000"/>
                </a:solidFill>
                <a:latin typeface="Arial"/>
              </a:rPr>
              <a:t>The treatments are new, so long-term effects are not yet known.</a:t>
            </a:r>
          </a:p>
        </p:txBody>
      </p:sp>
      <p:sp>
        <p:nvSpPr>
          <p:cNvPr id="22" name="TextBox 21"/>
          <p:cNvSpPr txBox="1"/>
          <p:nvPr/>
        </p:nvSpPr>
        <p:spPr>
          <a:xfrm>
            <a:off x="7744968" y="23676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12. Ethical and religious issues</a:t>
            </a:r>
          </a:p>
        </p:txBody>
      </p:sp>
      <p:sp>
        <p:nvSpPr>
          <p:cNvPr id="23" name="Rectangle 22"/>
          <p:cNvSpPr/>
          <p:nvPr/>
        </p:nvSpPr>
        <p:spPr>
          <a:xfrm>
            <a:off x="7744968" y="2628290"/>
            <a:ext cx="6949440" cy="19202"/>
          </a:xfrm>
          <a:prstGeom prst="rect">
            <a:avLst/>
          </a:prstGeom>
          <a:solidFill>
            <a:srgbClr val="2E7D32"/>
          </a:solidFill>
          <a:ln>
            <a:noFill/>
          </a:ln>
          <a:effectLst/>
        </p:spPr>
        <p:txBody>
          <a:bodyPr rtlCol="0" anchor="ctr"/>
          <a:lstStyle/>
          <a:p>
            <a:pPr algn="ctr"/>
          </a:p>
        </p:txBody>
      </p:sp>
      <p:sp>
        <p:nvSpPr>
          <p:cNvPr id="24" name="TextBox 23"/>
          <p:cNvSpPr txBox="1"/>
          <p:nvPr/>
        </p:nvSpPr>
        <p:spPr>
          <a:xfrm>
            <a:off x="7744968" y="2716072"/>
            <a:ext cx="6949440" cy="16946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An </a:t>
            </a:r>
            <a:r>
              <a:rPr sz="1250" b="1">
                <a:solidFill>
                  <a:srgbClr val="000000"/>
                </a:solidFill>
                <a:latin typeface="Arial"/>
              </a:rPr>
              <a:t>ethical issue</a:t>
            </a:r>
            <a:r>
              <a:rPr sz="1250" b="0">
                <a:solidFill>
                  <a:srgbClr val="000000"/>
                </a:solidFill>
                <a:latin typeface="Arial"/>
              </a:rPr>
              <a:t> is a question about whether something is morally right or wrong.</a:t>
            </a:r>
          </a:p>
          <a:p>
            <a:pPr algn="l" marL="182880" indent="-182880">
              <a:spcAft>
                <a:spcPts val="300"/>
              </a:spcAft>
              <a:buClr>
                <a:srgbClr val="2E7D32"/>
              </a:buClr>
              <a:buSzPct val="115000"/>
              <a:buFont typeface="Arial"/>
              <a:buChar char="•"/>
            </a:pPr>
            <a:r>
              <a:rPr sz="1250" b="0">
                <a:solidFill>
                  <a:srgbClr val="000000"/>
                </a:solidFill>
                <a:latin typeface="Arial"/>
              </a:rPr>
              <a:t>Taking stem cells from an embryo destroys the embryo.</a:t>
            </a:r>
          </a:p>
          <a:p>
            <a:pPr algn="l" marL="182880" indent="-182880">
              <a:spcAft>
                <a:spcPts val="300"/>
              </a:spcAft>
              <a:buClr>
                <a:srgbClr val="2E7D32"/>
              </a:buClr>
              <a:buSzPct val="115000"/>
              <a:buFont typeface="Arial"/>
              <a:buChar char="•"/>
            </a:pPr>
            <a:r>
              <a:rPr sz="1250" b="0">
                <a:solidFill>
                  <a:srgbClr val="000000"/>
                </a:solidFill>
                <a:latin typeface="Arial"/>
              </a:rPr>
              <a:t>Some people, including some religious groups, believe an early embryo should have the same right to life as a person.</a:t>
            </a:r>
          </a:p>
          <a:p>
            <a:pPr algn="l" marL="182880" indent="-182880">
              <a:spcAft>
                <a:spcPts val="300"/>
              </a:spcAft>
              <a:buClr>
                <a:srgbClr val="2E7D32"/>
              </a:buClr>
              <a:buSzPct val="115000"/>
              <a:buFont typeface="Arial"/>
              <a:buChar char="•"/>
            </a:pPr>
            <a:r>
              <a:rPr sz="1250" b="0">
                <a:solidFill>
                  <a:srgbClr val="000000"/>
                </a:solidFill>
                <a:latin typeface="Arial"/>
              </a:rPr>
              <a:t>Others think helping patients matters more, especially when spare embryos from fertility treatment would not be used anyway.</a:t>
            </a:r>
          </a:p>
          <a:p>
            <a:pPr algn="l" marL="182880" indent="-182880">
              <a:spcAft>
                <a:spcPts val="300"/>
              </a:spcAft>
              <a:buClr>
                <a:srgbClr val="2E7D32"/>
              </a:buClr>
              <a:buSzPct val="115000"/>
              <a:buFont typeface="Arial"/>
              <a:buChar char="•"/>
            </a:pPr>
            <a:r>
              <a:rPr sz="1250" b="0">
                <a:solidFill>
                  <a:srgbClr val="000000"/>
                </a:solidFill>
                <a:latin typeface="Arial"/>
              </a:rPr>
              <a:t>In the UK, research embryos are usually spare embryos from fertility treatment, given with consent; the law allows research only up to 14 days.</a:t>
            </a:r>
          </a:p>
        </p:txBody>
      </p:sp>
      <p:sp>
        <p:nvSpPr>
          <p:cNvPr id="25" name="TextBox 24"/>
          <p:cNvSpPr txBox="1"/>
          <p:nvPr/>
        </p:nvSpPr>
        <p:spPr>
          <a:xfrm>
            <a:off x="7744968" y="4602784"/>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13. How to evaluate</a:t>
            </a:r>
          </a:p>
        </p:txBody>
      </p:sp>
      <p:sp>
        <p:nvSpPr>
          <p:cNvPr id="26" name="Rectangle 25"/>
          <p:cNvSpPr/>
          <p:nvPr/>
        </p:nvSpPr>
        <p:spPr>
          <a:xfrm>
            <a:off x="7744968" y="4863388"/>
            <a:ext cx="6949440" cy="19202"/>
          </a:xfrm>
          <a:prstGeom prst="rect">
            <a:avLst/>
          </a:prstGeom>
          <a:solidFill>
            <a:srgbClr val="2E7D32"/>
          </a:solidFill>
          <a:ln>
            <a:noFill/>
          </a:ln>
          <a:effectLst/>
        </p:spPr>
        <p:txBody>
          <a:bodyPr rtlCol="0" anchor="ctr"/>
          <a:lstStyle/>
          <a:p>
            <a:pPr algn="ctr"/>
          </a:p>
        </p:txBody>
      </p:sp>
      <p:sp>
        <p:nvSpPr>
          <p:cNvPr id="27" name="Rectangle 26"/>
          <p:cNvSpPr/>
          <p:nvPr/>
        </p:nvSpPr>
        <p:spPr>
          <a:xfrm>
            <a:off x="7744968" y="4951171"/>
            <a:ext cx="6949440" cy="1175004"/>
          </a:xfrm>
          <a:prstGeom prst="rect">
            <a:avLst/>
          </a:prstGeom>
          <a:noFill/>
          <a:ln w="12700">
            <a:solidFill>
              <a:srgbClr val="2E7D32"/>
            </a:solidFill>
          </a:ln>
          <a:effectLst/>
        </p:spPr>
        <p:txBody>
          <a:bodyPr rtlCol="0" anchor="ctr"/>
          <a:lstStyle/>
          <a:p>
            <a:pPr algn="ctr"/>
          </a:p>
        </p:txBody>
      </p:sp>
      <p:sp>
        <p:nvSpPr>
          <p:cNvPr id="28" name="TextBox 27"/>
          <p:cNvSpPr txBox="1"/>
          <p:nvPr/>
        </p:nvSpPr>
        <p:spPr>
          <a:xfrm>
            <a:off x="7882128" y="5024323"/>
            <a:ext cx="6675120" cy="1046988"/>
          </a:xfrm>
          <a:prstGeom prst="rect">
            <a:avLst/>
          </a:prstGeom>
          <a:noFill/>
        </p:spPr>
        <p:txBody>
          <a:bodyPr wrap="square" lIns="0" rIns="0" tIns="0" bIns="0" anchor="t">
            <a:spAutoFit/>
          </a:bodyPr>
          <a:lstStyle/>
          <a:p>
            <a:pPr algn="l" marL="274320" indent="-274320">
              <a:spcAft>
                <a:spcPts val="200"/>
              </a:spcAft>
              <a:buNone/>
            </a:pPr>
            <a:r>
              <a:rPr sz="1250" b="1">
                <a:solidFill>
                  <a:srgbClr val="2E7D32"/>
                </a:solidFill>
                <a:latin typeface="Arial"/>
              </a:rPr>
              <a:t>1.	</a:t>
            </a:r>
            <a:r>
              <a:rPr sz="1250" b="0">
                <a:solidFill>
                  <a:srgbClr val="000000"/>
                </a:solidFill>
                <a:latin typeface="Arial"/>
              </a:rPr>
              <a:t>Give the </a:t>
            </a:r>
            <a:r>
              <a:rPr sz="1250" b="1">
                <a:solidFill>
                  <a:srgbClr val="000000"/>
                </a:solidFill>
                <a:latin typeface="Arial"/>
              </a:rPr>
              <a:t>benefits</a:t>
            </a:r>
            <a:r>
              <a:rPr sz="1250" b="0">
                <a:solidFill>
                  <a:srgbClr val="000000"/>
                </a:solidFill>
                <a:latin typeface="Arial"/>
              </a:rPr>
              <a:t>: for example, stem cells may help people with diabetes or paralysis, and cells made by therapeutic cloning are not rejected.</a:t>
            </a:r>
          </a:p>
          <a:p>
            <a:pPr algn="l" marL="274320" indent="-274320">
              <a:spcAft>
                <a:spcPts val="200"/>
              </a:spcAft>
              <a:buNone/>
            </a:pPr>
            <a:r>
              <a:rPr sz="1250" b="1">
                <a:solidFill>
                  <a:srgbClr val="2E7D32"/>
                </a:solidFill>
                <a:latin typeface="Arial"/>
              </a:rPr>
              <a:t>2.	</a:t>
            </a:r>
            <a:r>
              <a:rPr sz="1250" b="0">
                <a:solidFill>
                  <a:srgbClr val="000000"/>
                </a:solidFill>
                <a:latin typeface="Arial"/>
              </a:rPr>
              <a:t>Give the </a:t>
            </a:r>
            <a:r>
              <a:rPr sz="1250" b="1">
                <a:solidFill>
                  <a:srgbClr val="000000"/>
                </a:solidFill>
                <a:latin typeface="Arial"/>
              </a:rPr>
              <a:t>risks</a:t>
            </a:r>
            <a:r>
              <a:rPr sz="1250" b="0">
                <a:solidFill>
                  <a:srgbClr val="000000"/>
                </a:solidFill>
                <a:latin typeface="Arial"/>
              </a:rPr>
              <a:t>.</a:t>
            </a:r>
          </a:p>
          <a:p>
            <a:pPr algn="l" marL="274320" indent="-274320">
              <a:spcAft>
                <a:spcPts val="200"/>
              </a:spcAft>
              <a:buNone/>
            </a:pPr>
            <a:r>
              <a:rPr sz="1250" b="1">
                <a:solidFill>
                  <a:srgbClr val="2E7D32"/>
                </a:solidFill>
                <a:latin typeface="Arial"/>
              </a:rPr>
              <a:t>3.	</a:t>
            </a:r>
            <a:r>
              <a:rPr sz="1250" b="0">
                <a:solidFill>
                  <a:srgbClr val="000000"/>
                </a:solidFill>
                <a:latin typeface="Arial"/>
              </a:rPr>
              <a:t>Give the </a:t>
            </a:r>
            <a:r>
              <a:rPr sz="1250" b="1">
                <a:solidFill>
                  <a:srgbClr val="000000"/>
                </a:solidFill>
                <a:latin typeface="Arial"/>
              </a:rPr>
              <a:t>ethical issues</a:t>
            </a:r>
            <a:r>
              <a:rPr sz="1250" b="0">
                <a:solidFill>
                  <a:srgbClr val="000000"/>
                </a:solidFill>
                <a:latin typeface="Arial"/>
              </a:rPr>
              <a:t>, both sides.</a:t>
            </a:r>
          </a:p>
          <a:p>
            <a:pPr algn="l" marL="274320" indent="-274320">
              <a:spcAft>
                <a:spcPts val="0"/>
              </a:spcAft>
              <a:buNone/>
            </a:pPr>
            <a:r>
              <a:rPr sz="1250" b="1">
                <a:solidFill>
                  <a:srgbClr val="2E7D32"/>
                </a:solidFill>
                <a:latin typeface="Arial"/>
              </a:rPr>
              <a:t>4.	</a:t>
            </a:r>
            <a:r>
              <a:rPr sz="1250" b="0">
                <a:solidFill>
                  <a:srgbClr val="000000"/>
                </a:solidFill>
                <a:latin typeface="Arial"/>
              </a:rPr>
              <a:t>Then give your own </a:t>
            </a:r>
            <a:r>
              <a:rPr sz="1250" b="1">
                <a:solidFill>
                  <a:srgbClr val="000000"/>
                </a:solidFill>
                <a:latin typeface="Arial"/>
              </a:rPr>
              <a:t>conclusion</a:t>
            </a:r>
            <a:r>
              <a:rPr sz="1250" b="0">
                <a:solidFill>
                  <a:srgbClr val="000000"/>
                </a:solidFill>
                <a:latin typeface="Arial"/>
              </a:rPr>
              <a:t> with a reason.</a:t>
            </a:r>
          </a:p>
        </p:txBody>
      </p:sp>
      <p:sp>
        <p:nvSpPr>
          <p:cNvPr id="29" name="TextBox 28"/>
          <p:cNvSpPr txBox="1"/>
          <p:nvPr/>
        </p:nvSpPr>
        <p:spPr>
          <a:xfrm>
            <a:off x="7744968" y="6199327"/>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There is no single right answer. People reach different views. In an exam, give both sides, then your own reasoned view.</a:t>
            </a:r>
          </a:p>
        </p:txBody>
      </p:sp>
      <p:sp>
        <p:nvSpPr>
          <p:cNvPr id="30" name="Rectangle 29"/>
          <p:cNvSpPr/>
          <p:nvPr/>
        </p:nvSpPr>
        <p:spPr>
          <a:xfrm>
            <a:off x="7744968" y="6662623"/>
            <a:ext cx="50292" cy="344424"/>
          </a:xfrm>
          <a:prstGeom prst="rect">
            <a:avLst/>
          </a:prstGeom>
          <a:solidFill>
            <a:srgbClr val="2E7D32"/>
          </a:solidFill>
          <a:ln>
            <a:noFill/>
          </a:ln>
          <a:effectLst/>
        </p:spPr>
        <p:txBody>
          <a:bodyPr rtlCol="0" anchor="ctr"/>
          <a:lstStyle/>
          <a:p>
            <a:pPr algn="ctr"/>
          </a:p>
        </p:txBody>
      </p:sp>
      <p:sp>
        <p:nvSpPr>
          <p:cNvPr id="31" name="TextBox 30"/>
          <p:cNvSpPr txBox="1"/>
          <p:nvPr/>
        </p:nvSpPr>
        <p:spPr>
          <a:xfrm>
            <a:off x="7909560" y="6635191"/>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 risk is something that could go wrong, such as a virus being passed on. An ethical issue is about right and wrong, such as destroying an embryo. Do not give one as the other.</a:t>
            </a:r>
          </a:p>
        </p:txBody>
      </p:sp>
      <p:sp>
        <p:nvSpPr>
          <p:cNvPr id="32" name="Rectangle 31"/>
          <p:cNvSpPr/>
          <p:nvPr/>
        </p:nvSpPr>
        <p:spPr>
          <a:xfrm>
            <a:off x="7744968" y="7199071"/>
            <a:ext cx="6949440" cy="512063"/>
          </a:xfrm>
          <a:prstGeom prst="rect">
            <a:avLst/>
          </a:prstGeom>
          <a:noFill/>
          <a:ln w="12700">
            <a:solidFill>
              <a:srgbClr val="5A5A5A"/>
            </a:solidFill>
          </a:ln>
          <a:effectLst/>
        </p:spPr>
        <p:txBody>
          <a:bodyPr rtlCol="0" anchor="ctr"/>
          <a:lstStyle/>
          <a:p>
            <a:pPr algn="ctr"/>
          </a:p>
        </p:txBody>
      </p:sp>
      <p:sp>
        <p:nvSpPr>
          <p:cNvPr id="33" name="TextBox 32"/>
          <p:cNvSpPr txBox="1"/>
          <p:nvPr/>
        </p:nvSpPr>
        <p:spPr>
          <a:xfrm>
            <a:off x="7882128" y="7272223"/>
            <a:ext cx="6675120" cy="384048"/>
          </a:xfrm>
          <a:prstGeom prst="rect">
            <a:avLst/>
          </a:prstGeom>
          <a:noFill/>
        </p:spPr>
        <p:txBody>
          <a:bodyPr wrap="square" lIns="0" rIns="0" tIns="0" bIns="0" anchor="t">
            <a:spAutoFit/>
          </a:bodyPr>
          <a:lstStyle/>
          <a:p>
            <a:pPr algn="l">
              <a:spcAft>
                <a:spcPts val="0"/>
              </a:spcAft>
            </a:pPr>
            <a:r>
              <a:rPr sz="1200" b="0">
                <a:solidFill>
                  <a:srgbClr val="000000"/>
                </a:solidFill>
                <a:latin typeface="Arial"/>
              </a:rPr>
              <a:t>Questions or worries about anything here? Talk to a trusted adult. The NHS website has reliable information about stem cells and donating bone marrow.</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Revision notes 4 of 4</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Stem cells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4011167"/>
          </a:xfrm>
          <a:prstGeom prst="rect">
            <a:avLst/>
          </a:prstGeom>
          <a:noFill/>
        </p:spPr>
        <p:txBody>
          <a:bodyPr wrap="square" lIns="0" rIns="0" tIns="0" bIns="0" anchor="t">
            <a:spAutoFit/>
          </a:bodyPr>
          <a:lstStyle/>
          <a:p>
            <a:pPr algn="l">
              <a:spcAft>
                <a:spcPts val="340"/>
              </a:spcAft>
            </a:pPr>
            <a:r>
              <a:rPr sz="1200" b="1">
                <a:solidFill>
                  <a:srgbClr val="000000"/>
                </a:solidFill>
                <a:latin typeface="Arial"/>
              </a:rPr>
              <a:t>Adult stem cell</a:t>
            </a:r>
            <a:r>
              <a:rPr sz="1200" b="0">
                <a:solidFill>
                  <a:srgbClr val="000000"/>
                </a:solidFill>
                <a:latin typeface="Arial"/>
              </a:rPr>
              <a:t>: a stem cell found in adult tissue, such as bone marrow, which can form many types of cell, including blood cells.</a:t>
            </a:r>
          </a:p>
          <a:p>
            <a:pPr algn="l">
              <a:spcAft>
                <a:spcPts val="340"/>
              </a:spcAft>
            </a:pPr>
            <a:r>
              <a:rPr sz="1200" b="1">
                <a:solidFill>
                  <a:srgbClr val="000000"/>
                </a:solidFill>
                <a:latin typeface="Arial"/>
              </a:rPr>
              <a:t>Bone marrow</a:t>
            </a:r>
            <a:r>
              <a:rPr sz="1200" b="0">
                <a:solidFill>
                  <a:srgbClr val="000000"/>
                </a:solidFill>
                <a:latin typeface="Arial"/>
              </a:rPr>
              <a:t>: the soft tissue inside some bones, where blood cells are made.</a:t>
            </a:r>
          </a:p>
          <a:p>
            <a:pPr algn="l">
              <a:spcAft>
                <a:spcPts val="340"/>
              </a:spcAft>
            </a:pPr>
            <a:r>
              <a:rPr sz="1200" b="1">
                <a:solidFill>
                  <a:srgbClr val="000000"/>
                </a:solidFill>
                <a:latin typeface="Arial"/>
              </a:rPr>
              <a:t>Clone</a:t>
            </a:r>
            <a:r>
              <a:rPr sz="1200" b="0">
                <a:solidFill>
                  <a:srgbClr val="000000"/>
                </a:solidFill>
                <a:latin typeface="Arial"/>
              </a:rPr>
              <a:t>: a genetically identical copy of a cell or an organism.</a:t>
            </a:r>
          </a:p>
          <a:p>
            <a:pPr algn="l">
              <a:spcAft>
                <a:spcPts val="340"/>
              </a:spcAft>
            </a:pPr>
            <a:r>
              <a:rPr sz="1200" b="1">
                <a:solidFill>
                  <a:srgbClr val="000000"/>
                </a:solidFill>
                <a:latin typeface="Arial"/>
              </a:rPr>
              <a:t>Differentiation</a:t>
            </a:r>
            <a:r>
              <a:rPr sz="1200" b="0">
                <a:solidFill>
                  <a:srgbClr val="000000"/>
                </a:solidFill>
                <a:latin typeface="Arial"/>
              </a:rPr>
              <a:t>: the process by which a cell becomes specialised, gaining the sub-cellular structures it needs for its job.</a:t>
            </a:r>
          </a:p>
          <a:p>
            <a:pPr algn="l">
              <a:spcAft>
                <a:spcPts val="340"/>
              </a:spcAft>
            </a:pPr>
            <a:r>
              <a:rPr sz="1200" b="1">
                <a:solidFill>
                  <a:srgbClr val="000000"/>
                </a:solidFill>
                <a:latin typeface="Arial"/>
              </a:rPr>
              <a:t>Embryo</a:t>
            </a:r>
            <a:r>
              <a:rPr sz="1200" b="0">
                <a:solidFill>
                  <a:srgbClr val="000000"/>
                </a:solidFill>
                <a:latin typeface="Arial"/>
              </a:rPr>
              <a:t>: an organism at its earliest stage of development; an early human embryo is a tiny ball of cells.</a:t>
            </a:r>
          </a:p>
          <a:p>
            <a:pPr algn="l">
              <a:spcAft>
                <a:spcPts val="340"/>
              </a:spcAft>
            </a:pPr>
            <a:r>
              <a:rPr sz="1200" b="1">
                <a:solidFill>
                  <a:srgbClr val="000000"/>
                </a:solidFill>
                <a:latin typeface="Arial"/>
              </a:rPr>
              <a:t>Embryonic stem cell</a:t>
            </a:r>
            <a:r>
              <a:rPr sz="1200" b="0">
                <a:solidFill>
                  <a:srgbClr val="000000"/>
                </a:solidFill>
                <a:latin typeface="Arial"/>
              </a:rPr>
              <a:t>: a stem cell from an early embryo, which can differentiate into most types of human cell.</a:t>
            </a:r>
          </a:p>
          <a:p>
            <a:pPr algn="l">
              <a:spcAft>
                <a:spcPts val="340"/>
              </a:spcAft>
            </a:pPr>
            <a:r>
              <a:rPr sz="1200" b="1">
                <a:solidFill>
                  <a:srgbClr val="000000"/>
                </a:solidFill>
                <a:latin typeface="Arial"/>
              </a:rPr>
              <a:t>Ethical issue</a:t>
            </a:r>
            <a:r>
              <a:rPr sz="1200" b="0">
                <a:solidFill>
                  <a:srgbClr val="000000"/>
                </a:solidFill>
                <a:latin typeface="Arial"/>
              </a:rPr>
              <a:t>: a question about whether something is morally right or wrong.</a:t>
            </a:r>
          </a:p>
          <a:p>
            <a:pPr algn="l">
              <a:spcAft>
                <a:spcPts val="340"/>
              </a:spcAft>
            </a:pPr>
            <a:r>
              <a:rPr sz="1200" b="1">
                <a:solidFill>
                  <a:srgbClr val="000000"/>
                </a:solidFill>
                <a:latin typeface="Arial"/>
              </a:rPr>
              <a:t>Genetically identical</a:t>
            </a:r>
            <a:r>
              <a:rPr sz="1200" b="0">
                <a:solidFill>
                  <a:srgbClr val="000000"/>
                </a:solidFill>
                <a:latin typeface="Arial"/>
              </a:rPr>
              <a:t>: having exactly the same genetic material.</a:t>
            </a:r>
          </a:p>
          <a:p>
            <a:pPr algn="l">
              <a:spcAft>
                <a:spcPts val="340"/>
              </a:spcAft>
            </a:pPr>
            <a:r>
              <a:rPr sz="1200" b="1">
                <a:solidFill>
                  <a:srgbClr val="000000"/>
                </a:solidFill>
                <a:latin typeface="Arial"/>
              </a:rPr>
              <a:t>Meristem</a:t>
            </a:r>
            <a:r>
              <a:rPr sz="1200" b="0">
                <a:solidFill>
                  <a:srgbClr val="000000"/>
                </a:solidFill>
                <a:latin typeface="Arial"/>
              </a:rPr>
              <a:t>: tissue at the growing tips of shoots and roots, where cells divide to make new cells.</a:t>
            </a:r>
          </a:p>
          <a:p>
            <a:pPr algn="l">
              <a:spcAft>
                <a:spcPts val="340"/>
              </a:spcAft>
            </a:pPr>
            <a:r>
              <a:rPr sz="1200" b="1">
                <a:solidFill>
                  <a:srgbClr val="000000"/>
                </a:solidFill>
                <a:latin typeface="Arial"/>
              </a:rPr>
              <a:t>Specialised cell</a:t>
            </a:r>
            <a:r>
              <a:rPr sz="1200" b="0">
                <a:solidFill>
                  <a:srgbClr val="000000"/>
                </a:solidFill>
                <a:latin typeface="Arial"/>
              </a:rPr>
              <a:t>: a cell with a structure that suits it to one job.</a:t>
            </a:r>
          </a:p>
          <a:p>
            <a:pPr algn="l">
              <a:spcAft>
                <a:spcPts val="340"/>
              </a:spcAft>
            </a:pPr>
            <a:r>
              <a:rPr sz="1200" b="1">
                <a:solidFill>
                  <a:srgbClr val="000000"/>
                </a:solidFill>
                <a:latin typeface="Arial"/>
              </a:rPr>
              <a:t>Stem cell</a:t>
            </a:r>
            <a:r>
              <a:rPr sz="1200" b="0">
                <a:solidFill>
                  <a:srgbClr val="000000"/>
                </a:solidFill>
                <a:latin typeface="Arial"/>
              </a:rPr>
              <a:t>: an undifferentiated cell that can divide to make many more cells of the same type, and can differentiate into certain other types of cell.</a:t>
            </a:r>
          </a:p>
          <a:p>
            <a:pPr algn="l">
              <a:spcAft>
                <a:spcPts val="340"/>
              </a:spcAft>
            </a:pPr>
            <a:r>
              <a:rPr sz="1200" b="1">
                <a:solidFill>
                  <a:srgbClr val="000000"/>
                </a:solidFill>
                <a:latin typeface="Arial"/>
              </a:rPr>
              <a:t>Therapeutic cloning</a:t>
            </a:r>
            <a:r>
              <a:rPr sz="1200" b="0">
                <a:solidFill>
                  <a:srgbClr val="000000"/>
                </a:solidFill>
                <a:latin typeface="Arial"/>
              </a:rPr>
              <a:t>: producing an embryo with the same genes as the patient, so that its stem cells are not rejected by the patient's body.</a:t>
            </a:r>
          </a:p>
          <a:p>
            <a:pPr algn="l">
              <a:spcAft>
                <a:spcPts val="340"/>
              </a:spcAft>
            </a:pPr>
            <a:r>
              <a:rPr sz="1200" b="1">
                <a:solidFill>
                  <a:srgbClr val="000000"/>
                </a:solidFill>
                <a:latin typeface="Arial"/>
              </a:rPr>
              <a:t>Undifferentiated</a:t>
            </a:r>
            <a:r>
              <a:rPr sz="1200" b="0">
                <a:solidFill>
                  <a:srgbClr val="000000"/>
                </a:solidFill>
                <a:latin typeface="Arial"/>
              </a:rPr>
              <a:t>: not yet specialised for a particular job.</a:t>
            </a:r>
          </a:p>
        </p:txBody>
      </p:sp>
      <p:sp>
        <p:nvSpPr>
          <p:cNvPr id="9" name="Rectangle 8"/>
          <p:cNvSpPr/>
          <p:nvPr/>
        </p:nvSpPr>
        <p:spPr>
          <a:xfrm>
            <a:off x="548640" y="1161288"/>
            <a:ext cx="6949440" cy="4413504"/>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1" name="TextBox 10"/>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2" name="TextBox 11"/>
          <p:cNvSpPr txBox="1"/>
          <p:nvPr/>
        </p:nvSpPr>
        <p:spPr>
          <a:xfrm>
            <a:off x="7863840" y="1508760"/>
            <a:ext cx="6711696" cy="19994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What does "undifferentiated" mean?</a:t>
            </a:r>
          </a:p>
          <a:p>
            <a:pPr algn="l" marL="274320" indent="-274320">
              <a:spcAft>
                <a:spcPts val="300"/>
              </a:spcAft>
              <a:buNone/>
            </a:pPr>
            <a:r>
              <a:rPr sz="1250" b="1">
                <a:solidFill>
                  <a:srgbClr val="2E7D32"/>
                </a:solidFill>
                <a:latin typeface="Arial"/>
              </a:rPr>
              <a:t>2.	</a:t>
            </a:r>
            <a:r>
              <a:rPr sz="1250" b="0">
                <a:solidFill>
                  <a:srgbClr val="000000"/>
                </a:solidFill>
                <a:latin typeface="Arial"/>
              </a:rPr>
              <a:t>Name the two processes that turn one stem cell into many specialised cells.</a:t>
            </a:r>
          </a:p>
          <a:p>
            <a:pPr algn="l" marL="274320" indent="-274320">
              <a:spcAft>
                <a:spcPts val="300"/>
              </a:spcAft>
              <a:buNone/>
            </a:pPr>
            <a:r>
              <a:rPr sz="1250" b="1">
                <a:solidFill>
                  <a:srgbClr val="2E7D32"/>
                </a:solidFill>
                <a:latin typeface="Arial"/>
              </a:rPr>
              <a:t>3.	</a:t>
            </a:r>
            <a:r>
              <a:rPr sz="1250" b="0">
                <a:solidFill>
                  <a:srgbClr val="000000"/>
                </a:solidFill>
                <a:latin typeface="Arial"/>
              </a:rPr>
              <a:t>Name two sources of human stem cells.</a:t>
            </a:r>
          </a:p>
          <a:p>
            <a:pPr algn="l" marL="274320" indent="-274320">
              <a:spcAft>
                <a:spcPts val="300"/>
              </a:spcAft>
              <a:buNone/>
            </a:pPr>
            <a:r>
              <a:rPr sz="1250" b="1">
                <a:solidFill>
                  <a:srgbClr val="2E7D32"/>
                </a:solidFill>
                <a:latin typeface="Arial"/>
              </a:rPr>
              <a:t>4.	</a:t>
            </a:r>
            <a:r>
              <a:rPr sz="1250" b="0">
                <a:solidFill>
                  <a:srgbClr val="000000"/>
                </a:solidFill>
                <a:latin typeface="Arial"/>
              </a:rPr>
              <a:t>Meristem cells can differentiate into which types of plant cell, and for how long?</a:t>
            </a:r>
          </a:p>
          <a:p>
            <a:pPr algn="l" marL="274320" indent="-274320">
              <a:spcAft>
                <a:spcPts val="300"/>
              </a:spcAft>
              <a:buNone/>
            </a:pPr>
            <a:r>
              <a:rPr sz="1250" b="1">
                <a:solidFill>
                  <a:srgbClr val="2E7D32"/>
                </a:solidFill>
                <a:latin typeface="Arial"/>
              </a:rPr>
              <a:t>5.	</a:t>
            </a:r>
            <a:r>
              <a:rPr sz="1250" b="0">
                <a:solidFill>
                  <a:srgbClr val="000000"/>
                </a:solidFill>
                <a:latin typeface="Arial"/>
              </a:rPr>
              <a:t>Give two conditions that stem cells may be able to help.</a:t>
            </a:r>
          </a:p>
          <a:p>
            <a:pPr algn="l" marL="274320" indent="-274320">
              <a:spcAft>
                <a:spcPts val="300"/>
              </a:spcAft>
              <a:buNone/>
            </a:pPr>
            <a:r>
              <a:rPr sz="1250" b="1">
                <a:solidFill>
                  <a:srgbClr val="2E7D32"/>
                </a:solidFill>
                <a:latin typeface="Arial"/>
              </a:rPr>
              <a:t>6.	</a:t>
            </a:r>
            <a:r>
              <a:rPr sz="1250" b="0">
                <a:solidFill>
                  <a:srgbClr val="000000"/>
                </a:solidFill>
                <a:latin typeface="Arial"/>
              </a:rPr>
              <a:t>In therapeutic cloning, how do the embryo's genes compare with the patient's genes?</a:t>
            </a:r>
          </a:p>
          <a:p>
            <a:pPr algn="l" marL="274320" indent="-274320">
              <a:spcAft>
                <a:spcPts val="300"/>
              </a:spcAft>
              <a:buNone/>
            </a:pPr>
            <a:r>
              <a:rPr sz="1250" b="1">
                <a:solidFill>
                  <a:srgbClr val="2E7D32"/>
                </a:solidFill>
                <a:latin typeface="Arial"/>
              </a:rPr>
              <a:t>7.	</a:t>
            </a:r>
            <a:r>
              <a:rPr sz="1250" b="0">
                <a:solidFill>
                  <a:srgbClr val="000000"/>
                </a:solidFill>
                <a:latin typeface="Arial"/>
              </a:rPr>
              <a:t>Give one ethical or religious objection to using embryonic stem cells.</a:t>
            </a:r>
          </a:p>
          <a:p>
            <a:pPr algn="l" marL="274320" indent="-274320">
              <a:spcAft>
                <a:spcPts val="300"/>
              </a:spcAft>
              <a:buNone/>
            </a:pPr>
            <a:r>
              <a:rPr sz="1250" b="1">
                <a:solidFill>
                  <a:srgbClr val="2E7D32"/>
                </a:solidFill>
                <a:latin typeface="Arial"/>
              </a:rPr>
              <a:t>8.	</a:t>
            </a:r>
            <a:r>
              <a:rPr sz="1250" b="0">
                <a:solidFill>
                  <a:srgbClr val="000000"/>
                </a:solidFill>
                <a:latin typeface="Arial"/>
              </a:rPr>
              <a:t>In a group of 300 plants grown from seed, 45 have a useful feature. Calculate the percentage.</a:t>
            </a:r>
          </a:p>
        </p:txBody>
      </p:sp>
      <p:sp>
        <p:nvSpPr>
          <p:cNvPr id="13" name="Rectangle 12"/>
          <p:cNvSpPr/>
          <p:nvPr/>
        </p:nvSpPr>
        <p:spPr>
          <a:xfrm>
            <a:off x="7744968" y="1161288"/>
            <a:ext cx="6949440" cy="2401824"/>
          </a:xfrm>
          <a:prstGeom prst="rect">
            <a:avLst/>
          </a:prstGeom>
          <a:noFill/>
          <a:ln w="12700">
            <a:solidFill>
              <a:srgbClr val="2E7D32"/>
            </a:solidFill>
          </a:ln>
          <a:effectLst/>
        </p:spPr>
        <p:txBody>
          <a:bodyPr rtlCol="0" anchor="ctr"/>
          <a:lstStyle/>
          <a:p>
            <a:pPr algn="ctr"/>
          </a:p>
        </p:txBody>
      </p:sp>
      <p:sp>
        <p:nvSpPr>
          <p:cNvPr id="14" name="TextBox 13"/>
          <p:cNvSpPr txBox="1"/>
          <p:nvPr/>
        </p:nvSpPr>
        <p:spPr>
          <a:xfrm>
            <a:off x="7863840" y="37185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5" name="TextBox 14"/>
          <p:cNvSpPr txBox="1"/>
          <p:nvPr/>
        </p:nvSpPr>
        <p:spPr>
          <a:xfrm>
            <a:off x="7863840" y="4002024"/>
            <a:ext cx="6711696" cy="168452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Not yet specialised for a particular job.</a:t>
            </a:r>
          </a:p>
          <a:p>
            <a:pPr algn="l" marL="274320" indent="-274320">
              <a:spcAft>
                <a:spcPts val="100"/>
              </a:spcAft>
              <a:buNone/>
            </a:pPr>
            <a:r>
              <a:rPr sz="1150" b="1">
                <a:solidFill>
                  <a:srgbClr val="2E7D32"/>
                </a:solidFill>
                <a:latin typeface="Arial"/>
              </a:rPr>
              <a:t>2.	</a:t>
            </a:r>
            <a:r>
              <a:rPr sz="1150" b="0">
                <a:solidFill>
                  <a:srgbClr val="000000"/>
                </a:solidFill>
                <a:latin typeface="Arial"/>
              </a:rPr>
              <a:t>Division (by mitosis) and differentiation.</a:t>
            </a:r>
          </a:p>
          <a:p>
            <a:pPr algn="l" marL="274320" indent="-274320">
              <a:spcAft>
                <a:spcPts val="100"/>
              </a:spcAft>
              <a:buNone/>
            </a:pPr>
            <a:r>
              <a:rPr sz="1150" b="1">
                <a:solidFill>
                  <a:srgbClr val="2E7D32"/>
                </a:solidFill>
                <a:latin typeface="Arial"/>
              </a:rPr>
              <a:t>3.	</a:t>
            </a:r>
            <a:r>
              <a:rPr sz="1150" b="0">
                <a:solidFill>
                  <a:srgbClr val="000000"/>
                </a:solidFill>
                <a:latin typeface="Arial"/>
              </a:rPr>
              <a:t>Early embryos and adult bone marrow.</a:t>
            </a:r>
          </a:p>
          <a:p>
            <a:pPr algn="l" marL="274320" indent="-274320">
              <a:spcAft>
                <a:spcPts val="100"/>
              </a:spcAft>
              <a:buNone/>
            </a:pPr>
            <a:r>
              <a:rPr sz="1150" b="1">
                <a:solidFill>
                  <a:srgbClr val="2E7D32"/>
                </a:solidFill>
                <a:latin typeface="Arial"/>
              </a:rPr>
              <a:t>4.	</a:t>
            </a:r>
            <a:r>
              <a:rPr sz="1150" b="0">
                <a:solidFill>
                  <a:srgbClr val="000000"/>
                </a:solidFill>
                <a:latin typeface="Arial"/>
              </a:rPr>
              <a:t>Any type of plant cell, throughout the life of the plant.</a:t>
            </a:r>
          </a:p>
          <a:p>
            <a:pPr algn="l" marL="274320" indent="-274320">
              <a:spcAft>
                <a:spcPts val="100"/>
              </a:spcAft>
              <a:buNone/>
            </a:pPr>
            <a:r>
              <a:rPr sz="1150" b="1">
                <a:solidFill>
                  <a:srgbClr val="2E7D32"/>
                </a:solidFill>
                <a:latin typeface="Arial"/>
              </a:rPr>
              <a:t>5.	</a:t>
            </a:r>
            <a:r>
              <a:rPr sz="1150" b="0">
                <a:solidFill>
                  <a:srgbClr val="000000"/>
                </a:solidFill>
                <a:latin typeface="Arial"/>
              </a:rPr>
              <a:t>Diabetes and paralysis.</a:t>
            </a:r>
          </a:p>
          <a:p>
            <a:pPr algn="l" marL="274320" indent="-274320">
              <a:spcAft>
                <a:spcPts val="100"/>
              </a:spcAft>
              <a:buNone/>
            </a:pPr>
            <a:r>
              <a:rPr sz="1150" b="1">
                <a:solidFill>
                  <a:srgbClr val="2E7D32"/>
                </a:solidFill>
                <a:latin typeface="Arial"/>
              </a:rPr>
              <a:t>6.	</a:t>
            </a:r>
            <a:r>
              <a:rPr sz="1150" b="0">
                <a:solidFill>
                  <a:srgbClr val="000000"/>
                </a:solidFill>
                <a:latin typeface="Arial"/>
              </a:rPr>
              <a:t>They are the same.</a:t>
            </a:r>
          </a:p>
          <a:p>
            <a:pPr algn="l" marL="274320" indent="-274320">
              <a:spcAft>
                <a:spcPts val="100"/>
              </a:spcAft>
              <a:buNone/>
            </a:pPr>
            <a:r>
              <a:rPr sz="1150" b="1">
                <a:solidFill>
                  <a:srgbClr val="2E7D32"/>
                </a:solidFill>
                <a:latin typeface="Arial"/>
              </a:rPr>
              <a:t>7.	</a:t>
            </a:r>
            <a:r>
              <a:rPr sz="1150" b="0">
                <a:solidFill>
                  <a:srgbClr val="000000"/>
                </a:solidFill>
                <a:latin typeface="Arial"/>
              </a:rPr>
              <a:t>Taking the stem cells destroys the embryo; some people believe an early embryo should have the same right to life as a person.</a:t>
            </a:r>
          </a:p>
          <a:p>
            <a:pPr algn="l" marL="274320" indent="-274320">
              <a:spcAft>
                <a:spcPts val="100"/>
              </a:spcAft>
              <a:buNone/>
            </a:pPr>
            <a:r>
              <a:rPr sz="1150" b="1">
                <a:solidFill>
                  <a:srgbClr val="2E7D32"/>
                </a:solidFill>
                <a:latin typeface="Arial"/>
              </a:rPr>
              <a:t>8.	</a:t>
            </a:r>
            <a:r>
              <a:rPr sz="1150" b="0">
                <a:solidFill>
                  <a:srgbClr val="000000"/>
                </a:solidFill>
                <a:latin typeface="Arial"/>
              </a:rPr>
              <a:t>45 ÷ 300 × 100 = 15 %.</a:t>
            </a:r>
          </a:p>
        </p:txBody>
      </p:sp>
      <p:sp>
        <p:nvSpPr>
          <p:cNvPr id="16" name="Rectangle 15"/>
          <p:cNvSpPr/>
          <p:nvPr/>
        </p:nvSpPr>
        <p:spPr>
          <a:xfrm>
            <a:off x="7744968" y="3654552"/>
            <a:ext cx="6949440" cy="2086863"/>
          </a:xfrm>
          <a:prstGeom prst="rect">
            <a:avLst/>
          </a:prstGeom>
          <a:noFill/>
          <a:ln w="9525">
            <a:solidFill>
              <a:srgbClr val="D2D2D2"/>
            </a:solidFill>
          </a:ln>
          <a:effectLst/>
        </p:spPr>
        <p:txBody>
          <a:bodyPr rtlCol="0" anchor="ctr"/>
          <a:lstStyle/>
          <a:p>
            <a:pPr algn="ctr"/>
          </a:p>
        </p:txBody>
      </p:sp>
      <p:sp>
        <p:nvSpPr>
          <p:cNvPr id="17" name="TextBox 16"/>
          <p:cNvSpPr txBox="1"/>
          <p:nvPr/>
        </p:nvSpPr>
        <p:spPr>
          <a:xfrm>
            <a:off x="548640" y="573024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8" name="Rectangle 17"/>
          <p:cNvSpPr/>
          <p:nvPr/>
        </p:nvSpPr>
        <p:spPr>
          <a:xfrm>
            <a:off x="548640" y="5990844"/>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548640" y="6078626"/>
            <a:ext cx="6949440" cy="19232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Learn the definition: a stem cell is undifferentiated, and it can divide and differentiate.</a:t>
            </a:r>
          </a:p>
          <a:p>
            <a:pPr algn="l" marL="182880" indent="-182880">
              <a:spcAft>
                <a:spcPts val="300"/>
              </a:spcAft>
              <a:buClr>
                <a:srgbClr val="2E7D32"/>
              </a:buClr>
              <a:buSzPct val="115000"/>
              <a:buFont typeface="Arial"/>
              <a:buChar char="•"/>
            </a:pPr>
            <a:r>
              <a:rPr sz="1250" b="0">
                <a:solidFill>
                  <a:srgbClr val="000000"/>
                </a:solidFill>
                <a:latin typeface="Arial"/>
              </a:rPr>
              <a:t>Most, many, any: embryonic stem cells, most types of human cell; adult bone marrow stem cells, many types, including blood cells; meristem cells, any type of plant cell, all through the plant's life.</a:t>
            </a:r>
          </a:p>
          <a:p>
            <a:pPr algn="l" marL="182880" indent="-182880">
              <a:spcAft>
                <a:spcPts val="300"/>
              </a:spcAft>
              <a:buClr>
                <a:srgbClr val="2E7D32"/>
              </a:buClr>
              <a:buSzPct val="115000"/>
              <a:buFont typeface="Arial"/>
              <a:buChar char="•"/>
            </a:pPr>
            <a:r>
              <a:rPr sz="1250" b="0">
                <a:solidFill>
                  <a:srgbClr val="000000"/>
                </a:solidFill>
                <a:latin typeface="Arial"/>
              </a:rPr>
              <a:t>Write "may be able to help", not "cures". Bone marrow transplants are the treatment used now.</a:t>
            </a:r>
          </a:p>
          <a:p>
            <a:pPr algn="l" marL="182880" indent="-182880">
              <a:spcAft>
                <a:spcPts val="300"/>
              </a:spcAft>
              <a:buClr>
                <a:srgbClr val="2E7D32"/>
              </a:buClr>
              <a:buSzPct val="115000"/>
              <a:buFont typeface="Arial"/>
              <a:buChar char="•"/>
            </a:pPr>
            <a:r>
              <a:rPr sz="1250" b="0">
                <a:solidFill>
                  <a:srgbClr val="000000"/>
                </a:solidFill>
                <a:latin typeface="Arial"/>
              </a:rPr>
              <a:t>Therapeutic cloning: write both parts: same genes as the patient, so not rejected.</a:t>
            </a:r>
          </a:p>
          <a:p>
            <a:pPr algn="l" marL="182880" indent="-182880">
              <a:spcAft>
                <a:spcPts val="300"/>
              </a:spcAft>
              <a:buClr>
                <a:srgbClr val="2E7D32"/>
              </a:buClr>
              <a:buSzPct val="115000"/>
              <a:buFont typeface="Arial"/>
              <a:buChar char="•"/>
            </a:pPr>
            <a:r>
              <a:rPr sz="1250" b="0">
                <a:solidFill>
                  <a:srgbClr val="000000"/>
                </a:solidFill>
                <a:latin typeface="Arial"/>
              </a:rPr>
              <a:t>"Evaluate" means benefits, risks and ethical issues (both sides), then a conclusion with a reason.</a:t>
            </a:r>
          </a:p>
          <a:p>
            <a:pPr algn="l" marL="182880" indent="-182880">
              <a:spcAft>
                <a:spcPts val="300"/>
              </a:spcAft>
              <a:buClr>
                <a:srgbClr val="2E7D32"/>
              </a:buClr>
              <a:buSzPct val="115000"/>
              <a:buFont typeface="Arial"/>
              <a:buChar char="•"/>
            </a:pPr>
            <a:r>
              <a:rPr sz="1250" b="0">
                <a:solidFill>
                  <a:srgbClr val="000000"/>
                </a:solidFill>
                <a:latin typeface="Arial"/>
              </a:rPr>
              <a:t>For a percentage, write number ÷ total × 100, and show your working.</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Mandatory worksheet: Stem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diagram</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5393152"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11" name="TextBox 10"/>
          <p:cNvSpPr txBox="1"/>
          <p:nvPr/>
        </p:nvSpPr>
        <p:spPr>
          <a:xfrm>
            <a:off x="685800" y="1572768"/>
            <a:ext cx="6675120" cy="464057"/>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a stem cell and some of the cells it can become. Write the name of each numbered cell or process on its line.</a:t>
            </a:r>
          </a:p>
        </p:txBody>
      </p:sp>
      <p:pic>
        <p:nvPicPr>
          <p:cNvPr id="12" name="Picture 11" descr="A. Label the diagram."/>
          <p:cNvPicPr>
            <a:picLocks noChangeAspect="1"/>
          </p:cNvPicPr>
          <p:nvPr/>
        </p:nvPicPr>
        <p:blipFill>
          <a:blip r:embed="rId2"/>
          <a:stretch>
            <a:fillRect/>
          </a:stretch>
        </p:blipFill>
        <p:spPr>
          <a:xfrm>
            <a:off x="685799" y="2292858"/>
            <a:ext cx="6675120" cy="3573414"/>
          </a:xfrm>
          <a:prstGeom prst="rect">
            <a:avLst/>
          </a:prstGeom>
        </p:spPr>
      </p:pic>
      <p:sp>
        <p:nvSpPr>
          <p:cNvPr id="13" name="TextBox 12"/>
          <p:cNvSpPr txBox="1"/>
          <p:nvPr/>
        </p:nvSpPr>
        <p:spPr>
          <a:xfrm>
            <a:off x="822959" y="6049152"/>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14" name="Rectangle 13"/>
          <p:cNvSpPr/>
          <p:nvPr/>
        </p:nvSpPr>
        <p:spPr>
          <a:xfrm>
            <a:off x="1143000" y="6296040"/>
            <a:ext cx="278892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822959" y="6707520"/>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16" name="Rectangle 15"/>
          <p:cNvSpPr/>
          <p:nvPr/>
        </p:nvSpPr>
        <p:spPr>
          <a:xfrm>
            <a:off x="1143000" y="6954408"/>
            <a:ext cx="278892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822959" y="7365888"/>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18" name="Rectangle 17"/>
          <p:cNvSpPr/>
          <p:nvPr/>
        </p:nvSpPr>
        <p:spPr>
          <a:xfrm>
            <a:off x="1143000" y="7612776"/>
            <a:ext cx="2788920"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4251960" y="6049152"/>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20" name="Rectangle 19"/>
          <p:cNvSpPr/>
          <p:nvPr/>
        </p:nvSpPr>
        <p:spPr>
          <a:xfrm>
            <a:off x="4572000" y="6296040"/>
            <a:ext cx="278892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4251960" y="6707520"/>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5</a:t>
            </a:r>
          </a:p>
        </p:txBody>
      </p:sp>
      <p:sp>
        <p:nvSpPr>
          <p:cNvPr id="22" name="Rectangle 21"/>
          <p:cNvSpPr/>
          <p:nvPr/>
        </p:nvSpPr>
        <p:spPr>
          <a:xfrm>
            <a:off x="4572000" y="6954408"/>
            <a:ext cx="2788920" cy="10972"/>
          </a:xfrm>
          <a:prstGeom prst="rect">
            <a:avLst/>
          </a:prstGeom>
          <a:solidFill>
            <a:srgbClr val="000000"/>
          </a:solidFill>
          <a:ln>
            <a:noFill/>
          </a:ln>
          <a:effectLst/>
        </p:spPr>
        <p:txBody>
          <a:bodyPr rtlCol="0" anchor="ctr"/>
          <a:lstStyle/>
          <a:p>
            <a:pPr algn="ctr"/>
          </a:p>
        </p:txBody>
      </p:sp>
      <p:sp>
        <p:nvSpPr>
          <p:cNvPr id="23" name="TextBox 22"/>
          <p:cNvSpPr txBox="1"/>
          <p:nvPr/>
        </p:nvSpPr>
        <p:spPr>
          <a:xfrm>
            <a:off x="4251960" y="7365888"/>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6</a:t>
            </a:r>
          </a:p>
        </p:txBody>
      </p:sp>
      <p:sp>
        <p:nvSpPr>
          <p:cNvPr id="24" name="Rectangle 23"/>
          <p:cNvSpPr/>
          <p:nvPr/>
        </p:nvSpPr>
        <p:spPr>
          <a:xfrm>
            <a:off x="4572000" y="7612776"/>
            <a:ext cx="278892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7744968" y="1143000"/>
            <a:ext cx="6949440" cy="3589337"/>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8" name="TextBox 27"/>
          <p:cNvSpPr txBox="1"/>
          <p:nvPr/>
        </p:nvSpPr>
        <p:spPr>
          <a:xfrm>
            <a:off x="11920122"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and 4</a:t>
            </a:r>
          </a:p>
        </p:txBody>
      </p:sp>
      <p:sp>
        <p:nvSpPr>
          <p:cNvPr id="29" name="TextBox 28"/>
          <p:cNvSpPr txBox="1"/>
          <p:nvPr/>
        </p:nvSpPr>
        <p:spPr>
          <a:xfrm>
            <a:off x="7882128" y="1572768"/>
            <a:ext cx="6675120"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Use words from the box. Use each word once at most. Two words are not needed.</a:t>
            </a:r>
          </a:p>
        </p:txBody>
      </p:sp>
      <p:sp>
        <p:nvSpPr>
          <p:cNvPr id="30" name="Rectangle 29"/>
          <p:cNvSpPr/>
          <p:nvPr/>
        </p:nvSpPr>
        <p:spPr>
          <a:xfrm>
            <a:off x="7973568" y="2109978"/>
            <a:ext cx="6492240" cy="658368"/>
          </a:xfrm>
          <a:prstGeom prst="rect">
            <a:avLst/>
          </a:prstGeom>
          <a:solidFill>
            <a:srgbClr val="FFFFFF"/>
          </a:solidFill>
          <a:ln w="15875">
            <a:solidFill>
              <a:srgbClr val="000000"/>
            </a:solidFill>
          </a:ln>
          <a:effectLst/>
        </p:spPr>
        <p:txBody>
          <a:bodyPr rtlCol="0" anchor="ctr"/>
          <a:lstStyle/>
          <a:p>
            <a:pPr algn="ctr"/>
          </a:p>
        </p:txBody>
      </p:sp>
      <p:sp>
        <p:nvSpPr>
          <p:cNvPr id="31" name="TextBox 30"/>
          <p:cNvSpPr txBox="1"/>
          <p:nvPr/>
        </p:nvSpPr>
        <p:spPr>
          <a:xfrm>
            <a:off x="8065008" y="2155698"/>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undifferentiated</a:t>
            </a:r>
          </a:p>
        </p:txBody>
      </p:sp>
      <p:sp>
        <p:nvSpPr>
          <p:cNvPr id="32" name="TextBox 31"/>
          <p:cNvSpPr txBox="1"/>
          <p:nvPr/>
        </p:nvSpPr>
        <p:spPr>
          <a:xfrm>
            <a:off x="9642348" y="2155698"/>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divide</a:t>
            </a:r>
          </a:p>
        </p:txBody>
      </p:sp>
      <p:sp>
        <p:nvSpPr>
          <p:cNvPr id="33" name="TextBox 32"/>
          <p:cNvSpPr txBox="1"/>
          <p:nvPr/>
        </p:nvSpPr>
        <p:spPr>
          <a:xfrm>
            <a:off x="11219688" y="2155698"/>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differentiate</a:t>
            </a:r>
          </a:p>
        </p:txBody>
      </p:sp>
      <p:sp>
        <p:nvSpPr>
          <p:cNvPr id="34" name="TextBox 33"/>
          <p:cNvSpPr txBox="1"/>
          <p:nvPr/>
        </p:nvSpPr>
        <p:spPr>
          <a:xfrm>
            <a:off x="12797028" y="2155698"/>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embryos</a:t>
            </a:r>
          </a:p>
        </p:txBody>
      </p:sp>
      <p:sp>
        <p:nvSpPr>
          <p:cNvPr id="35" name="TextBox 34"/>
          <p:cNvSpPr txBox="1"/>
          <p:nvPr/>
        </p:nvSpPr>
        <p:spPr>
          <a:xfrm>
            <a:off x="8065008" y="243916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bone marrow</a:t>
            </a:r>
          </a:p>
        </p:txBody>
      </p:sp>
      <p:sp>
        <p:nvSpPr>
          <p:cNvPr id="36" name="TextBox 35"/>
          <p:cNvSpPr txBox="1"/>
          <p:nvPr/>
        </p:nvSpPr>
        <p:spPr>
          <a:xfrm>
            <a:off x="9642348" y="243916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meristems</a:t>
            </a:r>
          </a:p>
        </p:txBody>
      </p:sp>
      <p:sp>
        <p:nvSpPr>
          <p:cNvPr id="37" name="TextBox 36"/>
          <p:cNvSpPr txBox="1"/>
          <p:nvPr/>
        </p:nvSpPr>
        <p:spPr>
          <a:xfrm>
            <a:off x="11219688" y="243916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specialised</a:t>
            </a:r>
          </a:p>
        </p:txBody>
      </p:sp>
      <p:sp>
        <p:nvSpPr>
          <p:cNvPr id="38" name="TextBox 37"/>
          <p:cNvSpPr txBox="1"/>
          <p:nvPr/>
        </p:nvSpPr>
        <p:spPr>
          <a:xfrm>
            <a:off x="12797028" y="243916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leaves</a:t>
            </a:r>
          </a:p>
        </p:txBody>
      </p:sp>
      <p:sp>
        <p:nvSpPr>
          <p:cNvPr id="39" name="TextBox 38"/>
          <p:cNvSpPr txBox="1"/>
          <p:nvPr/>
        </p:nvSpPr>
        <p:spPr>
          <a:xfrm>
            <a:off x="7882128" y="2878074"/>
            <a:ext cx="6675120" cy="1761997"/>
          </a:xfrm>
          <a:prstGeom prst="rect">
            <a:avLst/>
          </a:prstGeom>
          <a:noFill/>
        </p:spPr>
        <p:txBody>
          <a:bodyPr wrap="square" lIns="0" rIns="0" tIns="0" bIns="0" anchor="t">
            <a:spAutoFit/>
          </a:bodyPr>
          <a:lstStyle/>
          <a:p>
            <a:pPr algn="l">
              <a:spcAft>
                <a:spcPts val="800"/>
              </a:spcAft>
            </a:pPr>
            <a:r>
              <a:rPr sz="1500" b="0">
                <a:solidFill>
                  <a:srgbClr val="000000"/>
                </a:solidFill>
                <a:latin typeface="Arial"/>
              </a:rPr>
              <a:t>A stem cell is an </a:t>
            </a:r>
            <a:r>
              <a:rPr sz="1500" b="0">
                <a:solidFill>
                  <a:srgbClr val="000000"/>
                </a:solidFill>
                <a:latin typeface="Arial"/>
              </a:rPr>
              <a:t>____________</a:t>
            </a:r>
            <a:r>
              <a:rPr sz="1500" b="0">
                <a:solidFill>
                  <a:srgbClr val="000000"/>
                </a:solidFill>
                <a:latin typeface="Arial"/>
              </a:rPr>
              <a:t> cell: it is not yet specialised.</a:t>
            </a:r>
          </a:p>
          <a:p>
            <a:pPr algn="l">
              <a:spcAft>
                <a:spcPts val="800"/>
              </a:spcAft>
            </a:pPr>
            <a:r>
              <a:rPr sz="1500" b="0">
                <a:solidFill>
                  <a:srgbClr val="000000"/>
                </a:solidFill>
                <a:latin typeface="Arial"/>
              </a:rPr>
              <a:t>Stem cells can </a:t>
            </a:r>
            <a:r>
              <a:rPr sz="1500" b="0">
                <a:solidFill>
                  <a:srgbClr val="000000"/>
                </a:solidFill>
                <a:latin typeface="Arial"/>
              </a:rPr>
              <a:t>____________</a:t>
            </a:r>
            <a:r>
              <a:rPr sz="1500" b="0">
                <a:solidFill>
                  <a:srgbClr val="000000"/>
                </a:solidFill>
                <a:latin typeface="Arial"/>
              </a:rPr>
              <a:t> to make many more cells of the same type.</a:t>
            </a:r>
          </a:p>
          <a:p>
            <a:pPr algn="l">
              <a:spcAft>
                <a:spcPts val="800"/>
              </a:spcAft>
            </a:pPr>
            <a:r>
              <a:rPr sz="1500" b="0">
                <a:solidFill>
                  <a:srgbClr val="000000"/>
                </a:solidFill>
                <a:latin typeface="Arial"/>
              </a:rPr>
              <a:t>They can also </a:t>
            </a:r>
            <a:r>
              <a:rPr sz="1500" b="0">
                <a:solidFill>
                  <a:srgbClr val="000000"/>
                </a:solidFill>
                <a:latin typeface="Arial"/>
              </a:rPr>
              <a:t>____________</a:t>
            </a:r>
            <a:r>
              <a:rPr sz="1500" b="0">
                <a:solidFill>
                  <a:srgbClr val="000000"/>
                </a:solidFill>
                <a:latin typeface="Arial"/>
              </a:rPr>
              <a:t> into other types of cell.</a:t>
            </a:r>
          </a:p>
          <a:p>
            <a:pPr algn="l">
              <a:spcAft>
                <a:spcPts val="800"/>
              </a:spcAft>
            </a:pPr>
            <a:r>
              <a:rPr sz="1500" b="0">
                <a:solidFill>
                  <a:srgbClr val="000000"/>
                </a:solidFill>
                <a:latin typeface="Arial"/>
              </a:rPr>
              <a:t>In humans, stem cells are found in early </a:t>
            </a:r>
            <a:r>
              <a:rPr sz="1500" b="0">
                <a:solidFill>
                  <a:srgbClr val="000000"/>
                </a:solidFill>
                <a:latin typeface="Arial"/>
              </a:rPr>
              <a:t>____________</a:t>
            </a:r>
            <a:r>
              <a:rPr sz="1500" b="0">
                <a:solidFill>
                  <a:srgbClr val="000000"/>
                </a:solidFill>
                <a:latin typeface="Arial"/>
              </a:rPr>
              <a:t> and in adult </a:t>
            </a:r>
            <a:r>
              <a:rPr sz="1500" b="0">
                <a:solidFill>
                  <a:srgbClr val="000000"/>
                </a:solidFill>
                <a:latin typeface="Arial"/>
              </a:rPr>
              <a:t>____________</a:t>
            </a:r>
            <a:r>
              <a:rPr sz="1500" b="0">
                <a:solidFill>
                  <a:srgbClr val="000000"/>
                </a:solidFill>
                <a:latin typeface="Arial"/>
              </a:rPr>
              <a:t>.</a:t>
            </a:r>
          </a:p>
          <a:p>
            <a:pPr algn="l">
              <a:spcAft>
                <a:spcPts val="800"/>
              </a:spcAft>
            </a:pPr>
            <a:r>
              <a:rPr sz="1500" b="0">
                <a:solidFill>
                  <a:srgbClr val="000000"/>
                </a:solidFill>
                <a:latin typeface="Arial"/>
              </a:rPr>
              <a:t>In plants, stem cells are found in </a:t>
            </a:r>
            <a:r>
              <a:rPr sz="1500" b="0">
                <a:solidFill>
                  <a:srgbClr val="000000"/>
                </a:solidFill>
                <a:latin typeface="Arial"/>
              </a:rPr>
              <a:t>____________</a:t>
            </a:r>
            <a:r>
              <a:rPr sz="1500" b="0">
                <a:solidFill>
                  <a:srgbClr val="000000"/>
                </a:solidFill>
                <a:latin typeface="Arial"/>
              </a:rPr>
              <a:t> at the tips of roots and shoots.</a:t>
            </a:r>
          </a:p>
        </p:txBody>
      </p:sp>
      <p:sp>
        <p:nvSpPr>
          <p:cNvPr id="40" name="Rectangle 39"/>
          <p:cNvSpPr/>
          <p:nvPr/>
        </p:nvSpPr>
        <p:spPr>
          <a:xfrm>
            <a:off x="7744968" y="4869497"/>
            <a:ext cx="6949440" cy="3451542"/>
          </a:xfrm>
          <a:prstGeom prst="rect">
            <a:avLst/>
          </a:prstGeom>
          <a:solidFill>
            <a:srgbClr val="FFFFFF"/>
          </a:solidFill>
          <a:ln w="9525">
            <a:solidFill>
              <a:srgbClr val="000000"/>
            </a:solidFill>
          </a:ln>
          <a:effectLst/>
        </p:spPr>
        <p:txBody>
          <a:bodyPr rtlCol="0" anchor="ctr"/>
          <a:lstStyle/>
          <a:p>
            <a:pPr algn="ctr"/>
          </a:p>
        </p:txBody>
      </p:sp>
      <p:sp>
        <p:nvSpPr>
          <p:cNvPr id="41" name="TextBox 40"/>
          <p:cNvSpPr txBox="1"/>
          <p:nvPr/>
        </p:nvSpPr>
        <p:spPr>
          <a:xfrm>
            <a:off x="7854696" y="4942649"/>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stem cells?</a:t>
            </a:r>
          </a:p>
        </p:txBody>
      </p:sp>
      <p:sp>
        <p:nvSpPr>
          <p:cNvPr id="42" name="TextBox 41"/>
          <p:cNvSpPr txBox="1"/>
          <p:nvPr/>
        </p:nvSpPr>
        <p:spPr>
          <a:xfrm>
            <a:off x="13597128" y="4960937"/>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3" name="TextBox 42"/>
          <p:cNvSpPr txBox="1"/>
          <p:nvPr/>
        </p:nvSpPr>
        <p:spPr>
          <a:xfrm>
            <a:off x="11835362" y="5011229"/>
            <a:ext cx="227732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and 10</a:t>
            </a:r>
          </a:p>
        </p:txBody>
      </p:sp>
      <p:sp>
        <p:nvSpPr>
          <p:cNvPr id="44" name="TextBox 43"/>
          <p:cNvSpPr txBox="1"/>
          <p:nvPr/>
        </p:nvSpPr>
        <p:spPr>
          <a:xfrm>
            <a:off x="7882128" y="5299265"/>
            <a:ext cx="6675120" cy="24117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Tick (✓) one box in each row.</a:t>
            </a:r>
          </a:p>
        </p:txBody>
      </p:sp>
      <p:graphicFrame>
        <p:nvGraphicFramePr>
          <p:cNvPr id="45" name="Table 44"/>
          <p:cNvGraphicFramePr>
            <a:graphicFrameLocks noGrp="1"/>
          </p:cNvGraphicFramePr>
          <p:nvPr/>
        </p:nvGraphicFramePr>
        <p:xfrm>
          <a:off x="7882128" y="5613590"/>
          <a:ext cx="6675120" cy="2596896"/>
        </p:xfrm>
        <a:graphic>
          <a:graphicData uri="http://schemas.openxmlformats.org/drawingml/2006/table">
            <a:tbl>
              <a:tblPr firstRow="0" bandRow="0">
                <a:tableStyleId>{5C22544A-7EE6-4342-B048-85BDC9FD1C3A}</a:tableStyleId>
              </a:tblPr>
              <a:tblGrid>
                <a:gridCol w="3657600"/>
                <a:gridCol w="960120"/>
                <a:gridCol w="1097280"/>
                <a:gridCol w="960120"/>
              </a:tblGrid>
              <a:tr h="512064">
                <a:tc>
                  <a:txBody>
                    <a:bodyPr/>
                    <a:lstStyle/>
                    <a:p>
                      <a:pPr algn="ctr"/>
                      <a:r>
                        <a:rPr sz="1500" b="1">
                          <a:solidFill>
                            <a:srgbClr val="000000"/>
                          </a:solidFill>
                          <a:latin typeface="Arial"/>
                        </a:rPr>
                        <a:t>Statement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Embryo</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Adult bone marrow</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Plant meristem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7472">
                <a:tc>
                  <a:txBody>
                    <a:bodyPr/>
                    <a:lstStyle/>
                    <a:p>
                      <a:pPr algn="l"/>
                      <a:r>
                        <a:rPr sz="1500" b="0">
                          <a:solidFill>
                            <a:srgbClr val="000000"/>
                          </a:solidFill>
                          <a:latin typeface="Arial"/>
                        </a:rPr>
                        <a:t>1. Can become most types of human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2. Make new red and white blood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3. Found at the tips of roots and shoots.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4. Can become any type of 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5. Used to treat some blood disorders.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6. Taking them destroys an early embryo.</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Mandatory worksheet: Stem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[9]</a:t>
            </a:r>
          </a:p>
        </p:txBody>
      </p:sp>
      <p:sp>
        <p:nvSpPr>
          <p:cNvPr id="10" name="TextBox 9"/>
          <p:cNvSpPr txBox="1"/>
          <p:nvPr/>
        </p:nvSpPr>
        <p:spPr>
          <a:xfrm>
            <a:off x="4396146" y="1284732"/>
            <a:ext cx="252020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7, 9, 10 and 11</a:t>
            </a:r>
          </a:p>
        </p:txBody>
      </p:sp>
      <p:sp>
        <p:nvSpPr>
          <p:cNvPr id="11" name="TextBox 10"/>
          <p:cNvSpPr txBox="1"/>
          <p:nvPr/>
        </p:nvSpPr>
        <p:spPr>
          <a:xfrm>
            <a:off x="685800" y="1591056"/>
            <a:ext cx="6675120"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Name one condition that stem cells may be able to help in the future.  [1]</a:t>
            </a:r>
          </a:p>
        </p:txBody>
      </p:sp>
      <p:sp>
        <p:nvSpPr>
          <p:cNvPr id="12" name="Rectangle 11"/>
          <p:cNvSpPr/>
          <p:nvPr/>
        </p:nvSpPr>
        <p:spPr>
          <a:xfrm>
            <a:off x="960120" y="2143125"/>
            <a:ext cx="6400800" cy="10972"/>
          </a:xfrm>
          <a:prstGeom prst="rect">
            <a:avLst/>
          </a:prstGeom>
          <a:solidFill>
            <a:srgbClr val="000000"/>
          </a:solidFill>
          <a:ln>
            <a:noFill/>
          </a:ln>
          <a:effectLst/>
        </p:spPr>
        <p:txBody>
          <a:bodyPr rtlCol="0" anchor="ctr"/>
          <a:lstStyle/>
          <a:p>
            <a:pPr algn="ctr"/>
          </a:p>
        </p:txBody>
      </p:sp>
      <p:sp>
        <p:nvSpPr>
          <p:cNvPr id="13" name="TextBox 12"/>
          <p:cNvSpPr txBox="1"/>
          <p:nvPr/>
        </p:nvSpPr>
        <p:spPr>
          <a:xfrm>
            <a:off x="685800" y="2254812"/>
            <a:ext cx="6675120"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Give one risk to a patient who is given stem cells from another person.  [1]</a:t>
            </a:r>
          </a:p>
        </p:txBody>
      </p:sp>
      <p:sp>
        <p:nvSpPr>
          <p:cNvPr id="14" name="Rectangle 13"/>
          <p:cNvSpPr/>
          <p:nvPr/>
        </p:nvSpPr>
        <p:spPr>
          <a:xfrm>
            <a:off x="960120" y="2806881"/>
            <a:ext cx="640080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5800" y="2918568"/>
            <a:ext cx="6675120"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Doctors could use therapeutic cloning to make stem cells for a patient.</a:t>
            </a:r>
          </a:p>
        </p:txBody>
      </p:sp>
      <p:sp>
        <p:nvSpPr>
          <p:cNvPr id="16" name="TextBox 15"/>
          <p:cNvSpPr txBox="1"/>
          <p:nvPr/>
        </p:nvSpPr>
        <p:spPr>
          <a:xfrm>
            <a:off x="960120" y="3196317"/>
            <a:ext cx="6400800"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What is special about the genes of the embryo that is produced?  [1]</a:t>
            </a:r>
          </a:p>
        </p:txBody>
      </p:sp>
      <p:sp>
        <p:nvSpPr>
          <p:cNvPr id="17" name="Rectangle 16"/>
          <p:cNvSpPr/>
          <p:nvPr/>
        </p:nvSpPr>
        <p:spPr>
          <a:xfrm>
            <a:off x="960120" y="3748386"/>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960120" y="3860074"/>
            <a:ext cx="6400800" cy="464057"/>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Why does this mean the stem cells are not rejected by the patient's body?  [1]</a:t>
            </a:r>
          </a:p>
        </p:txBody>
      </p:sp>
      <p:sp>
        <p:nvSpPr>
          <p:cNvPr id="19" name="Rectangle 18"/>
          <p:cNvSpPr/>
          <p:nvPr/>
        </p:nvSpPr>
        <p:spPr>
          <a:xfrm>
            <a:off x="960120" y="4635028"/>
            <a:ext cx="640080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685800" y="4746715"/>
            <a:ext cx="6675120" cy="464057"/>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Give one reason why some people object to using embryos to get stem cells.  [1]</a:t>
            </a:r>
          </a:p>
        </p:txBody>
      </p:sp>
      <p:sp>
        <p:nvSpPr>
          <p:cNvPr id="21" name="Rectangle 20"/>
          <p:cNvSpPr/>
          <p:nvPr/>
        </p:nvSpPr>
        <p:spPr>
          <a:xfrm>
            <a:off x="960120" y="5521669"/>
            <a:ext cx="640080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685800" y="5633357"/>
            <a:ext cx="6675120"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Name the plant tissue that growers use to clone plants.  [1]</a:t>
            </a:r>
          </a:p>
        </p:txBody>
      </p:sp>
      <p:sp>
        <p:nvSpPr>
          <p:cNvPr id="23" name="Rectangle 22"/>
          <p:cNvSpPr/>
          <p:nvPr/>
        </p:nvSpPr>
        <p:spPr>
          <a:xfrm>
            <a:off x="960120" y="6185426"/>
            <a:ext cx="6400800"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685800" y="6297113"/>
            <a:ext cx="6675120"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Give </a:t>
            </a:r>
            <a:r>
              <a:rPr sz="1500" b="1">
                <a:solidFill>
                  <a:srgbClr val="000000"/>
                </a:solidFill>
                <a:latin typeface="Arial"/>
              </a:rPr>
              <a:t>two</a:t>
            </a:r>
            <a:r>
              <a:rPr sz="1500" b="0">
                <a:solidFill>
                  <a:srgbClr val="000000"/>
                </a:solidFill>
                <a:latin typeface="Arial"/>
              </a:rPr>
              <a:t> reasons why growers clone plants from meristems.  [2]</a:t>
            </a:r>
          </a:p>
        </p:txBody>
      </p:sp>
      <p:sp>
        <p:nvSpPr>
          <p:cNvPr id="25" name="Rectangle 24"/>
          <p:cNvSpPr/>
          <p:nvPr/>
        </p:nvSpPr>
        <p:spPr>
          <a:xfrm>
            <a:off x="960120" y="6849182"/>
            <a:ext cx="640080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960120" y="7233230"/>
            <a:ext cx="6400800" cy="10972"/>
          </a:xfrm>
          <a:prstGeom prst="rect">
            <a:avLst/>
          </a:prstGeom>
          <a:solidFill>
            <a:srgbClr val="000000"/>
          </a:solidFill>
          <a:ln>
            <a:noFill/>
          </a:ln>
          <a:effectLst/>
        </p:spPr>
        <p:txBody>
          <a:bodyPr rtlCol="0" anchor="ctr"/>
          <a:lstStyle/>
          <a:p>
            <a:pPr algn="ctr"/>
          </a:p>
        </p:txBody>
      </p:sp>
      <p:sp>
        <p:nvSpPr>
          <p:cNvPr id="27" name="TextBox 26"/>
          <p:cNvSpPr txBox="1"/>
          <p:nvPr/>
        </p:nvSpPr>
        <p:spPr>
          <a:xfrm>
            <a:off x="685800" y="7344918"/>
            <a:ext cx="6675120" cy="464057"/>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7. Stem cells may be able to help people with paralysis. Why does the sentence say “may”?  [1]</a:t>
            </a:r>
          </a:p>
        </p:txBody>
      </p:sp>
      <p:sp>
        <p:nvSpPr>
          <p:cNvPr id="28" name="Rectangle 27"/>
          <p:cNvSpPr/>
          <p:nvPr/>
        </p:nvSpPr>
        <p:spPr>
          <a:xfrm>
            <a:off x="960120" y="8119872"/>
            <a:ext cx="6400800"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7744968" y="1143000"/>
            <a:ext cx="6949440" cy="4155884"/>
          </a:xfrm>
          <a:prstGeom prst="rect">
            <a:avLst/>
          </a:prstGeom>
          <a:solidFill>
            <a:srgbClr val="FFFFFF"/>
          </a:solidFill>
          <a:ln w="9525">
            <a:solidFill>
              <a:srgbClr val="000000"/>
            </a:solidFill>
          </a:ln>
          <a:effectLst/>
        </p:spPr>
        <p:txBody>
          <a:bodyPr rtlCol="0" anchor="ctr"/>
          <a:lstStyle/>
          <a:p>
            <a:pPr algn="ctr"/>
          </a:p>
        </p:txBody>
      </p:sp>
      <p:sp>
        <p:nvSpPr>
          <p:cNvPr id="30" name="TextBox 2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Seeds or clones?</a:t>
            </a:r>
          </a:p>
        </p:txBody>
      </p:sp>
      <p:sp>
        <p:nvSpPr>
          <p:cNvPr id="31" name="TextBox 3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2" name="TextBox 31"/>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3" name="TextBox 32"/>
          <p:cNvSpPr txBox="1"/>
          <p:nvPr/>
        </p:nvSpPr>
        <p:spPr>
          <a:xfrm>
            <a:off x="7882128" y="1572768"/>
            <a:ext cx="6675120" cy="1208912"/>
          </a:xfrm>
          <a:prstGeom prst="rect">
            <a:avLst/>
          </a:prstGeom>
          <a:noFill/>
        </p:spPr>
        <p:txBody>
          <a:bodyPr wrap="square" lIns="0" rIns="0" tIns="0" bIns="0" anchor="t">
            <a:spAutoFit/>
          </a:bodyPr>
          <a:lstStyle/>
          <a:p>
            <a:pPr algn="l">
              <a:spcAft>
                <a:spcPts val="300"/>
              </a:spcAft>
            </a:pPr>
            <a:r>
              <a:rPr sz="1500" b="0">
                <a:solidFill>
                  <a:srgbClr val="000000"/>
                </a:solidFill>
                <a:latin typeface="Arial"/>
              </a:rPr>
              <a:t>A grower has two groups of a crop plant.</a:t>
            </a:r>
          </a:p>
          <a:p>
            <a:pPr algn="l">
              <a:spcAft>
                <a:spcPts val="300"/>
              </a:spcAft>
            </a:pPr>
            <a:r>
              <a:rPr sz="1500" b="1">
                <a:solidFill>
                  <a:srgbClr val="000000"/>
                </a:solidFill>
                <a:latin typeface="Arial"/>
              </a:rPr>
              <a:t>Group A:</a:t>
            </a:r>
            <a:r>
              <a:rPr sz="1500" b="0">
                <a:solidFill>
                  <a:srgbClr val="000000"/>
                </a:solidFill>
                <a:latin typeface="Arial"/>
              </a:rPr>
              <a:t> 240 plants grown from seeds. 60 of them have a useful feature: they resist a disease.</a:t>
            </a:r>
          </a:p>
          <a:p>
            <a:pPr algn="l">
              <a:spcAft>
                <a:spcPts val="300"/>
              </a:spcAft>
            </a:pPr>
            <a:r>
              <a:rPr sz="1500" b="1">
                <a:solidFill>
                  <a:srgbClr val="000000"/>
                </a:solidFill>
                <a:latin typeface="Arial"/>
              </a:rPr>
              <a:t>Group B:</a:t>
            </a:r>
            <a:r>
              <a:rPr sz="1500" b="0">
                <a:solidFill>
                  <a:srgbClr val="000000"/>
                </a:solidFill>
                <a:latin typeface="Arial"/>
              </a:rPr>
              <a:t> 240 clones made from meristem cells of one plant that has the feature. All 240 have the feature.</a:t>
            </a:r>
          </a:p>
        </p:txBody>
      </p:sp>
      <p:sp>
        <p:nvSpPr>
          <p:cNvPr id="34" name="TextBox 33"/>
          <p:cNvSpPr txBox="1"/>
          <p:nvPr/>
        </p:nvSpPr>
        <p:spPr>
          <a:xfrm>
            <a:off x="7882128" y="2873120"/>
            <a:ext cx="6675120" cy="489457"/>
          </a:xfrm>
          <a:prstGeom prst="rect">
            <a:avLst/>
          </a:prstGeom>
          <a:noFill/>
        </p:spPr>
        <p:txBody>
          <a:bodyPr wrap="square" lIns="0" rIns="0" tIns="0" bIns="0" anchor="t">
            <a:spAutoFit/>
          </a:bodyPr>
          <a:lstStyle/>
          <a:p>
            <a:pPr algn="l">
              <a:spcAft>
                <a:spcPts val="200"/>
              </a:spcAft>
            </a:pPr>
            <a:r>
              <a:rPr sz="1500" b="0">
                <a:solidFill>
                  <a:srgbClr val="000000"/>
                </a:solidFill>
                <a:latin typeface="Arial"/>
              </a:rPr>
              <a:t>(a) Calculate the percentage of plants in group A that have the useful feature.</a:t>
            </a:r>
          </a:p>
          <a:p>
            <a:pPr algn="l">
              <a:spcAft>
                <a:spcPts val="200"/>
              </a:spcAft>
            </a:pPr>
            <a:r>
              <a:rPr sz="1500" b="0">
                <a:solidFill>
                  <a:srgbClr val="000000"/>
                </a:solidFill>
                <a:latin typeface="Arial"/>
              </a:rPr>
              <a:t>Use: percentage = number with the feature ÷ total number × 100  [2]</a:t>
            </a:r>
          </a:p>
        </p:txBody>
      </p:sp>
      <p:sp>
        <p:nvSpPr>
          <p:cNvPr id="35" name="TextBox 34"/>
          <p:cNvSpPr txBox="1"/>
          <p:nvPr/>
        </p:nvSpPr>
        <p:spPr>
          <a:xfrm>
            <a:off x="7882128" y="3380866"/>
            <a:ext cx="1097280" cy="274320"/>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Working:</a:t>
            </a:r>
          </a:p>
        </p:txBody>
      </p:sp>
      <p:sp>
        <p:nvSpPr>
          <p:cNvPr id="36" name="Rectangle 35"/>
          <p:cNvSpPr/>
          <p:nvPr/>
        </p:nvSpPr>
        <p:spPr>
          <a:xfrm>
            <a:off x="12467626" y="3911218"/>
            <a:ext cx="1737360" cy="10972"/>
          </a:xfrm>
          <a:prstGeom prst="rect">
            <a:avLst/>
          </a:prstGeom>
          <a:solidFill>
            <a:srgbClr val="000000"/>
          </a:solidFill>
          <a:ln>
            <a:noFill/>
          </a:ln>
          <a:effectLst/>
        </p:spPr>
        <p:txBody>
          <a:bodyPr rtlCol="0" anchor="ctr"/>
          <a:lstStyle/>
          <a:p>
            <a:pPr algn="ctr"/>
          </a:p>
        </p:txBody>
      </p:sp>
      <p:sp>
        <p:nvSpPr>
          <p:cNvPr id="37" name="TextBox 36"/>
          <p:cNvSpPr txBox="1"/>
          <p:nvPr/>
        </p:nvSpPr>
        <p:spPr>
          <a:xfrm>
            <a:off x="14296426" y="3664331"/>
            <a:ext cx="260821" cy="27432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t>
            </a:r>
          </a:p>
        </p:txBody>
      </p:sp>
      <p:sp>
        <p:nvSpPr>
          <p:cNvPr id="38" name="TextBox 37"/>
          <p:cNvSpPr txBox="1"/>
          <p:nvPr/>
        </p:nvSpPr>
        <p:spPr>
          <a:xfrm>
            <a:off x="7882128" y="4057522"/>
            <a:ext cx="6675120" cy="24117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(b) Explain why all the plants in group B have the useful feature.  [2]</a:t>
            </a:r>
          </a:p>
        </p:txBody>
      </p:sp>
      <p:sp>
        <p:nvSpPr>
          <p:cNvPr id="39" name="Rectangle 38"/>
          <p:cNvSpPr/>
          <p:nvPr/>
        </p:nvSpPr>
        <p:spPr>
          <a:xfrm>
            <a:off x="7882128" y="4627880"/>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5011928"/>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744968" y="5436044"/>
            <a:ext cx="6949440" cy="2884995"/>
          </a:xfrm>
          <a:prstGeom prst="rect">
            <a:avLst/>
          </a:prstGeom>
          <a:solidFill>
            <a:srgbClr val="FFFFFF"/>
          </a:solidFill>
          <a:ln w="9525">
            <a:solidFill>
              <a:srgbClr val="000000"/>
            </a:solidFill>
          </a:ln>
          <a:effectLst/>
        </p:spPr>
        <p:txBody>
          <a:bodyPr rtlCol="0" anchor="ctr"/>
          <a:lstStyle/>
          <a:p>
            <a:pPr algn="ctr"/>
          </a:p>
        </p:txBody>
      </p:sp>
      <p:sp>
        <p:nvSpPr>
          <p:cNvPr id="42" name="TextBox 41"/>
          <p:cNvSpPr txBox="1"/>
          <p:nvPr/>
        </p:nvSpPr>
        <p:spPr>
          <a:xfrm>
            <a:off x="7854696" y="5509196"/>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43" name="TextBox 42"/>
          <p:cNvSpPr txBox="1"/>
          <p:nvPr/>
        </p:nvSpPr>
        <p:spPr>
          <a:xfrm>
            <a:off x="13597128" y="5527484"/>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44" name="TextBox 43"/>
          <p:cNvSpPr txBox="1"/>
          <p:nvPr/>
        </p:nvSpPr>
        <p:spPr>
          <a:xfrm>
            <a:off x="12589480" y="5577776"/>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6</a:t>
            </a:r>
          </a:p>
        </p:txBody>
      </p:sp>
      <p:sp>
        <p:nvSpPr>
          <p:cNvPr id="45" name="TextBox 44"/>
          <p:cNvSpPr txBox="1"/>
          <p:nvPr/>
        </p:nvSpPr>
        <p:spPr>
          <a:xfrm>
            <a:off x="7882128" y="5865812"/>
            <a:ext cx="6675120" cy="68694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 patient has leukaemia, a blood disorder. Doctors give the patient a bone marrow transplant from a donor. Explain how the transplant can help the patient.  [3]</a:t>
            </a:r>
          </a:p>
        </p:txBody>
      </p:sp>
      <p:sp>
        <p:nvSpPr>
          <p:cNvPr id="46" name="Rectangle 45"/>
          <p:cNvSpPr/>
          <p:nvPr/>
        </p:nvSpPr>
        <p:spPr>
          <a:xfrm>
            <a:off x="7882128" y="6881939"/>
            <a:ext cx="6675120" cy="10972"/>
          </a:xfrm>
          <a:prstGeom prst="rect">
            <a:avLst/>
          </a:prstGeom>
          <a:solidFill>
            <a:srgbClr val="000000"/>
          </a:solidFill>
          <a:ln>
            <a:noFill/>
          </a:ln>
          <a:effectLst/>
        </p:spPr>
        <p:txBody>
          <a:bodyPr rtlCol="0" anchor="ctr"/>
          <a:lstStyle/>
          <a:p>
            <a:pPr algn="ctr"/>
          </a:p>
        </p:txBody>
      </p:sp>
      <p:sp>
        <p:nvSpPr>
          <p:cNvPr id="47" name="Rectangle 46"/>
          <p:cNvSpPr/>
          <p:nvPr/>
        </p:nvSpPr>
        <p:spPr>
          <a:xfrm>
            <a:off x="7882128" y="7300679"/>
            <a:ext cx="6675120" cy="10972"/>
          </a:xfrm>
          <a:prstGeom prst="rect">
            <a:avLst/>
          </a:prstGeom>
          <a:solidFill>
            <a:srgbClr val="000000"/>
          </a:solidFill>
          <a:ln>
            <a:noFill/>
          </a:ln>
          <a:effectLst/>
        </p:spPr>
        <p:txBody>
          <a:bodyPr rtlCol="0" anchor="ctr"/>
          <a:lstStyle/>
          <a:p>
            <a:pPr algn="ctr"/>
          </a:p>
        </p:txBody>
      </p:sp>
      <p:sp>
        <p:nvSpPr>
          <p:cNvPr id="48" name="Rectangle 47"/>
          <p:cNvSpPr/>
          <p:nvPr/>
        </p:nvSpPr>
        <p:spPr>
          <a:xfrm>
            <a:off x="7882128" y="7719419"/>
            <a:ext cx="6675120" cy="10972"/>
          </a:xfrm>
          <a:prstGeom prst="rect">
            <a:avLst/>
          </a:prstGeom>
          <a:solidFill>
            <a:srgbClr val="000000"/>
          </a:solidFill>
          <a:ln>
            <a:noFill/>
          </a:ln>
          <a:effectLst/>
        </p:spPr>
        <p:txBody>
          <a:bodyPr rtlCol="0" anchor="ctr"/>
          <a:lstStyle/>
          <a:p>
            <a:pPr algn="ctr"/>
          </a:p>
        </p:txBody>
      </p:sp>
      <p:sp>
        <p:nvSpPr>
          <p:cNvPr id="49" name="Rectangle 48"/>
          <p:cNvSpPr/>
          <p:nvPr/>
        </p:nvSpPr>
        <p:spPr>
          <a:xfrm>
            <a:off x="7882128" y="813816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diagram</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mark for each correct name.</a:t>
            </a:r>
          </a:p>
        </p:txBody>
      </p:sp>
      <p:pic>
        <p:nvPicPr>
          <p:cNvPr id="10" name="Picture 9" descr="1 mark for each correct name."/>
          <p:cNvPicPr>
            <a:picLocks noChangeAspect="1"/>
          </p:cNvPicPr>
          <p:nvPr/>
        </p:nvPicPr>
        <p:blipFill>
          <a:blip r:embed="rId2"/>
          <a:stretch>
            <a:fillRect/>
          </a:stretch>
        </p:blipFill>
        <p:spPr>
          <a:xfrm>
            <a:off x="822959" y="1905380"/>
            <a:ext cx="6400800" cy="3426562"/>
          </a:xfrm>
          <a:prstGeom prst="rect">
            <a:avLst/>
          </a:prstGeom>
        </p:spPr>
      </p:pic>
      <p:sp>
        <p:nvSpPr>
          <p:cNvPr id="11" name="TextBox 10"/>
          <p:cNvSpPr txBox="1"/>
          <p:nvPr/>
        </p:nvSpPr>
        <p:spPr>
          <a:xfrm>
            <a:off x="822959" y="5514822"/>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12" name="TextBox 11"/>
          <p:cNvSpPr txBox="1"/>
          <p:nvPr/>
        </p:nvSpPr>
        <p:spPr>
          <a:xfrm>
            <a:off x="1170431" y="5505678"/>
            <a:ext cx="30175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stem cell (1)</a:t>
            </a:r>
          </a:p>
        </p:txBody>
      </p:sp>
      <p:sp>
        <p:nvSpPr>
          <p:cNvPr id="13" name="TextBox 12"/>
          <p:cNvSpPr txBox="1"/>
          <p:nvPr/>
        </p:nvSpPr>
        <p:spPr>
          <a:xfrm>
            <a:off x="822959" y="6173190"/>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14" name="TextBox 13"/>
          <p:cNvSpPr txBox="1"/>
          <p:nvPr/>
        </p:nvSpPr>
        <p:spPr>
          <a:xfrm>
            <a:off x="1170431" y="6164046"/>
            <a:ext cx="30175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nerve cell (1)</a:t>
            </a:r>
          </a:p>
        </p:txBody>
      </p:sp>
      <p:sp>
        <p:nvSpPr>
          <p:cNvPr id="15" name="TextBox 14"/>
          <p:cNvSpPr txBox="1"/>
          <p:nvPr/>
        </p:nvSpPr>
        <p:spPr>
          <a:xfrm>
            <a:off x="822959" y="6831558"/>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16" name="TextBox 15"/>
          <p:cNvSpPr txBox="1"/>
          <p:nvPr/>
        </p:nvSpPr>
        <p:spPr>
          <a:xfrm>
            <a:off x="1170431" y="6822414"/>
            <a:ext cx="30175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muscle cell (1)</a:t>
            </a:r>
          </a:p>
        </p:txBody>
      </p:sp>
      <p:sp>
        <p:nvSpPr>
          <p:cNvPr id="17" name="TextBox 16"/>
          <p:cNvSpPr txBox="1"/>
          <p:nvPr/>
        </p:nvSpPr>
        <p:spPr>
          <a:xfrm>
            <a:off x="4251960" y="5514822"/>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18" name="TextBox 17"/>
          <p:cNvSpPr txBox="1"/>
          <p:nvPr/>
        </p:nvSpPr>
        <p:spPr>
          <a:xfrm>
            <a:off x="4599432" y="5505678"/>
            <a:ext cx="30175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red blood cell (1)</a:t>
            </a:r>
          </a:p>
        </p:txBody>
      </p:sp>
      <p:sp>
        <p:nvSpPr>
          <p:cNvPr id="19" name="TextBox 18"/>
          <p:cNvSpPr txBox="1"/>
          <p:nvPr/>
        </p:nvSpPr>
        <p:spPr>
          <a:xfrm>
            <a:off x="4251960" y="6173190"/>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5</a:t>
            </a:r>
          </a:p>
        </p:txBody>
      </p:sp>
      <p:sp>
        <p:nvSpPr>
          <p:cNvPr id="20" name="TextBox 19"/>
          <p:cNvSpPr txBox="1"/>
          <p:nvPr/>
        </p:nvSpPr>
        <p:spPr>
          <a:xfrm>
            <a:off x="4599432" y="6164046"/>
            <a:ext cx="30175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division / mitosis (1)</a:t>
            </a:r>
          </a:p>
        </p:txBody>
      </p:sp>
      <p:sp>
        <p:nvSpPr>
          <p:cNvPr id="21" name="TextBox 20"/>
          <p:cNvSpPr txBox="1"/>
          <p:nvPr/>
        </p:nvSpPr>
        <p:spPr>
          <a:xfrm>
            <a:off x="4251960" y="6831558"/>
            <a:ext cx="32004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6</a:t>
            </a:r>
          </a:p>
        </p:txBody>
      </p:sp>
      <p:sp>
        <p:nvSpPr>
          <p:cNvPr id="22" name="TextBox 21"/>
          <p:cNvSpPr txBox="1"/>
          <p:nvPr/>
        </p:nvSpPr>
        <p:spPr>
          <a:xfrm>
            <a:off x="4599432" y="6822414"/>
            <a:ext cx="30175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differentiation (1)</a:t>
            </a:r>
          </a:p>
        </p:txBody>
      </p:sp>
      <p:sp>
        <p:nvSpPr>
          <p:cNvPr id="23" name="TextBox 22"/>
          <p:cNvSpPr txBox="1"/>
          <p:nvPr/>
        </p:nvSpPr>
        <p:spPr>
          <a:xfrm>
            <a:off x="685800" y="7215606"/>
            <a:ext cx="6675120" cy="430022"/>
          </a:xfrm>
          <a:prstGeom prst="rect">
            <a:avLst/>
          </a:prstGeom>
          <a:noFill/>
        </p:spPr>
        <p:txBody>
          <a:bodyPr wrap="square" lIns="0" rIns="0" tIns="0" bIns="0" anchor="t">
            <a:spAutoFit/>
          </a:bodyPr>
          <a:lstStyle/>
          <a:p>
            <a:pPr algn="l">
              <a:spcAft>
                <a:spcPts val="200"/>
              </a:spcAft>
            </a:pPr>
            <a:r>
              <a:rPr sz="1300" b="0">
                <a:solidFill>
                  <a:srgbClr val="009900"/>
                </a:solidFill>
                <a:latin typeface="Arial"/>
              </a:rPr>
              <a:t>5: allow “divides”. Do not accept “differentiation”.</a:t>
            </a:r>
          </a:p>
          <a:p>
            <a:pPr algn="l">
              <a:spcAft>
                <a:spcPts val="200"/>
              </a:spcAft>
            </a:pPr>
            <a:r>
              <a:rPr sz="1300" b="0">
                <a:solidFill>
                  <a:srgbClr val="009900"/>
                </a:solidFill>
                <a:latin typeface="Arial"/>
              </a:rPr>
              <a:t>6: allow “differentiates”. Do not accept “mitosis”.</a:t>
            </a:r>
          </a:p>
        </p:txBody>
      </p:sp>
      <p:sp>
        <p:nvSpPr>
          <p:cNvPr id="24" name="Rectangle 23"/>
          <p:cNvSpPr/>
          <p:nvPr/>
        </p:nvSpPr>
        <p:spPr>
          <a:xfrm>
            <a:off x="7744968" y="1143000"/>
            <a:ext cx="6949440" cy="3589337"/>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7882128" y="15727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mark for each correct gap.</a:t>
            </a:r>
          </a:p>
        </p:txBody>
      </p:sp>
      <p:sp>
        <p:nvSpPr>
          <p:cNvPr id="28" name="Rectangle 27"/>
          <p:cNvSpPr/>
          <p:nvPr/>
        </p:nvSpPr>
        <p:spPr>
          <a:xfrm>
            <a:off x="7973568" y="1887092"/>
            <a:ext cx="6492240" cy="658368"/>
          </a:xfrm>
          <a:prstGeom prst="rect">
            <a:avLst/>
          </a:prstGeom>
          <a:solidFill>
            <a:srgbClr val="FFFFFF"/>
          </a:solidFill>
          <a:ln w="15875">
            <a:solidFill>
              <a:srgbClr val="000000"/>
            </a:solidFill>
          </a:ln>
          <a:effectLst/>
        </p:spPr>
        <p:txBody>
          <a:bodyPr rtlCol="0" anchor="ctr"/>
          <a:lstStyle/>
          <a:p>
            <a:pPr algn="ctr"/>
          </a:p>
        </p:txBody>
      </p:sp>
      <p:sp>
        <p:nvSpPr>
          <p:cNvPr id="29" name="TextBox 28"/>
          <p:cNvSpPr txBox="1"/>
          <p:nvPr/>
        </p:nvSpPr>
        <p:spPr>
          <a:xfrm>
            <a:off x="8065008" y="193281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undifferentiated</a:t>
            </a:r>
          </a:p>
        </p:txBody>
      </p:sp>
      <p:sp>
        <p:nvSpPr>
          <p:cNvPr id="30" name="TextBox 29"/>
          <p:cNvSpPr txBox="1"/>
          <p:nvPr/>
        </p:nvSpPr>
        <p:spPr>
          <a:xfrm>
            <a:off x="9642348" y="193281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divide</a:t>
            </a:r>
          </a:p>
        </p:txBody>
      </p:sp>
      <p:sp>
        <p:nvSpPr>
          <p:cNvPr id="31" name="TextBox 30"/>
          <p:cNvSpPr txBox="1"/>
          <p:nvPr/>
        </p:nvSpPr>
        <p:spPr>
          <a:xfrm>
            <a:off x="11219688" y="193281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differentiate</a:t>
            </a:r>
          </a:p>
        </p:txBody>
      </p:sp>
      <p:sp>
        <p:nvSpPr>
          <p:cNvPr id="32" name="TextBox 31"/>
          <p:cNvSpPr txBox="1"/>
          <p:nvPr/>
        </p:nvSpPr>
        <p:spPr>
          <a:xfrm>
            <a:off x="12797028" y="1932812"/>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embryos</a:t>
            </a:r>
          </a:p>
        </p:txBody>
      </p:sp>
      <p:sp>
        <p:nvSpPr>
          <p:cNvPr id="33" name="TextBox 32"/>
          <p:cNvSpPr txBox="1"/>
          <p:nvPr/>
        </p:nvSpPr>
        <p:spPr>
          <a:xfrm>
            <a:off x="8065008" y="2216276"/>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bone marrow</a:t>
            </a:r>
          </a:p>
        </p:txBody>
      </p:sp>
      <p:sp>
        <p:nvSpPr>
          <p:cNvPr id="34" name="TextBox 33"/>
          <p:cNvSpPr txBox="1"/>
          <p:nvPr/>
        </p:nvSpPr>
        <p:spPr>
          <a:xfrm>
            <a:off x="9642348" y="2216276"/>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meristems</a:t>
            </a:r>
          </a:p>
        </p:txBody>
      </p:sp>
      <p:sp>
        <p:nvSpPr>
          <p:cNvPr id="35" name="TextBox 34"/>
          <p:cNvSpPr txBox="1"/>
          <p:nvPr/>
        </p:nvSpPr>
        <p:spPr>
          <a:xfrm>
            <a:off x="11219688" y="2216276"/>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specialised</a:t>
            </a:r>
          </a:p>
        </p:txBody>
      </p:sp>
      <p:sp>
        <p:nvSpPr>
          <p:cNvPr id="36" name="TextBox 35"/>
          <p:cNvSpPr txBox="1"/>
          <p:nvPr/>
        </p:nvSpPr>
        <p:spPr>
          <a:xfrm>
            <a:off x="12797028" y="2216276"/>
            <a:ext cx="1577339" cy="28346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leaves</a:t>
            </a:r>
          </a:p>
        </p:txBody>
      </p:sp>
      <p:sp>
        <p:nvSpPr>
          <p:cNvPr id="37" name="TextBox 36"/>
          <p:cNvSpPr txBox="1"/>
          <p:nvPr/>
        </p:nvSpPr>
        <p:spPr>
          <a:xfrm>
            <a:off x="7882128" y="2655188"/>
            <a:ext cx="6675120" cy="1312418"/>
          </a:xfrm>
          <a:prstGeom prst="rect">
            <a:avLst/>
          </a:prstGeom>
          <a:noFill/>
        </p:spPr>
        <p:txBody>
          <a:bodyPr wrap="square" lIns="0" rIns="0" tIns="0" bIns="0" anchor="t">
            <a:spAutoFit/>
          </a:bodyPr>
          <a:lstStyle/>
          <a:p>
            <a:pPr algn="l">
              <a:spcAft>
                <a:spcPts val="500"/>
              </a:spcAft>
            </a:pPr>
            <a:r>
              <a:rPr sz="1400" b="0">
                <a:solidFill>
                  <a:srgbClr val="000000"/>
                </a:solidFill>
                <a:latin typeface="Arial"/>
              </a:rPr>
              <a:t>A stem cell is an </a:t>
            </a:r>
            <a:r>
              <a:rPr sz="1400" b="1">
                <a:solidFill>
                  <a:srgbClr val="009900"/>
                </a:solidFill>
                <a:latin typeface="Arial"/>
              </a:rPr>
              <a:t>undifferentiated (1)</a:t>
            </a:r>
            <a:r>
              <a:rPr sz="1400" b="0">
                <a:solidFill>
                  <a:srgbClr val="000000"/>
                </a:solidFill>
                <a:latin typeface="Arial"/>
              </a:rPr>
              <a:t> cell: it is not yet specialised.</a:t>
            </a:r>
          </a:p>
          <a:p>
            <a:pPr algn="l">
              <a:spcAft>
                <a:spcPts val="500"/>
              </a:spcAft>
            </a:pPr>
            <a:r>
              <a:rPr sz="1400" b="0">
                <a:solidFill>
                  <a:srgbClr val="000000"/>
                </a:solidFill>
                <a:latin typeface="Arial"/>
              </a:rPr>
              <a:t>Stem cells can </a:t>
            </a:r>
            <a:r>
              <a:rPr sz="1400" b="1">
                <a:solidFill>
                  <a:srgbClr val="009900"/>
                </a:solidFill>
                <a:latin typeface="Arial"/>
              </a:rPr>
              <a:t>divide (1)</a:t>
            </a:r>
            <a:r>
              <a:rPr sz="1400" b="0">
                <a:solidFill>
                  <a:srgbClr val="000000"/>
                </a:solidFill>
                <a:latin typeface="Arial"/>
              </a:rPr>
              <a:t> to make many more cells of the same type.</a:t>
            </a:r>
          </a:p>
          <a:p>
            <a:pPr algn="l">
              <a:spcAft>
                <a:spcPts val="500"/>
              </a:spcAft>
            </a:pPr>
            <a:r>
              <a:rPr sz="1400" b="0">
                <a:solidFill>
                  <a:srgbClr val="000000"/>
                </a:solidFill>
                <a:latin typeface="Arial"/>
              </a:rPr>
              <a:t>They can also </a:t>
            </a:r>
            <a:r>
              <a:rPr sz="1400" b="1">
                <a:solidFill>
                  <a:srgbClr val="009900"/>
                </a:solidFill>
                <a:latin typeface="Arial"/>
              </a:rPr>
              <a:t>differentiate (1)</a:t>
            </a:r>
            <a:r>
              <a:rPr sz="1400" b="0">
                <a:solidFill>
                  <a:srgbClr val="000000"/>
                </a:solidFill>
                <a:latin typeface="Arial"/>
              </a:rPr>
              <a:t> into other types of cell.</a:t>
            </a:r>
          </a:p>
          <a:p>
            <a:pPr algn="l">
              <a:spcAft>
                <a:spcPts val="500"/>
              </a:spcAft>
            </a:pPr>
            <a:r>
              <a:rPr sz="1400" b="0">
                <a:solidFill>
                  <a:srgbClr val="000000"/>
                </a:solidFill>
                <a:latin typeface="Arial"/>
              </a:rPr>
              <a:t>In humans, stem cells are found in early </a:t>
            </a:r>
            <a:r>
              <a:rPr sz="1400" b="1">
                <a:solidFill>
                  <a:srgbClr val="009900"/>
                </a:solidFill>
                <a:latin typeface="Arial"/>
              </a:rPr>
              <a:t>embryos (1)</a:t>
            </a:r>
            <a:r>
              <a:rPr sz="1400" b="0">
                <a:solidFill>
                  <a:srgbClr val="000000"/>
                </a:solidFill>
                <a:latin typeface="Arial"/>
              </a:rPr>
              <a:t> and in adult </a:t>
            </a:r>
            <a:r>
              <a:rPr sz="1400" b="1">
                <a:solidFill>
                  <a:srgbClr val="009900"/>
                </a:solidFill>
                <a:latin typeface="Arial"/>
              </a:rPr>
              <a:t>bone marrow (1)</a:t>
            </a:r>
            <a:r>
              <a:rPr sz="1400" b="0">
                <a:solidFill>
                  <a:srgbClr val="000000"/>
                </a:solidFill>
                <a:latin typeface="Arial"/>
              </a:rPr>
              <a:t>.</a:t>
            </a:r>
          </a:p>
          <a:p>
            <a:pPr algn="l">
              <a:spcAft>
                <a:spcPts val="500"/>
              </a:spcAft>
            </a:pPr>
            <a:r>
              <a:rPr sz="1400" b="0">
                <a:solidFill>
                  <a:srgbClr val="000000"/>
                </a:solidFill>
                <a:latin typeface="Arial"/>
              </a:rPr>
              <a:t>In plants, stem cells are found in </a:t>
            </a:r>
            <a:r>
              <a:rPr sz="1400" b="1">
                <a:solidFill>
                  <a:srgbClr val="009900"/>
                </a:solidFill>
                <a:latin typeface="Arial"/>
              </a:rPr>
              <a:t>meristems (1)</a:t>
            </a:r>
            <a:r>
              <a:rPr sz="1400" b="0">
                <a:solidFill>
                  <a:srgbClr val="000000"/>
                </a:solidFill>
                <a:latin typeface="Arial"/>
              </a:rPr>
              <a:t> at the tips of roots and shoots.</a:t>
            </a:r>
          </a:p>
        </p:txBody>
      </p:sp>
      <p:sp>
        <p:nvSpPr>
          <p:cNvPr id="38" name="TextBox 37"/>
          <p:cNvSpPr txBox="1"/>
          <p:nvPr/>
        </p:nvSpPr>
        <p:spPr>
          <a:xfrm>
            <a:off x="7882128" y="4004182"/>
            <a:ext cx="6675120" cy="211454"/>
          </a:xfrm>
          <a:prstGeom prst="rect">
            <a:avLst/>
          </a:prstGeom>
          <a:noFill/>
        </p:spPr>
        <p:txBody>
          <a:bodyPr wrap="square" lIns="0" rIns="0" tIns="0" bIns="0" anchor="t">
            <a:spAutoFit/>
          </a:bodyPr>
          <a:lstStyle/>
          <a:p>
            <a:pPr algn="l">
              <a:spcAft>
                <a:spcPts val="600"/>
              </a:spcAft>
            </a:pPr>
            <a:r>
              <a:rPr sz="1300" b="0">
                <a:solidFill>
                  <a:srgbClr val="009900"/>
                </a:solidFill>
                <a:latin typeface="Arial"/>
              </a:rPr>
              <a:t>Gap 1: do not accept “specialised”.</a:t>
            </a:r>
          </a:p>
        </p:txBody>
      </p:sp>
      <p:sp>
        <p:nvSpPr>
          <p:cNvPr id="39" name="Rectangle 38"/>
          <p:cNvSpPr/>
          <p:nvPr/>
        </p:nvSpPr>
        <p:spPr>
          <a:xfrm>
            <a:off x="7744968" y="4869497"/>
            <a:ext cx="6949440" cy="3451542"/>
          </a:xfrm>
          <a:prstGeom prst="rect">
            <a:avLst/>
          </a:prstGeom>
          <a:solidFill>
            <a:srgbClr val="FFFFFF"/>
          </a:solidFill>
          <a:ln w="9525">
            <a:solidFill>
              <a:srgbClr val="000000"/>
            </a:solidFill>
          </a:ln>
          <a:effectLst/>
        </p:spPr>
        <p:txBody>
          <a:bodyPr rtlCol="0" anchor="ctr"/>
          <a:lstStyle/>
          <a:p>
            <a:pPr algn="ctr"/>
          </a:p>
        </p:txBody>
      </p:sp>
      <p:sp>
        <p:nvSpPr>
          <p:cNvPr id="40" name="TextBox 39"/>
          <p:cNvSpPr txBox="1"/>
          <p:nvPr/>
        </p:nvSpPr>
        <p:spPr>
          <a:xfrm>
            <a:off x="7854696" y="4942649"/>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Which stem cells?</a:t>
            </a:r>
          </a:p>
        </p:txBody>
      </p:sp>
      <p:sp>
        <p:nvSpPr>
          <p:cNvPr id="41" name="TextBox 40"/>
          <p:cNvSpPr txBox="1"/>
          <p:nvPr/>
        </p:nvSpPr>
        <p:spPr>
          <a:xfrm>
            <a:off x="13597128" y="4960937"/>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2" name="TextBox 41"/>
          <p:cNvSpPr txBox="1"/>
          <p:nvPr/>
        </p:nvSpPr>
        <p:spPr>
          <a:xfrm>
            <a:off x="7882128" y="5299265"/>
            <a:ext cx="6675120" cy="226313"/>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1 mark for each correct row. More than one tick in a row: no mark.</a:t>
            </a:r>
          </a:p>
        </p:txBody>
      </p:sp>
      <p:graphicFrame>
        <p:nvGraphicFramePr>
          <p:cNvPr id="43" name="Table 42"/>
          <p:cNvGraphicFramePr>
            <a:graphicFrameLocks noGrp="1"/>
          </p:cNvGraphicFramePr>
          <p:nvPr/>
        </p:nvGraphicFramePr>
        <p:xfrm>
          <a:off x="7882128" y="5598731"/>
          <a:ext cx="6675120" cy="2596896"/>
        </p:xfrm>
        <a:graphic>
          <a:graphicData uri="http://schemas.openxmlformats.org/drawingml/2006/table">
            <a:tbl>
              <a:tblPr firstRow="0" bandRow="0">
                <a:tableStyleId>{5C22544A-7EE6-4342-B048-85BDC9FD1C3A}</a:tableStyleId>
              </a:tblPr>
              <a:tblGrid>
                <a:gridCol w="3657600"/>
                <a:gridCol w="960120"/>
                <a:gridCol w="1097280"/>
                <a:gridCol w="960120"/>
              </a:tblGrid>
              <a:tr h="512064">
                <a:tc>
                  <a:txBody>
                    <a:bodyPr/>
                    <a:lstStyle/>
                    <a:p>
                      <a:pPr algn="ctr"/>
                      <a:r>
                        <a:rPr sz="1500" b="1">
                          <a:solidFill>
                            <a:srgbClr val="000000"/>
                          </a:solidFill>
                          <a:latin typeface="Arial"/>
                        </a:rPr>
                        <a:t>Statement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Embryo</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Adult bone marrow</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Plant meristem</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47472">
                <a:tc>
                  <a:txBody>
                    <a:bodyPr/>
                    <a:lstStyle/>
                    <a:p>
                      <a:pPr algn="l"/>
                      <a:r>
                        <a:rPr sz="1500" b="0">
                          <a:solidFill>
                            <a:srgbClr val="000000"/>
                          </a:solidFill>
                          <a:latin typeface="Arial"/>
                        </a:rPr>
                        <a:t>1. Can become most types of human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2. Make new red and white blood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3. Found at the tips of roots and shoots.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4. Can become any type of plant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5. Used to treat some blood disorders.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47472">
                <a:tc>
                  <a:txBody>
                    <a:bodyPr/>
                    <a:lstStyle/>
                    <a:p>
                      <a:pPr algn="l"/>
                      <a:r>
                        <a:rPr sz="1500" b="0">
                          <a:solidFill>
                            <a:srgbClr val="000000"/>
                          </a:solidFill>
                          <a:latin typeface="Arial"/>
                        </a:rPr>
                        <a:t>6. Taking them destroys an early embryo.</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5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[9]</a:t>
            </a:r>
          </a:p>
        </p:txBody>
      </p:sp>
      <p:sp>
        <p:nvSpPr>
          <p:cNvPr id="9" name="TextBox 8"/>
          <p:cNvSpPr txBox="1"/>
          <p:nvPr/>
        </p:nvSpPr>
        <p:spPr>
          <a:xfrm>
            <a:off x="685800" y="1572768"/>
            <a:ext cx="667512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1. Name one condition that stem cells may be able to help in the future.  [1]</a:t>
            </a:r>
          </a:p>
        </p:txBody>
      </p:sp>
      <p:sp>
        <p:nvSpPr>
          <p:cNvPr id="10" name="TextBox 9"/>
          <p:cNvSpPr txBox="1"/>
          <p:nvPr/>
        </p:nvSpPr>
        <p:spPr>
          <a:xfrm>
            <a:off x="960120" y="1811655"/>
            <a:ext cx="6400800" cy="442722"/>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Diabetes / paralysis (1).</a:t>
            </a:r>
          </a:p>
          <a:p>
            <a:pPr algn="l">
              <a:spcAft>
                <a:spcPts val="300"/>
              </a:spcAft>
            </a:pPr>
            <a:r>
              <a:rPr sz="1300" b="0">
                <a:solidFill>
                  <a:srgbClr val="009900"/>
                </a:solidFill>
                <a:latin typeface="Arial"/>
              </a:rPr>
              <a:t>Allow another condition being researched, such as Parkinson's disease.</a:t>
            </a:r>
          </a:p>
        </p:txBody>
      </p:sp>
      <p:sp>
        <p:nvSpPr>
          <p:cNvPr id="11" name="TextBox 10"/>
          <p:cNvSpPr txBox="1"/>
          <p:nvPr/>
        </p:nvSpPr>
        <p:spPr>
          <a:xfrm>
            <a:off x="685800" y="2358825"/>
            <a:ext cx="667512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2. Give one risk to a patient who is given stem cells from another person.  [1]</a:t>
            </a:r>
          </a:p>
        </p:txBody>
      </p:sp>
      <p:sp>
        <p:nvSpPr>
          <p:cNvPr id="12" name="TextBox 11"/>
          <p:cNvSpPr txBox="1"/>
          <p:nvPr/>
        </p:nvSpPr>
        <p:spPr>
          <a:xfrm>
            <a:off x="960120" y="2597712"/>
            <a:ext cx="6400800" cy="442722"/>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A virus (viral infection) could be passed on (1).</a:t>
            </a:r>
          </a:p>
          <a:p>
            <a:pPr algn="l">
              <a:spcAft>
                <a:spcPts val="300"/>
              </a:spcAft>
            </a:pPr>
            <a:r>
              <a:rPr sz="1300" b="0">
                <a:solidFill>
                  <a:srgbClr val="009900"/>
                </a:solidFill>
                <a:latin typeface="Arial"/>
              </a:rPr>
              <a:t>Allow: the cells may be rejected; the cells might divide out of control / form a tumour.</a:t>
            </a:r>
          </a:p>
        </p:txBody>
      </p:sp>
      <p:sp>
        <p:nvSpPr>
          <p:cNvPr id="13" name="TextBox 12"/>
          <p:cNvSpPr txBox="1"/>
          <p:nvPr/>
        </p:nvSpPr>
        <p:spPr>
          <a:xfrm>
            <a:off x="685800" y="3144882"/>
            <a:ext cx="667512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3. Doctors could use therapeutic cloning to make stem cells for a patient.</a:t>
            </a:r>
          </a:p>
        </p:txBody>
      </p:sp>
      <p:sp>
        <p:nvSpPr>
          <p:cNvPr id="14" name="TextBox 13"/>
          <p:cNvSpPr txBox="1"/>
          <p:nvPr/>
        </p:nvSpPr>
        <p:spPr>
          <a:xfrm>
            <a:off x="960120" y="3383769"/>
            <a:ext cx="640080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(a) What is special about the genes of the embryo that is produced?  [1]</a:t>
            </a:r>
          </a:p>
        </p:txBody>
      </p:sp>
      <p:sp>
        <p:nvSpPr>
          <p:cNvPr id="15" name="TextBox 14"/>
          <p:cNvSpPr txBox="1"/>
          <p:nvPr/>
        </p:nvSpPr>
        <p:spPr>
          <a:xfrm>
            <a:off x="1234440" y="3622656"/>
            <a:ext cx="6126480" cy="211454"/>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They are the same as the patient's genes (1).</a:t>
            </a:r>
          </a:p>
        </p:txBody>
      </p:sp>
      <p:sp>
        <p:nvSpPr>
          <p:cNvPr id="16" name="TextBox 15"/>
          <p:cNvSpPr txBox="1"/>
          <p:nvPr/>
        </p:nvSpPr>
        <p:spPr>
          <a:xfrm>
            <a:off x="960120" y="3938560"/>
            <a:ext cx="640080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(b) Why does this mean the stem cells are not rejected by the patient's body?  [1]</a:t>
            </a:r>
          </a:p>
        </p:txBody>
      </p:sp>
      <p:sp>
        <p:nvSpPr>
          <p:cNvPr id="17" name="TextBox 16"/>
          <p:cNvSpPr txBox="1"/>
          <p:nvPr/>
        </p:nvSpPr>
        <p:spPr>
          <a:xfrm>
            <a:off x="1234440" y="4177447"/>
            <a:ext cx="6126480" cy="635889"/>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They have the same genes as the patient, so the body does not treat them as foreign / the body recognises them as its own / the cells match the patient (1).</a:t>
            </a:r>
          </a:p>
          <a:p>
            <a:pPr algn="l">
              <a:spcAft>
                <a:spcPts val="300"/>
              </a:spcAft>
            </a:pPr>
            <a:r>
              <a:rPr sz="1300" b="0">
                <a:solidFill>
                  <a:srgbClr val="009900"/>
                </a:solidFill>
                <a:latin typeface="Arial"/>
              </a:rPr>
              <a:t>Do not accept “because they are stem cells” or “because they are young”.</a:t>
            </a:r>
          </a:p>
        </p:txBody>
      </p:sp>
      <p:sp>
        <p:nvSpPr>
          <p:cNvPr id="18" name="TextBox 17"/>
          <p:cNvSpPr txBox="1"/>
          <p:nvPr/>
        </p:nvSpPr>
        <p:spPr>
          <a:xfrm>
            <a:off x="685800" y="4917784"/>
            <a:ext cx="667512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4. Give one reason why some people object to using embryos to get stem cells.  [1]</a:t>
            </a:r>
          </a:p>
        </p:txBody>
      </p:sp>
      <p:sp>
        <p:nvSpPr>
          <p:cNvPr id="19" name="TextBox 18"/>
          <p:cNvSpPr txBox="1"/>
          <p:nvPr/>
        </p:nvSpPr>
        <p:spPr>
          <a:xfrm>
            <a:off x="960120" y="5156671"/>
            <a:ext cx="6400800" cy="404622"/>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Taking the stem cells destroys the embryo / they believe an embryo has the same right to life as a person / religious beliefs (1).</a:t>
            </a:r>
          </a:p>
        </p:txBody>
      </p:sp>
      <p:sp>
        <p:nvSpPr>
          <p:cNvPr id="20" name="TextBox 19"/>
          <p:cNvSpPr txBox="1"/>
          <p:nvPr/>
        </p:nvSpPr>
        <p:spPr>
          <a:xfrm>
            <a:off x="685800" y="5665742"/>
            <a:ext cx="667512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5. Name the plant tissue that growers use to clone plants.  [1]</a:t>
            </a:r>
          </a:p>
        </p:txBody>
      </p:sp>
      <p:sp>
        <p:nvSpPr>
          <p:cNvPr id="21" name="TextBox 20"/>
          <p:cNvSpPr txBox="1"/>
          <p:nvPr/>
        </p:nvSpPr>
        <p:spPr>
          <a:xfrm>
            <a:off x="960120" y="5904629"/>
            <a:ext cx="6400800" cy="211454"/>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Meristem (1).</a:t>
            </a:r>
          </a:p>
        </p:txBody>
      </p:sp>
      <p:sp>
        <p:nvSpPr>
          <p:cNvPr id="22" name="TextBox 21"/>
          <p:cNvSpPr txBox="1"/>
          <p:nvPr/>
        </p:nvSpPr>
        <p:spPr>
          <a:xfrm>
            <a:off x="685800" y="6220532"/>
            <a:ext cx="6675120" cy="21145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6. Give </a:t>
            </a:r>
            <a:r>
              <a:rPr sz="1300" b="1">
                <a:solidFill>
                  <a:srgbClr val="000000"/>
                </a:solidFill>
                <a:latin typeface="Arial"/>
              </a:rPr>
              <a:t>two</a:t>
            </a:r>
            <a:r>
              <a:rPr sz="1300" b="0">
                <a:solidFill>
                  <a:srgbClr val="000000"/>
                </a:solidFill>
                <a:latin typeface="Arial"/>
              </a:rPr>
              <a:t> reasons why growers clone plants from meristems.  [2]</a:t>
            </a:r>
          </a:p>
        </p:txBody>
      </p:sp>
      <p:sp>
        <p:nvSpPr>
          <p:cNvPr id="23" name="TextBox 22"/>
          <p:cNvSpPr txBox="1"/>
          <p:nvPr/>
        </p:nvSpPr>
        <p:spPr>
          <a:xfrm>
            <a:off x="960120" y="6459419"/>
            <a:ext cx="6400800" cy="597789"/>
          </a:xfrm>
          <a:prstGeom prst="rect">
            <a:avLst/>
          </a:prstGeom>
          <a:noFill/>
        </p:spPr>
        <p:txBody>
          <a:bodyPr wrap="square" lIns="0" rIns="0" tIns="0" bIns="0" anchor="t">
            <a:spAutoFit/>
          </a:bodyPr>
          <a:lstStyle/>
          <a:p>
            <a:pPr algn="l">
              <a:spcAft>
                <a:spcPts val="300"/>
              </a:spcAft>
            </a:pPr>
            <a:r>
              <a:rPr sz="1300" b="1">
                <a:solidFill>
                  <a:srgbClr val="000000"/>
                </a:solidFill>
                <a:latin typeface="Arial"/>
              </a:rPr>
              <a:t>Any two (1 each): </a:t>
            </a:r>
            <a:r>
              <a:rPr sz="1300" b="1">
                <a:solidFill>
                  <a:srgbClr val="009900"/>
                </a:solidFill>
                <a:latin typeface="Arial"/>
              </a:rPr>
              <a:t>it is quick; it is cheap / economical; it makes large numbers of plants; all the plants have the parent's useful features (such as disease resistance); it can save rare species from extinction.</a:t>
            </a:r>
          </a:p>
        </p:txBody>
      </p:sp>
      <p:sp>
        <p:nvSpPr>
          <p:cNvPr id="24" name="TextBox 23"/>
          <p:cNvSpPr txBox="1"/>
          <p:nvPr/>
        </p:nvSpPr>
        <p:spPr>
          <a:xfrm>
            <a:off x="685800" y="7161657"/>
            <a:ext cx="6675120" cy="404622"/>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7. Stem cells may be able to help people with paralysis. Why does the sentence say “may”?  [1]</a:t>
            </a:r>
          </a:p>
        </p:txBody>
      </p:sp>
      <p:sp>
        <p:nvSpPr>
          <p:cNvPr id="25" name="TextBox 24"/>
          <p:cNvSpPr txBox="1"/>
          <p:nvPr/>
        </p:nvSpPr>
        <p:spPr>
          <a:xfrm>
            <a:off x="960120" y="7593711"/>
            <a:ext cx="6400800" cy="635889"/>
          </a:xfrm>
          <a:prstGeom prst="rect">
            <a:avLst/>
          </a:prstGeom>
          <a:noFill/>
        </p:spPr>
        <p:txBody>
          <a:bodyPr wrap="square" lIns="0" rIns="0" tIns="0" bIns="0" anchor="t">
            <a:spAutoFit/>
          </a:bodyPr>
          <a:lstStyle/>
          <a:p>
            <a:pPr algn="l">
              <a:spcAft>
                <a:spcPts val="300"/>
              </a:spcAft>
            </a:pPr>
            <a:r>
              <a:rPr sz="1300" b="1">
                <a:solidFill>
                  <a:srgbClr val="009900"/>
                </a:solidFill>
                <a:latin typeface="Arial"/>
              </a:rPr>
              <a:t>The treatment is still being researched / it is not yet known if it works or is safe (1).</a:t>
            </a:r>
          </a:p>
          <a:p>
            <a:pPr algn="l">
              <a:spcAft>
                <a:spcPts val="300"/>
              </a:spcAft>
            </a:pPr>
            <a:r>
              <a:rPr sz="1300" b="0">
                <a:solidFill>
                  <a:srgbClr val="009900"/>
                </a:solidFill>
                <a:latin typeface="Arial"/>
              </a:rPr>
              <a:t>Do not accept “because it cures it”.</a:t>
            </a:r>
          </a:p>
        </p:txBody>
      </p:sp>
      <p:sp>
        <p:nvSpPr>
          <p:cNvPr id="26" name="Rectangle 25"/>
          <p:cNvSpPr/>
          <p:nvPr/>
        </p:nvSpPr>
        <p:spPr>
          <a:xfrm>
            <a:off x="7744968" y="1143000"/>
            <a:ext cx="6949440" cy="4155884"/>
          </a:xfrm>
          <a:prstGeom prst="rect">
            <a:avLst/>
          </a:prstGeom>
          <a:solidFill>
            <a:srgbClr val="FFFFFF"/>
          </a:solidFill>
          <a:ln w="9525">
            <a:solidFill>
              <a:srgbClr val="000000"/>
            </a:solidFill>
          </a:ln>
          <a:effectLst/>
        </p:spPr>
        <p:txBody>
          <a:bodyPr rtlCol="0" anchor="ctr"/>
          <a:lstStyle/>
          <a:p>
            <a:pPr algn="ctr"/>
          </a:p>
        </p:txBody>
      </p:sp>
      <p:sp>
        <p:nvSpPr>
          <p:cNvPr id="27" name="TextBox 2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Seeds or clones?</a:t>
            </a:r>
          </a:p>
        </p:txBody>
      </p:sp>
      <p:sp>
        <p:nvSpPr>
          <p:cNvPr id="28" name="TextBox 2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29" name="TextBox 28"/>
          <p:cNvSpPr txBox="1"/>
          <p:nvPr/>
        </p:nvSpPr>
        <p:spPr>
          <a:xfrm>
            <a:off x="7882128" y="1572768"/>
            <a:ext cx="41148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(a)</a:t>
            </a:r>
          </a:p>
        </p:txBody>
      </p:sp>
      <p:sp>
        <p:nvSpPr>
          <p:cNvPr id="30" name="TextBox 29"/>
          <p:cNvSpPr txBox="1"/>
          <p:nvPr/>
        </p:nvSpPr>
        <p:spPr>
          <a:xfrm>
            <a:off x="8293608" y="1572768"/>
            <a:ext cx="6263640" cy="73342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60 ÷ 240 × 100 (1)</a:t>
            </a:r>
          </a:p>
          <a:p>
            <a:pPr algn="l">
              <a:spcAft>
                <a:spcPts val="300"/>
              </a:spcAft>
            </a:pPr>
            <a:r>
              <a:rPr sz="1500" b="1">
                <a:solidFill>
                  <a:srgbClr val="009900"/>
                </a:solidFill>
                <a:latin typeface="Arial"/>
              </a:rPr>
              <a:t>= 25 % (1)</a:t>
            </a:r>
          </a:p>
          <a:p>
            <a:pPr algn="l">
              <a:spcAft>
                <a:spcPts val="300"/>
              </a:spcAft>
            </a:pPr>
            <a:r>
              <a:rPr sz="1300" b="0">
                <a:solidFill>
                  <a:srgbClr val="009900"/>
                </a:solidFill>
                <a:latin typeface="Arial"/>
              </a:rPr>
              <a:t>Correct answer with no working scores 2.</a:t>
            </a:r>
          </a:p>
        </p:txBody>
      </p:sp>
      <p:sp>
        <p:nvSpPr>
          <p:cNvPr id="31" name="TextBox 30"/>
          <p:cNvSpPr txBox="1"/>
          <p:nvPr/>
        </p:nvSpPr>
        <p:spPr>
          <a:xfrm>
            <a:off x="7882128" y="2415921"/>
            <a:ext cx="41148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(b)</a:t>
            </a:r>
          </a:p>
        </p:txBody>
      </p:sp>
      <p:sp>
        <p:nvSpPr>
          <p:cNvPr id="32" name="TextBox 31"/>
          <p:cNvSpPr txBox="1"/>
          <p:nvPr/>
        </p:nvSpPr>
        <p:spPr>
          <a:xfrm>
            <a:off x="8293608" y="2415921"/>
            <a:ext cx="6263640" cy="1119758"/>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They are clones of one plant that has the feature (1).</a:t>
            </a:r>
          </a:p>
          <a:p>
            <a:pPr algn="l">
              <a:spcAft>
                <a:spcPts val="300"/>
              </a:spcAft>
            </a:pPr>
            <a:r>
              <a:rPr sz="1500" b="1">
                <a:solidFill>
                  <a:srgbClr val="009900"/>
                </a:solidFill>
                <a:latin typeface="Arial"/>
              </a:rPr>
              <a:t>So they are genetically identical / have the same genes (1).</a:t>
            </a:r>
          </a:p>
          <a:p>
            <a:pPr algn="l">
              <a:spcAft>
                <a:spcPts val="300"/>
              </a:spcAft>
            </a:pPr>
            <a:r>
              <a:rPr sz="1300" b="1">
                <a:solidFill>
                  <a:srgbClr val="000000"/>
                </a:solidFill>
                <a:latin typeface="Arial"/>
              </a:rPr>
              <a:t>Model answer: </a:t>
            </a:r>
            <a:r>
              <a:rPr sz="1300" b="1">
                <a:solidFill>
                  <a:srgbClr val="009900"/>
                </a:solidFill>
                <a:latin typeface="Arial"/>
              </a:rPr>
              <a:t>The plants in group B are clones of one plant that has the feature, so they are genetically identical. They all have the same genes, so they all have the feature.</a:t>
            </a:r>
          </a:p>
        </p:txBody>
      </p:sp>
      <p:sp>
        <p:nvSpPr>
          <p:cNvPr id="33" name="Rectangle 32"/>
          <p:cNvSpPr/>
          <p:nvPr/>
        </p:nvSpPr>
        <p:spPr>
          <a:xfrm>
            <a:off x="7744968" y="5436044"/>
            <a:ext cx="6949440" cy="2884995"/>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5509196"/>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35" name="TextBox 34"/>
          <p:cNvSpPr txBox="1"/>
          <p:nvPr/>
        </p:nvSpPr>
        <p:spPr>
          <a:xfrm>
            <a:off x="13597128" y="5527484"/>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6" name="TextBox 35"/>
          <p:cNvSpPr txBox="1"/>
          <p:nvPr/>
        </p:nvSpPr>
        <p:spPr>
          <a:xfrm>
            <a:off x="7882128" y="5865812"/>
            <a:ext cx="6675120" cy="2059686"/>
          </a:xfrm>
          <a:prstGeom prst="rect">
            <a:avLst/>
          </a:prstGeom>
          <a:noFill/>
        </p:spPr>
        <p:txBody>
          <a:bodyPr wrap="square" lIns="0" rIns="0" tIns="0" bIns="0" anchor="t">
            <a:spAutoFit/>
          </a:bodyPr>
          <a:lstStyle/>
          <a:p>
            <a:pPr algn="l">
              <a:spcAft>
                <a:spcPts val="300"/>
              </a:spcAft>
            </a:pPr>
            <a:r>
              <a:rPr sz="1400" b="1">
                <a:solidFill>
                  <a:srgbClr val="000000"/>
                </a:solidFill>
                <a:latin typeface="Arial"/>
              </a:rPr>
              <a:t>Any three (1 each):</a:t>
            </a:r>
          </a:p>
          <a:p>
            <a:pPr algn="l">
              <a:spcAft>
                <a:spcPts val="300"/>
              </a:spcAft>
            </a:pPr>
            <a:r>
              <a:rPr sz="1400" b="1">
                <a:solidFill>
                  <a:srgbClr val="009900"/>
                </a:solidFill>
                <a:latin typeface="Arial"/>
              </a:rPr>
              <a:t>Bone marrow contains (adult) stem cells (1).</a:t>
            </a:r>
          </a:p>
          <a:p>
            <a:pPr algn="l">
              <a:spcAft>
                <a:spcPts val="300"/>
              </a:spcAft>
            </a:pPr>
            <a:r>
              <a:rPr sz="1400" b="1">
                <a:solidFill>
                  <a:srgbClr val="009900"/>
                </a:solidFill>
                <a:latin typeface="Arial"/>
              </a:rPr>
              <a:t>The stem cells divide (to make more cells) (1).</a:t>
            </a:r>
          </a:p>
          <a:p>
            <a:pPr algn="l">
              <a:spcAft>
                <a:spcPts val="300"/>
              </a:spcAft>
            </a:pPr>
            <a:r>
              <a:rPr sz="1400" b="1">
                <a:solidFill>
                  <a:srgbClr val="009900"/>
                </a:solidFill>
                <a:latin typeface="Arial"/>
              </a:rPr>
              <a:t>The new cells differentiate into (healthy) blood cells (1).</a:t>
            </a:r>
          </a:p>
          <a:p>
            <a:pPr algn="l">
              <a:spcAft>
                <a:spcPts val="300"/>
              </a:spcAft>
            </a:pPr>
            <a:r>
              <a:rPr sz="1400" b="1">
                <a:solidFill>
                  <a:srgbClr val="009900"/>
                </a:solidFill>
                <a:latin typeface="Arial"/>
              </a:rPr>
              <a:t>These replace the patient's faulty blood cells (1).</a:t>
            </a:r>
          </a:p>
          <a:p>
            <a:pPr algn="l">
              <a:spcAft>
                <a:spcPts val="300"/>
              </a:spcAft>
            </a:pPr>
            <a:r>
              <a:rPr sz="1300" b="0">
                <a:solidFill>
                  <a:srgbClr val="009900"/>
                </a:solidFill>
                <a:latin typeface="Arial"/>
              </a:rPr>
              <a:t>Allow “make new red and white blood cells”.</a:t>
            </a:r>
          </a:p>
          <a:p>
            <a:pPr algn="l">
              <a:spcAft>
                <a:spcPts val="300"/>
              </a:spcAft>
            </a:pPr>
            <a:r>
              <a:rPr sz="1300" b="1">
                <a:solidFill>
                  <a:srgbClr val="000000"/>
                </a:solidFill>
                <a:latin typeface="Arial"/>
              </a:rPr>
              <a:t>Model answer: </a:t>
            </a:r>
            <a:r>
              <a:rPr sz="1300" b="1">
                <a:solidFill>
                  <a:srgbClr val="009900"/>
                </a:solidFill>
                <a:latin typeface="Arial"/>
              </a:rPr>
              <a:t>The donor's bone marrow contains stem cells. In the patient, the stem cells divide, and the new cells differentiate into healthy blood cells. These replace the patient's faulty blood cells.</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Challenge worksheet: Stem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A new treatment for diabetes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5393152"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9</a:t>
            </a:r>
          </a:p>
        </p:txBody>
      </p:sp>
      <p:sp>
        <p:nvSpPr>
          <p:cNvPr id="11" name="TextBox 10"/>
          <p:cNvSpPr txBox="1"/>
          <p:nvPr/>
        </p:nvSpPr>
        <p:spPr>
          <a:xfrm>
            <a:off x="685800" y="1572768"/>
            <a:ext cx="6675120"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Some people with diabetes need to inject insulin every day. Scientists tested a new stem cell treatment. Table 1 shows their results.</a:t>
            </a:r>
          </a:p>
        </p:txBody>
      </p:sp>
      <p:sp>
        <p:nvSpPr>
          <p:cNvPr id="12" name="TextBox 11"/>
          <p:cNvSpPr txBox="1"/>
          <p:nvPr/>
        </p:nvSpPr>
        <p:spPr>
          <a:xfrm>
            <a:off x="685800" y="2128265"/>
            <a:ext cx="6675120" cy="226313"/>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Table 1 (example data, not real)</a:t>
            </a:r>
          </a:p>
        </p:txBody>
      </p:sp>
      <p:graphicFrame>
        <p:nvGraphicFramePr>
          <p:cNvPr id="13" name="Table 12"/>
          <p:cNvGraphicFramePr>
            <a:graphicFrameLocks noGrp="1"/>
          </p:cNvGraphicFramePr>
          <p:nvPr/>
        </p:nvGraphicFramePr>
        <p:xfrm>
          <a:off x="685800" y="2391156"/>
          <a:ext cx="6675120" cy="1463040"/>
        </p:xfrm>
        <a:graphic>
          <a:graphicData uri="http://schemas.openxmlformats.org/drawingml/2006/table">
            <a:tbl>
              <a:tblPr firstRow="0" bandRow="0">
                <a:tableStyleId>{5C22544A-7EE6-4342-B048-85BDC9FD1C3A}</a:tableStyleId>
              </a:tblPr>
              <a:tblGrid>
                <a:gridCol w="2834640"/>
                <a:gridCol w="1417320"/>
                <a:gridCol w="2423160"/>
              </a:tblGrid>
              <a:tr h="694944">
                <a:tc>
                  <a:txBody>
                    <a:bodyPr/>
                    <a:lstStyle/>
                    <a:p>
                      <a:pPr algn="ctr"/>
                      <a:r>
                        <a:rPr sz="1400" b="1">
                          <a:solidFill>
                            <a:srgbClr val="000000"/>
                          </a:solidFill>
                          <a:latin typeface="Arial"/>
                        </a:rPr>
                        <a:t>Group</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Number of people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Number who needed fewer insulin injections after 1 year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84048">
                <a:tc>
                  <a:txBody>
                    <a:bodyPr/>
                    <a:lstStyle/>
                    <a:p>
                      <a:pPr algn="l"/>
                      <a:r>
                        <a:rPr sz="1400" b="0">
                          <a:solidFill>
                            <a:srgbClr val="000000"/>
                          </a:solidFill>
                          <a:latin typeface="Arial"/>
                        </a:rPr>
                        <a:t>Given the stem cell treatment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9</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Not given the treatment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4" name="TextBox 13"/>
          <p:cNvSpPr txBox="1"/>
          <p:nvPr/>
        </p:nvSpPr>
        <p:spPr>
          <a:xfrm>
            <a:off x="685800" y="4055363"/>
            <a:ext cx="6675120"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 Calculate the percentage of the treated group who needed fewer insulin injections.  [2]</a:t>
            </a:r>
          </a:p>
        </p:txBody>
      </p:sp>
      <p:sp>
        <p:nvSpPr>
          <p:cNvPr id="15" name="TextBox 14"/>
          <p:cNvSpPr txBox="1"/>
          <p:nvPr/>
        </p:nvSpPr>
        <p:spPr>
          <a:xfrm>
            <a:off x="685800" y="4537709"/>
            <a:ext cx="1097280" cy="274320"/>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Working:</a:t>
            </a:r>
          </a:p>
        </p:txBody>
      </p:sp>
      <p:sp>
        <p:nvSpPr>
          <p:cNvPr id="16" name="Rectangle 15"/>
          <p:cNvSpPr/>
          <p:nvPr/>
        </p:nvSpPr>
        <p:spPr>
          <a:xfrm>
            <a:off x="5271298" y="5159501"/>
            <a:ext cx="173736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7100098" y="4912613"/>
            <a:ext cx="260821" cy="27432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t>
            </a:r>
          </a:p>
        </p:txBody>
      </p:sp>
      <p:sp>
        <p:nvSpPr>
          <p:cNvPr id="18" name="TextBox 17"/>
          <p:cNvSpPr txBox="1"/>
          <p:nvPr/>
        </p:nvSpPr>
        <p:spPr>
          <a:xfrm>
            <a:off x="685800" y="5305805"/>
            <a:ext cx="6675120"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(b) A newspaper headline says “Stem cells cure diabetes”. Use the data to explain why the headline is wrong.  [2]</a:t>
            </a:r>
          </a:p>
        </p:txBody>
      </p:sp>
      <p:sp>
        <p:nvSpPr>
          <p:cNvPr id="19" name="Rectangle 18"/>
          <p:cNvSpPr/>
          <p:nvPr/>
        </p:nvSpPr>
        <p:spPr>
          <a:xfrm>
            <a:off x="685800" y="6080759"/>
            <a:ext cx="667512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685800" y="6464807"/>
            <a:ext cx="667512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685800" y="6848855"/>
            <a:ext cx="667512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685800" y="6995159"/>
            <a:ext cx="6675120"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(c) Suggest why the scientists also studied a group who were not given the treatment.  [1]</a:t>
            </a:r>
          </a:p>
        </p:txBody>
      </p:sp>
      <p:sp>
        <p:nvSpPr>
          <p:cNvPr id="23" name="Rectangle 22"/>
          <p:cNvSpPr/>
          <p:nvPr/>
        </p:nvSpPr>
        <p:spPr>
          <a:xfrm>
            <a:off x="685800" y="7788402"/>
            <a:ext cx="667512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685800" y="8190738"/>
            <a:ext cx="6675120" cy="10972"/>
          </a:xfrm>
          <a:prstGeom prst="rect">
            <a:avLst/>
          </a:prstGeom>
          <a:solidFill>
            <a:srgbClr val="000000"/>
          </a:solidFill>
          <a:ln>
            <a:noFill/>
          </a:ln>
          <a:effectLst/>
        </p:spPr>
        <p:txBody>
          <a:bodyPr rtlCol="0" anchor="ctr"/>
          <a:lstStyle/>
          <a:p>
            <a:pPr algn="ctr"/>
          </a:p>
        </p:txBody>
      </p:sp>
      <p:sp>
        <p:nvSpPr>
          <p:cNvPr id="25" name="Rectangle 24"/>
          <p:cNvSpPr/>
          <p:nvPr/>
        </p:nvSpPr>
        <p:spPr>
          <a:xfrm>
            <a:off x="7744968" y="1143000"/>
            <a:ext cx="6949440" cy="3107690"/>
          </a:xfrm>
          <a:prstGeom prst="rect">
            <a:avLst/>
          </a:prstGeom>
          <a:solidFill>
            <a:srgbClr val="FFFFFF"/>
          </a:solidFill>
          <a:ln w="9525">
            <a:solidFill>
              <a:srgbClr val="000000"/>
            </a:solidFill>
          </a:ln>
          <a:effectLst/>
        </p:spPr>
        <p:txBody>
          <a:bodyPr rtlCol="0" anchor="ctr"/>
          <a:lstStyle/>
          <a:p>
            <a:pPr algn="ctr"/>
          </a:p>
        </p:txBody>
      </p:sp>
      <p:sp>
        <p:nvSpPr>
          <p:cNvPr id="26" name="TextBox 2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How big is an early embryo?</a:t>
            </a:r>
          </a:p>
        </p:txBody>
      </p:sp>
      <p:sp>
        <p:nvSpPr>
          <p:cNvPr id="27" name="TextBox 2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8" name="TextBox 27"/>
          <p:cNvSpPr txBox="1"/>
          <p:nvPr/>
        </p:nvSpPr>
        <p:spPr>
          <a:xfrm>
            <a:off x="12004800" y="1284732"/>
            <a:ext cx="210788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and 10</a:t>
            </a:r>
          </a:p>
        </p:txBody>
      </p:sp>
      <p:sp>
        <p:nvSpPr>
          <p:cNvPr id="29" name="TextBox 28"/>
          <p:cNvSpPr txBox="1"/>
          <p:nvPr/>
        </p:nvSpPr>
        <p:spPr>
          <a:xfrm>
            <a:off x="7882128" y="1572768"/>
            <a:ext cx="6675120" cy="4343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An early human embryo is a tiny ball of cells about 0.15 mm across. One of its cells is about 12 µm across.</a:t>
            </a:r>
          </a:p>
        </p:txBody>
      </p:sp>
      <p:sp>
        <p:nvSpPr>
          <p:cNvPr id="30" name="TextBox 29"/>
          <p:cNvSpPr txBox="1"/>
          <p:nvPr/>
        </p:nvSpPr>
        <p:spPr>
          <a:xfrm>
            <a:off x="7882128" y="2043684"/>
            <a:ext cx="6675120" cy="226313"/>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1 mm = 1000 µm</a:t>
            </a:r>
          </a:p>
        </p:txBody>
      </p:sp>
      <p:sp>
        <p:nvSpPr>
          <p:cNvPr id="31" name="TextBox 30"/>
          <p:cNvSpPr txBox="1"/>
          <p:nvPr/>
        </p:nvSpPr>
        <p:spPr>
          <a:xfrm>
            <a:off x="7882128" y="2343150"/>
            <a:ext cx="6675120" cy="226313"/>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(a) Convert 0.15 mm into micrometres (µm).  [1]</a:t>
            </a:r>
          </a:p>
        </p:txBody>
      </p:sp>
      <p:sp>
        <p:nvSpPr>
          <p:cNvPr id="32" name="Rectangle 31"/>
          <p:cNvSpPr/>
          <p:nvPr/>
        </p:nvSpPr>
        <p:spPr>
          <a:xfrm>
            <a:off x="12386448" y="2935224"/>
            <a:ext cx="1737360" cy="10972"/>
          </a:xfrm>
          <a:prstGeom prst="rect">
            <a:avLst/>
          </a:prstGeom>
          <a:solidFill>
            <a:srgbClr val="000000"/>
          </a:solidFill>
          <a:ln>
            <a:noFill/>
          </a:ln>
          <a:effectLst/>
        </p:spPr>
        <p:txBody>
          <a:bodyPr rtlCol="0" anchor="ctr"/>
          <a:lstStyle/>
          <a:p>
            <a:pPr algn="ctr"/>
          </a:p>
        </p:txBody>
      </p:sp>
      <p:sp>
        <p:nvSpPr>
          <p:cNvPr id="33" name="TextBox 32"/>
          <p:cNvSpPr txBox="1"/>
          <p:nvPr/>
        </p:nvSpPr>
        <p:spPr>
          <a:xfrm>
            <a:off x="14215248" y="2688336"/>
            <a:ext cx="341999" cy="27432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µm</a:t>
            </a:r>
          </a:p>
        </p:txBody>
      </p:sp>
      <p:sp>
        <p:nvSpPr>
          <p:cNvPr id="34" name="TextBox 33"/>
          <p:cNvSpPr txBox="1"/>
          <p:nvPr/>
        </p:nvSpPr>
        <p:spPr>
          <a:xfrm>
            <a:off x="7882128" y="3063240"/>
            <a:ext cx="6675120" cy="226313"/>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(b) Calculate about how many cells, side by side, would fit across the embryo.  [2]</a:t>
            </a:r>
          </a:p>
        </p:txBody>
      </p:sp>
      <p:sp>
        <p:nvSpPr>
          <p:cNvPr id="35" name="TextBox 34"/>
          <p:cNvSpPr txBox="1"/>
          <p:nvPr/>
        </p:nvSpPr>
        <p:spPr>
          <a:xfrm>
            <a:off x="7882128" y="3307842"/>
            <a:ext cx="1097280" cy="274320"/>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Working:</a:t>
            </a:r>
          </a:p>
        </p:txBody>
      </p:sp>
      <p:sp>
        <p:nvSpPr>
          <p:cNvPr id="36" name="Rectangle 35"/>
          <p:cNvSpPr/>
          <p:nvPr/>
        </p:nvSpPr>
        <p:spPr>
          <a:xfrm>
            <a:off x="12281310" y="4031234"/>
            <a:ext cx="1737360" cy="10972"/>
          </a:xfrm>
          <a:prstGeom prst="rect">
            <a:avLst/>
          </a:prstGeom>
          <a:solidFill>
            <a:srgbClr val="000000"/>
          </a:solidFill>
          <a:ln>
            <a:noFill/>
          </a:ln>
          <a:effectLst/>
        </p:spPr>
        <p:txBody>
          <a:bodyPr rtlCol="0" anchor="ctr"/>
          <a:lstStyle/>
          <a:p>
            <a:pPr algn="ctr"/>
          </a:p>
        </p:txBody>
      </p:sp>
      <p:sp>
        <p:nvSpPr>
          <p:cNvPr id="37" name="TextBox 36"/>
          <p:cNvSpPr txBox="1"/>
          <p:nvPr/>
        </p:nvSpPr>
        <p:spPr>
          <a:xfrm>
            <a:off x="14110110" y="3784346"/>
            <a:ext cx="447137" cy="27432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cells</a:t>
            </a:r>
          </a:p>
        </p:txBody>
      </p:sp>
      <p:sp>
        <p:nvSpPr>
          <p:cNvPr id="38" name="Rectangle 37"/>
          <p:cNvSpPr/>
          <p:nvPr/>
        </p:nvSpPr>
        <p:spPr>
          <a:xfrm>
            <a:off x="7744968" y="4387850"/>
            <a:ext cx="6949440" cy="3933189"/>
          </a:xfrm>
          <a:prstGeom prst="rect">
            <a:avLst/>
          </a:prstGeom>
          <a:solidFill>
            <a:srgbClr val="FFFFFF"/>
          </a:solidFill>
          <a:ln w="9525">
            <a:solidFill>
              <a:srgbClr val="000000"/>
            </a:solidFill>
          </a:ln>
          <a:effectLst/>
        </p:spPr>
        <p:txBody>
          <a:bodyPr rtlCol="0" anchor="ctr"/>
          <a:lstStyle/>
          <a:p>
            <a:pPr algn="ctr"/>
          </a:p>
        </p:txBody>
      </p:sp>
      <p:sp>
        <p:nvSpPr>
          <p:cNvPr id="39" name="TextBox 38"/>
          <p:cNvSpPr txBox="1"/>
          <p:nvPr/>
        </p:nvSpPr>
        <p:spPr>
          <a:xfrm>
            <a:off x="7854696" y="446100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Spare or cloned embryo?</a:t>
            </a:r>
          </a:p>
        </p:txBody>
      </p:sp>
      <p:sp>
        <p:nvSpPr>
          <p:cNvPr id="40" name="TextBox 39"/>
          <p:cNvSpPr txBox="1"/>
          <p:nvPr/>
        </p:nvSpPr>
        <p:spPr>
          <a:xfrm>
            <a:off x="13597128" y="447929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41" name="TextBox 40"/>
          <p:cNvSpPr txBox="1"/>
          <p:nvPr/>
        </p:nvSpPr>
        <p:spPr>
          <a:xfrm>
            <a:off x="11931350" y="4529582"/>
            <a:ext cx="218133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10 and 11</a:t>
            </a:r>
          </a:p>
        </p:txBody>
      </p:sp>
      <p:sp>
        <p:nvSpPr>
          <p:cNvPr id="42" name="TextBox 41"/>
          <p:cNvSpPr txBox="1"/>
          <p:nvPr/>
        </p:nvSpPr>
        <p:spPr>
          <a:xfrm>
            <a:off x="7882128" y="4817618"/>
            <a:ext cx="6675120" cy="667766"/>
          </a:xfrm>
          <a:prstGeom prst="rect">
            <a:avLst/>
          </a:prstGeom>
          <a:noFill/>
        </p:spPr>
        <p:txBody>
          <a:bodyPr wrap="square" lIns="0" rIns="0" tIns="0" bIns="0" anchor="t">
            <a:spAutoFit/>
          </a:bodyPr>
          <a:lstStyle/>
          <a:p>
            <a:pPr algn="l">
              <a:spcAft>
                <a:spcPts val="200"/>
              </a:spcAft>
            </a:pPr>
            <a:r>
              <a:rPr sz="1400" b="0">
                <a:solidFill>
                  <a:srgbClr val="000000"/>
                </a:solidFill>
                <a:latin typeface="Arial"/>
              </a:rPr>
              <a:t>A patient needs new cells.</a:t>
            </a:r>
          </a:p>
          <a:p>
            <a:pPr algn="l">
              <a:spcAft>
                <a:spcPts val="200"/>
              </a:spcAft>
            </a:pPr>
            <a:r>
              <a:rPr sz="1400" b="0">
                <a:solidFill>
                  <a:srgbClr val="000000"/>
                </a:solidFill>
                <a:latin typeface="Arial"/>
              </a:rPr>
              <a:t>Embryonic stem cells could come from a spare embryo given by a couple after fertility treatment, or from an embryo produced by therapeutic cloning.</a:t>
            </a:r>
          </a:p>
        </p:txBody>
      </p:sp>
      <p:sp>
        <p:nvSpPr>
          <p:cNvPr id="43" name="TextBox 42"/>
          <p:cNvSpPr txBox="1"/>
          <p:nvPr/>
        </p:nvSpPr>
        <p:spPr>
          <a:xfrm>
            <a:off x="7882128" y="5558536"/>
            <a:ext cx="6675120" cy="434340"/>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(a) Explain why stem cells from the spare embryo might be rejected by the patient's body, but stem cells from therapeutic cloning would not.  [2]</a:t>
            </a:r>
          </a:p>
        </p:txBody>
      </p:sp>
      <p:sp>
        <p:nvSpPr>
          <p:cNvPr id="44" name="Rectangle 43"/>
          <p:cNvSpPr/>
          <p:nvPr/>
        </p:nvSpPr>
        <p:spPr>
          <a:xfrm>
            <a:off x="7882128" y="6303772"/>
            <a:ext cx="6675120" cy="10972"/>
          </a:xfrm>
          <a:prstGeom prst="rect">
            <a:avLst/>
          </a:prstGeom>
          <a:solidFill>
            <a:srgbClr val="000000"/>
          </a:solidFill>
          <a:ln>
            <a:noFill/>
          </a:ln>
          <a:effectLst/>
        </p:spPr>
        <p:txBody>
          <a:bodyPr rtlCol="0" anchor="ctr"/>
          <a:lstStyle/>
          <a:p>
            <a:pPr algn="ctr"/>
          </a:p>
        </p:txBody>
      </p:sp>
      <p:sp>
        <p:nvSpPr>
          <p:cNvPr id="45" name="Rectangle 44"/>
          <p:cNvSpPr/>
          <p:nvPr/>
        </p:nvSpPr>
        <p:spPr>
          <a:xfrm>
            <a:off x="7882128" y="6669532"/>
            <a:ext cx="6675120" cy="10972"/>
          </a:xfrm>
          <a:prstGeom prst="rect">
            <a:avLst/>
          </a:prstGeom>
          <a:solidFill>
            <a:srgbClr val="000000"/>
          </a:solidFill>
          <a:ln>
            <a:noFill/>
          </a:ln>
          <a:effectLst/>
        </p:spPr>
        <p:txBody>
          <a:bodyPr rtlCol="0" anchor="ctr"/>
          <a:lstStyle/>
          <a:p>
            <a:pPr algn="ctr"/>
          </a:p>
        </p:txBody>
      </p:sp>
      <p:sp>
        <p:nvSpPr>
          <p:cNvPr id="46" name="TextBox 45"/>
          <p:cNvSpPr txBox="1"/>
          <p:nvPr/>
        </p:nvSpPr>
        <p:spPr>
          <a:xfrm>
            <a:off x="7882128" y="6760972"/>
            <a:ext cx="6675120" cy="226313"/>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(b) Give one ethical issue that applies to both sources.  [1]</a:t>
            </a:r>
          </a:p>
        </p:txBody>
      </p:sp>
      <p:sp>
        <p:nvSpPr>
          <p:cNvPr id="47" name="Rectangle 46"/>
          <p:cNvSpPr/>
          <p:nvPr/>
        </p:nvSpPr>
        <p:spPr>
          <a:xfrm>
            <a:off x="7882128" y="7298182"/>
            <a:ext cx="6675120" cy="10972"/>
          </a:xfrm>
          <a:prstGeom prst="rect">
            <a:avLst/>
          </a:prstGeom>
          <a:solidFill>
            <a:srgbClr val="000000"/>
          </a:solidFill>
          <a:ln>
            <a:noFill/>
          </a:ln>
          <a:effectLst/>
        </p:spPr>
        <p:txBody>
          <a:bodyPr rtlCol="0" anchor="ctr"/>
          <a:lstStyle/>
          <a:p>
            <a:pPr algn="ctr"/>
          </a:p>
        </p:txBody>
      </p:sp>
      <p:sp>
        <p:nvSpPr>
          <p:cNvPr id="48" name="TextBox 47"/>
          <p:cNvSpPr txBox="1"/>
          <p:nvPr/>
        </p:nvSpPr>
        <p:spPr>
          <a:xfrm>
            <a:off x="7882128" y="7389622"/>
            <a:ext cx="6675120" cy="226313"/>
          </a:xfrm>
          <a:prstGeom prst="rect">
            <a:avLst/>
          </a:prstGeom>
          <a:noFill/>
        </p:spPr>
        <p:txBody>
          <a:bodyPr wrap="square" lIns="0" rIns="0" tIns="0" bIns="0" anchor="t">
            <a:spAutoFit/>
          </a:bodyPr>
          <a:lstStyle/>
          <a:p>
            <a:pPr algn="l">
              <a:spcAft>
                <a:spcPts val="600"/>
              </a:spcAft>
            </a:pPr>
            <a:r>
              <a:rPr sz="1400" b="0">
                <a:solidFill>
                  <a:srgbClr val="000000"/>
                </a:solidFill>
                <a:latin typeface="Arial"/>
              </a:rPr>
              <a:t>(c) Give one practical risk that applies to both sources.  [1]</a:t>
            </a:r>
          </a:p>
        </p:txBody>
      </p:sp>
      <p:sp>
        <p:nvSpPr>
          <p:cNvPr id="49" name="Rectangle 48"/>
          <p:cNvSpPr/>
          <p:nvPr/>
        </p:nvSpPr>
        <p:spPr>
          <a:xfrm>
            <a:off x="7882128" y="7926832"/>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Challenge worksheet: Stem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Rectangle 6"/>
          <p:cNvSpPr/>
          <p:nvPr/>
        </p:nvSpPr>
        <p:spPr>
          <a:xfrm>
            <a:off x="548640" y="1143000"/>
            <a:ext cx="14145768" cy="2488311"/>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Banana farms</a:t>
            </a:r>
          </a:p>
        </p:txBody>
      </p:sp>
      <p:sp>
        <p:nvSpPr>
          <p:cNvPr id="9" name="TextBox 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0" name="TextBox 9"/>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11" name="TextBox 10"/>
          <p:cNvSpPr txBox="1"/>
          <p:nvPr/>
        </p:nvSpPr>
        <p:spPr>
          <a:xfrm>
            <a:off x="685800" y="1572768"/>
            <a:ext cx="13871448"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Almost all the bananas sold in UK shops come from one variety. The plants are clones, grown from pieces of plant that contain meristems. A fungus that kills this variety is spreading around the world.</a:t>
            </a:r>
          </a:p>
        </p:txBody>
      </p:sp>
      <p:sp>
        <p:nvSpPr>
          <p:cNvPr id="12" name="TextBox 11"/>
          <p:cNvSpPr txBox="1"/>
          <p:nvPr/>
        </p:nvSpPr>
        <p:spPr>
          <a:xfrm>
            <a:off x="685800" y="2128265"/>
            <a:ext cx="6707124"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Give one reason why farmers grow bananas as clones.  [1]</a:t>
            </a:r>
          </a:p>
        </p:txBody>
      </p:sp>
      <p:sp>
        <p:nvSpPr>
          <p:cNvPr id="13" name="TextBox 12"/>
          <p:cNvSpPr txBox="1"/>
          <p:nvPr/>
        </p:nvSpPr>
        <p:spPr>
          <a:xfrm>
            <a:off x="7850124" y="2128265"/>
            <a:ext cx="6707124"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Suggest what scientists could do to protect banana farms in the future.  [2]</a:t>
            </a:r>
          </a:p>
        </p:txBody>
      </p:sp>
      <p:sp>
        <p:nvSpPr>
          <p:cNvPr id="14" name="Rectangle 13"/>
          <p:cNvSpPr/>
          <p:nvPr/>
        </p:nvSpPr>
        <p:spPr>
          <a:xfrm>
            <a:off x="685800" y="2698622"/>
            <a:ext cx="6707124" cy="10972"/>
          </a:xfrm>
          <a:prstGeom prst="rect">
            <a:avLst/>
          </a:prstGeom>
          <a:solidFill>
            <a:srgbClr val="000000"/>
          </a:solidFill>
          <a:ln>
            <a:noFill/>
          </a:ln>
          <a:effectLst/>
        </p:spPr>
        <p:txBody>
          <a:bodyPr rtlCol="0" anchor="ctr"/>
          <a:lstStyle/>
          <a:p>
            <a:pPr algn="ctr"/>
          </a:p>
        </p:txBody>
      </p:sp>
      <p:sp>
        <p:nvSpPr>
          <p:cNvPr id="15" name="Rectangle 14"/>
          <p:cNvSpPr/>
          <p:nvPr/>
        </p:nvSpPr>
        <p:spPr>
          <a:xfrm>
            <a:off x="685800" y="3100958"/>
            <a:ext cx="6707124" cy="10972"/>
          </a:xfrm>
          <a:prstGeom prst="rect">
            <a:avLst/>
          </a:prstGeom>
          <a:solidFill>
            <a:srgbClr val="000000"/>
          </a:solidFill>
          <a:ln>
            <a:noFill/>
          </a:ln>
          <a:effectLst/>
        </p:spPr>
        <p:txBody>
          <a:bodyPr rtlCol="0" anchor="ctr"/>
          <a:lstStyle/>
          <a:p>
            <a:pPr algn="ctr"/>
          </a:p>
        </p:txBody>
      </p:sp>
      <p:sp>
        <p:nvSpPr>
          <p:cNvPr id="16" name="Rectangle 15"/>
          <p:cNvSpPr/>
          <p:nvPr/>
        </p:nvSpPr>
        <p:spPr>
          <a:xfrm>
            <a:off x="7850124" y="2698622"/>
            <a:ext cx="6707124" cy="10972"/>
          </a:xfrm>
          <a:prstGeom prst="rect">
            <a:avLst/>
          </a:prstGeom>
          <a:solidFill>
            <a:srgbClr val="000000"/>
          </a:solidFill>
          <a:ln>
            <a:noFill/>
          </a:ln>
          <a:effectLst/>
        </p:spPr>
        <p:txBody>
          <a:bodyPr rtlCol="0" anchor="ctr"/>
          <a:lstStyle/>
          <a:p>
            <a:pPr algn="ctr"/>
          </a:p>
        </p:txBody>
      </p:sp>
      <p:sp>
        <p:nvSpPr>
          <p:cNvPr id="17" name="Rectangle 16"/>
          <p:cNvSpPr/>
          <p:nvPr/>
        </p:nvSpPr>
        <p:spPr>
          <a:xfrm>
            <a:off x="7850124" y="3100958"/>
            <a:ext cx="6707124" cy="10972"/>
          </a:xfrm>
          <a:prstGeom prst="rect">
            <a:avLst/>
          </a:prstGeom>
          <a:solidFill>
            <a:srgbClr val="000000"/>
          </a:solidFill>
          <a:ln>
            <a:noFill/>
          </a:ln>
          <a:effectLst/>
        </p:spPr>
        <p:txBody>
          <a:bodyPr rtlCol="0" anchor="ctr"/>
          <a:lstStyle/>
          <a:p>
            <a:pPr algn="ctr"/>
          </a:p>
        </p:txBody>
      </p:sp>
      <p:sp>
        <p:nvSpPr>
          <p:cNvPr id="18" name="Rectangle 17"/>
          <p:cNvSpPr/>
          <p:nvPr/>
        </p:nvSpPr>
        <p:spPr>
          <a:xfrm>
            <a:off x="7850124" y="3503294"/>
            <a:ext cx="6707124" cy="10972"/>
          </a:xfrm>
          <a:prstGeom prst="rect">
            <a:avLst/>
          </a:prstGeom>
          <a:solidFill>
            <a:srgbClr val="000000"/>
          </a:solidFill>
          <a:ln>
            <a:noFill/>
          </a:ln>
          <a:effectLst/>
        </p:spPr>
        <p:txBody>
          <a:bodyPr rtlCol="0" anchor="ctr"/>
          <a:lstStyle/>
          <a:p>
            <a:pPr algn="ctr"/>
          </a:p>
        </p:txBody>
      </p:sp>
      <p:sp>
        <p:nvSpPr>
          <p:cNvPr id="19" name="Rectangle 18"/>
          <p:cNvSpPr/>
          <p:nvPr/>
        </p:nvSpPr>
        <p:spPr>
          <a:xfrm>
            <a:off x="548640" y="3768471"/>
            <a:ext cx="14145768" cy="4552569"/>
          </a:xfrm>
          <a:prstGeom prst="rect">
            <a:avLst/>
          </a:prstGeom>
          <a:solidFill>
            <a:srgbClr val="FFFFFF"/>
          </a:solidFill>
          <a:ln w="9525">
            <a:solidFill>
              <a:srgbClr val="000000"/>
            </a:solidFill>
          </a:ln>
          <a:effectLst/>
        </p:spPr>
        <p:txBody>
          <a:bodyPr rtlCol="0" anchor="ctr"/>
          <a:lstStyle/>
          <a:p>
            <a:pPr algn="ctr"/>
          </a:p>
        </p:txBody>
      </p:sp>
      <p:sp>
        <p:nvSpPr>
          <p:cNvPr id="20" name="TextBox 19"/>
          <p:cNvSpPr txBox="1"/>
          <p:nvPr/>
        </p:nvSpPr>
        <p:spPr>
          <a:xfrm>
            <a:off x="658368" y="3841623"/>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Extended response</a:t>
            </a:r>
          </a:p>
        </p:txBody>
      </p:sp>
      <p:sp>
        <p:nvSpPr>
          <p:cNvPr id="21" name="TextBox 20"/>
          <p:cNvSpPr txBox="1"/>
          <p:nvPr/>
        </p:nvSpPr>
        <p:spPr>
          <a:xfrm>
            <a:off x="13597128" y="385991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2" name="TextBox 21"/>
          <p:cNvSpPr txBox="1"/>
          <p:nvPr/>
        </p:nvSpPr>
        <p:spPr>
          <a:xfrm>
            <a:off x="11423036" y="3910203"/>
            <a:ext cx="268964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9, 10 and 11</a:t>
            </a:r>
          </a:p>
        </p:txBody>
      </p:sp>
      <p:sp>
        <p:nvSpPr>
          <p:cNvPr id="23" name="TextBox 22"/>
          <p:cNvSpPr txBox="1"/>
          <p:nvPr/>
        </p:nvSpPr>
        <p:spPr>
          <a:xfrm>
            <a:off x="685800" y="4198239"/>
            <a:ext cx="13871448" cy="241173"/>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Scientists can get stem cells from embryos or from adult bone marrow. Compare the two sources of stem cells for treating a patient.  [6]</a:t>
            </a:r>
          </a:p>
        </p:txBody>
      </p:sp>
      <p:sp>
        <p:nvSpPr>
          <p:cNvPr id="24" name="TextBox 23"/>
          <p:cNvSpPr txBox="1"/>
          <p:nvPr/>
        </p:nvSpPr>
        <p:spPr>
          <a:xfrm>
            <a:off x="685800" y="4457700"/>
            <a:ext cx="13871448" cy="226313"/>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In your answer, compare what the cells can become, the risks and the ethical issues.</a:t>
            </a:r>
          </a:p>
        </p:txBody>
      </p:sp>
      <p:sp>
        <p:nvSpPr>
          <p:cNvPr id="25" name="Rectangle 24"/>
          <p:cNvSpPr/>
          <p:nvPr/>
        </p:nvSpPr>
        <p:spPr>
          <a:xfrm>
            <a:off x="685800" y="5077206"/>
            <a:ext cx="13871448"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685800" y="5514485"/>
            <a:ext cx="13871448" cy="10972"/>
          </a:xfrm>
          <a:prstGeom prst="rect">
            <a:avLst/>
          </a:prstGeom>
          <a:solidFill>
            <a:srgbClr val="000000"/>
          </a:solidFill>
          <a:ln>
            <a:noFill/>
          </a:ln>
          <a:effectLst/>
        </p:spPr>
        <p:txBody>
          <a:bodyPr rtlCol="0" anchor="ctr"/>
          <a:lstStyle/>
          <a:p>
            <a:pPr algn="ctr"/>
          </a:p>
        </p:txBody>
      </p:sp>
      <p:sp>
        <p:nvSpPr>
          <p:cNvPr id="27" name="Rectangle 26"/>
          <p:cNvSpPr/>
          <p:nvPr/>
        </p:nvSpPr>
        <p:spPr>
          <a:xfrm>
            <a:off x="685800" y="5951764"/>
            <a:ext cx="13871448" cy="10972"/>
          </a:xfrm>
          <a:prstGeom prst="rect">
            <a:avLst/>
          </a:prstGeom>
          <a:solidFill>
            <a:srgbClr val="000000"/>
          </a:solidFill>
          <a:ln>
            <a:noFill/>
          </a:ln>
          <a:effectLst/>
        </p:spPr>
        <p:txBody>
          <a:bodyPr rtlCol="0" anchor="ctr"/>
          <a:lstStyle/>
          <a:p>
            <a:pPr algn="ctr"/>
          </a:p>
        </p:txBody>
      </p:sp>
      <p:sp>
        <p:nvSpPr>
          <p:cNvPr id="28" name="Rectangle 27"/>
          <p:cNvSpPr/>
          <p:nvPr/>
        </p:nvSpPr>
        <p:spPr>
          <a:xfrm>
            <a:off x="685800" y="6389043"/>
            <a:ext cx="13871448" cy="10972"/>
          </a:xfrm>
          <a:prstGeom prst="rect">
            <a:avLst/>
          </a:prstGeom>
          <a:solidFill>
            <a:srgbClr val="000000"/>
          </a:solidFill>
          <a:ln>
            <a:noFill/>
          </a:ln>
          <a:effectLst/>
        </p:spPr>
        <p:txBody>
          <a:bodyPr rtlCol="0" anchor="ctr"/>
          <a:lstStyle/>
          <a:p>
            <a:pPr algn="ctr"/>
          </a:p>
        </p:txBody>
      </p:sp>
      <p:sp>
        <p:nvSpPr>
          <p:cNvPr id="29" name="Rectangle 28"/>
          <p:cNvSpPr/>
          <p:nvPr/>
        </p:nvSpPr>
        <p:spPr>
          <a:xfrm>
            <a:off x="685800" y="6826322"/>
            <a:ext cx="13871448" cy="10972"/>
          </a:xfrm>
          <a:prstGeom prst="rect">
            <a:avLst/>
          </a:prstGeom>
          <a:solidFill>
            <a:srgbClr val="000000"/>
          </a:solidFill>
          <a:ln>
            <a:noFill/>
          </a:ln>
          <a:effectLst/>
        </p:spPr>
        <p:txBody>
          <a:bodyPr rtlCol="0" anchor="ctr"/>
          <a:lstStyle/>
          <a:p>
            <a:pPr algn="ctr"/>
          </a:p>
        </p:txBody>
      </p:sp>
      <p:sp>
        <p:nvSpPr>
          <p:cNvPr id="30" name="Rectangle 29"/>
          <p:cNvSpPr/>
          <p:nvPr/>
        </p:nvSpPr>
        <p:spPr>
          <a:xfrm>
            <a:off x="685800" y="7263601"/>
            <a:ext cx="13871448"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685800" y="7700880"/>
            <a:ext cx="13871448"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685800" y="8138160"/>
            <a:ext cx="13871448"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A new treatment for diabetes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Some people with diabetes need to inject insulin every day. Scientists tested a new stem cell treatment. Table 1 shows their results.</a:t>
            </a:r>
          </a:p>
        </p:txBody>
      </p:sp>
      <p:sp>
        <p:nvSpPr>
          <p:cNvPr id="10" name="TextBox 9"/>
          <p:cNvSpPr txBox="1"/>
          <p:nvPr/>
        </p:nvSpPr>
        <p:spPr>
          <a:xfrm>
            <a:off x="685800" y="2128265"/>
            <a:ext cx="6675120" cy="226313"/>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Table 1 (example data, not real)</a:t>
            </a:r>
          </a:p>
        </p:txBody>
      </p:sp>
      <p:graphicFrame>
        <p:nvGraphicFramePr>
          <p:cNvPr id="11" name="Table 10"/>
          <p:cNvGraphicFramePr>
            <a:graphicFrameLocks noGrp="1"/>
          </p:cNvGraphicFramePr>
          <p:nvPr/>
        </p:nvGraphicFramePr>
        <p:xfrm>
          <a:off x="685800" y="2391156"/>
          <a:ext cx="6675120" cy="1463040"/>
        </p:xfrm>
        <a:graphic>
          <a:graphicData uri="http://schemas.openxmlformats.org/drawingml/2006/table">
            <a:tbl>
              <a:tblPr firstRow="0" bandRow="0">
                <a:tableStyleId>{5C22544A-7EE6-4342-B048-85BDC9FD1C3A}</a:tableStyleId>
              </a:tblPr>
              <a:tblGrid>
                <a:gridCol w="2834640"/>
                <a:gridCol w="1417320"/>
                <a:gridCol w="2423160"/>
              </a:tblGrid>
              <a:tr h="694944">
                <a:tc>
                  <a:txBody>
                    <a:bodyPr/>
                    <a:lstStyle/>
                    <a:p>
                      <a:pPr algn="ctr"/>
                      <a:r>
                        <a:rPr sz="1400" b="1">
                          <a:solidFill>
                            <a:srgbClr val="000000"/>
                          </a:solidFill>
                          <a:latin typeface="Arial"/>
                        </a:rPr>
                        <a:t>Group</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Number of people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Number who needed fewer insulin injections after 1 year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84048">
                <a:tc>
                  <a:txBody>
                    <a:bodyPr/>
                    <a:lstStyle/>
                    <a:p>
                      <a:pPr algn="l"/>
                      <a:r>
                        <a:rPr sz="1400" b="0">
                          <a:solidFill>
                            <a:srgbClr val="000000"/>
                          </a:solidFill>
                          <a:latin typeface="Arial"/>
                        </a:rPr>
                        <a:t>Given the stem cell treatment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9</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l"/>
                      <a:r>
                        <a:rPr sz="1400" b="0">
                          <a:solidFill>
                            <a:srgbClr val="000000"/>
                          </a:solidFill>
                          <a:latin typeface="Arial"/>
                        </a:rPr>
                        <a:t>Not given the treatment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24</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2" name="TextBox 11"/>
          <p:cNvSpPr txBox="1"/>
          <p:nvPr/>
        </p:nvSpPr>
        <p:spPr>
          <a:xfrm>
            <a:off x="685800" y="4055363"/>
            <a:ext cx="41148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(a)</a:t>
            </a:r>
          </a:p>
        </p:txBody>
      </p:sp>
      <p:sp>
        <p:nvSpPr>
          <p:cNvPr id="13" name="TextBox 12"/>
          <p:cNvSpPr txBox="1"/>
          <p:nvPr/>
        </p:nvSpPr>
        <p:spPr>
          <a:xfrm>
            <a:off x="1097280" y="4055363"/>
            <a:ext cx="6263640" cy="73342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9 ÷ 24 × 100 (1)</a:t>
            </a:r>
          </a:p>
          <a:p>
            <a:pPr algn="l">
              <a:spcAft>
                <a:spcPts val="300"/>
              </a:spcAft>
            </a:pPr>
            <a:r>
              <a:rPr sz="1500" b="1">
                <a:solidFill>
                  <a:srgbClr val="009900"/>
                </a:solidFill>
                <a:latin typeface="Arial"/>
              </a:rPr>
              <a:t>= 37.5 % (1)</a:t>
            </a:r>
          </a:p>
          <a:p>
            <a:pPr algn="l">
              <a:spcAft>
                <a:spcPts val="300"/>
              </a:spcAft>
            </a:pPr>
            <a:r>
              <a:rPr sz="1300" b="0">
                <a:solidFill>
                  <a:srgbClr val="009900"/>
                </a:solidFill>
                <a:latin typeface="Arial"/>
              </a:rPr>
              <a:t>Allow 37 % or 38 %. Correct answer with no working scores 2.</a:t>
            </a:r>
          </a:p>
        </p:txBody>
      </p:sp>
      <p:sp>
        <p:nvSpPr>
          <p:cNvPr id="14" name="TextBox 13"/>
          <p:cNvSpPr txBox="1"/>
          <p:nvPr/>
        </p:nvSpPr>
        <p:spPr>
          <a:xfrm>
            <a:off x="685800" y="4898516"/>
            <a:ext cx="41148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(b)</a:t>
            </a:r>
          </a:p>
        </p:txBody>
      </p:sp>
      <p:sp>
        <p:nvSpPr>
          <p:cNvPr id="15" name="TextBox 14"/>
          <p:cNvSpPr txBox="1"/>
          <p:nvPr/>
        </p:nvSpPr>
        <p:spPr>
          <a:xfrm>
            <a:off x="1097280" y="4898516"/>
            <a:ext cx="6263640" cy="725043"/>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Only 9 out of 24 / 37.5 % of the treated people improved (1).</a:t>
            </a:r>
          </a:p>
          <a:p>
            <a:pPr algn="l">
              <a:spcAft>
                <a:spcPts val="300"/>
              </a:spcAft>
            </a:pPr>
            <a:r>
              <a:rPr sz="1500" b="1">
                <a:solidFill>
                  <a:srgbClr val="009900"/>
                </a:solidFill>
                <a:latin typeface="Arial"/>
              </a:rPr>
              <a:t>They needed fewer injections, but still needed insulin, so they were not cured / it is a small trial (1).</a:t>
            </a:r>
          </a:p>
        </p:txBody>
      </p:sp>
      <p:sp>
        <p:nvSpPr>
          <p:cNvPr id="16" name="TextBox 15"/>
          <p:cNvSpPr txBox="1"/>
          <p:nvPr/>
        </p:nvSpPr>
        <p:spPr>
          <a:xfrm>
            <a:off x="685800" y="5733288"/>
            <a:ext cx="41148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(c)</a:t>
            </a:r>
          </a:p>
        </p:txBody>
      </p:sp>
      <p:sp>
        <p:nvSpPr>
          <p:cNvPr id="17" name="TextBox 16"/>
          <p:cNvSpPr txBox="1"/>
          <p:nvPr/>
        </p:nvSpPr>
        <p:spPr>
          <a:xfrm>
            <a:off x="1097280" y="5733288"/>
            <a:ext cx="6263640" cy="464057"/>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To compare, so they can tell whether the change was caused by the treatment (1).</a:t>
            </a:r>
          </a:p>
        </p:txBody>
      </p:sp>
      <p:sp>
        <p:nvSpPr>
          <p:cNvPr id="18" name="Rectangle 17"/>
          <p:cNvSpPr/>
          <p:nvPr/>
        </p:nvSpPr>
        <p:spPr>
          <a:xfrm>
            <a:off x="685800" y="6361938"/>
            <a:ext cx="6675120" cy="10972"/>
          </a:xfrm>
          <a:prstGeom prst="rect">
            <a:avLst/>
          </a:prstGeom>
          <a:solidFill>
            <a:srgbClr val="D2D2D2"/>
          </a:solidFill>
          <a:ln>
            <a:noFill/>
          </a:ln>
          <a:effectLst/>
        </p:spPr>
        <p:txBody>
          <a:bodyPr rtlCol="0" anchor="ctr"/>
          <a:lstStyle/>
          <a:p>
            <a:pPr algn="ctr"/>
          </a:p>
        </p:txBody>
      </p:sp>
      <p:sp>
        <p:nvSpPr>
          <p:cNvPr id="19" name="TextBox 18"/>
          <p:cNvSpPr txBox="1"/>
          <p:nvPr/>
        </p:nvSpPr>
        <p:spPr>
          <a:xfrm>
            <a:off x="685800" y="6471666"/>
            <a:ext cx="6675120" cy="241173"/>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Model answers</a:t>
            </a:r>
          </a:p>
        </p:txBody>
      </p:sp>
      <p:sp>
        <p:nvSpPr>
          <p:cNvPr id="20" name="TextBox 19"/>
          <p:cNvSpPr txBox="1"/>
          <p:nvPr/>
        </p:nvSpPr>
        <p:spPr>
          <a:xfrm>
            <a:off x="685800" y="6767702"/>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(a)</a:t>
            </a:r>
          </a:p>
        </p:txBody>
      </p:sp>
      <p:sp>
        <p:nvSpPr>
          <p:cNvPr id="21" name="TextBox 20"/>
          <p:cNvSpPr txBox="1"/>
          <p:nvPr/>
        </p:nvSpPr>
        <p:spPr>
          <a:xfrm>
            <a:off x="1097280" y="6767702"/>
            <a:ext cx="6263640" cy="226313"/>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9 ÷ 24 × 100 = 37.5 %.</a:t>
            </a:r>
          </a:p>
        </p:txBody>
      </p:sp>
      <p:sp>
        <p:nvSpPr>
          <p:cNvPr id="22" name="TextBox 21"/>
          <p:cNvSpPr txBox="1"/>
          <p:nvPr/>
        </p:nvSpPr>
        <p:spPr>
          <a:xfrm>
            <a:off x="685800" y="7048880"/>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(b)</a:t>
            </a:r>
          </a:p>
        </p:txBody>
      </p:sp>
      <p:sp>
        <p:nvSpPr>
          <p:cNvPr id="23" name="TextBox 22"/>
          <p:cNvSpPr txBox="1"/>
          <p:nvPr/>
        </p:nvSpPr>
        <p:spPr>
          <a:xfrm>
            <a:off x="1097280" y="7048880"/>
            <a:ext cx="6263640" cy="434340"/>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Only 9 of the 24 treated people (37.5 %) needed fewer injections, and they still needed insulin, so they were not cured. The trial was also small.</a:t>
            </a:r>
          </a:p>
        </p:txBody>
      </p:sp>
      <p:sp>
        <p:nvSpPr>
          <p:cNvPr id="24" name="TextBox 23"/>
          <p:cNvSpPr txBox="1"/>
          <p:nvPr/>
        </p:nvSpPr>
        <p:spPr>
          <a:xfrm>
            <a:off x="685800" y="7538084"/>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(c)</a:t>
            </a:r>
          </a:p>
        </p:txBody>
      </p:sp>
      <p:sp>
        <p:nvSpPr>
          <p:cNvPr id="25" name="TextBox 24"/>
          <p:cNvSpPr txBox="1"/>
          <p:nvPr/>
        </p:nvSpPr>
        <p:spPr>
          <a:xfrm>
            <a:off x="1097280" y="7538084"/>
            <a:ext cx="6263640" cy="434340"/>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So they could compare the two groups, and tell whether the change was caused by the treatment and not by something else.</a:t>
            </a:r>
          </a:p>
        </p:txBody>
      </p:sp>
      <p:sp>
        <p:nvSpPr>
          <p:cNvPr id="26" name="Rectangle 25"/>
          <p:cNvSpPr/>
          <p:nvPr/>
        </p:nvSpPr>
        <p:spPr>
          <a:xfrm>
            <a:off x="7744968" y="1143000"/>
            <a:ext cx="6949440" cy="3107690"/>
          </a:xfrm>
          <a:prstGeom prst="rect">
            <a:avLst/>
          </a:prstGeom>
          <a:solidFill>
            <a:srgbClr val="FFFFFF"/>
          </a:solidFill>
          <a:ln w="9525">
            <a:solidFill>
              <a:srgbClr val="000000"/>
            </a:solidFill>
          </a:ln>
          <a:effectLst/>
        </p:spPr>
        <p:txBody>
          <a:bodyPr rtlCol="0" anchor="ctr"/>
          <a:lstStyle/>
          <a:p>
            <a:pPr algn="ctr"/>
          </a:p>
        </p:txBody>
      </p:sp>
      <p:sp>
        <p:nvSpPr>
          <p:cNvPr id="27" name="TextBox 2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How big is an early embryo?</a:t>
            </a:r>
          </a:p>
        </p:txBody>
      </p:sp>
      <p:sp>
        <p:nvSpPr>
          <p:cNvPr id="28" name="TextBox 2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29" name="TextBox 28"/>
          <p:cNvSpPr txBox="1"/>
          <p:nvPr/>
        </p:nvSpPr>
        <p:spPr>
          <a:xfrm>
            <a:off x="7882128" y="1572768"/>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(a)</a:t>
            </a:r>
          </a:p>
        </p:txBody>
      </p:sp>
      <p:sp>
        <p:nvSpPr>
          <p:cNvPr id="30" name="TextBox 29"/>
          <p:cNvSpPr txBox="1"/>
          <p:nvPr/>
        </p:nvSpPr>
        <p:spPr>
          <a:xfrm>
            <a:off x="8293608" y="1572768"/>
            <a:ext cx="6263640" cy="226313"/>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0.15 × 1000 = 150 µm (1).</a:t>
            </a:r>
          </a:p>
        </p:txBody>
      </p:sp>
      <p:sp>
        <p:nvSpPr>
          <p:cNvPr id="31" name="TextBox 30"/>
          <p:cNvSpPr txBox="1"/>
          <p:nvPr/>
        </p:nvSpPr>
        <p:spPr>
          <a:xfrm>
            <a:off x="7882128" y="1890522"/>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(b)</a:t>
            </a:r>
          </a:p>
        </p:txBody>
      </p:sp>
      <p:sp>
        <p:nvSpPr>
          <p:cNvPr id="32" name="TextBox 31"/>
          <p:cNvSpPr txBox="1"/>
          <p:nvPr/>
        </p:nvSpPr>
        <p:spPr>
          <a:xfrm>
            <a:off x="8293608" y="1890522"/>
            <a:ext cx="6263640" cy="1128141"/>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150 ÷ 12 (1)</a:t>
            </a:r>
          </a:p>
          <a:p>
            <a:pPr algn="l">
              <a:spcAft>
                <a:spcPts val="300"/>
              </a:spcAft>
            </a:pPr>
            <a:r>
              <a:rPr sz="1400" b="1">
                <a:solidFill>
                  <a:srgbClr val="009900"/>
                </a:solidFill>
                <a:latin typeface="Arial"/>
              </a:rPr>
              <a:t>= 12.5, so about 12 (or 13) cells (1).</a:t>
            </a:r>
          </a:p>
          <a:p>
            <a:pPr algn="l">
              <a:spcAft>
                <a:spcPts val="300"/>
              </a:spcAft>
            </a:pPr>
            <a:r>
              <a:rPr sz="1300" b="0">
                <a:solidFill>
                  <a:srgbClr val="009900"/>
                </a:solidFill>
                <a:latin typeface="Arial"/>
              </a:rPr>
              <a:t>Allow 12.5. Allow their (a) ÷ 12, correctly calculated.</a:t>
            </a:r>
          </a:p>
          <a:p>
            <a:pPr algn="l">
              <a:spcAft>
                <a:spcPts val="300"/>
              </a:spcAft>
            </a:pPr>
            <a:r>
              <a:rPr sz="1300" b="1">
                <a:solidFill>
                  <a:srgbClr val="000000"/>
                </a:solidFill>
                <a:latin typeface="Arial"/>
              </a:rPr>
              <a:t>Model answer: </a:t>
            </a:r>
            <a:r>
              <a:rPr sz="1300" b="1">
                <a:solidFill>
                  <a:srgbClr val="009900"/>
                </a:solidFill>
                <a:latin typeface="Arial"/>
              </a:rPr>
              <a:t>0.15 mm × 1000 = 150 µm. 150 ÷ 12 = 12.5, so about 12 cells fit across the embryo.</a:t>
            </a:r>
          </a:p>
        </p:txBody>
      </p:sp>
      <p:sp>
        <p:nvSpPr>
          <p:cNvPr id="33" name="Rectangle 32"/>
          <p:cNvSpPr/>
          <p:nvPr/>
        </p:nvSpPr>
        <p:spPr>
          <a:xfrm>
            <a:off x="7744968" y="4387850"/>
            <a:ext cx="6949440" cy="3933189"/>
          </a:xfrm>
          <a:prstGeom prst="rect">
            <a:avLst/>
          </a:prstGeom>
          <a:solidFill>
            <a:srgbClr val="FFFFFF"/>
          </a:solidFill>
          <a:ln w="9525">
            <a:solidFill>
              <a:srgbClr val="000000"/>
            </a:solidFill>
          </a:ln>
          <a:effectLst/>
        </p:spPr>
        <p:txBody>
          <a:bodyPr rtlCol="0" anchor="ctr"/>
          <a:lstStyle/>
          <a:p>
            <a:pPr algn="ctr"/>
          </a:p>
        </p:txBody>
      </p:sp>
      <p:sp>
        <p:nvSpPr>
          <p:cNvPr id="34" name="TextBox 33"/>
          <p:cNvSpPr txBox="1"/>
          <p:nvPr/>
        </p:nvSpPr>
        <p:spPr>
          <a:xfrm>
            <a:off x="7854696" y="446100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Spare or cloned embryo?</a:t>
            </a:r>
          </a:p>
        </p:txBody>
      </p:sp>
      <p:sp>
        <p:nvSpPr>
          <p:cNvPr id="35" name="TextBox 34"/>
          <p:cNvSpPr txBox="1"/>
          <p:nvPr/>
        </p:nvSpPr>
        <p:spPr>
          <a:xfrm>
            <a:off x="13597128" y="447929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36" name="TextBox 35"/>
          <p:cNvSpPr txBox="1"/>
          <p:nvPr/>
        </p:nvSpPr>
        <p:spPr>
          <a:xfrm>
            <a:off x="7882128" y="4817618"/>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(a)</a:t>
            </a:r>
          </a:p>
        </p:txBody>
      </p:sp>
      <p:sp>
        <p:nvSpPr>
          <p:cNvPr id="37" name="TextBox 36"/>
          <p:cNvSpPr txBox="1"/>
          <p:nvPr/>
        </p:nvSpPr>
        <p:spPr>
          <a:xfrm>
            <a:off x="8293608" y="4817618"/>
            <a:ext cx="6263640" cy="1491234"/>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The spare embryo has different genes from the patient (1).</a:t>
            </a:r>
          </a:p>
          <a:p>
            <a:pPr algn="l">
              <a:spcAft>
                <a:spcPts val="300"/>
              </a:spcAft>
            </a:pPr>
            <a:r>
              <a:rPr sz="1400" b="1">
                <a:solidFill>
                  <a:srgbClr val="009900"/>
                </a:solidFill>
                <a:latin typeface="Arial"/>
              </a:rPr>
              <a:t>The cloned embryo has the same genes as the patient, so its cells are not rejected (1).</a:t>
            </a:r>
          </a:p>
          <a:p>
            <a:pPr algn="l">
              <a:spcAft>
                <a:spcPts val="300"/>
              </a:spcAft>
            </a:pPr>
            <a:r>
              <a:rPr sz="1300" b="1">
                <a:solidFill>
                  <a:srgbClr val="000000"/>
                </a:solidFill>
                <a:latin typeface="Arial"/>
              </a:rPr>
              <a:t>Model answer: </a:t>
            </a:r>
            <a:r>
              <a:rPr sz="1300" b="1">
                <a:solidFill>
                  <a:srgbClr val="009900"/>
                </a:solidFill>
                <a:latin typeface="Arial"/>
              </a:rPr>
              <a:t>The spare embryo comes from other people, so its cells have different genes from the patient, and the body may reject them. An embryo made by therapeutic cloning has the same genes as the patient, so its cells are not rejected.</a:t>
            </a:r>
          </a:p>
        </p:txBody>
      </p:sp>
      <p:sp>
        <p:nvSpPr>
          <p:cNvPr id="38" name="TextBox 37"/>
          <p:cNvSpPr txBox="1"/>
          <p:nvPr/>
        </p:nvSpPr>
        <p:spPr>
          <a:xfrm>
            <a:off x="7882128" y="6382004"/>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(b)</a:t>
            </a:r>
          </a:p>
        </p:txBody>
      </p:sp>
      <p:sp>
        <p:nvSpPr>
          <p:cNvPr id="39" name="TextBox 38"/>
          <p:cNvSpPr txBox="1"/>
          <p:nvPr/>
        </p:nvSpPr>
        <p:spPr>
          <a:xfrm>
            <a:off x="8293608" y="6382004"/>
            <a:ext cx="6263640" cy="434340"/>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An embryo is destroyed when its stem cells are taken / some people believe an embryo has the same right to life as a person (1).</a:t>
            </a:r>
          </a:p>
        </p:txBody>
      </p:sp>
      <p:sp>
        <p:nvSpPr>
          <p:cNvPr id="40" name="TextBox 39"/>
          <p:cNvSpPr txBox="1"/>
          <p:nvPr/>
        </p:nvSpPr>
        <p:spPr>
          <a:xfrm>
            <a:off x="7882128" y="6889496"/>
            <a:ext cx="411480" cy="274320"/>
          </a:xfrm>
          <a:prstGeom prst="rect">
            <a:avLst/>
          </a:prstGeom>
          <a:noFill/>
        </p:spPr>
        <p:txBody>
          <a:bodyPr wrap="square" lIns="0" rIns="0" tIns="0" bIns="0" anchor="t">
            <a:spAutoFit/>
          </a:bodyPr>
          <a:lstStyle/>
          <a:p>
            <a:pPr algn="l">
              <a:spcAft>
                <a:spcPts val="600"/>
              </a:spcAft>
            </a:pPr>
            <a:r>
              <a:rPr sz="1400" b="1">
                <a:solidFill>
                  <a:srgbClr val="000000"/>
                </a:solidFill>
                <a:latin typeface="Arial"/>
              </a:rPr>
              <a:t>(c)</a:t>
            </a:r>
          </a:p>
        </p:txBody>
      </p:sp>
      <p:sp>
        <p:nvSpPr>
          <p:cNvPr id="41" name="TextBox 40"/>
          <p:cNvSpPr txBox="1"/>
          <p:nvPr/>
        </p:nvSpPr>
        <p:spPr>
          <a:xfrm>
            <a:off x="8293608" y="6889496"/>
            <a:ext cx="6263640" cy="665607"/>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A virus could be passed on / the cells might divide out of control / long-term effects are not known (1).</a:t>
            </a:r>
          </a:p>
          <a:p>
            <a:pPr algn="l">
              <a:spcAft>
                <a:spcPts val="300"/>
              </a:spcAft>
            </a:pPr>
            <a:r>
              <a:rPr sz="1300" b="0">
                <a:solidFill>
                  <a:srgbClr val="009900"/>
                </a:solidFill>
                <a:latin typeface="Arial"/>
              </a:rPr>
              <a:t>Do not accept an ethical issue for (c).</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14145768" cy="2488311"/>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Banana farms</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9" name="TextBox 8"/>
          <p:cNvSpPr txBox="1"/>
          <p:nvPr/>
        </p:nvSpPr>
        <p:spPr>
          <a:xfrm>
            <a:off x="685800" y="1572768"/>
            <a:ext cx="13871448" cy="464057"/>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Almost all the bananas sold in UK shops come from one variety. The plants are clones, grown from pieces of plant that contain meristems. A fungus that kills this variety is spreading around the world.</a:t>
            </a:r>
          </a:p>
        </p:txBody>
      </p:sp>
      <p:sp>
        <p:nvSpPr>
          <p:cNvPr id="10" name="TextBox 9"/>
          <p:cNvSpPr txBox="1"/>
          <p:nvPr/>
        </p:nvSpPr>
        <p:spPr>
          <a:xfrm>
            <a:off x="685800" y="2128265"/>
            <a:ext cx="6707124"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Give one reason why farmers grow bananas as clones.  [1]</a:t>
            </a:r>
          </a:p>
        </p:txBody>
      </p:sp>
      <p:sp>
        <p:nvSpPr>
          <p:cNvPr id="11" name="TextBox 10"/>
          <p:cNvSpPr txBox="1"/>
          <p:nvPr/>
        </p:nvSpPr>
        <p:spPr>
          <a:xfrm>
            <a:off x="7850124" y="2128265"/>
            <a:ext cx="6707124"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Suggest what scientists could do to protect banana farms in the future.  [2]</a:t>
            </a:r>
          </a:p>
        </p:txBody>
      </p:sp>
      <p:sp>
        <p:nvSpPr>
          <p:cNvPr id="12" name="TextBox 11"/>
          <p:cNvSpPr txBox="1"/>
          <p:nvPr/>
        </p:nvSpPr>
        <p:spPr>
          <a:xfrm>
            <a:off x="685800" y="2406014"/>
            <a:ext cx="6707124" cy="434340"/>
          </a:xfrm>
          <a:prstGeom prst="rect">
            <a:avLst/>
          </a:prstGeom>
          <a:noFill/>
        </p:spPr>
        <p:txBody>
          <a:bodyPr wrap="square" lIns="0" rIns="0" tIns="0" bIns="0" anchor="t">
            <a:spAutoFit/>
          </a:bodyPr>
          <a:lstStyle/>
          <a:p>
            <a:pPr algn="l">
              <a:spcAft>
                <a:spcPts val="400"/>
              </a:spcAft>
            </a:pPr>
            <a:r>
              <a:rPr sz="1400" b="1">
                <a:solidFill>
                  <a:srgbClr val="000000"/>
                </a:solidFill>
                <a:latin typeface="Arial"/>
              </a:rPr>
              <a:t>Any one (1): </a:t>
            </a:r>
            <a:r>
              <a:rPr sz="1400" b="1">
                <a:solidFill>
                  <a:srgbClr val="009900"/>
                </a:solidFill>
                <a:latin typeface="Arial"/>
              </a:rPr>
              <a:t>every plant has the same useful features; it is quick and cheap; it gives large numbers of plants.</a:t>
            </a:r>
          </a:p>
        </p:txBody>
      </p:sp>
      <p:sp>
        <p:nvSpPr>
          <p:cNvPr id="13" name="TextBox 12"/>
          <p:cNvSpPr txBox="1"/>
          <p:nvPr/>
        </p:nvSpPr>
        <p:spPr>
          <a:xfrm>
            <a:off x="7850124" y="2406014"/>
            <a:ext cx="6707124" cy="1104900"/>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Find (or breed) a banana plant that resists the fungus (1).</a:t>
            </a:r>
          </a:p>
          <a:p>
            <a:pPr algn="l">
              <a:spcAft>
                <a:spcPts val="300"/>
              </a:spcAft>
            </a:pPr>
            <a:r>
              <a:rPr sz="1400" b="1">
                <a:solidFill>
                  <a:srgbClr val="009900"/>
                </a:solidFill>
                <a:latin typeface="Arial"/>
              </a:rPr>
              <a:t>Clone it from its meristems to make large numbers of resistant plants for farmers (1).</a:t>
            </a:r>
          </a:p>
          <a:p>
            <a:pPr algn="l">
              <a:spcAft>
                <a:spcPts val="300"/>
              </a:spcAft>
            </a:pPr>
            <a:r>
              <a:rPr sz="1300" b="0">
                <a:solidFill>
                  <a:srgbClr val="009900"/>
                </a:solidFill>
                <a:latin typeface="Arial"/>
              </a:rPr>
              <a:t>Allow: grow several different varieties, so that there is variation (1) and one fungus cannot kill them all (1).</a:t>
            </a:r>
          </a:p>
        </p:txBody>
      </p:sp>
      <p:sp>
        <p:nvSpPr>
          <p:cNvPr id="14" name="Rectangle 13"/>
          <p:cNvSpPr/>
          <p:nvPr/>
        </p:nvSpPr>
        <p:spPr>
          <a:xfrm>
            <a:off x="548640" y="3768471"/>
            <a:ext cx="14145768" cy="4552569"/>
          </a:xfrm>
          <a:prstGeom prst="rect">
            <a:avLst/>
          </a:prstGeom>
          <a:solidFill>
            <a:srgbClr val="FFFFFF"/>
          </a:solidFill>
          <a:ln w="9525">
            <a:solidFill>
              <a:srgbClr val="000000"/>
            </a:solidFill>
          </a:ln>
          <a:effectLst/>
        </p:spPr>
        <p:txBody>
          <a:bodyPr rtlCol="0" anchor="ctr"/>
          <a:lstStyle/>
          <a:p>
            <a:pPr algn="ctr"/>
          </a:p>
        </p:txBody>
      </p:sp>
      <p:sp>
        <p:nvSpPr>
          <p:cNvPr id="15" name="TextBox 14"/>
          <p:cNvSpPr txBox="1"/>
          <p:nvPr/>
        </p:nvSpPr>
        <p:spPr>
          <a:xfrm>
            <a:off x="658368" y="3841623"/>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Extended response</a:t>
            </a:r>
          </a:p>
        </p:txBody>
      </p:sp>
      <p:sp>
        <p:nvSpPr>
          <p:cNvPr id="16" name="TextBox 15"/>
          <p:cNvSpPr txBox="1"/>
          <p:nvPr/>
        </p:nvSpPr>
        <p:spPr>
          <a:xfrm>
            <a:off x="13597128" y="385991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7" name="TextBox 16"/>
          <p:cNvSpPr txBox="1"/>
          <p:nvPr/>
        </p:nvSpPr>
        <p:spPr>
          <a:xfrm>
            <a:off x="685800" y="4198239"/>
            <a:ext cx="6752844" cy="597789"/>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Level 3 (5–6 marks): </a:t>
            </a:r>
            <a:r>
              <a:rPr sz="1300" b="1">
                <a:solidFill>
                  <a:srgbClr val="009900"/>
                </a:solidFill>
                <a:latin typeface="Arial"/>
              </a:rPr>
              <a:t>A detailed, balanced comparison of both sources, covering what the cells can become, the risks and the ethical issues, with clear links between the two sources (for example “whereas”, “but”).</a:t>
            </a:r>
          </a:p>
        </p:txBody>
      </p:sp>
      <p:sp>
        <p:nvSpPr>
          <p:cNvPr id="18" name="TextBox 17"/>
          <p:cNvSpPr txBox="1"/>
          <p:nvPr/>
        </p:nvSpPr>
        <p:spPr>
          <a:xfrm>
            <a:off x="685800" y="4855972"/>
            <a:ext cx="6752844" cy="404622"/>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Level 2 (3–4 marks): </a:t>
            </a:r>
            <a:r>
              <a:rPr sz="1300" b="1">
                <a:solidFill>
                  <a:srgbClr val="009900"/>
                </a:solidFill>
                <a:latin typeface="Arial"/>
              </a:rPr>
              <a:t>A comparison with some detail on both sources, covering at least two of: types of cell, risks, ethics.</a:t>
            </a:r>
          </a:p>
        </p:txBody>
      </p:sp>
      <p:sp>
        <p:nvSpPr>
          <p:cNvPr id="19" name="TextBox 18"/>
          <p:cNvSpPr txBox="1"/>
          <p:nvPr/>
        </p:nvSpPr>
        <p:spPr>
          <a:xfrm>
            <a:off x="685800" y="5320538"/>
            <a:ext cx="6752844" cy="211454"/>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Level 1 (1–2 marks): </a:t>
            </a:r>
            <a:r>
              <a:rPr sz="1300" b="1">
                <a:solidFill>
                  <a:srgbClr val="009900"/>
                </a:solidFill>
                <a:latin typeface="Arial"/>
              </a:rPr>
              <a:t>Simple points about one or both sources, with little comparison.</a:t>
            </a:r>
          </a:p>
        </p:txBody>
      </p:sp>
      <p:sp>
        <p:nvSpPr>
          <p:cNvPr id="20" name="TextBox 19"/>
          <p:cNvSpPr txBox="1"/>
          <p:nvPr/>
        </p:nvSpPr>
        <p:spPr>
          <a:xfrm>
            <a:off x="685800" y="5591937"/>
            <a:ext cx="6752844" cy="211454"/>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0 marks: </a:t>
            </a:r>
            <a:r>
              <a:rPr sz="1300" b="1">
                <a:solidFill>
                  <a:srgbClr val="009900"/>
                </a:solidFill>
                <a:latin typeface="Arial"/>
              </a:rPr>
              <a:t>Nothing worthy of credit.</a:t>
            </a:r>
          </a:p>
        </p:txBody>
      </p:sp>
      <p:sp>
        <p:nvSpPr>
          <p:cNvPr id="21" name="TextBox 20"/>
          <p:cNvSpPr txBox="1"/>
          <p:nvPr/>
        </p:nvSpPr>
        <p:spPr>
          <a:xfrm>
            <a:off x="685800" y="5863336"/>
            <a:ext cx="6752844" cy="211454"/>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Indicative content:</a:t>
            </a:r>
          </a:p>
        </p:txBody>
      </p:sp>
      <p:sp>
        <p:nvSpPr>
          <p:cNvPr id="22" name="TextBox 21"/>
          <p:cNvSpPr txBox="1"/>
          <p:nvPr/>
        </p:nvSpPr>
        <p:spPr>
          <a:xfrm>
            <a:off x="886968" y="6134734"/>
            <a:ext cx="6551676" cy="211454"/>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embryonic stem cells can differentiate into most types of human cell</a:t>
            </a:r>
          </a:p>
        </p:txBody>
      </p:sp>
      <p:sp>
        <p:nvSpPr>
          <p:cNvPr id="23" name="TextBox 22"/>
          <p:cNvSpPr txBox="1"/>
          <p:nvPr/>
        </p:nvSpPr>
        <p:spPr>
          <a:xfrm>
            <a:off x="886968" y="6378701"/>
            <a:ext cx="6551676" cy="404622"/>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adult bone marrow stem cells form many types, including blood cells, but fewer types</a:t>
            </a:r>
          </a:p>
        </p:txBody>
      </p:sp>
      <p:sp>
        <p:nvSpPr>
          <p:cNvPr id="24" name="TextBox 23"/>
          <p:cNvSpPr txBox="1"/>
          <p:nvPr/>
        </p:nvSpPr>
        <p:spPr>
          <a:xfrm>
            <a:off x="886968" y="6815835"/>
            <a:ext cx="6551676" cy="404622"/>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therapeutic cloning gives embryonic cells with the patient's genes, so they are not rejected</a:t>
            </a:r>
          </a:p>
        </p:txBody>
      </p:sp>
      <p:sp>
        <p:nvSpPr>
          <p:cNvPr id="25" name="TextBox 24"/>
          <p:cNvSpPr txBox="1"/>
          <p:nvPr/>
        </p:nvSpPr>
        <p:spPr>
          <a:xfrm>
            <a:off x="886968" y="7252969"/>
            <a:ext cx="6551676" cy="404622"/>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adult cells from a donor may be rejected unless well matched (a patient's own adult cells would not be)</a:t>
            </a:r>
          </a:p>
        </p:txBody>
      </p:sp>
      <p:sp>
        <p:nvSpPr>
          <p:cNvPr id="26" name="TextBox 25"/>
          <p:cNvSpPr txBox="1"/>
          <p:nvPr/>
        </p:nvSpPr>
        <p:spPr>
          <a:xfrm>
            <a:off x="886968" y="7690103"/>
            <a:ext cx="6551676" cy="404622"/>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bone marrow transplants are used now; embryonic treatments are mostly being researched</a:t>
            </a:r>
          </a:p>
        </p:txBody>
      </p:sp>
      <p:sp>
        <p:nvSpPr>
          <p:cNvPr id="27" name="TextBox 26"/>
          <p:cNvSpPr txBox="1"/>
          <p:nvPr/>
        </p:nvSpPr>
        <p:spPr>
          <a:xfrm>
            <a:off x="8005572" y="4198239"/>
            <a:ext cx="6551676" cy="211454"/>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both carry a risk of viral infection</a:t>
            </a:r>
          </a:p>
        </p:txBody>
      </p:sp>
      <p:sp>
        <p:nvSpPr>
          <p:cNvPr id="28" name="TextBox 27"/>
          <p:cNvSpPr txBox="1"/>
          <p:nvPr/>
        </p:nvSpPr>
        <p:spPr>
          <a:xfrm>
            <a:off x="8005572" y="4442206"/>
            <a:ext cx="6551676" cy="211454"/>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embryonic cells might divide out of control</a:t>
            </a:r>
          </a:p>
        </p:txBody>
      </p:sp>
      <p:sp>
        <p:nvSpPr>
          <p:cNvPr id="29" name="TextBox 28"/>
          <p:cNvSpPr txBox="1"/>
          <p:nvPr/>
        </p:nvSpPr>
        <p:spPr>
          <a:xfrm>
            <a:off x="8005572" y="4686173"/>
            <a:ext cx="6551676" cy="404622"/>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taking embryonic stem cells destroys an embryo, and some people, including some religious groups, object</a:t>
            </a:r>
          </a:p>
        </p:txBody>
      </p:sp>
      <p:sp>
        <p:nvSpPr>
          <p:cNvPr id="30" name="TextBox 29"/>
          <p:cNvSpPr txBox="1"/>
          <p:nvPr/>
        </p:nvSpPr>
        <p:spPr>
          <a:xfrm>
            <a:off x="8005572" y="5123307"/>
            <a:ext cx="6551676" cy="211454"/>
          </a:xfrm>
          <a:prstGeom prst="rect">
            <a:avLst/>
          </a:prstGeom>
          <a:noFill/>
        </p:spPr>
        <p:txBody>
          <a:bodyPr wrap="square" lIns="0" rIns="0" tIns="0" bIns="0" anchor="t">
            <a:spAutoFit/>
          </a:bodyPr>
          <a:lstStyle/>
          <a:p>
            <a:pPr algn="l" marL="182880" indent="-182880">
              <a:spcAft>
                <a:spcPts val="0"/>
              </a:spcAft>
              <a:buClr>
                <a:srgbClr val="009900"/>
              </a:buClr>
              <a:buSzPct val="120000"/>
              <a:buFont typeface="Arial"/>
              <a:buChar char="•"/>
            </a:pPr>
            <a:r>
              <a:rPr sz="1300" b="1">
                <a:solidFill>
                  <a:srgbClr val="009900"/>
                </a:solidFill>
                <a:latin typeface="Arial"/>
              </a:rPr>
              <a:t>a donor of bone marrow can give consent, so there are fewer ethical objections</a:t>
            </a:r>
          </a:p>
        </p:txBody>
      </p:sp>
      <p:sp>
        <p:nvSpPr>
          <p:cNvPr id="31" name="TextBox 30"/>
          <p:cNvSpPr txBox="1"/>
          <p:nvPr/>
        </p:nvSpPr>
        <p:spPr>
          <a:xfrm>
            <a:off x="7804404" y="5367274"/>
            <a:ext cx="6752844" cy="2143125"/>
          </a:xfrm>
          <a:prstGeom prst="rect">
            <a:avLst/>
          </a:prstGeom>
          <a:noFill/>
        </p:spPr>
        <p:txBody>
          <a:bodyPr wrap="square" lIns="0" rIns="0" tIns="0" bIns="0" anchor="t">
            <a:spAutoFit/>
          </a:bodyPr>
          <a:lstStyle/>
          <a:p>
            <a:pPr algn="l">
              <a:spcAft>
                <a:spcPts val="0"/>
              </a:spcAft>
            </a:pPr>
            <a:r>
              <a:rPr sz="1300" b="1">
                <a:solidFill>
                  <a:srgbClr val="000000"/>
                </a:solidFill>
                <a:latin typeface="Arial"/>
              </a:rPr>
              <a:t>Model answer: </a:t>
            </a:r>
            <a:r>
              <a:rPr sz="1300" b="1">
                <a:solidFill>
                  <a:srgbClr val="009900"/>
                </a:solidFill>
                <a:latin typeface="Arial"/>
              </a:rPr>
              <a:t>Embryonic stem cells can differentiate into most types of human cell, so they may be able to help with more conditions, such as diabetes or paralysis. Adult stem cells from bone marrow can form fewer types of cell, mainly blood cells, but bone marrow transplants are already used to treat some blood disorders, such as leukaemia. If an embryo is made by therapeutic cloning, its stem cells have the same genes as the patient, so they are not rejected; cells from a bone marrow donor may be rejected if they are not a good match. Both sources could pass on a virus. Taking stem cells from an embryo destroys the embryo, and some people, including some religious groups, believe this is wrong, while a bone marrow donor is an adult who can agree to give the cells. So embryonic stem cells may help with more conditions, but adult bone marrow stem cells are already used, and fewer people object to them.</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Alternative worksheet: Stem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3442716"/>
          </a:xfrm>
          <a:prstGeom prst="rect">
            <a:avLst/>
          </a:prstGeom>
          <a:noFill/>
        </p:spPr>
        <p:txBody>
          <a:bodyPr wrap="square" lIns="0" rIns="0" tIns="0" bIns="0" anchor="t">
            <a:spAutoFit/>
          </a:bodyPr>
          <a:lstStyle/>
          <a:p>
            <a:pPr algn="l" marL="256032" indent="-256032">
              <a:spcAft>
                <a:spcPts val="500"/>
              </a:spcAft>
              <a:buClr>
                <a:srgbClr val="223A5A"/>
              </a:buClr>
              <a:buSzPct val="120000"/>
              <a:buFont typeface="Arial"/>
              <a:buChar char="•"/>
            </a:pPr>
            <a:r>
              <a:rPr sz="1600" b="0">
                <a:solidFill>
                  <a:srgbClr val="000000"/>
                </a:solidFill>
                <a:latin typeface="Arial"/>
              </a:rPr>
              <a:t>A </a:t>
            </a:r>
            <a:r>
              <a:rPr sz="1600" b="1">
                <a:solidFill>
                  <a:srgbClr val="000000"/>
                </a:solidFill>
                <a:latin typeface="Arial"/>
              </a:rPr>
              <a:t>stem cell</a:t>
            </a:r>
            <a:r>
              <a:rPr sz="1600" b="0">
                <a:solidFill>
                  <a:srgbClr val="000000"/>
                </a:solidFill>
                <a:latin typeface="Arial"/>
              </a:rPr>
              <a:t> is not specialised yet. It can </a:t>
            </a:r>
            <a:r>
              <a:rPr sz="1600" b="1">
                <a:solidFill>
                  <a:srgbClr val="000000"/>
                </a:solidFill>
                <a:latin typeface="Arial"/>
              </a:rPr>
              <a:t>divide</a:t>
            </a:r>
            <a:r>
              <a:rPr sz="1600" b="0">
                <a:solidFill>
                  <a:srgbClr val="000000"/>
                </a:solidFill>
                <a:latin typeface="Arial"/>
              </a:rPr>
              <a:t> to make more cells.</a:t>
            </a:r>
          </a:p>
          <a:p>
            <a:pPr algn="l" marL="256032" indent="-256032">
              <a:spcAft>
                <a:spcPts val="500"/>
              </a:spcAft>
              <a:buClr>
                <a:srgbClr val="223A5A"/>
              </a:buClr>
              <a:buSzPct val="120000"/>
              <a:buFont typeface="Arial"/>
              <a:buChar char="•"/>
            </a:pPr>
            <a:r>
              <a:rPr sz="1600" b="0">
                <a:solidFill>
                  <a:srgbClr val="000000"/>
                </a:solidFill>
                <a:latin typeface="Arial"/>
              </a:rPr>
              <a:t>It can become other types of cell. This is called </a:t>
            </a:r>
            <a:r>
              <a:rPr sz="1600" b="1">
                <a:solidFill>
                  <a:srgbClr val="000000"/>
                </a:solidFill>
                <a:latin typeface="Arial"/>
              </a:rPr>
              <a:t>differentiation</a:t>
            </a:r>
            <a:r>
              <a:rPr sz="1600" b="0">
                <a:solidFill>
                  <a:srgbClr val="000000"/>
                </a:solidFill>
                <a:latin typeface="Arial"/>
              </a:rPr>
              <a:t>.</a:t>
            </a:r>
          </a:p>
          <a:p>
            <a:pPr algn="l" marL="256032" indent="-256032">
              <a:spcAft>
                <a:spcPts val="500"/>
              </a:spcAft>
              <a:buClr>
                <a:srgbClr val="223A5A"/>
              </a:buClr>
              <a:buSzPct val="120000"/>
              <a:buFont typeface="Arial"/>
              <a:buChar char="•"/>
            </a:pPr>
            <a:r>
              <a:rPr sz="1600" b="0">
                <a:solidFill>
                  <a:srgbClr val="000000"/>
                </a:solidFill>
                <a:latin typeface="Arial"/>
              </a:rPr>
              <a:t>Stem cells look plain: they have not yet developed the structures of a specialised cell.</a:t>
            </a:r>
          </a:p>
          <a:p>
            <a:pPr algn="l" marL="256032" indent="-256032">
              <a:spcAft>
                <a:spcPts val="500"/>
              </a:spcAft>
              <a:buClr>
                <a:srgbClr val="223A5A"/>
              </a:buClr>
              <a:buSzPct val="120000"/>
              <a:buFont typeface="Arial"/>
              <a:buChar char="•"/>
            </a:pPr>
            <a:r>
              <a:rPr sz="1600" b="1">
                <a:solidFill>
                  <a:srgbClr val="000000"/>
                </a:solidFill>
                <a:latin typeface="Arial"/>
              </a:rPr>
              <a:t>Embryos</a:t>
            </a:r>
            <a:r>
              <a:rPr sz="1600" b="0">
                <a:solidFill>
                  <a:srgbClr val="000000"/>
                </a:solidFill>
                <a:latin typeface="Arial"/>
              </a:rPr>
              <a:t> have stem cells that can become </a:t>
            </a:r>
            <a:r>
              <a:rPr sz="1600" b="1">
                <a:solidFill>
                  <a:srgbClr val="000000"/>
                </a:solidFill>
                <a:latin typeface="Arial"/>
              </a:rPr>
              <a:t>most</a:t>
            </a:r>
            <a:r>
              <a:rPr sz="1600" b="0">
                <a:solidFill>
                  <a:srgbClr val="000000"/>
                </a:solidFill>
                <a:latin typeface="Arial"/>
              </a:rPr>
              <a:t> types of human cell.</a:t>
            </a:r>
          </a:p>
          <a:p>
            <a:pPr algn="l" marL="256032" indent="-256032">
              <a:spcAft>
                <a:spcPts val="500"/>
              </a:spcAft>
              <a:buClr>
                <a:srgbClr val="223A5A"/>
              </a:buClr>
              <a:buSzPct val="120000"/>
              <a:buFont typeface="Arial"/>
              <a:buChar char="•"/>
            </a:pPr>
            <a:r>
              <a:rPr sz="1600" b="0">
                <a:solidFill>
                  <a:srgbClr val="000000"/>
                </a:solidFill>
                <a:latin typeface="Arial"/>
              </a:rPr>
              <a:t>Adult </a:t>
            </a:r>
            <a:r>
              <a:rPr sz="1600" b="1">
                <a:solidFill>
                  <a:srgbClr val="000000"/>
                </a:solidFill>
                <a:latin typeface="Arial"/>
              </a:rPr>
              <a:t>bone marrow</a:t>
            </a:r>
            <a:r>
              <a:rPr sz="1600" b="0">
                <a:solidFill>
                  <a:srgbClr val="000000"/>
                </a:solidFill>
                <a:latin typeface="Arial"/>
              </a:rPr>
              <a:t> has stem cells that make </a:t>
            </a:r>
            <a:r>
              <a:rPr sz="1600" b="1">
                <a:solidFill>
                  <a:srgbClr val="000000"/>
                </a:solidFill>
                <a:latin typeface="Arial"/>
              </a:rPr>
              <a:t>blood cells</a:t>
            </a:r>
            <a:r>
              <a:rPr sz="1600" b="0">
                <a:solidFill>
                  <a:srgbClr val="000000"/>
                </a:solidFill>
                <a:latin typeface="Arial"/>
              </a:rPr>
              <a:t>.</a:t>
            </a:r>
          </a:p>
          <a:p>
            <a:pPr algn="l" marL="256032" indent="-256032">
              <a:spcAft>
                <a:spcPts val="500"/>
              </a:spcAft>
              <a:buClr>
                <a:srgbClr val="223A5A"/>
              </a:buClr>
              <a:buSzPct val="120000"/>
              <a:buFont typeface="Arial"/>
              <a:buChar char="•"/>
            </a:pPr>
            <a:r>
              <a:rPr sz="1600" b="0">
                <a:solidFill>
                  <a:srgbClr val="000000"/>
                </a:solidFill>
                <a:latin typeface="Arial"/>
              </a:rPr>
              <a:t>Plants have stem cells in </a:t>
            </a:r>
            <a:r>
              <a:rPr sz="1600" b="1">
                <a:solidFill>
                  <a:srgbClr val="000000"/>
                </a:solidFill>
                <a:latin typeface="Arial"/>
              </a:rPr>
              <a:t>meristems</a:t>
            </a:r>
            <a:r>
              <a:rPr sz="1600" b="0">
                <a:solidFill>
                  <a:srgbClr val="000000"/>
                </a:solidFill>
                <a:latin typeface="Arial"/>
              </a:rPr>
              <a:t>, at the tips of roots and shoots.</a:t>
            </a:r>
          </a:p>
          <a:p>
            <a:pPr algn="l" marL="256032" indent="-256032">
              <a:spcAft>
                <a:spcPts val="500"/>
              </a:spcAft>
              <a:buClr>
                <a:srgbClr val="223A5A"/>
              </a:buClr>
              <a:buSzPct val="120000"/>
              <a:buFont typeface="Arial"/>
              <a:buChar char="•"/>
            </a:pPr>
            <a:r>
              <a:rPr sz="1600" b="0">
                <a:solidFill>
                  <a:srgbClr val="000000"/>
                </a:solidFill>
                <a:latin typeface="Arial"/>
              </a:rPr>
              <a:t>Plants can be cloned from meristems. </a:t>
            </a:r>
            <a:r>
              <a:rPr sz="1600" b="1">
                <a:solidFill>
                  <a:srgbClr val="000000"/>
                </a:solidFill>
                <a:latin typeface="Arial"/>
              </a:rPr>
              <a:t>Clones</a:t>
            </a:r>
            <a:r>
              <a:rPr sz="1600" b="0">
                <a:solidFill>
                  <a:srgbClr val="000000"/>
                </a:solidFill>
                <a:latin typeface="Arial"/>
              </a:rPr>
              <a:t> are genetically identical.</a:t>
            </a:r>
          </a:p>
          <a:p>
            <a:pPr algn="l" marL="256032" indent="-256032">
              <a:spcAft>
                <a:spcPts val="500"/>
              </a:spcAft>
              <a:buClr>
                <a:srgbClr val="223A5A"/>
              </a:buClr>
              <a:buSzPct val="120000"/>
              <a:buFont typeface="Arial"/>
              <a:buChar char="•"/>
            </a:pPr>
            <a:r>
              <a:rPr sz="1600" b="0">
                <a:solidFill>
                  <a:srgbClr val="000000"/>
                </a:solidFill>
                <a:latin typeface="Arial"/>
              </a:rPr>
              <a:t>Stem cells may be able to help people with </a:t>
            </a:r>
            <a:r>
              <a:rPr sz="1600" b="1">
                <a:solidFill>
                  <a:srgbClr val="000000"/>
                </a:solidFill>
                <a:latin typeface="Arial"/>
              </a:rPr>
              <a:t>diabetes</a:t>
            </a:r>
            <a:r>
              <a:rPr sz="1600" b="0">
                <a:solidFill>
                  <a:srgbClr val="000000"/>
                </a:solidFill>
                <a:latin typeface="Arial"/>
              </a:rPr>
              <a:t> or </a:t>
            </a:r>
            <a:r>
              <a:rPr sz="1600" b="1">
                <a:solidFill>
                  <a:srgbClr val="000000"/>
                </a:solidFill>
                <a:latin typeface="Arial"/>
              </a:rPr>
              <a:t>paralysis</a:t>
            </a:r>
            <a:r>
              <a:rPr sz="1600" b="0">
                <a:solidFill>
                  <a:srgbClr val="000000"/>
                </a:solidFill>
                <a:latin typeface="Arial"/>
              </a:rPr>
              <a:t>.</a:t>
            </a:r>
          </a:p>
          <a:p>
            <a:pPr algn="l" marL="256032" indent="-256032">
              <a:spcAft>
                <a:spcPts val="500"/>
              </a:spcAft>
              <a:buClr>
                <a:srgbClr val="223A5A"/>
              </a:buClr>
              <a:buSzPct val="120000"/>
              <a:buFont typeface="Arial"/>
              <a:buChar char="•"/>
            </a:pPr>
            <a:r>
              <a:rPr sz="1600" b="0">
                <a:solidFill>
                  <a:srgbClr val="000000"/>
                </a:solidFill>
                <a:latin typeface="Arial"/>
              </a:rPr>
              <a:t>A </a:t>
            </a:r>
            <a:r>
              <a:rPr sz="1600" b="1">
                <a:solidFill>
                  <a:srgbClr val="000000"/>
                </a:solidFill>
                <a:latin typeface="Arial"/>
              </a:rPr>
              <a:t>risk</a:t>
            </a:r>
            <a:r>
              <a:rPr sz="1600" b="0">
                <a:solidFill>
                  <a:srgbClr val="000000"/>
                </a:solidFill>
                <a:latin typeface="Arial"/>
              </a:rPr>
              <a:t>: a virus could be passed on with the cells.</a:t>
            </a:r>
          </a:p>
          <a:p>
            <a:pPr algn="l" marL="256032" indent="-256032">
              <a:spcAft>
                <a:spcPts val="500"/>
              </a:spcAft>
              <a:buClr>
                <a:srgbClr val="223A5A"/>
              </a:buClr>
              <a:buSzPct val="120000"/>
              <a:buFont typeface="Arial"/>
              <a:buChar char="•"/>
            </a:pPr>
            <a:r>
              <a:rPr sz="1600" b="0">
                <a:solidFill>
                  <a:srgbClr val="000000"/>
                </a:solidFill>
                <a:latin typeface="Arial"/>
              </a:rPr>
              <a:t>Some people object to using embryos, for ethical or religious reasons.</a:t>
            </a:r>
          </a:p>
        </p:txBody>
      </p:sp>
      <p:sp>
        <p:nvSpPr>
          <p:cNvPr id="10" name="Rounded Rectangle 9"/>
          <p:cNvSpPr/>
          <p:nvPr/>
        </p:nvSpPr>
        <p:spPr>
          <a:xfrm>
            <a:off x="703914" y="5125212"/>
            <a:ext cx="6638890" cy="3086100"/>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Real stem cells A painting based on a light micrograph. Stains colour the cells."/>
          <p:cNvPicPr>
            <a:picLocks noChangeAspect="1"/>
          </p:cNvPicPr>
          <p:nvPr/>
        </p:nvPicPr>
        <p:blipFill>
          <a:blip r:embed="rId2"/>
          <a:stretch>
            <a:fillRect/>
          </a:stretch>
        </p:blipFill>
        <p:spPr>
          <a:xfrm>
            <a:off x="841074" y="5216651"/>
            <a:ext cx="2316861" cy="2316861"/>
          </a:xfrm>
          <a:prstGeom prst="rect">
            <a:avLst/>
          </a:prstGeom>
        </p:spPr>
      </p:pic>
      <p:pic>
        <p:nvPicPr>
          <p:cNvPr id="12" name="Picture 11" descr="Key facts. A diagram A stem cell can become other types of cell."/>
          <p:cNvPicPr>
            <a:picLocks noChangeAspect="1"/>
          </p:cNvPicPr>
          <p:nvPr/>
        </p:nvPicPr>
        <p:blipFill>
          <a:blip r:embed="rId3"/>
          <a:stretch>
            <a:fillRect/>
          </a:stretch>
        </p:blipFill>
        <p:spPr>
          <a:xfrm>
            <a:off x="3432255" y="5216651"/>
            <a:ext cx="3773389" cy="2316861"/>
          </a:xfrm>
          <a:prstGeom prst="rect">
            <a:avLst/>
          </a:prstGeom>
        </p:spPr>
      </p:pic>
      <p:sp>
        <p:nvSpPr>
          <p:cNvPr id="13" name="TextBox 12"/>
          <p:cNvSpPr txBox="1"/>
          <p:nvPr/>
        </p:nvSpPr>
        <p:spPr>
          <a:xfrm>
            <a:off x="703914" y="7588377"/>
            <a:ext cx="2591181" cy="549783"/>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Real stem cells</a:t>
            </a:r>
          </a:p>
          <a:p>
            <a:pPr algn="ctr">
              <a:spcAft>
                <a:spcPts val="0"/>
              </a:spcAft>
            </a:pPr>
            <a:r>
              <a:rPr sz="1200" b="0">
                <a:solidFill>
                  <a:srgbClr val="000000"/>
                </a:solidFill>
                <a:latin typeface="Arial"/>
              </a:rPr>
              <a:t>A painting based on a light</a:t>
            </a:r>
          </a:p>
          <a:p>
            <a:pPr algn="ctr">
              <a:spcAft>
                <a:spcPts val="0"/>
              </a:spcAft>
            </a:pPr>
            <a:r>
              <a:rPr sz="1200" b="0">
                <a:solidFill>
                  <a:srgbClr val="000000"/>
                </a:solidFill>
                <a:latin typeface="Arial"/>
              </a:rPr>
              <a:t>micrograph. Stains colour the cells.</a:t>
            </a:r>
          </a:p>
        </p:txBody>
      </p:sp>
      <p:sp>
        <p:nvSpPr>
          <p:cNvPr id="14" name="TextBox 13"/>
          <p:cNvSpPr txBox="1"/>
          <p:nvPr/>
        </p:nvSpPr>
        <p:spPr>
          <a:xfrm>
            <a:off x="3295095" y="7588377"/>
            <a:ext cx="4047709" cy="549783"/>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A diagram</a:t>
            </a:r>
          </a:p>
          <a:p>
            <a:pPr algn="ctr">
              <a:spcAft>
                <a:spcPts val="0"/>
              </a:spcAft>
            </a:pPr>
            <a:r>
              <a:rPr sz="1200" b="0">
                <a:solidFill>
                  <a:srgbClr val="000000"/>
                </a:solidFill>
                <a:latin typeface="Arial"/>
              </a:rPr>
              <a:t>A stem cell can become</a:t>
            </a:r>
          </a:p>
          <a:p>
            <a:pPr algn="ctr">
              <a:spcAft>
                <a:spcPts val="0"/>
              </a:spcAft>
            </a:pPr>
            <a:r>
              <a:rPr sz="1200" b="0">
                <a:solidFill>
                  <a:srgbClr val="000000"/>
                </a:solidFill>
                <a:latin typeface="Arial"/>
              </a:rPr>
              <a:t>other types of cell.</a:t>
            </a:r>
          </a:p>
        </p:txBody>
      </p:sp>
      <p:sp>
        <p:nvSpPr>
          <p:cNvPr id="15" name="Rectangle 14"/>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6" name="TextBox 1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diagram</a:t>
            </a:r>
          </a:p>
        </p:txBody>
      </p:sp>
      <p:sp>
        <p:nvSpPr>
          <p:cNvPr id="17" name="TextBox 1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18" name="TextBox 17"/>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19" name="TextBox 18"/>
          <p:cNvSpPr txBox="1"/>
          <p:nvPr/>
        </p:nvSpPr>
        <p:spPr>
          <a:xfrm>
            <a:off x="7882128" y="1572768"/>
            <a:ext cx="6675120" cy="514857"/>
          </a:xfrm>
          <a:prstGeom prst="rect">
            <a:avLst/>
          </a:prstGeom>
          <a:noFill/>
        </p:spPr>
        <p:txBody>
          <a:bodyPr wrap="square" lIns="0" rIns="0" tIns="0" bIns="0" anchor="t">
            <a:spAutoFit/>
          </a:bodyPr>
          <a:lstStyle/>
          <a:p>
            <a:pPr algn="l">
              <a:spcAft>
                <a:spcPts val="400"/>
              </a:spcAft>
            </a:pPr>
            <a:r>
              <a:rPr sz="1500" b="0">
                <a:solidFill>
                  <a:srgbClr val="000000"/>
                </a:solidFill>
                <a:latin typeface="Arial"/>
              </a:rPr>
              <a:t>1. Use words from the box to label the diagram.  [6]</a:t>
            </a:r>
          </a:p>
          <a:p>
            <a:pPr algn="l">
              <a:spcAft>
                <a:spcPts val="400"/>
              </a:spcAft>
            </a:pPr>
            <a:r>
              <a:rPr sz="1500" b="0">
                <a:solidFill>
                  <a:srgbClr val="000000"/>
                </a:solidFill>
                <a:latin typeface="Arial"/>
              </a:rPr>
              <a:t>2. Colour </a:t>
            </a:r>
            <a:r>
              <a:rPr sz="1500" b="1">
                <a:solidFill>
                  <a:srgbClr val="000000"/>
                </a:solidFill>
                <a:latin typeface="Arial"/>
              </a:rPr>
              <a:t>all</a:t>
            </a:r>
            <a:r>
              <a:rPr sz="1500" b="0">
                <a:solidFill>
                  <a:srgbClr val="000000"/>
                </a:solidFill>
                <a:latin typeface="Arial"/>
              </a:rPr>
              <a:t> the stem cells in the diagram the same colour.  [1]</a:t>
            </a:r>
          </a:p>
        </p:txBody>
      </p:sp>
      <p:sp>
        <p:nvSpPr>
          <p:cNvPr id="20" name="Rectangle 19"/>
          <p:cNvSpPr/>
          <p:nvPr/>
        </p:nvSpPr>
        <p:spPr>
          <a:xfrm>
            <a:off x="7973568" y="2197354"/>
            <a:ext cx="6492240" cy="731520"/>
          </a:xfrm>
          <a:prstGeom prst="rect">
            <a:avLst/>
          </a:prstGeom>
          <a:solidFill>
            <a:srgbClr val="FFFFFF"/>
          </a:solidFill>
          <a:ln w="15875">
            <a:solidFill>
              <a:srgbClr val="000000"/>
            </a:solidFill>
          </a:ln>
          <a:effectLst/>
        </p:spPr>
        <p:txBody>
          <a:bodyPr rtlCol="0" anchor="ctr"/>
          <a:lstStyle/>
          <a:p>
            <a:pPr algn="ctr"/>
          </a:p>
        </p:txBody>
      </p:sp>
      <p:sp>
        <p:nvSpPr>
          <p:cNvPr id="21" name="TextBox 20"/>
          <p:cNvSpPr txBox="1"/>
          <p:nvPr/>
        </p:nvSpPr>
        <p:spPr>
          <a:xfrm>
            <a:off x="8065008" y="2243074"/>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stem cell</a:t>
            </a:r>
          </a:p>
        </p:txBody>
      </p:sp>
      <p:sp>
        <p:nvSpPr>
          <p:cNvPr id="22" name="TextBox 21"/>
          <p:cNvSpPr txBox="1"/>
          <p:nvPr/>
        </p:nvSpPr>
        <p:spPr>
          <a:xfrm>
            <a:off x="10168128" y="2243074"/>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nerve cell</a:t>
            </a:r>
          </a:p>
        </p:txBody>
      </p:sp>
      <p:sp>
        <p:nvSpPr>
          <p:cNvPr id="23" name="TextBox 22"/>
          <p:cNvSpPr txBox="1"/>
          <p:nvPr/>
        </p:nvSpPr>
        <p:spPr>
          <a:xfrm>
            <a:off x="12271248" y="2243074"/>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muscle cell</a:t>
            </a:r>
          </a:p>
        </p:txBody>
      </p:sp>
      <p:sp>
        <p:nvSpPr>
          <p:cNvPr id="24" name="TextBox 23"/>
          <p:cNvSpPr txBox="1"/>
          <p:nvPr/>
        </p:nvSpPr>
        <p:spPr>
          <a:xfrm>
            <a:off x="8065008" y="2563114"/>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red blood cell</a:t>
            </a:r>
          </a:p>
        </p:txBody>
      </p:sp>
      <p:sp>
        <p:nvSpPr>
          <p:cNvPr id="25" name="TextBox 24"/>
          <p:cNvSpPr txBox="1"/>
          <p:nvPr/>
        </p:nvSpPr>
        <p:spPr>
          <a:xfrm>
            <a:off x="10168128" y="2563114"/>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divide</a:t>
            </a:r>
          </a:p>
        </p:txBody>
      </p:sp>
      <p:sp>
        <p:nvSpPr>
          <p:cNvPr id="26" name="TextBox 25"/>
          <p:cNvSpPr txBox="1"/>
          <p:nvPr/>
        </p:nvSpPr>
        <p:spPr>
          <a:xfrm>
            <a:off x="12271248" y="2563114"/>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differentiate</a:t>
            </a:r>
          </a:p>
        </p:txBody>
      </p:sp>
      <p:pic>
        <p:nvPicPr>
          <p:cNvPr id="27" name="Picture 26" descr="nerve cell."/>
          <p:cNvPicPr>
            <a:picLocks noChangeAspect="1"/>
          </p:cNvPicPr>
          <p:nvPr/>
        </p:nvPicPr>
        <p:blipFill>
          <a:blip r:embed="rId4"/>
          <a:stretch>
            <a:fillRect/>
          </a:stretch>
        </p:blipFill>
        <p:spPr>
          <a:xfrm>
            <a:off x="8065008" y="3075178"/>
            <a:ext cx="6309360" cy="4589008"/>
          </a:xfrm>
          <a:prstGeom prst="rect">
            <a:avLst/>
          </a:prstGeom>
        </p:spPr>
      </p:pic>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L7 Alternative worksheet: Stem cells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7" name="Rectangle 6"/>
          <p:cNvSpPr/>
          <p:nvPr/>
        </p:nvSpPr>
        <p:spPr>
          <a:xfrm>
            <a:off x="548640"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723794"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4 and 7</a:t>
            </a:r>
          </a:p>
        </p:txBody>
      </p:sp>
      <p:sp>
        <p:nvSpPr>
          <p:cNvPr id="11" name="TextBox 10"/>
          <p:cNvSpPr txBox="1"/>
          <p:nvPr/>
        </p:nvSpPr>
        <p:spPr>
          <a:xfrm>
            <a:off x="685800" y="1572768"/>
            <a:ext cx="6675120" cy="24117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Draw a line from each word to its meaning.</a:t>
            </a:r>
          </a:p>
        </p:txBody>
      </p:sp>
      <p:sp>
        <p:nvSpPr>
          <p:cNvPr id="12" name="TextBox 11"/>
          <p:cNvSpPr txBox="1"/>
          <p:nvPr/>
        </p:nvSpPr>
        <p:spPr>
          <a:xfrm>
            <a:off x="685800" y="2007107"/>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stem cell</a:t>
            </a:r>
          </a:p>
        </p:txBody>
      </p:sp>
      <p:sp>
        <p:nvSpPr>
          <p:cNvPr id="13" name="Oval 12"/>
          <p:cNvSpPr/>
          <p:nvPr/>
        </p:nvSpPr>
        <p:spPr>
          <a:xfrm>
            <a:off x="2267712" y="2098548"/>
            <a:ext cx="128016" cy="128016"/>
          </a:xfrm>
          <a:prstGeom prst="ellipse">
            <a:avLst/>
          </a:prstGeom>
          <a:solidFill>
            <a:srgbClr val="000000"/>
          </a:solidFill>
          <a:ln>
            <a:noFill/>
          </a:ln>
          <a:effectLst/>
        </p:spPr>
        <p:txBody>
          <a:bodyPr rtlCol="0" anchor="ctr"/>
          <a:lstStyle/>
          <a:p>
            <a:pPr algn="ctr"/>
          </a:p>
        </p:txBody>
      </p:sp>
      <p:sp>
        <p:nvSpPr>
          <p:cNvPr id="14" name="Oval 13"/>
          <p:cNvSpPr/>
          <p:nvPr/>
        </p:nvSpPr>
        <p:spPr>
          <a:xfrm>
            <a:off x="3319272" y="2098548"/>
            <a:ext cx="128016" cy="128016"/>
          </a:xfrm>
          <a:prstGeom prst="ellipse">
            <a:avLst/>
          </a:prstGeom>
          <a:solidFill>
            <a:srgbClr val="000000"/>
          </a:solidFill>
          <a:ln>
            <a:noFill/>
          </a:ln>
          <a:effectLst/>
        </p:spPr>
        <p:txBody>
          <a:bodyPr rtlCol="0" anchor="ctr"/>
          <a:lstStyle/>
          <a:p>
            <a:pPr algn="ctr"/>
          </a:p>
        </p:txBody>
      </p:sp>
      <p:sp>
        <p:nvSpPr>
          <p:cNvPr id="15" name="TextBox 14"/>
          <p:cNvSpPr txBox="1"/>
          <p:nvPr/>
        </p:nvSpPr>
        <p:spPr>
          <a:xfrm>
            <a:off x="3566160" y="1960244"/>
            <a:ext cx="3794759" cy="40462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soft tissue inside some bones, where blood cells are made.</a:t>
            </a:r>
          </a:p>
        </p:txBody>
      </p:sp>
      <p:sp>
        <p:nvSpPr>
          <p:cNvPr id="16" name="TextBox 15"/>
          <p:cNvSpPr txBox="1"/>
          <p:nvPr/>
        </p:nvSpPr>
        <p:spPr>
          <a:xfrm>
            <a:off x="685800" y="2618041"/>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undifferentiated</a:t>
            </a:r>
          </a:p>
        </p:txBody>
      </p:sp>
      <p:sp>
        <p:nvSpPr>
          <p:cNvPr id="17" name="Oval 16"/>
          <p:cNvSpPr/>
          <p:nvPr/>
        </p:nvSpPr>
        <p:spPr>
          <a:xfrm>
            <a:off x="2267712" y="2709481"/>
            <a:ext cx="128016" cy="128016"/>
          </a:xfrm>
          <a:prstGeom prst="ellipse">
            <a:avLst/>
          </a:prstGeom>
          <a:solidFill>
            <a:srgbClr val="000000"/>
          </a:solidFill>
          <a:ln>
            <a:noFill/>
          </a:ln>
          <a:effectLst/>
        </p:spPr>
        <p:txBody>
          <a:bodyPr rtlCol="0" anchor="ctr"/>
          <a:lstStyle/>
          <a:p>
            <a:pPr algn="ctr"/>
          </a:p>
        </p:txBody>
      </p:sp>
      <p:sp>
        <p:nvSpPr>
          <p:cNvPr id="18" name="Oval 17"/>
          <p:cNvSpPr/>
          <p:nvPr/>
        </p:nvSpPr>
        <p:spPr>
          <a:xfrm>
            <a:off x="3319272" y="2709481"/>
            <a:ext cx="128016" cy="128016"/>
          </a:xfrm>
          <a:prstGeom prst="ellipse">
            <a:avLst/>
          </a:prstGeom>
          <a:solidFill>
            <a:srgbClr val="000000"/>
          </a:solidFill>
          <a:ln>
            <a:noFill/>
          </a:ln>
          <a:effectLst/>
        </p:spPr>
        <p:txBody>
          <a:bodyPr rtlCol="0" anchor="ctr"/>
          <a:lstStyle/>
          <a:p>
            <a:pPr algn="ctr"/>
          </a:p>
        </p:txBody>
      </p:sp>
      <p:sp>
        <p:nvSpPr>
          <p:cNvPr id="19" name="TextBox 18"/>
          <p:cNvSpPr txBox="1"/>
          <p:nvPr/>
        </p:nvSpPr>
        <p:spPr>
          <a:xfrm>
            <a:off x="3566160" y="2474595"/>
            <a:ext cx="3794759" cy="597789"/>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an undifferentiated cell that can divide to make many more cells of the same type, and can differentiate into certain other types of cell.</a:t>
            </a:r>
          </a:p>
        </p:txBody>
      </p:sp>
      <p:sp>
        <p:nvSpPr>
          <p:cNvPr id="20" name="TextBox 19"/>
          <p:cNvSpPr txBox="1"/>
          <p:nvPr/>
        </p:nvSpPr>
        <p:spPr>
          <a:xfrm>
            <a:off x="685800" y="3182112"/>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meristem</a:t>
            </a:r>
          </a:p>
        </p:txBody>
      </p:sp>
      <p:sp>
        <p:nvSpPr>
          <p:cNvPr id="21" name="Oval 20"/>
          <p:cNvSpPr/>
          <p:nvPr/>
        </p:nvSpPr>
        <p:spPr>
          <a:xfrm>
            <a:off x="2267712" y="3273552"/>
            <a:ext cx="128016" cy="128016"/>
          </a:xfrm>
          <a:prstGeom prst="ellipse">
            <a:avLst/>
          </a:prstGeom>
          <a:solidFill>
            <a:srgbClr val="000000"/>
          </a:solidFill>
          <a:ln>
            <a:noFill/>
          </a:ln>
          <a:effectLst/>
        </p:spPr>
        <p:txBody>
          <a:bodyPr rtlCol="0" anchor="ctr"/>
          <a:lstStyle/>
          <a:p>
            <a:pPr algn="ctr"/>
          </a:p>
        </p:txBody>
      </p:sp>
      <p:sp>
        <p:nvSpPr>
          <p:cNvPr id="22" name="Oval 21"/>
          <p:cNvSpPr/>
          <p:nvPr/>
        </p:nvSpPr>
        <p:spPr>
          <a:xfrm>
            <a:off x="3319272" y="3273552"/>
            <a:ext cx="128016" cy="128016"/>
          </a:xfrm>
          <a:prstGeom prst="ellipse">
            <a:avLst/>
          </a:prstGeom>
          <a:solidFill>
            <a:srgbClr val="000000"/>
          </a:solidFill>
          <a:ln>
            <a:noFill/>
          </a:ln>
          <a:effectLst/>
        </p:spPr>
        <p:txBody>
          <a:bodyPr rtlCol="0" anchor="ctr"/>
          <a:lstStyle/>
          <a:p>
            <a:pPr algn="ctr"/>
          </a:p>
        </p:txBody>
      </p:sp>
      <p:sp>
        <p:nvSpPr>
          <p:cNvPr id="23" name="TextBox 22"/>
          <p:cNvSpPr txBox="1"/>
          <p:nvPr/>
        </p:nvSpPr>
        <p:spPr>
          <a:xfrm>
            <a:off x="3566160" y="3231832"/>
            <a:ext cx="3794759" cy="21145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 genetically identical copy of a cell or an organism.</a:t>
            </a:r>
          </a:p>
        </p:txBody>
      </p:sp>
      <p:sp>
        <p:nvSpPr>
          <p:cNvPr id="24" name="TextBox 23"/>
          <p:cNvSpPr txBox="1"/>
          <p:nvPr/>
        </p:nvSpPr>
        <p:spPr>
          <a:xfrm>
            <a:off x="685800" y="3602736"/>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bone marrow</a:t>
            </a:r>
          </a:p>
        </p:txBody>
      </p:sp>
      <p:sp>
        <p:nvSpPr>
          <p:cNvPr id="25" name="Oval 24"/>
          <p:cNvSpPr/>
          <p:nvPr/>
        </p:nvSpPr>
        <p:spPr>
          <a:xfrm>
            <a:off x="2267712" y="3694176"/>
            <a:ext cx="128016" cy="128016"/>
          </a:xfrm>
          <a:prstGeom prst="ellipse">
            <a:avLst/>
          </a:prstGeom>
          <a:solidFill>
            <a:srgbClr val="000000"/>
          </a:solidFill>
          <a:ln>
            <a:noFill/>
          </a:ln>
          <a:effectLst/>
        </p:spPr>
        <p:txBody>
          <a:bodyPr rtlCol="0" anchor="ctr"/>
          <a:lstStyle/>
          <a:p>
            <a:pPr algn="ctr"/>
          </a:p>
        </p:txBody>
      </p:sp>
      <p:sp>
        <p:nvSpPr>
          <p:cNvPr id="26" name="Oval 25"/>
          <p:cNvSpPr/>
          <p:nvPr/>
        </p:nvSpPr>
        <p:spPr>
          <a:xfrm>
            <a:off x="3319272" y="3694176"/>
            <a:ext cx="128016" cy="128016"/>
          </a:xfrm>
          <a:prstGeom prst="ellipse">
            <a:avLst/>
          </a:prstGeom>
          <a:solidFill>
            <a:srgbClr val="000000"/>
          </a:solidFill>
          <a:ln>
            <a:noFill/>
          </a:ln>
          <a:effectLst/>
        </p:spPr>
        <p:txBody>
          <a:bodyPr rtlCol="0" anchor="ctr"/>
          <a:lstStyle/>
          <a:p>
            <a:pPr algn="ctr"/>
          </a:p>
        </p:txBody>
      </p:sp>
      <p:sp>
        <p:nvSpPr>
          <p:cNvPr id="27" name="TextBox 26"/>
          <p:cNvSpPr txBox="1"/>
          <p:nvPr/>
        </p:nvSpPr>
        <p:spPr>
          <a:xfrm>
            <a:off x="3566160" y="3652456"/>
            <a:ext cx="3794759" cy="21145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not yet specialised for a particular job.</a:t>
            </a:r>
          </a:p>
        </p:txBody>
      </p:sp>
      <p:sp>
        <p:nvSpPr>
          <p:cNvPr id="28" name="TextBox 27"/>
          <p:cNvSpPr txBox="1"/>
          <p:nvPr/>
        </p:nvSpPr>
        <p:spPr>
          <a:xfrm>
            <a:off x="685800" y="4070223"/>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clone</a:t>
            </a:r>
          </a:p>
        </p:txBody>
      </p:sp>
      <p:sp>
        <p:nvSpPr>
          <p:cNvPr id="29" name="Oval 28"/>
          <p:cNvSpPr/>
          <p:nvPr/>
        </p:nvSpPr>
        <p:spPr>
          <a:xfrm>
            <a:off x="2267712" y="4161662"/>
            <a:ext cx="128016" cy="128016"/>
          </a:xfrm>
          <a:prstGeom prst="ellipse">
            <a:avLst/>
          </a:prstGeom>
          <a:solidFill>
            <a:srgbClr val="000000"/>
          </a:solidFill>
          <a:ln>
            <a:noFill/>
          </a:ln>
          <a:effectLst/>
        </p:spPr>
        <p:txBody>
          <a:bodyPr rtlCol="0" anchor="ctr"/>
          <a:lstStyle/>
          <a:p>
            <a:pPr algn="ctr"/>
          </a:p>
        </p:txBody>
      </p:sp>
      <p:sp>
        <p:nvSpPr>
          <p:cNvPr id="30" name="Oval 29"/>
          <p:cNvSpPr/>
          <p:nvPr/>
        </p:nvSpPr>
        <p:spPr>
          <a:xfrm>
            <a:off x="3319272" y="4161662"/>
            <a:ext cx="128016" cy="128016"/>
          </a:xfrm>
          <a:prstGeom prst="ellipse">
            <a:avLst/>
          </a:prstGeom>
          <a:solidFill>
            <a:srgbClr val="000000"/>
          </a:solidFill>
          <a:ln>
            <a:noFill/>
          </a:ln>
          <a:effectLst/>
        </p:spPr>
        <p:txBody>
          <a:bodyPr rtlCol="0" anchor="ctr"/>
          <a:lstStyle/>
          <a:p>
            <a:pPr algn="ctr"/>
          </a:p>
        </p:txBody>
      </p:sp>
      <p:sp>
        <p:nvSpPr>
          <p:cNvPr id="31" name="TextBox 30"/>
          <p:cNvSpPr txBox="1"/>
          <p:nvPr/>
        </p:nvSpPr>
        <p:spPr>
          <a:xfrm>
            <a:off x="3566160" y="4023360"/>
            <a:ext cx="3794759" cy="40462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tissue at the growing tips of shoots and roots, where cells divide to make new cells.</a:t>
            </a:r>
          </a:p>
        </p:txBody>
      </p:sp>
      <p:sp>
        <p:nvSpPr>
          <p:cNvPr id="32" name="Rectangle 31"/>
          <p:cNvSpPr/>
          <p:nvPr/>
        </p:nvSpPr>
        <p:spPr>
          <a:xfrm>
            <a:off x="548640"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4" name="TextBox 33"/>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5" name="TextBox 34"/>
          <p:cNvSpPr txBox="1"/>
          <p:nvPr/>
        </p:nvSpPr>
        <p:spPr>
          <a:xfrm>
            <a:off x="4226708" y="4942332"/>
            <a:ext cx="268964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4, 6, 7, 10 and 11</a:t>
            </a:r>
          </a:p>
        </p:txBody>
      </p:sp>
      <p:sp>
        <p:nvSpPr>
          <p:cNvPr id="36" name="TextBox 35"/>
          <p:cNvSpPr txBox="1"/>
          <p:nvPr/>
        </p:nvSpPr>
        <p:spPr>
          <a:xfrm>
            <a:off x="685800" y="5230368"/>
            <a:ext cx="6675120" cy="24117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Use the words in the box. Use each word once.</a:t>
            </a:r>
          </a:p>
        </p:txBody>
      </p:sp>
      <p:sp>
        <p:nvSpPr>
          <p:cNvPr id="37" name="Rectangle 36"/>
          <p:cNvSpPr/>
          <p:nvPr/>
        </p:nvSpPr>
        <p:spPr>
          <a:xfrm>
            <a:off x="777240" y="5544693"/>
            <a:ext cx="6492240" cy="420624"/>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86868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embryo</a:t>
            </a:r>
          </a:p>
        </p:txBody>
      </p:sp>
      <p:sp>
        <p:nvSpPr>
          <p:cNvPr id="39" name="TextBox 38"/>
          <p:cNvSpPr txBox="1"/>
          <p:nvPr/>
        </p:nvSpPr>
        <p:spPr>
          <a:xfrm>
            <a:off x="1920239"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blood</a:t>
            </a:r>
          </a:p>
        </p:txBody>
      </p:sp>
      <p:sp>
        <p:nvSpPr>
          <p:cNvPr id="40" name="TextBox 39"/>
          <p:cNvSpPr txBox="1"/>
          <p:nvPr/>
        </p:nvSpPr>
        <p:spPr>
          <a:xfrm>
            <a:off x="297180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tips</a:t>
            </a:r>
          </a:p>
        </p:txBody>
      </p:sp>
      <p:sp>
        <p:nvSpPr>
          <p:cNvPr id="41" name="TextBox 40"/>
          <p:cNvSpPr txBox="1"/>
          <p:nvPr/>
        </p:nvSpPr>
        <p:spPr>
          <a:xfrm>
            <a:off x="4023359"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identical</a:t>
            </a:r>
          </a:p>
        </p:txBody>
      </p:sp>
      <p:sp>
        <p:nvSpPr>
          <p:cNvPr id="42" name="TextBox 41"/>
          <p:cNvSpPr txBox="1"/>
          <p:nvPr/>
        </p:nvSpPr>
        <p:spPr>
          <a:xfrm>
            <a:off x="507492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same</a:t>
            </a:r>
          </a:p>
        </p:txBody>
      </p:sp>
      <p:sp>
        <p:nvSpPr>
          <p:cNvPr id="43" name="TextBox 42"/>
          <p:cNvSpPr txBox="1"/>
          <p:nvPr/>
        </p:nvSpPr>
        <p:spPr>
          <a:xfrm>
            <a:off x="612648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virus</a:t>
            </a:r>
          </a:p>
        </p:txBody>
      </p:sp>
      <p:sp>
        <p:nvSpPr>
          <p:cNvPr id="44" name="TextBox 43"/>
          <p:cNvSpPr txBox="1"/>
          <p:nvPr/>
        </p:nvSpPr>
        <p:spPr>
          <a:xfrm>
            <a:off x="777240" y="6093333"/>
            <a:ext cx="6583680" cy="2154554"/>
          </a:xfrm>
          <a:prstGeom prst="rect">
            <a:avLst/>
          </a:prstGeom>
          <a:noFill/>
        </p:spPr>
        <p:txBody>
          <a:bodyPr wrap="square" lIns="0" rIns="0" tIns="0" bIns="0" anchor="t">
            <a:spAutoFit/>
          </a:bodyPr>
          <a:lstStyle/>
          <a:p>
            <a:pPr algn="l">
              <a:spcAft>
                <a:spcPts val="1398"/>
              </a:spcAft>
            </a:pPr>
            <a:r>
              <a:rPr sz="1400" b="0">
                <a:solidFill>
                  <a:srgbClr val="000000"/>
                </a:solidFill>
                <a:latin typeface="Arial"/>
              </a:rPr>
              <a:t>1. An early ____________ is a tiny ball of cells.</a:t>
            </a:r>
          </a:p>
          <a:p>
            <a:pPr algn="l">
              <a:spcAft>
                <a:spcPts val="1398"/>
              </a:spcAft>
            </a:pPr>
            <a:r>
              <a:rPr sz="1400" b="0">
                <a:solidFill>
                  <a:srgbClr val="000000"/>
                </a:solidFill>
                <a:latin typeface="Arial"/>
              </a:rPr>
              <a:t>2. Stem cells in bone marrow make new ____________ cells.</a:t>
            </a:r>
          </a:p>
          <a:p>
            <a:pPr algn="l">
              <a:spcAft>
                <a:spcPts val="1398"/>
              </a:spcAft>
            </a:pPr>
            <a:r>
              <a:rPr sz="1400" b="0">
                <a:solidFill>
                  <a:srgbClr val="000000"/>
                </a:solidFill>
                <a:latin typeface="Arial"/>
              </a:rPr>
              <a:t>3. Meristems are found at the ____________ of roots and shoots.</a:t>
            </a:r>
          </a:p>
          <a:p>
            <a:pPr algn="l">
              <a:spcAft>
                <a:spcPts val="1398"/>
              </a:spcAft>
            </a:pPr>
            <a:r>
              <a:rPr sz="1400" b="0">
                <a:solidFill>
                  <a:srgbClr val="000000"/>
                </a:solidFill>
                <a:latin typeface="Arial"/>
              </a:rPr>
              <a:t>4. Clones are genetically ____________.</a:t>
            </a:r>
          </a:p>
          <a:p>
            <a:pPr algn="l">
              <a:spcAft>
                <a:spcPts val="1398"/>
              </a:spcAft>
            </a:pPr>
            <a:r>
              <a:rPr sz="1400" b="0">
                <a:solidFill>
                  <a:srgbClr val="000000"/>
                </a:solidFill>
                <a:latin typeface="Arial"/>
              </a:rPr>
              <a:t>5. In therapeutic cloning, the embryo has the ____________ genes as the patient.</a:t>
            </a:r>
          </a:p>
          <a:p>
            <a:pPr algn="l">
              <a:spcAft>
                <a:spcPts val="1398"/>
              </a:spcAft>
            </a:pPr>
            <a:r>
              <a:rPr sz="1400" b="0">
                <a:solidFill>
                  <a:srgbClr val="000000"/>
                </a:solidFill>
                <a:latin typeface="Arial"/>
              </a:rPr>
              <a:t>6. A ____________ could be passed to a patient with the stem cells.</a:t>
            </a:r>
          </a:p>
        </p:txBody>
      </p:sp>
      <p:sp>
        <p:nvSpPr>
          <p:cNvPr id="45" name="Rectangle 44"/>
          <p:cNvSpPr/>
          <p:nvPr/>
        </p:nvSpPr>
        <p:spPr>
          <a:xfrm>
            <a:off x="7744968"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46" name="TextBox 45"/>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47" name="TextBox 46"/>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8" name="TextBox 47"/>
          <p:cNvSpPr txBox="1"/>
          <p:nvPr/>
        </p:nvSpPr>
        <p:spPr>
          <a:xfrm>
            <a:off x="11496486" y="1284732"/>
            <a:ext cx="2616196"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4, 9 and 10</a:t>
            </a:r>
          </a:p>
        </p:txBody>
      </p:sp>
      <p:sp>
        <p:nvSpPr>
          <p:cNvPr id="49" name="TextBox 48"/>
          <p:cNvSpPr txBox="1"/>
          <p:nvPr/>
        </p:nvSpPr>
        <p:spPr>
          <a:xfrm>
            <a:off x="7882128" y="1572768"/>
            <a:ext cx="6675120" cy="24117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Circle True or False.</a:t>
            </a:r>
          </a:p>
        </p:txBody>
      </p:sp>
      <p:sp>
        <p:nvSpPr>
          <p:cNvPr id="50" name="TextBox 49"/>
          <p:cNvSpPr txBox="1"/>
          <p:nvPr/>
        </p:nvSpPr>
        <p:spPr>
          <a:xfrm>
            <a:off x="7882128" y="1905381"/>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 stem cell is already specialised.</a:t>
            </a:r>
          </a:p>
        </p:txBody>
      </p:sp>
      <p:sp>
        <p:nvSpPr>
          <p:cNvPr id="51" name="TextBox 50"/>
          <p:cNvSpPr txBox="1"/>
          <p:nvPr/>
        </p:nvSpPr>
        <p:spPr>
          <a:xfrm>
            <a:off x="13094208" y="190538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52" name="TextBox 51"/>
          <p:cNvSpPr txBox="1"/>
          <p:nvPr/>
        </p:nvSpPr>
        <p:spPr>
          <a:xfrm>
            <a:off x="13844016" y="190538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53" name="TextBox 52"/>
          <p:cNvSpPr txBox="1"/>
          <p:nvPr/>
        </p:nvSpPr>
        <p:spPr>
          <a:xfrm>
            <a:off x="7882128" y="2355913"/>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Stem cells can divide to make more stem cells.</a:t>
            </a:r>
          </a:p>
        </p:txBody>
      </p:sp>
      <p:sp>
        <p:nvSpPr>
          <p:cNvPr id="54" name="TextBox 53"/>
          <p:cNvSpPr txBox="1"/>
          <p:nvPr/>
        </p:nvSpPr>
        <p:spPr>
          <a:xfrm>
            <a:off x="13094208" y="235591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55" name="TextBox 54"/>
          <p:cNvSpPr txBox="1"/>
          <p:nvPr/>
        </p:nvSpPr>
        <p:spPr>
          <a:xfrm>
            <a:off x="13844016" y="235591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56" name="TextBox 55"/>
          <p:cNvSpPr txBox="1"/>
          <p:nvPr/>
        </p:nvSpPr>
        <p:spPr>
          <a:xfrm>
            <a:off x="7882128" y="2806446"/>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Embryonic stem cells can become most types of human cell.</a:t>
            </a:r>
          </a:p>
        </p:txBody>
      </p:sp>
      <p:sp>
        <p:nvSpPr>
          <p:cNvPr id="57" name="TextBox 56"/>
          <p:cNvSpPr txBox="1"/>
          <p:nvPr/>
        </p:nvSpPr>
        <p:spPr>
          <a:xfrm>
            <a:off x="13094208" y="2806446"/>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58" name="TextBox 57"/>
          <p:cNvSpPr txBox="1"/>
          <p:nvPr/>
        </p:nvSpPr>
        <p:spPr>
          <a:xfrm>
            <a:off x="13844016" y="2806446"/>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59" name="TextBox 58"/>
          <p:cNvSpPr txBox="1"/>
          <p:nvPr/>
        </p:nvSpPr>
        <p:spPr>
          <a:xfrm>
            <a:off x="7882128" y="3256978"/>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Meristem cells can only become leaf cells.</a:t>
            </a:r>
          </a:p>
        </p:txBody>
      </p:sp>
      <p:sp>
        <p:nvSpPr>
          <p:cNvPr id="60" name="TextBox 59"/>
          <p:cNvSpPr txBox="1"/>
          <p:nvPr/>
        </p:nvSpPr>
        <p:spPr>
          <a:xfrm>
            <a:off x="13094208" y="3256978"/>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61" name="TextBox 60"/>
          <p:cNvSpPr txBox="1"/>
          <p:nvPr/>
        </p:nvSpPr>
        <p:spPr>
          <a:xfrm>
            <a:off x="13844016" y="3256978"/>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62" name="TextBox 61"/>
          <p:cNvSpPr txBox="1"/>
          <p:nvPr/>
        </p:nvSpPr>
        <p:spPr>
          <a:xfrm>
            <a:off x="7882128" y="3707511"/>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Therapeutic cloning makes a baby.</a:t>
            </a:r>
          </a:p>
        </p:txBody>
      </p:sp>
      <p:sp>
        <p:nvSpPr>
          <p:cNvPr id="63" name="TextBox 62"/>
          <p:cNvSpPr txBox="1"/>
          <p:nvPr/>
        </p:nvSpPr>
        <p:spPr>
          <a:xfrm>
            <a:off x="13094208" y="370751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64" name="TextBox 63"/>
          <p:cNvSpPr txBox="1"/>
          <p:nvPr/>
        </p:nvSpPr>
        <p:spPr>
          <a:xfrm>
            <a:off x="13844016" y="370751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65" name="TextBox 64"/>
          <p:cNvSpPr txBox="1"/>
          <p:nvPr/>
        </p:nvSpPr>
        <p:spPr>
          <a:xfrm>
            <a:off x="7882128" y="4158043"/>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Stem cells may be able to help people with paralysis.</a:t>
            </a:r>
          </a:p>
        </p:txBody>
      </p:sp>
      <p:sp>
        <p:nvSpPr>
          <p:cNvPr id="66" name="TextBox 65"/>
          <p:cNvSpPr txBox="1"/>
          <p:nvPr/>
        </p:nvSpPr>
        <p:spPr>
          <a:xfrm>
            <a:off x="13094208" y="415804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67" name="TextBox 66"/>
          <p:cNvSpPr txBox="1"/>
          <p:nvPr/>
        </p:nvSpPr>
        <p:spPr>
          <a:xfrm>
            <a:off x="13844016" y="415804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68" name="Rectangle 67"/>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69" name="TextBox 68"/>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Benefit, risk or view?</a:t>
            </a:r>
          </a:p>
        </p:txBody>
      </p:sp>
      <p:sp>
        <p:nvSpPr>
          <p:cNvPr id="70" name="TextBox 69"/>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71" name="TextBox 70"/>
          <p:cNvSpPr txBox="1"/>
          <p:nvPr/>
        </p:nvSpPr>
        <p:spPr>
          <a:xfrm>
            <a:off x="12516030" y="4942332"/>
            <a:ext cx="159665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11</a:t>
            </a:r>
          </a:p>
        </p:txBody>
      </p:sp>
      <p:sp>
        <p:nvSpPr>
          <p:cNvPr id="72" name="TextBox 71"/>
          <p:cNvSpPr txBox="1"/>
          <p:nvPr/>
        </p:nvSpPr>
        <p:spPr>
          <a:xfrm>
            <a:off x="7882128" y="5230368"/>
            <a:ext cx="6675120" cy="241173"/>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Write B (benefit), R (risk) or V (view) in each box.</a:t>
            </a:r>
          </a:p>
        </p:txBody>
      </p:sp>
      <p:sp>
        <p:nvSpPr>
          <p:cNvPr id="73" name="TextBox 72"/>
          <p:cNvSpPr txBox="1"/>
          <p:nvPr/>
        </p:nvSpPr>
        <p:spPr>
          <a:xfrm>
            <a:off x="7882128" y="5581268"/>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Stem cells may help people with diabetes.</a:t>
            </a:r>
          </a:p>
        </p:txBody>
      </p:sp>
      <p:sp>
        <p:nvSpPr>
          <p:cNvPr id="74" name="Rectangle 73"/>
          <p:cNvSpPr/>
          <p:nvPr/>
        </p:nvSpPr>
        <p:spPr>
          <a:xfrm>
            <a:off x="14145767" y="5526404"/>
            <a:ext cx="365760" cy="365760"/>
          </a:xfrm>
          <a:prstGeom prst="rect">
            <a:avLst/>
          </a:prstGeom>
          <a:solidFill>
            <a:srgbClr val="FFFFFF"/>
          </a:solidFill>
          <a:ln w="15875">
            <a:solidFill>
              <a:srgbClr val="000000"/>
            </a:solidFill>
          </a:ln>
          <a:effectLst/>
        </p:spPr>
        <p:txBody>
          <a:bodyPr rtlCol="0" anchor="ctr"/>
          <a:lstStyle/>
          <a:p>
            <a:pPr algn="ctr"/>
          </a:p>
        </p:txBody>
      </p:sp>
      <p:sp>
        <p:nvSpPr>
          <p:cNvPr id="75" name="TextBox 74"/>
          <p:cNvSpPr txBox="1"/>
          <p:nvPr/>
        </p:nvSpPr>
        <p:spPr>
          <a:xfrm>
            <a:off x="7882128" y="6031801"/>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A virus could be passed on with the stem cells.</a:t>
            </a:r>
          </a:p>
        </p:txBody>
      </p:sp>
      <p:sp>
        <p:nvSpPr>
          <p:cNvPr id="76" name="Rectangle 75"/>
          <p:cNvSpPr/>
          <p:nvPr/>
        </p:nvSpPr>
        <p:spPr>
          <a:xfrm>
            <a:off x="14145767" y="5976937"/>
            <a:ext cx="365760" cy="365760"/>
          </a:xfrm>
          <a:prstGeom prst="rect">
            <a:avLst/>
          </a:prstGeom>
          <a:solidFill>
            <a:srgbClr val="FFFFFF"/>
          </a:solidFill>
          <a:ln w="15875">
            <a:solidFill>
              <a:srgbClr val="000000"/>
            </a:solidFill>
          </a:ln>
          <a:effectLst/>
        </p:spPr>
        <p:txBody>
          <a:bodyPr rtlCol="0" anchor="ctr"/>
          <a:lstStyle/>
          <a:p>
            <a:pPr algn="ctr"/>
          </a:p>
        </p:txBody>
      </p:sp>
      <p:sp>
        <p:nvSpPr>
          <p:cNvPr id="77" name="TextBox 76"/>
          <p:cNvSpPr txBox="1"/>
          <p:nvPr/>
        </p:nvSpPr>
        <p:spPr>
          <a:xfrm>
            <a:off x="7882128" y="6482333"/>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Some people believe an embryo should not be destroyed.</a:t>
            </a:r>
          </a:p>
        </p:txBody>
      </p:sp>
      <p:sp>
        <p:nvSpPr>
          <p:cNvPr id="78" name="Rectangle 77"/>
          <p:cNvSpPr/>
          <p:nvPr/>
        </p:nvSpPr>
        <p:spPr>
          <a:xfrm>
            <a:off x="14145767" y="6427469"/>
            <a:ext cx="365760" cy="365760"/>
          </a:xfrm>
          <a:prstGeom prst="rect">
            <a:avLst/>
          </a:prstGeom>
          <a:solidFill>
            <a:srgbClr val="FFFFFF"/>
          </a:solidFill>
          <a:ln w="15875">
            <a:solidFill>
              <a:srgbClr val="000000"/>
            </a:solidFill>
          </a:ln>
          <a:effectLst/>
        </p:spPr>
        <p:txBody>
          <a:bodyPr rtlCol="0" anchor="ctr"/>
          <a:lstStyle/>
          <a:p>
            <a:pPr algn="ctr"/>
          </a:p>
        </p:txBody>
      </p:sp>
      <p:sp>
        <p:nvSpPr>
          <p:cNvPr id="79" name="TextBox 78"/>
          <p:cNvSpPr txBox="1"/>
          <p:nvPr/>
        </p:nvSpPr>
        <p:spPr>
          <a:xfrm>
            <a:off x="7882128" y="6932866"/>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Cells from therapeutic cloning are not rejected.</a:t>
            </a:r>
          </a:p>
        </p:txBody>
      </p:sp>
      <p:sp>
        <p:nvSpPr>
          <p:cNvPr id="80" name="Rectangle 79"/>
          <p:cNvSpPr/>
          <p:nvPr/>
        </p:nvSpPr>
        <p:spPr>
          <a:xfrm>
            <a:off x="14145767" y="6878002"/>
            <a:ext cx="365760" cy="365760"/>
          </a:xfrm>
          <a:prstGeom prst="rect">
            <a:avLst/>
          </a:prstGeom>
          <a:solidFill>
            <a:srgbClr val="FFFFFF"/>
          </a:solidFill>
          <a:ln w="15875">
            <a:solidFill>
              <a:srgbClr val="000000"/>
            </a:solidFill>
          </a:ln>
          <a:effectLst/>
        </p:spPr>
        <p:txBody>
          <a:bodyPr rtlCol="0" anchor="ctr"/>
          <a:lstStyle/>
          <a:p>
            <a:pPr algn="ctr"/>
          </a:p>
        </p:txBody>
      </p:sp>
      <p:sp>
        <p:nvSpPr>
          <p:cNvPr id="81" name="TextBox 80"/>
          <p:cNvSpPr txBox="1"/>
          <p:nvPr/>
        </p:nvSpPr>
        <p:spPr>
          <a:xfrm>
            <a:off x="7882128" y="7383399"/>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The new cells might divide out of control.</a:t>
            </a:r>
          </a:p>
        </p:txBody>
      </p:sp>
      <p:sp>
        <p:nvSpPr>
          <p:cNvPr id="82" name="Rectangle 81"/>
          <p:cNvSpPr/>
          <p:nvPr/>
        </p:nvSpPr>
        <p:spPr>
          <a:xfrm>
            <a:off x="14145767" y="7328534"/>
            <a:ext cx="365760" cy="365760"/>
          </a:xfrm>
          <a:prstGeom prst="rect">
            <a:avLst/>
          </a:prstGeom>
          <a:solidFill>
            <a:srgbClr val="FFFFFF"/>
          </a:solidFill>
          <a:ln w="15875">
            <a:solidFill>
              <a:srgbClr val="000000"/>
            </a:solidFill>
          </a:ln>
          <a:effectLst/>
        </p:spPr>
        <p:txBody>
          <a:bodyPr rtlCol="0" anchor="ctr"/>
          <a:lstStyle/>
          <a:p>
            <a:pPr algn="ctr"/>
          </a:p>
        </p:txBody>
      </p:sp>
      <p:sp>
        <p:nvSpPr>
          <p:cNvPr id="83" name="TextBox 82"/>
          <p:cNvSpPr txBox="1"/>
          <p:nvPr/>
        </p:nvSpPr>
        <p:spPr>
          <a:xfrm>
            <a:off x="7882128" y="7833931"/>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Some religious groups object to using embryos.</a:t>
            </a:r>
          </a:p>
        </p:txBody>
      </p:sp>
      <p:sp>
        <p:nvSpPr>
          <p:cNvPr id="84" name="Rectangle 83"/>
          <p:cNvSpPr/>
          <p:nvPr/>
        </p:nvSpPr>
        <p:spPr>
          <a:xfrm>
            <a:off x="14145767" y="7779067"/>
            <a:ext cx="365760" cy="365760"/>
          </a:xfrm>
          <a:prstGeom prst="rect">
            <a:avLst/>
          </a:prstGeom>
          <a:solidFill>
            <a:srgbClr val="FFFFFF"/>
          </a:solidFill>
          <a:ln w="15875">
            <a:solidFill>
              <a:srgbClr val="000000"/>
            </a:solidFill>
          </a:ln>
          <a:effectLst/>
        </p:spPr>
        <p:txBody>
          <a:bodyPr rtlCol="0" anchor="ctr"/>
          <a:lstStyle/>
          <a:p>
            <a:pPr algn="ct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3442716"/>
          </a:xfrm>
          <a:prstGeom prst="rect">
            <a:avLst/>
          </a:prstGeom>
          <a:noFill/>
        </p:spPr>
        <p:txBody>
          <a:bodyPr wrap="square" lIns="0" rIns="0" tIns="0" bIns="0" anchor="t">
            <a:spAutoFit/>
          </a:bodyPr>
          <a:lstStyle/>
          <a:p>
            <a:pPr algn="l" marL="256032" indent="-256032">
              <a:spcAft>
                <a:spcPts val="500"/>
              </a:spcAft>
              <a:buClr>
                <a:srgbClr val="223A5A"/>
              </a:buClr>
              <a:buSzPct val="120000"/>
              <a:buFont typeface="Arial"/>
              <a:buChar char="•"/>
            </a:pPr>
            <a:r>
              <a:rPr sz="1600" b="0">
                <a:solidFill>
                  <a:srgbClr val="000000"/>
                </a:solidFill>
                <a:latin typeface="Arial"/>
              </a:rPr>
              <a:t>A </a:t>
            </a:r>
            <a:r>
              <a:rPr sz="1600" b="1">
                <a:solidFill>
                  <a:srgbClr val="000000"/>
                </a:solidFill>
                <a:latin typeface="Arial"/>
              </a:rPr>
              <a:t>stem cell</a:t>
            </a:r>
            <a:r>
              <a:rPr sz="1600" b="0">
                <a:solidFill>
                  <a:srgbClr val="000000"/>
                </a:solidFill>
                <a:latin typeface="Arial"/>
              </a:rPr>
              <a:t> is not specialised yet. It can </a:t>
            </a:r>
            <a:r>
              <a:rPr sz="1600" b="1">
                <a:solidFill>
                  <a:srgbClr val="000000"/>
                </a:solidFill>
                <a:latin typeface="Arial"/>
              </a:rPr>
              <a:t>divide</a:t>
            </a:r>
            <a:r>
              <a:rPr sz="1600" b="0">
                <a:solidFill>
                  <a:srgbClr val="000000"/>
                </a:solidFill>
                <a:latin typeface="Arial"/>
              </a:rPr>
              <a:t> to make more cells.</a:t>
            </a:r>
          </a:p>
          <a:p>
            <a:pPr algn="l" marL="256032" indent="-256032">
              <a:spcAft>
                <a:spcPts val="500"/>
              </a:spcAft>
              <a:buClr>
                <a:srgbClr val="223A5A"/>
              </a:buClr>
              <a:buSzPct val="120000"/>
              <a:buFont typeface="Arial"/>
              <a:buChar char="•"/>
            </a:pPr>
            <a:r>
              <a:rPr sz="1600" b="0">
                <a:solidFill>
                  <a:srgbClr val="000000"/>
                </a:solidFill>
                <a:latin typeface="Arial"/>
              </a:rPr>
              <a:t>It can become other types of cell. This is called </a:t>
            </a:r>
            <a:r>
              <a:rPr sz="1600" b="1">
                <a:solidFill>
                  <a:srgbClr val="000000"/>
                </a:solidFill>
                <a:latin typeface="Arial"/>
              </a:rPr>
              <a:t>differentiation</a:t>
            </a:r>
            <a:r>
              <a:rPr sz="1600" b="0">
                <a:solidFill>
                  <a:srgbClr val="000000"/>
                </a:solidFill>
                <a:latin typeface="Arial"/>
              </a:rPr>
              <a:t>.</a:t>
            </a:r>
          </a:p>
          <a:p>
            <a:pPr algn="l" marL="256032" indent="-256032">
              <a:spcAft>
                <a:spcPts val="500"/>
              </a:spcAft>
              <a:buClr>
                <a:srgbClr val="223A5A"/>
              </a:buClr>
              <a:buSzPct val="120000"/>
              <a:buFont typeface="Arial"/>
              <a:buChar char="•"/>
            </a:pPr>
            <a:r>
              <a:rPr sz="1600" b="0">
                <a:solidFill>
                  <a:srgbClr val="000000"/>
                </a:solidFill>
                <a:latin typeface="Arial"/>
              </a:rPr>
              <a:t>Stem cells look plain: they have not yet developed the structures of a specialised cell.</a:t>
            </a:r>
          </a:p>
          <a:p>
            <a:pPr algn="l" marL="256032" indent="-256032">
              <a:spcAft>
                <a:spcPts val="500"/>
              </a:spcAft>
              <a:buClr>
                <a:srgbClr val="223A5A"/>
              </a:buClr>
              <a:buSzPct val="120000"/>
              <a:buFont typeface="Arial"/>
              <a:buChar char="•"/>
            </a:pPr>
            <a:r>
              <a:rPr sz="1600" b="1">
                <a:solidFill>
                  <a:srgbClr val="000000"/>
                </a:solidFill>
                <a:latin typeface="Arial"/>
              </a:rPr>
              <a:t>Embryos</a:t>
            </a:r>
            <a:r>
              <a:rPr sz="1600" b="0">
                <a:solidFill>
                  <a:srgbClr val="000000"/>
                </a:solidFill>
                <a:latin typeface="Arial"/>
              </a:rPr>
              <a:t> have stem cells that can become </a:t>
            </a:r>
            <a:r>
              <a:rPr sz="1600" b="1">
                <a:solidFill>
                  <a:srgbClr val="000000"/>
                </a:solidFill>
                <a:latin typeface="Arial"/>
              </a:rPr>
              <a:t>most</a:t>
            </a:r>
            <a:r>
              <a:rPr sz="1600" b="0">
                <a:solidFill>
                  <a:srgbClr val="000000"/>
                </a:solidFill>
                <a:latin typeface="Arial"/>
              </a:rPr>
              <a:t> types of human cell.</a:t>
            </a:r>
          </a:p>
          <a:p>
            <a:pPr algn="l" marL="256032" indent="-256032">
              <a:spcAft>
                <a:spcPts val="500"/>
              </a:spcAft>
              <a:buClr>
                <a:srgbClr val="223A5A"/>
              </a:buClr>
              <a:buSzPct val="120000"/>
              <a:buFont typeface="Arial"/>
              <a:buChar char="•"/>
            </a:pPr>
            <a:r>
              <a:rPr sz="1600" b="0">
                <a:solidFill>
                  <a:srgbClr val="000000"/>
                </a:solidFill>
                <a:latin typeface="Arial"/>
              </a:rPr>
              <a:t>Adult </a:t>
            </a:r>
            <a:r>
              <a:rPr sz="1600" b="1">
                <a:solidFill>
                  <a:srgbClr val="000000"/>
                </a:solidFill>
                <a:latin typeface="Arial"/>
              </a:rPr>
              <a:t>bone marrow</a:t>
            </a:r>
            <a:r>
              <a:rPr sz="1600" b="0">
                <a:solidFill>
                  <a:srgbClr val="000000"/>
                </a:solidFill>
                <a:latin typeface="Arial"/>
              </a:rPr>
              <a:t> has stem cells that make </a:t>
            </a:r>
            <a:r>
              <a:rPr sz="1600" b="1">
                <a:solidFill>
                  <a:srgbClr val="000000"/>
                </a:solidFill>
                <a:latin typeface="Arial"/>
              </a:rPr>
              <a:t>blood cells</a:t>
            </a:r>
            <a:r>
              <a:rPr sz="1600" b="0">
                <a:solidFill>
                  <a:srgbClr val="000000"/>
                </a:solidFill>
                <a:latin typeface="Arial"/>
              </a:rPr>
              <a:t>.</a:t>
            </a:r>
          </a:p>
          <a:p>
            <a:pPr algn="l" marL="256032" indent="-256032">
              <a:spcAft>
                <a:spcPts val="500"/>
              </a:spcAft>
              <a:buClr>
                <a:srgbClr val="223A5A"/>
              </a:buClr>
              <a:buSzPct val="120000"/>
              <a:buFont typeface="Arial"/>
              <a:buChar char="•"/>
            </a:pPr>
            <a:r>
              <a:rPr sz="1600" b="0">
                <a:solidFill>
                  <a:srgbClr val="000000"/>
                </a:solidFill>
                <a:latin typeface="Arial"/>
              </a:rPr>
              <a:t>Plants have stem cells in </a:t>
            </a:r>
            <a:r>
              <a:rPr sz="1600" b="1">
                <a:solidFill>
                  <a:srgbClr val="000000"/>
                </a:solidFill>
                <a:latin typeface="Arial"/>
              </a:rPr>
              <a:t>meristems</a:t>
            </a:r>
            <a:r>
              <a:rPr sz="1600" b="0">
                <a:solidFill>
                  <a:srgbClr val="000000"/>
                </a:solidFill>
                <a:latin typeface="Arial"/>
              </a:rPr>
              <a:t>, at the tips of roots and shoots.</a:t>
            </a:r>
          </a:p>
          <a:p>
            <a:pPr algn="l" marL="256032" indent="-256032">
              <a:spcAft>
                <a:spcPts val="500"/>
              </a:spcAft>
              <a:buClr>
                <a:srgbClr val="223A5A"/>
              </a:buClr>
              <a:buSzPct val="120000"/>
              <a:buFont typeface="Arial"/>
              <a:buChar char="•"/>
            </a:pPr>
            <a:r>
              <a:rPr sz="1600" b="0">
                <a:solidFill>
                  <a:srgbClr val="000000"/>
                </a:solidFill>
                <a:latin typeface="Arial"/>
              </a:rPr>
              <a:t>Plants can be cloned from meristems. </a:t>
            </a:r>
            <a:r>
              <a:rPr sz="1600" b="1">
                <a:solidFill>
                  <a:srgbClr val="000000"/>
                </a:solidFill>
                <a:latin typeface="Arial"/>
              </a:rPr>
              <a:t>Clones</a:t>
            </a:r>
            <a:r>
              <a:rPr sz="1600" b="0">
                <a:solidFill>
                  <a:srgbClr val="000000"/>
                </a:solidFill>
                <a:latin typeface="Arial"/>
              </a:rPr>
              <a:t> are genetically identical.</a:t>
            </a:r>
          </a:p>
          <a:p>
            <a:pPr algn="l" marL="256032" indent="-256032">
              <a:spcAft>
                <a:spcPts val="500"/>
              </a:spcAft>
              <a:buClr>
                <a:srgbClr val="223A5A"/>
              </a:buClr>
              <a:buSzPct val="120000"/>
              <a:buFont typeface="Arial"/>
              <a:buChar char="•"/>
            </a:pPr>
            <a:r>
              <a:rPr sz="1600" b="0">
                <a:solidFill>
                  <a:srgbClr val="000000"/>
                </a:solidFill>
                <a:latin typeface="Arial"/>
              </a:rPr>
              <a:t>Stem cells may be able to help people with </a:t>
            </a:r>
            <a:r>
              <a:rPr sz="1600" b="1">
                <a:solidFill>
                  <a:srgbClr val="000000"/>
                </a:solidFill>
                <a:latin typeface="Arial"/>
              </a:rPr>
              <a:t>diabetes</a:t>
            </a:r>
            <a:r>
              <a:rPr sz="1600" b="0">
                <a:solidFill>
                  <a:srgbClr val="000000"/>
                </a:solidFill>
                <a:latin typeface="Arial"/>
              </a:rPr>
              <a:t> or </a:t>
            </a:r>
            <a:r>
              <a:rPr sz="1600" b="1">
                <a:solidFill>
                  <a:srgbClr val="000000"/>
                </a:solidFill>
                <a:latin typeface="Arial"/>
              </a:rPr>
              <a:t>paralysis</a:t>
            </a:r>
            <a:r>
              <a:rPr sz="1600" b="0">
                <a:solidFill>
                  <a:srgbClr val="000000"/>
                </a:solidFill>
                <a:latin typeface="Arial"/>
              </a:rPr>
              <a:t>.</a:t>
            </a:r>
          </a:p>
          <a:p>
            <a:pPr algn="l" marL="256032" indent="-256032">
              <a:spcAft>
                <a:spcPts val="500"/>
              </a:spcAft>
              <a:buClr>
                <a:srgbClr val="223A5A"/>
              </a:buClr>
              <a:buSzPct val="120000"/>
              <a:buFont typeface="Arial"/>
              <a:buChar char="•"/>
            </a:pPr>
            <a:r>
              <a:rPr sz="1600" b="0">
                <a:solidFill>
                  <a:srgbClr val="000000"/>
                </a:solidFill>
                <a:latin typeface="Arial"/>
              </a:rPr>
              <a:t>A </a:t>
            </a:r>
            <a:r>
              <a:rPr sz="1600" b="1">
                <a:solidFill>
                  <a:srgbClr val="000000"/>
                </a:solidFill>
                <a:latin typeface="Arial"/>
              </a:rPr>
              <a:t>risk</a:t>
            </a:r>
            <a:r>
              <a:rPr sz="1600" b="0">
                <a:solidFill>
                  <a:srgbClr val="000000"/>
                </a:solidFill>
                <a:latin typeface="Arial"/>
              </a:rPr>
              <a:t>: a virus could be passed on with the cells.</a:t>
            </a:r>
          </a:p>
          <a:p>
            <a:pPr algn="l" marL="256032" indent="-256032">
              <a:spcAft>
                <a:spcPts val="500"/>
              </a:spcAft>
              <a:buClr>
                <a:srgbClr val="223A5A"/>
              </a:buClr>
              <a:buSzPct val="120000"/>
              <a:buFont typeface="Arial"/>
              <a:buChar char="•"/>
            </a:pPr>
            <a:r>
              <a:rPr sz="1600" b="0">
                <a:solidFill>
                  <a:srgbClr val="000000"/>
                </a:solidFill>
                <a:latin typeface="Arial"/>
              </a:rPr>
              <a:t>Some people object to using embryos, for ethical or religious reasons.</a:t>
            </a:r>
          </a:p>
        </p:txBody>
      </p:sp>
      <p:sp>
        <p:nvSpPr>
          <p:cNvPr id="9" name="Rounded Rectangle 8"/>
          <p:cNvSpPr/>
          <p:nvPr/>
        </p:nvSpPr>
        <p:spPr>
          <a:xfrm>
            <a:off x="703914" y="5125212"/>
            <a:ext cx="6638890" cy="3086100"/>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Real stem cells A painting based on a light micrograph. Stains colour the cells."/>
          <p:cNvPicPr>
            <a:picLocks noChangeAspect="1"/>
          </p:cNvPicPr>
          <p:nvPr/>
        </p:nvPicPr>
        <p:blipFill>
          <a:blip r:embed="rId2"/>
          <a:stretch>
            <a:fillRect/>
          </a:stretch>
        </p:blipFill>
        <p:spPr>
          <a:xfrm>
            <a:off x="841074" y="5216651"/>
            <a:ext cx="2316861" cy="2316861"/>
          </a:xfrm>
          <a:prstGeom prst="rect">
            <a:avLst/>
          </a:prstGeom>
        </p:spPr>
      </p:pic>
      <p:pic>
        <p:nvPicPr>
          <p:cNvPr id="11" name="Picture 10" descr="Key facts. A diagram A stem cell can become other types of cell."/>
          <p:cNvPicPr>
            <a:picLocks noChangeAspect="1"/>
          </p:cNvPicPr>
          <p:nvPr/>
        </p:nvPicPr>
        <p:blipFill>
          <a:blip r:embed="rId3"/>
          <a:stretch>
            <a:fillRect/>
          </a:stretch>
        </p:blipFill>
        <p:spPr>
          <a:xfrm>
            <a:off x="3432255" y="5216651"/>
            <a:ext cx="3773389" cy="2316861"/>
          </a:xfrm>
          <a:prstGeom prst="rect">
            <a:avLst/>
          </a:prstGeom>
        </p:spPr>
      </p:pic>
      <p:sp>
        <p:nvSpPr>
          <p:cNvPr id="12" name="TextBox 11"/>
          <p:cNvSpPr txBox="1"/>
          <p:nvPr/>
        </p:nvSpPr>
        <p:spPr>
          <a:xfrm>
            <a:off x="703914" y="7588377"/>
            <a:ext cx="2591181" cy="549783"/>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Real stem cells</a:t>
            </a:r>
          </a:p>
          <a:p>
            <a:pPr algn="ctr">
              <a:spcAft>
                <a:spcPts val="0"/>
              </a:spcAft>
            </a:pPr>
            <a:r>
              <a:rPr sz="1200" b="0">
                <a:solidFill>
                  <a:srgbClr val="000000"/>
                </a:solidFill>
                <a:latin typeface="Arial"/>
              </a:rPr>
              <a:t>A painting based on a light</a:t>
            </a:r>
          </a:p>
          <a:p>
            <a:pPr algn="ctr">
              <a:spcAft>
                <a:spcPts val="0"/>
              </a:spcAft>
            </a:pPr>
            <a:r>
              <a:rPr sz="1200" b="0">
                <a:solidFill>
                  <a:srgbClr val="000000"/>
                </a:solidFill>
                <a:latin typeface="Arial"/>
              </a:rPr>
              <a:t>micrograph. Stains colour the cells.</a:t>
            </a:r>
          </a:p>
        </p:txBody>
      </p:sp>
      <p:sp>
        <p:nvSpPr>
          <p:cNvPr id="13" name="TextBox 12"/>
          <p:cNvSpPr txBox="1"/>
          <p:nvPr/>
        </p:nvSpPr>
        <p:spPr>
          <a:xfrm>
            <a:off x="3295095" y="7588377"/>
            <a:ext cx="4047709" cy="549783"/>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A diagram</a:t>
            </a:r>
          </a:p>
          <a:p>
            <a:pPr algn="ctr">
              <a:spcAft>
                <a:spcPts val="0"/>
              </a:spcAft>
            </a:pPr>
            <a:r>
              <a:rPr sz="1200" b="0">
                <a:solidFill>
                  <a:srgbClr val="000000"/>
                </a:solidFill>
                <a:latin typeface="Arial"/>
              </a:rPr>
              <a:t>A stem cell can become</a:t>
            </a:r>
          </a:p>
          <a:p>
            <a:pPr algn="ctr">
              <a:spcAft>
                <a:spcPts val="0"/>
              </a:spcAft>
            </a:pPr>
            <a:r>
              <a:rPr sz="1200" b="0">
                <a:solidFill>
                  <a:srgbClr val="000000"/>
                </a:solidFill>
                <a:latin typeface="Arial"/>
              </a:rPr>
              <a:t>other types of cell.</a:t>
            </a:r>
          </a:p>
        </p:txBody>
      </p:sp>
      <p:sp>
        <p:nvSpPr>
          <p:cNvPr id="14" name="Rectangle 1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5" name="TextBox 1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diagram</a:t>
            </a:r>
          </a:p>
        </p:txBody>
      </p:sp>
      <p:sp>
        <p:nvSpPr>
          <p:cNvPr id="16" name="TextBox 1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[7]</a:t>
            </a:r>
          </a:p>
        </p:txBody>
      </p:sp>
      <p:sp>
        <p:nvSpPr>
          <p:cNvPr id="17" name="TextBox 16"/>
          <p:cNvSpPr txBox="1"/>
          <p:nvPr/>
        </p:nvSpPr>
        <p:spPr>
          <a:xfrm>
            <a:off x="7882128" y="15727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Part 1: 1 mark for each correct label box (6).</a:t>
            </a:r>
          </a:p>
        </p:txBody>
      </p:sp>
      <p:sp>
        <p:nvSpPr>
          <p:cNvPr id="18" name="Rectangle 17"/>
          <p:cNvSpPr/>
          <p:nvPr/>
        </p:nvSpPr>
        <p:spPr>
          <a:xfrm>
            <a:off x="7973568" y="1923668"/>
            <a:ext cx="6492240" cy="731520"/>
          </a:xfrm>
          <a:prstGeom prst="rect">
            <a:avLst/>
          </a:prstGeom>
          <a:solidFill>
            <a:srgbClr val="FFFFFF"/>
          </a:solidFill>
          <a:ln w="15875">
            <a:solidFill>
              <a:srgbClr val="000000"/>
            </a:solidFill>
          </a:ln>
          <a:effectLst/>
        </p:spPr>
        <p:txBody>
          <a:bodyPr rtlCol="0" anchor="ctr"/>
          <a:lstStyle/>
          <a:p>
            <a:pPr algn="ctr"/>
          </a:p>
        </p:txBody>
      </p:sp>
      <p:sp>
        <p:nvSpPr>
          <p:cNvPr id="19" name="TextBox 18"/>
          <p:cNvSpPr txBox="1"/>
          <p:nvPr/>
        </p:nvSpPr>
        <p:spPr>
          <a:xfrm>
            <a:off x="8065008" y="19693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stem cell</a:t>
            </a:r>
          </a:p>
        </p:txBody>
      </p:sp>
      <p:sp>
        <p:nvSpPr>
          <p:cNvPr id="20" name="TextBox 19"/>
          <p:cNvSpPr txBox="1"/>
          <p:nvPr/>
        </p:nvSpPr>
        <p:spPr>
          <a:xfrm>
            <a:off x="10168128" y="19693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nerve cell</a:t>
            </a:r>
          </a:p>
        </p:txBody>
      </p:sp>
      <p:sp>
        <p:nvSpPr>
          <p:cNvPr id="21" name="TextBox 20"/>
          <p:cNvSpPr txBox="1"/>
          <p:nvPr/>
        </p:nvSpPr>
        <p:spPr>
          <a:xfrm>
            <a:off x="12271248" y="196938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muscle cell</a:t>
            </a:r>
          </a:p>
        </p:txBody>
      </p:sp>
      <p:sp>
        <p:nvSpPr>
          <p:cNvPr id="22" name="TextBox 21"/>
          <p:cNvSpPr txBox="1"/>
          <p:nvPr/>
        </p:nvSpPr>
        <p:spPr>
          <a:xfrm>
            <a:off x="8065008" y="228942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red blood cell</a:t>
            </a:r>
          </a:p>
        </p:txBody>
      </p:sp>
      <p:sp>
        <p:nvSpPr>
          <p:cNvPr id="23" name="TextBox 22"/>
          <p:cNvSpPr txBox="1"/>
          <p:nvPr/>
        </p:nvSpPr>
        <p:spPr>
          <a:xfrm>
            <a:off x="10168128" y="228942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divide</a:t>
            </a:r>
          </a:p>
        </p:txBody>
      </p:sp>
      <p:sp>
        <p:nvSpPr>
          <p:cNvPr id="24" name="TextBox 23"/>
          <p:cNvSpPr txBox="1"/>
          <p:nvPr/>
        </p:nvSpPr>
        <p:spPr>
          <a:xfrm>
            <a:off x="12271248" y="2289428"/>
            <a:ext cx="2103120" cy="32004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differentiate</a:t>
            </a:r>
          </a:p>
        </p:txBody>
      </p:sp>
      <p:pic>
        <p:nvPicPr>
          <p:cNvPr id="25" name="Picture 24" descr="nerve cell."/>
          <p:cNvPicPr>
            <a:picLocks noChangeAspect="1"/>
          </p:cNvPicPr>
          <p:nvPr/>
        </p:nvPicPr>
        <p:blipFill>
          <a:blip r:embed="rId4"/>
          <a:stretch>
            <a:fillRect/>
          </a:stretch>
        </p:blipFill>
        <p:spPr>
          <a:xfrm>
            <a:off x="8385048" y="2801493"/>
            <a:ext cx="5669280" cy="4123456"/>
          </a:xfrm>
          <a:prstGeom prst="rect">
            <a:avLst/>
          </a:prstGeom>
        </p:spPr>
      </p:pic>
      <p:sp>
        <p:nvSpPr>
          <p:cNvPr id="26" name="Oval 25"/>
          <p:cNvSpPr/>
          <p:nvPr/>
        </p:nvSpPr>
        <p:spPr>
          <a:xfrm>
            <a:off x="8585362" y="4445584"/>
            <a:ext cx="755904" cy="755904"/>
          </a:xfrm>
          <a:prstGeom prst="ellipse">
            <a:avLst/>
          </a:prstGeom>
          <a:noFill/>
          <a:ln w="38100">
            <a:solidFill>
              <a:srgbClr val="009900"/>
            </a:solidFill>
          </a:ln>
          <a:effectLst/>
        </p:spPr>
        <p:txBody>
          <a:bodyPr rtlCol="0" anchor="ctr"/>
          <a:lstStyle/>
          <a:p>
            <a:pPr algn="ctr"/>
          </a:p>
        </p:txBody>
      </p:sp>
      <p:sp>
        <p:nvSpPr>
          <p:cNvPr id="27" name="Oval 26"/>
          <p:cNvSpPr/>
          <p:nvPr/>
        </p:nvSpPr>
        <p:spPr>
          <a:xfrm>
            <a:off x="9934651" y="3795506"/>
            <a:ext cx="695431" cy="695431"/>
          </a:xfrm>
          <a:prstGeom prst="ellipse">
            <a:avLst/>
          </a:prstGeom>
          <a:noFill/>
          <a:ln w="38100">
            <a:solidFill>
              <a:srgbClr val="009900"/>
            </a:solidFill>
          </a:ln>
          <a:effectLst/>
        </p:spPr>
        <p:txBody>
          <a:bodyPr rtlCol="0" anchor="ctr"/>
          <a:lstStyle/>
          <a:p>
            <a:pPr algn="ctr"/>
          </a:p>
        </p:txBody>
      </p:sp>
      <p:sp>
        <p:nvSpPr>
          <p:cNvPr id="28" name="Oval 27"/>
          <p:cNvSpPr/>
          <p:nvPr/>
        </p:nvSpPr>
        <p:spPr>
          <a:xfrm>
            <a:off x="9934651" y="5163692"/>
            <a:ext cx="695431" cy="695431"/>
          </a:xfrm>
          <a:prstGeom prst="ellipse">
            <a:avLst/>
          </a:prstGeom>
          <a:noFill/>
          <a:ln w="38100">
            <a:solidFill>
              <a:srgbClr val="009900"/>
            </a:solidFill>
          </a:ln>
          <a:effectLst/>
        </p:spPr>
        <p:txBody>
          <a:bodyPr rtlCol="0" anchor="ctr"/>
          <a:lstStyle/>
          <a:p>
            <a:pPr algn="ctr"/>
          </a:p>
        </p:txBody>
      </p:sp>
      <p:sp>
        <p:nvSpPr>
          <p:cNvPr id="29" name="TextBox 28"/>
          <p:cNvSpPr txBox="1"/>
          <p:nvPr/>
        </p:nvSpPr>
        <p:spPr>
          <a:xfrm>
            <a:off x="7882128" y="7052965"/>
            <a:ext cx="6675120" cy="464057"/>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Part 2: the three stem cells are coloured (ringed in green here): the first cell and the two new stem cells. No other cell is coloured (1).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the word to its meaning</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mark for each correct line.</a:t>
            </a:r>
          </a:p>
        </p:txBody>
      </p:sp>
      <p:sp>
        <p:nvSpPr>
          <p:cNvPr id="10" name="TextBox 9"/>
          <p:cNvSpPr txBox="1"/>
          <p:nvPr/>
        </p:nvSpPr>
        <p:spPr>
          <a:xfrm>
            <a:off x="685800" y="2007107"/>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stem cell</a:t>
            </a:r>
          </a:p>
        </p:txBody>
      </p:sp>
      <p:sp>
        <p:nvSpPr>
          <p:cNvPr id="11" name="Oval 10"/>
          <p:cNvSpPr/>
          <p:nvPr/>
        </p:nvSpPr>
        <p:spPr>
          <a:xfrm>
            <a:off x="2267712" y="2098548"/>
            <a:ext cx="128016" cy="128016"/>
          </a:xfrm>
          <a:prstGeom prst="ellipse">
            <a:avLst/>
          </a:prstGeom>
          <a:solidFill>
            <a:srgbClr val="000000"/>
          </a:solidFill>
          <a:ln>
            <a:noFill/>
          </a:ln>
          <a:effectLst/>
        </p:spPr>
        <p:txBody>
          <a:bodyPr rtlCol="0" anchor="ctr"/>
          <a:lstStyle/>
          <a:p>
            <a:pPr algn="ctr"/>
          </a:p>
        </p:txBody>
      </p:sp>
      <p:sp>
        <p:nvSpPr>
          <p:cNvPr id="12" name="Oval 11"/>
          <p:cNvSpPr/>
          <p:nvPr/>
        </p:nvSpPr>
        <p:spPr>
          <a:xfrm>
            <a:off x="3319272" y="2098548"/>
            <a:ext cx="128016" cy="128016"/>
          </a:xfrm>
          <a:prstGeom prst="ellipse">
            <a:avLst/>
          </a:prstGeom>
          <a:solidFill>
            <a:srgbClr val="000000"/>
          </a:solidFill>
          <a:ln>
            <a:noFill/>
          </a:ln>
          <a:effectLst/>
        </p:spPr>
        <p:txBody>
          <a:bodyPr rtlCol="0" anchor="ctr"/>
          <a:lstStyle/>
          <a:p>
            <a:pPr algn="ctr"/>
          </a:p>
        </p:txBody>
      </p:sp>
      <p:sp>
        <p:nvSpPr>
          <p:cNvPr id="13" name="TextBox 12"/>
          <p:cNvSpPr txBox="1"/>
          <p:nvPr/>
        </p:nvSpPr>
        <p:spPr>
          <a:xfrm>
            <a:off x="3566160" y="1960244"/>
            <a:ext cx="3794759" cy="40462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soft tissue inside some bones, where blood cells are made.</a:t>
            </a:r>
          </a:p>
        </p:txBody>
      </p:sp>
      <p:sp>
        <p:nvSpPr>
          <p:cNvPr id="14" name="TextBox 13"/>
          <p:cNvSpPr txBox="1"/>
          <p:nvPr/>
        </p:nvSpPr>
        <p:spPr>
          <a:xfrm>
            <a:off x="685800" y="2618041"/>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undifferentiated</a:t>
            </a:r>
          </a:p>
        </p:txBody>
      </p:sp>
      <p:sp>
        <p:nvSpPr>
          <p:cNvPr id="15" name="Oval 14"/>
          <p:cNvSpPr/>
          <p:nvPr/>
        </p:nvSpPr>
        <p:spPr>
          <a:xfrm>
            <a:off x="2267712" y="2709481"/>
            <a:ext cx="128016" cy="128016"/>
          </a:xfrm>
          <a:prstGeom prst="ellipse">
            <a:avLst/>
          </a:prstGeom>
          <a:solidFill>
            <a:srgbClr val="000000"/>
          </a:solidFill>
          <a:ln>
            <a:noFill/>
          </a:ln>
          <a:effectLst/>
        </p:spPr>
        <p:txBody>
          <a:bodyPr rtlCol="0" anchor="ctr"/>
          <a:lstStyle/>
          <a:p>
            <a:pPr algn="ctr"/>
          </a:p>
        </p:txBody>
      </p:sp>
      <p:sp>
        <p:nvSpPr>
          <p:cNvPr id="16" name="Oval 15"/>
          <p:cNvSpPr/>
          <p:nvPr/>
        </p:nvSpPr>
        <p:spPr>
          <a:xfrm>
            <a:off x="3319272" y="2709481"/>
            <a:ext cx="128016" cy="128016"/>
          </a:xfrm>
          <a:prstGeom prst="ellipse">
            <a:avLst/>
          </a:prstGeom>
          <a:solidFill>
            <a:srgbClr val="000000"/>
          </a:solidFill>
          <a:ln>
            <a:noFill/>
          </a:ln>
          <a:effectLst/>
        </p:spPr>
        <p:txBody>
          <a:bodyPr rtlCol="0" anchor="ctr"/>
          <a:lstStyle/>
          <a:p>
            <a:pPr algn="ctr"/>
          </a:p>
        </p:txBody>
      </p:sp>
      <p:sp>
        <p:nvSpPr>
          <p:cNvPr id="17" name="TextBox 16"/>
          <p:cNvSpPr txBox="1"/>
          <p:nvPr/>
        </p:nvSpPr>
        <p:spPr>
          <a:xfrm>
            <a:off x="3566160" y="2474595"/>
            <a:ext cx="3794759" cy="597789"/>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an undifferentiated cell that can divide to make many more cells of the same type, and can differentiate into certain other types of cell.</a:t>
            </a:r>
          </a:p>
        </p:txBody>
      </p:sp>
      <p:sp>
        <p:nvSpPr>
          <p:cNvPr id="18" name="TextBox 17"/>
          <p:cNvSpPr txBox="1"/>
          <p:nvPr/>
        </p:nvSpPr>
        <p:spPr>
          <a:xfrm>
            <a:off x="685800" y="3182112"/>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meristem</a:t>
            </a:r>
          </a:p>
        </p:txBody>
      </p:sp>
      <p:sp>
        <p:nvSpPr>
          <p:cNvPr id="19" name="Oval 18"/>
          <p:cNvSpPr/>
          <p:nvPr/>
        </p:nvSpPr>
        <p:spPr>
          <a:xfrm>
            <a:off x="2267712" y="3273552"/>
            <a:ext cx="128016" cy="128016"/>
          </a:xfrm>
          <a:prstGeom prst="ellipse">
            <a:avLst/>
          </a:prstGeom>
          <a:solidFill>
            <a:srgbClr val="000000"/>
          </a:solidFill>
          <a:ln>
            <a:noFill/>
          </a:ln>
          <a:effectLst/>
        </p:spPr>
        <p:txBody>
          <a:bodyPr rtlCol="0" anchor="ctr"/>
          <a:lstStyle/>
          <a:p>
            <a:pPr algn="ctr"/>
          </a:p>
        </p:txBody>
      </p:sp>
      <p:sp>
        <p:nvSpPr>
          <p:cNvPr id="20" name="Oval 19"/>
          <p:cNvSpPr/>
          <p:nvPr/>
        </p:nvSpPr>
        <p:spPr>
          <a:xfrm>
            <a:off x="3319272" y="3273552"/>
            <a:ext cx="128016" cy="128016"/>
          </a:xfrm>
          <a:prstGeom prst="ellipse">
            <a:avLst/>
          </a:prstGeom>
          <a:solidFill>
            <a:srgbClr val="000000"/>
          </a:solidFill>
          <a:ln>
            <a:noFill/>
          </a:ln>
          <a:effectLst/>
        </p:spPr>
        <p:txBody>
          <a:bodyPr rtlCol="0" anchor="ctr"/>
          <a:lstStyle/>
          <a:p>
            <a:pPr algn="ctr"/>
          </a:p>
        </p:txBody>
      </p:sp>
      <p:sp>
        <p:nvSpPr>
          <p:cNvPr id="21" name="TextBox 20"/>
          <p:cNvSpPr txBox="1"/>
          <p:nvPr/>
        </p:nvSpPr>
        <p:spPr>
          <a:xfrm>
            <a:off x="3566160" y="3231832"/>
            <a:ext cx="3794759" cy="21145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 genetically identical copy of a cell or an organism.</a:t>
            </a:r>
          </a:p>
        </p:txBody>
      </p:sp>
      <p:sp>
        <p:nvSpPr>
          <p:cNvPr id="22" name="TextBox 21"/>
          <p:cNvSpPr txBox="1"/>
          <p:nvPr/>
        </p:nvSpPr>
        <p:spPr>
          <a:xfrm>
            <a:off x="685800" y="3602736"/>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bone marrow</a:t>
            </a:r>
          </a:p>
        </p:txBody>
      </p:sp>
      <p:sp>
        <p:nvSpPr>
          <p:cNvPr id="23" name="Oval 22"/>
          <p:cNvSpPr/>
          <p:nvPr/>
        </p:nvSpPr>
        <p:spPr>
          <a:xfrm>
            <a:off x="2267712" y="3694176"/>
            <a:ext cx="128016" cy="128016"/>
          </a:xfrm>
          <a:prstGeom prst="ellipse">
            <a:avLst/>
          </a:prstGeom>
          <a:solidFill>
            <a:srgbClr val="000000"/>
          </a:solidFill>
          <a:ln>
            <a:noFill/>
          </a:ln>
          <a:effectLst/>
        </p:spPr>
        <p:txBody>
          <a:bodyPr rtlCol="0" anchor="ctr"/>
          <a:lstStyle/>
          <a:p>
            <a:pPr algn="ctr"/>
          </a:p>
        </p:txBody>
      </p:sp>
      <p:sp>
        <p:nvSpPr>
          <p:cNvPr id="24" name="Oval 23"/>
          <p:cNvSpPr/>
          <p:nvPr/>
        </p:nvSpPr>
        <p:spPr>
          <a:xfrm>
            <a:off x="3319272" y="3694176"/>
            <a:ext cx="128016" cy="128016"/>
          </a:xfrm>
          <a:prstGeom prst="ellipse">
            <a:avLst/>
          </a:prstGeom>
          <a:solidFill>
            <a:srgbClr val="000000"/>
          </a:solidFill>
          <a:ln>
            <a:noFill/>
          </a:ln>
          <a:effectLst/>
        </p:spPr>
        <p:txBody>
          <a:bodyPr rtlCol="0" anchor="ctr"/>
          <a:lstStyle/>
          <a:p>
            <a:pPr algn="ctr"/>
          </a:p>
        </p:txBody>
      </p:sp>
      <p:sp>
        <p:nvSpPr>
          <p:cNvPr id="25" name="TextBox 24"/>
          <p:cNvSpPr txBox="1"/>
          <p:nvPr/>
        </p:nvSpPr>
        <p:spPr>
          <a:xfrm>
            <a:off x="3566160" y="3652456"/>
            <a:ext cx="3794759" cy="211454"/>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not yet specialised for a particular job.</a:t>
            </a:r>
          </a:p>
        </p:txBody>
      </p:sp>
      <p:sp>
        <p:nvSpPr>
          <p:cNvPr id="26" name="TextBox 25"/>
          <p:cNvSpPr txBox="1"/>
          <p:nvPr/>
        </p:nvSpPr>
        <p:spPr>
          <a:xfrm>
            <a:off x="685800" y="4070223"/>
            <a:ext cx="1645920" cy="310896"/>
          </a:xfrm>
          <a:prstGeom prst="rect">
            <a:avLst/>
          </a:prstGeom>
          <a:noFill/>
        </p:spPr>
        <p:txBody>
          <a:bodyPr wrap="square" lIns="0" rIns="0" tIns="0" bIns="0" anchor="ctr">
            <a:spAutoFit/>
          </a:bodyPr>
          <a:lstStyle/>
          <a:p>
            <a:pPr algn="l">
              <a:spcAft>
                <a:spcPts val="0"/>
              </a:spcAft>
            </a:pPr>
            <a:r>
              <a:rPr sz="1500" b="1">
                <a:solidFill>
                  <a:srgbClr val="000000"/>
                </a:solidFill>
                <a:latin typeface="Arial"/>
              </a:rPr>
              <a:t>clone</a:t>
            </a:r>
          </a:p>
        </p:txBody>
      </p:sp>
      <p:sp>
        <p:nvSpPr>
          <p:cNvPr id="27" name="Oval 26"/>
          <p:cNvSpPr/>
          <p:nvPr/>
        </p:nvSpPr>
        <p:spPr>
          <a:xfrm>
            <a:off x="2267712" y="4161662"/>
            <a:ext cx="128016" cy="128016"/>
          </a:xfrm>
          <a:prstGeom prst="ellipse">
            <a:avLst/>
          </a:prstGeom>
          <a:solidFill>
            <a:srgbClr val="000000"/>
          </a:solidFill>
          <a:ln>
            <a:noFill/>
          </a:ln>
          <a:effectLst/>
        </p:spPr>
        <p:txBody>
          <a:bodyPr rtlCol="0" anchor="ctr"/>
          <a:lstStyle/>
          <a:p>
            <a:pPr algn="ctr"/>
          </a:p>
        </p:txBody>
      </p:sp>
      <p:sp>
        <p:nvSpPr>
          <p:cNvPr id="28" name="Oval 27"/>
          <p:cNvSpPr/>
          <p:nvPr/>
        </p:nvSpPr>
        <p:spPr>
          <a:xfrm>
            <a:off x="3319272" y="4161662"/>
            <a:ext cx="128016" cy="128016"/>
          </a:xfrm>
          <a:prstGeom prst="ellipse">
            <a:avLst/>
          </a:prstGeom>
          <a:solidFill>
            <a:srgbClr val="000000"/>
          </a:solidFill>
          <a:ln>
            <a:noFill/>
          </a:ln>
          <a:effectLst/>
        </p:spPr>
        <p:txBody>
          <a:bodyPr rtlCol="0" anchor="ctr"/>
          <a:lstStyle/>
          <a:p>
            <a:pPr algn="ctr"/>
          </a:p>
        </p:txBody>
      </p:sp>
      <p:sp>
        <p:nvSpPr>
          <p:cNvPr id="29" name="TextBox 28"/>
          <p:cNvSpPr txBox="1"/>
          <p:nvPr/>
        </p:nvSpPr>
        <p:spPr>
          <a:xfrm>
            <a:off x="3566160" y="4023360"/>
            <a:ext cx="3794759" cy="404622"/>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tissue at the growing tips of shoots and roots, where cells divide to make new cells.</a:t>
            </a:r>
          </a:p>
        </p:txBody>
      </p:sp>
      <p:cxnSp>
        <p:nvCxnSpPr>
          <p:cNvPr id="30" name="Connector 29"/>
          <p:cNvCxnSpPr/>
          <p:nvPr/>
        </p:nvCxnSpPr>
        <p:spPr>
          <a:xfrm>
            <a:off x="2331720" y="2162556"/>
            <a:ext cx="1051560" cy="610933"/>
          </a:xfrm>
          <a:prstGeom prst="line">
            <a:avLst/>
          </a:prstGeom>
          <a:ln w="28575">
            <a:solidFill>
              <a:srgbClr val="009900"/>
            </a:solidFill>
          </a:ln>
        </p:spPr>
      </p:cxnSp>
      <p:cxnSp>
        <p:nvCxnSpPr>
          <p:cNvPr id="31" name="Connector 30"/>
          <p:cNvCxnSpPr/>
          <p:nvPr/>
        </p:nvCxnSpPr>
        <p:spPr>
          <a:xfrm>
            <a:off x="2331720" y="2773489"/>
            <a:ext cx="1051560" cy="984695"/>
          </a:xfrm>
          <a:prstGeom prst="line">
            <a:avLst/>
          </a:prstGeom>
          <a:ln w="28575">
            <a:solidFill>
              <a:srgbClr val="009900"/>
            </a:solidFill>
          </a:ln>
        </p:spPr>
      </p:cxnSp>
      <p:cxnSp>
        <p:nvCxnSpPr>
          <p:cNvPr id="32" name="Connector 31"/>
          <p:cNvCxnSpPr/>
          <p:nvPr/>
        </p:nvCxnSpPr>
        <p:spPr>
          <a:xfrm>
            <a:off x="2331720" y="3337560"/>
            <a:ext cx="1051560" cy="888111"/>
          </a:xfrm>
          <a:prstGeom prst="line">
            <a:avLst/>
          </a:prstGeom>
          <a:ln w="28575">
            <a:solidFill>
              <a:srgbClr val="009900"/>
            </a:solidFill>
          </a:ln>
        </p:spPr>
      </p:cxnSp>
      <p:cxnSp>
        <p:nvCxnSpPr>
          <p:cNvPr id="33" name="Connector 32"/>
          <p:cNvCxnSpPr/>
          <p:nvPr/>
        </p:nvCxnSpPr>
        <p:spPr>
          <a:xfrm flipV="1">
            <a:off x="2331720" y="2162556"/>
            <a:ext cx="1051560" cy="1595628"/>
          </a:xfrm>
          <a:prstGeom prst="line">
            <a:avLst/>
          </a:prstGeom>
          <a:ln w="28575">
            <a:solidFill>
              <a:srgbClr val="009900"/>
            </a:solidFill>
          </a:ln>
        </p:spPr>
      </p:cxnSp>
      <p:cxnSp>
        <p:nvCxnSpPr>
          <p:cNvPr id="34" name="Connector 33"/>
          <p:cNvCxnSpPr/>
          <p:nvPr/>
        </p:nvCxnSpPr>
        <p:spPr>
          <a:xfrm flipV="1">
            <a:off x="2331720" y="3337560"/>
            <a:ext cx="1051560" cy="888111"/>
          </a:xfrm>
          <a:prstGeom prst="line">
            <a:avLst/>
          </a:prstGeom>
          <a:ln w="28575">
            <a:solidFill>
              <a:srgbClr val="009900"/>
            </a:solidFill>
          </a:ln>
        </p:spPr>
      </p:cxnSp>
      <p:sp>
        <p:nvSpPr>
          <p:cNvPr id="35" name="Rectangle 34"/>
          <p:cNvSpPr/>
          <p:nvPr/>
        </p:nvSpPr>
        <p:spPr>
          <a:xfrm>
            <a:off x="548640"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658368"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the gaps</a:t>
            </a:r>
          </a:p>
        </p:txBody>
      </p:sp>
      <p:sp>
        <p:nvSpPr>
          <p:cNvPr id="37" name="TextBox 36"/>
          <p:cNvSpPr txBox="1"/>
          <p:nvPr/>
        </p:nvSpPr>
        <p:spPr>
          <a:xfrm>
            <a:off x="6400799"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38" name="TextBox 37"/>
          <p:cNvSpPr txBox="1"/>
          <p:nvPr/>
        </p:nvSpPr>
        <p:spPr>
          <a:xfrm>
            <a:off x="685800" y="52303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mark for each correct gap.</a:t>
            </a:r>
          </a:p>
        </p:txBody>
      </p:sp>
      <p:sp>
        <p:nvSpPr>
          <p:cNvPr id="39" name="Rectangle 38"/>
          <p:cNvSpPr/>
          <p:nvPr/>
        </p:nvSpPr>
        <p:spPr>
          <a:xfrm>
            <a:off x="777240" y="5544693"/>
            <a:ext cx="6492240" cy="420624"/>
          </a:xfrm>
          <a:prstGeom prst="rect">
            <a:avLst/>
          </a:prstGeom>
          <a:solidFill>
            <a:srgbClr val="FFFFFF"/>
          </a:solidFill>
          <a:ln w="15875">
            <a:solidFill>
              <a:srgbClr val="000000"/>
            </a:solidFill>
          </a:ln>
          <a:effectLst/>
        </p:spPr>
        <p:txBody>
          <a:bodyPr rtlCol="0" anchor="ctr"/>
          <a:lstStyle/>
          <a:p>
            <a:pPr algn="ctr"/>
          </a:p>
        </p:txBody>
      </p:sp>
      <p:sp>
        <p:nvSpPr>
          <p:cNvPr id="40" name="TextBox 39"/>
          <p:cNvSpPr txBox="1"/>
          <p:nvPr/>
        </p:nvSpPr>
        <p:spPr>
          <a:xfrm>
            <a:off x="86868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embryo</a:t>
            </a:r>
          </a:p>
        </p:txBody>
      </p:sp>
      <p:sp>
        <p:nvSpPr>
          <p:cNvPr id="41" name="TextBox 40"/>
          <p:cNvSpPr txBox="1"/>
          <p:nvPr/>
        </p:nvSpPr>
        <p:spPr>
          <a:xfrm>
            <a:off x="1920239"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blood</a:t>
            </a:r>
          </a:p>
        </p:txBody>
      </p:sp>
      <p:sp>
        <p:nvSpPr>
          <p:cNvPr id="42" name="TextBox 41"/>
          <p:cNvSpPr txBox="1"/>
          <p:nvPr/>
        </p:nvSpPr>
        <p:spPr>
          <a:xfrm>
            <a:off x="297180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tips</a:t>
            </a:r>
          </a:p>
        </p:txBody>
      </p:sp>
      <p:sp>
        <p:nvSpPr>
          <p:cNvPr id="43" name="TextBox 42"/>
          <p:cNvSpPr txBox="1"/>
          <p:nvPr/>
        </p:nvSpPr>
        <p:spPr>
          <a:xfrm>
            <a:off x="4023359"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identical</a:t>
            </a:r>
          </a:p>
        </p:txBody>
      </p:sp>
      <p:sp>
        <p:nvSpPr>
          <p:cNvPr id="44" name="TextBox 43"/>
          <p:cNvSpPr txBox="1"/>
          <p:nvPr/>
        </p:nvSpPr>
        <p:spPr>
          <a:xfrm>
            <a:off x="507492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same</a:t>
            </a:r>
          </a:p>
        </p:txBody>
      </p:sp>
      <p:sp>
        <p:nvSpPr>
          <p:cNvPr id="45" name="TextBox 44"/>
          <p:cNvSpPr txBox="1"/>
          <p:nvPr/>
        </p:nvSpPr>
        <p:spPr>
          <a:xfrm>
            <a:off x="6126480" y="5590413"/>
            <a:ext cx="1051560" cy="329184"/>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virus</a:t>
            </a:r>
          </a:p>
        </p:txBody>
      </p:sp>
      <p:sp>
        <p:nvSpPr>
          <p:cNvPr id="46" name="TextBox 45"/>
          <p:cNvSpPr txBox="1"/>
          <p:nvPr/>
        </p:nvSpPr>
        <p:spPr>
          <a:xfrm>
            <a:off x="777240" y="6093333"/>
            <a:ext cx="6583680" cy="2154554"/>
          </a:xfrm>
          <a:prstGeom prst="rect">
            <a:avLst/>
          </a:prstGeom>
          <a:noFill/>
        </p:spPr>
        <p:txBody>
          <a:bodyPr wrap="square" lIns="0" rIns="0" tIns="0" bIns="0" anchor="t">
            <a:spAutoFit/>
          </a:bodyPr>
          <a:lstStyle/>
          <a:p>
            <a:pPr algn="l">
              <a:spcAft>
                <a:spcPts val="1398"/>
              </a:spcAft>
            </a:pPr>
            <a:r>
              <a:rPr sz="1400" b="0">
                <a:solidFill>
                  <a:srgbClr val="000000"/>
                </a:solidFill>
                <a:latin typeface="Arial"/>
              </a:rPr>
              <a:t>1. An early </a:t>
            </a:r>
            <a:r>
              <a:rPr sz="1400" b="1">
                <a:solidFill>
                  <a:srgbClr val="009900"/>
                </a:solidFill>
                <a:latin typeface="Arial"/>
              </a:rPr>
              <a:t>embryo</a:t>
            </a:r>
            <a:r>
              <a:rPr sz="1400" b="0">
                <a:solidFill>
                  <a:srgbClr val="000000"/>
                </a:solidFill>
                <a:latin typeface="Arial"/>
              </a:rPr>
              <a:t> is a tiny ball of cells. </a:t>
            </a:r>
            <a:r>
              <a:rPr sz="1400" b="1">
                <a:solidFill>
                  <a:srgbClr val="009900"/>
                </a:solidFill>
                <a:latin typeface="Arial"/>
              </a:rPr>
              <a:t>(1)</a:t>
            </a:r>
          </a:p>
          <a:p>
            <a:pPr algn="l">
              <a:spcAft>
                <a:spcPts val="1398"/>
              </a:spcAft>
            </a:pPr>
            <a:r>
              <a:rPr sz="1400" b="0">
                <a:solidFill>
                  <a:srgbClr val="000000"/>
                </a:solidFill>
                <a:latin typeface="Arial"/>
              </a:rPr>
              <a:t>2. Stem cells in bone marrow make new </a:t>
            </a:r>
            <a:r>
              <a:rPr sz="1400" b="1">
                <a:solidFill>
                  <a:srgbClr val="009900"/>
                </a:solidFill>
                <a:latin typeface="Arial"/>
              </a:rPr>
              <a:t>blood</a:t>
            </a:r>
            <a:r>
              <a:rPr sz="1400" b="0">
                <a:solidFill>
                  <a:srgbClr val="000000"/>
                </a:solidFill>
                <a:latin typeface="Arial"/>
              </a:rPr>
              <a:t> cells. </a:t>
            </a:r>
            <a:r>
              <a:rPr sz="1400" b="1">
                <a:solidFill>
                  <a:srgbClr val="009900"/>
                </a:solidFill>
                <a:latin typeface="Arial"/>
              </a:rPr>
              <a:t>(1)</a:t>
            </a:r>
          </a:p>
          <a:p>
            <a:pPr algn="l">
              <a:spcAft>
                <a:spcPts val="1398"/>
              </a:spcAft>
            </a:pPr>
            <a:r>
              <a:rPr sz="1400" b="0">
                <a:solidFill>
                  <a:srgbClr val="000000"/>
                </a:solidFill>
                <a:latin typeface="Arial"/>
              </a:rPr>
              <a:t>3. Meristems are found at the </a:t>
            </a:r>
            <a:r>
              <a:rPr sz="1400" b="1">
                <a:solidFill>
                  <a:srgbClr val="009900"/>
                </a:solidFill>
                <a:latin typeface="Arial"/>
              </a:rPr>
              <a:t>tips</a:t>
            </a:r>
            <a:r>
              <a:rPr sz="1400" b="0">
                <a:solidFill>
                  <a:srgbClr val="000000"/>
                </a:solidFill>
                <a:latin typeface="Arial"/>
              </a:rPr>
              <a:t> of roots and shoots. </a:t>
            </a:r>
            <a:r>
              <a:rPr sz="1400" b="1">
                <a:solidFill>
                  <a:srgbClr val="009900"/>
                </a:solidFill>
                <a:latin typeface="Arial"/>
              </a:rPr>
              <a:t>(1)</a:t>
            </a:r>
          </a:p>
          <a:p>
            <a:pPr algn="l">
              <a:spcAft>
                <a:spcPts val="1398"/>
              </a:spcAft>
            </a:pPr>
            <a:r>
              <a:rPr sz="1400" b="0">
                <a:solidFill>
                  <a:srgbClr val="000000"/>
                </a:solidFill>
                <a:latin typeface="Arial"/>
              </a:rPr>
              <a:t>4. Clones are genetically </a:t>
            </a:r>
            <a:r>
              <a:rPr sz="1400" b="1">
                <a:solidFill>
                  <a:srgbClr val="009900"/>
                </a:solidFill>
                <a:latin typeface="Arial"/>
              </a:rPr>
              <a:t>identical</a:t>
            </a:r>
            <a:r>
              <a:rPr sz="1400" b="0">
                <a:solidFill>
                  <a:srgbClr val="000000"/>
                </a:solidFill>
                <a:latin typeface="Arial"/>
              </a:rPr>
              <a:t>. </a:t>
            </a:r>
            <a:r>
              <a:rPr sz="1400" b="1">
                <a:solidFill>
                  <a:srgbClr val="009900"/>
                </a:solidFill>
                <a:latin typeface="Arial"/>
              </a:rPr>
              <a:t>(1)</a:t>
            </a:r>
          </a:p>
          <a:p>
            <a:pPr algn="l">
              <a:spcAft>
                <a:spcPts val="1398"/>
              </a:spcAft>
            </a:pPr>
            <a:r>
              <a:rPr sz="1400" b="0">
                <a:solidFill>
                  <a:srgbClr val="000000"/>
                </a:solidFill>
                <a:latin typeface="Arial"/>
              </a:rPr>
              <a:t>5. In therapeutic cloning, the embryo has the </a:t>
            </a:r>
            <a:r>
              <a:rPr sz="1400" b="1">
                <a:solidFill>
                  <a:srgbClr val="009900"/>
                </a:solidFill>
                <a:latin typeface="Arial"/>
              </a:rPr>
              <a:t>same</a:t>
            </a:r>
            <a:r>
              <a:rPr sz="1400" b="0">
                <a:solidFill>
                  <a:srgbClr val="000000"/>
                </a:solidFill>
                <a:latin typeface="Arial"/>
              </a:rPr>
              <a:t> genes as the patient. </a:t>
            </a:r>
            <a:r>
              <a:rPr sz="1400" b="1">
                <a:solidFill>
                  <a:srgbClr val="009900"/>
                </a:solidFill>
                <a:latin typeface="Arial"/>
              </a:rPr>
              <a:t>(1)</a:t>
            </a:r>
          </a:p>
          <a:p>
            <a:pPr algn="l">
              <a:spcAft>
                <a:spcPts val="1398"/>
              </a:spcAft>
            </a:pPr>
            <a:r>
              <a:rPr sz="1400" b="0">
                <a:solidFill>
                  <a:srgbClr val="000000"/>
                </a:solidFill>
                <a:latin typeface="Arial"/>
              </a:rPr>
              <a:t>6. A </a:t>
            </a:r>
            <a:r>
              <a:rPr sz="1400" b="1">
                <a:solidFill>
                  <a:srgbClr val="009900"/>
                </a:solidFill>
                <a:latin typeface="Arial"/>
              </a:rPr>
              <a:t>virus</a:t>
            </a:r>
            <a:r>
              <a:rPr sz="1400" b="0">
                <a:solidFill>
                  <a:srgbClr val="000000"/>
                </a:solidFill>
                <a:latin typeface="Arial"/>
              </a:rPr>
              <a:t> could be passed to a patient with the stem cells. </a:t>
            </a:r>
            <a:r>
              <a:rPr sz="1400" b="1">
                <a:solidFill>
                  <a:srgbClr val="009900"/>
                </a:solidFill>
                <a:latin typeface="Arial"/>
              </a:rPr>
              <a:t>(1)</a:t>
            </a:r>
          </a:p>
        </p:txBody>
      </p:sp>
      <p:sp>
        <p:nvSpPr>
          <p:cNvPr id="47" name="Rectangle 46"/>
          <p:cNvSpPr/>
          <p:nvPr/>
        </p:nvSpPr>
        <p:spPr>
          <a:xfrm>
            <a:off x="7744968" y="1143000"/>
            <a:ext cx="6949440" cy="3520439"/>
          </a:xfrm>
          <a:prstGeom prst="rect">
            <a:avLst/>
          </a:prstGeom>
          <a:solidFill>
            <a:srgbClr val="FFFFFF"/>
          </a:solidFill>
          <a:ln w="9525">
            <a:solidFill>
              <a:srgbClr val="000000"/>
            </a:solidFill>
          </a:ln>
          <a:effectLst/>
        </p:spPr>
        <p:txBody>
          <a:bodyPr rtlCol="0" anchor="ctr"/>
          <a:lstStyle/>
          <a:p>
            <a:pPr algn="ctr"/>
          </a:p>
        </p:txBody>
      </p:sp>
      <p:sp>
        <p:nvSpPr>
          <p:cNvPr id="48" name="TextBox 47"/>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49" name="TextBox 48"/>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0" name="TextBox 49"/>
          <p:cNvSpPr txBox="1"/>
          <p:nvPr/>
        </p:nvSpPr>
        <p:spPr>
          <a:xfrm>
            <a:off x="7882128" y="15727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mark for each correct answer.</a:t>
            </a:r>
          </a:p>
        </p:txBody>
      </p:sp>
      <p:sp>
        <p:nvSpPr>
          <p:cNvPr id="51" name="TextBox 50"/>
          <p:cNvSpPr txBox="1"/>
          <p:nvPr/>
        </p:nvSpPr>
        <p:spPr>
          <a:xfrm>
            <a:off x="7882128" y="1905381"/>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 stem cell is already specialised.</a:t>
            </a:r>
          </a:p>
        </p:txBody>
      </p:sp>
      <p:sp>
        <p:nvSpPr>
          <p:cNvPr id="52" name="TextBox 51"/>
          <p:cNvSpPr txBox="1"/>
          <p:nvPr/>
        </p:nvSpPr>
        <p:spPr>
          <a:xfrm>
            <a:off x="13094208" y="190538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53" name="TextBox 52"/>
          <p:cNvSpPr txBox="1"/>
          <p:nvPr/>
        </p:nvSpPr>
        <p:spPr>
          <a:xfrm>
            <a:off x="13844016" y="190538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54" name="Oval 53"/>
          <p:cNvSpPr/>
          <p:nvPr/>
        </p:nvSpPr>
        <p:spPr>
          <a:xfrm>
            <a:off x="13825728" y="1841373"/>
            <a:ext cx="713232" cy="365760"/>
          </a:xfrm>
          <a:prstGeom prst="ellipse">
            <a:avLst/>
          </a:prstGeom>
          <a:noFill/>
          <a:ln w="28575">
            <a:solidFill>
              <a:srgbClr val="009900"/>
            </a:solidFill>
          </a:ln>
          <a:effectLst/>
        </p:spPr>
        <p:txBody>
          <a:bodyPr rtlCol="0" anchor="ctr"/>
          <a:lstStyle/>
          <a:p>
            <a:pPr algn="ctr"/>
          </a:p>
        </p:txBody>
      </p:sp>
      <p:sp>
        <p:nvSpPr>
          <p:cNvPr id="55" name="TextBox 54"/>
          <p:cNvSpPr txBox="1"/>
          <p:nvPr/>
        </p:nvSpPr>
        <p:spPr>
          <a:xfrm>
            <a:off x="7882128" y="2355913"/>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Stem cells can divide to make more stem cells.</a:t>
            </a:r>
          </a:p>
        </p:txBody>
      </p:sp>
      <p:sp>
        <p:nvSpPr>
          <p:cNvPr id="56" name="TextBox 55"/>
          <p:cNvSpPr txBox="1"/>
          <p:nvPr/>
        </p:nvSpPr>
        <p:spPr>
          <a:xfrm>
            <a:off x="13094208" y="235591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57" name="TextBox 56"/>
          <p:cNvSpPr txBox="1"/>
          <p:nvPr/>
        </p:nvSpPr>
        <p:spPr>
          <a:xfrm>
            <a:off x="13844016" y="235591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58" name="Oval 57"/>
          <p:cNvSpPr/>
          <p:nvPr/>
        </p:nvSpPr>
        <p:spPr>
          <a:xfrm>
            <a:off x="13075920" y="2291905"/>
            <a:ext cx="713232" cy="365760"/>
          </a:xfrm>
          <a:prstGeom prst="ellipse">
            <a:avLst/>
          </a:prstGeom>
          <a:noFill/>
          <a:ln w="28575">
            <a:solidFill>
              <a:srgbClr val="009900"/>
            </a:solidFill>
          </a:ln>
          <a:effectLst/>
        </p:spPr>
        <p:txBody>
          <a:bodyPr rtlCol="0" anchor="ctr"/>
          <a:lstStyle/>
          <a:p>
            <a:pPr algn="ctr"/>
          </a:p>
        </p:txBody>
      </p:sp>
      <p:sp>
        <p:nvSpPr>
          <p:cNvPr id="59" name="TextBox 58"/>
          <p:cNvSpPr txBox="1"/>
          <p:nvPr/>
        </p:nvSpPr>
        <p:spPr>
          <a:xfrm>
            <a:off x="7882128" y="2806446"/>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Embryonic stem cells can become most types of human cell.</a:t>
            </a:r>
          </a:p>
        </p:txBody>
      </p:sp>
      <p:sp>
        <p:nvSpPr>
          <p:cNvPr id="60" name="TextBox 59"/>
          <p:cNvSpPr txBox="1"/>
          <p:nvPr/>
        </p:nvSpPr>
        <p:spPr>
          <a:xfrm>
            <a:off x="13094208" y="2806446"/>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61" name="TextBox 60"/>
          <p:cNvSpPr txBox="1"/>
          <p:nvPr/>
        </p:nvSpPr>
        <p:spPr>
          <a:xfrm>
            <a:off x="13844016" y="2806446"/>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62" name="Oval 61"/>
          <p:cNvSpPr/>
          <p:nvPr/>
        </p:nvSpPr>
        <p:spPr>
          <a:xfrm>
            <a:off x="13075920" y="2742438"/>
            <a:ext cx="713232" cy="365760"/>
          </a:xfrm>
          <a:prstGeom prst="ellipse">
            <a:avLst/>
          </a:prstGeom>
          <a:noFill/>
          <a:ln w="28575">
            <a:solidFill>
              <a:srgbClr val="009900"/>
            </a:solidFill>
          </a:ln>
          <a:effectLst/>
        </p:spPr>
        <p:txBody>
          <a:bodyPr rtlCol="0" anchor="ctr"/>
          <a:lstStyle/>
          <a:p>
            <a:pPr algn="ctr"/>
          </a:p>
        </p:txBody>
      </p:sp>
      <p:sp>
        <p:nvSpPr>
          <p:cNvPr id="63" name="TextBox 62"/>
          <p:cNvSpPr txBox="1"/>
          <p:nvPr/>
        </p:nvSpPr>
        <p:spPr>
          <a:xfrm>
            <a:off x="7882128" y="3256978"/>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Meristem cells can only become leaf cells.</a:t>
            </a:r>
          </a:p>
        </p:txBody>
      </p:sp>
      <p:sp>
        <p:nvSpPr>
          <p:cNvPr id="64" name="TextBox 63"/>
          <p:cNvSpPr txBox="1"/>
          <p:nvPr/>
        </p:nvSpPr>
        <p:spPr>
          <a:xfrm>
            <a:off x="13094208" y="3256978"/>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65" name="TextBox 64"/>
          <p:cNvSpPr txBox="1"/>
          <p:nvPr/>
        </p:nvSpPr>
        <p:spPr>
          <a:xfrm>
            <a:off x="13844016" y="3256978"/>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66" name="Oval 65"/>
          <p:cNvSpPr/>
          <p:nvPr/>
        </p:nvSpPr>
        <p:spPr>
          <a:xfrm>
            <a:off x="13825728" y="3192970"/>
            <a:ext cx="713232" cy="365760"/>
          </a:xfrm>
          <a:prstGeom prst="ellipse">
            <a:avLst/>
          </a:prstGeom>
          <a:noFill/>
          <a:ln w="28575">
            <a:solidFill>
              <a:srgbClr val="009900"/>
            </a:solidFill>
          </a:ln>
          <a:effectLst/>
        </p:spPr>
        <p:txBody>
          <a:bodyPr rtlCol="0" anchor="ctr"/>
          <a:lstStyle/>
          <a:p>
            <a:pPr algn="ctr"/>
          </a:p>
        </p:txBody>
      </p:sp>
      <p:sp>
        <p:nvSpPr>
          <p:cNvPr id="67" name="TextBox 66"/>
          <p:cNvSpPr txBox="1"/>
          <p:nvPr/>
        </p:nvSpPr>
        <p:spPr>
          <a:xfrm>
            <a:off x="7882128" y="3707511"/>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Therapeutic cloning makes a baby.</a:t>
            </a:r>
          </a:p>
        </p:txBody>
      </p:sp>
      <p:sp>
        <p:nvSpPr>
          <p:cNvPr id="68" name="TextBox 67"/>
          <p:cNvSpPr txBox="1"/>
          <p:nvPr/>
        </p:nvSpPr>
        <p:spPr>
          <a:xfrm>
            <a:off x="13094208" y="370751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69" name="TextBox 68"/>
          <p:cNvSpPr txBox="1"/>
          <p:nvPr/>
        </p:nvSpPr>
        <p:spPr>
          <a:xfrm>
            <a:off x="13844016" y="3707511"/>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70" name="Oval 69"/>
          <p:cNvSpPr/>
          <p:nvPr/>
        </p:nvSpPr>
        <p:spPr>
          <a:xfrm>
            <a:off x="13825728" y="3643503"/>
            <a:ext cx="713232" cy="365760"/>
          </a:xfrm>
          <a:prstGeom prst="ellipse">
            <a:avLst/>
          </a:prstGeom>
          <a:noFill/>
          <a:ln w="28575">
            <a:solidFill>
              <a:srgbClr val="009900"/>
            </a:solidFill>
          </a:ln>
          <a:effectLst/>
        </p:spPr>
        <p:txBody>
          <a:bodyPr rtlCol="0" anchor="ctr"/>
          <a:lstStyle/>
          <a:p>
            <a:pPr algn="ctr"/>
          </a:p>
        </p:txBody>
      </p:sp>
      <p:sp>
        <p:nvSpPr>
          <p:cNvPr id="71" name="TextBox 70"/>
          <p:cNvSpPr txBox="1"/>
          <p:nvPr/>
        </p:nvSpPr>
        <p:spPr>
          <a:xfrm>
            <a:off x="7882128" y="4158043"/>
            <a:ext cx="512064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Stem cells may be able to help people with paralysis.</a:t>
            </a:r>
          </a:p>
        </p:txBody>
      </p:sp>
      <p:sp>
        <p:nvSpPr>
          <p:cNvPr id="72" name="TextBox 71"/>
          <p:cNvSpPr txBox="1"/>
          <p:nvPr/>
        </p:nvSpPr>
        <p:spPr>
          <a:xfrm>
            <a:off x="13094208" y="415804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True</a:t>
            </a:r>
          </a:p>
        </p:txBody>
      </p:sp>
      <p:sp>
        <p:nvSpPr>
          <p:cNvPr id="73" name="TextBox 72"/>
          <p:cNvSpPr txBox="1"/>
          <p:nvPr/>
        </p:nvSpPr>
        <p:spPr>
          <a:xfrm>
            <a:off x="13844016" y="4158043"/>
            <a:ext cx="676656" cy="274320"/>
          </a:xfrm>
          <a:prstGeom prst="rect">
            <a:avLst/>
          </a:prstGeom>
          <a:noFill/>
        </p:spPr>
        <p:txBody>
          <a:bodyPr wrap="square" lIns="0" rIns="0" tIns="0" bIns="0" anchor="t">
            <a:spAutoFit/>
          </a:bodyPr>
          <a:lstStyle/>
          <a:p>
            <a:pPr algn="ctr">
              <a:spcAft>
                <a:spcPts val="0"/>
              </a:spcAft>
            </a:pPr>
            <a:r>
              <a:rPr sz="1400" b="1">
                <a:solidFill>
                  <a:srgbClr val="000000"/>
                </a:solidFill>
                <a:latin typeface="Arial"/>
              </a:rPr>
              <a:t>False</a:t>
            </a:r>
          </a:p>
        </p:txBody>
      </p:sp>
      <p:sp>
        <p:nvSpPr>
          <p:cNvPr id="74" name="Oval 73"/>
          <p:cNvSpPr/>
          <p:nvPr/>
        </p:nvSpPr>
        <p:spPr>
          <a:xfrm>
            <a:off x="13075920" y="4094035"/>
            <a:ext cx="713232" cy="365760"/>
          </a:xfrm>
          <a:prstGeom prst="ellipse">
            <a:avLst/>
          </a:prstGeom>
          <a:noFill/>
          <a:ln w="28575">
            <a:solidFill>
              <a:srgbClr val="009900"/>
            </a:solidFill>
          </a:ln>
          <a:effectLst/>
        </p:spPr>
        <p:txBody>
          <a:bodyPr rtlCol="0" anchor="ctr"/>
          <a:lstStyle/>
          <a:p>
            <a:pPr algn="ctr"/>
          </a:p>
        </p:txBody>
      </p:sp>
      <p:sp>
        <p:nvSpPr>
          <p:cNvPr id="75" name="Rectangle 74"/>
          <p:cNvSpPr/>
          <p:nvPr/>
        </p:nvSpPr>
        <p:spPr>
          <a:xfrm>
            <a:off x="7744968" y="4800600"/>
            <a:ext cx="6949440" cy="3520439"/>
          </a:xfrm>
          <a:prstGeom prst="rect">
            <a:avLst/>
          </a:prstGeom>
          <a:solidFill>
            <a:srgbClr val="FFFFFF"/>
          </a:solidFill>
          <a:ln w="9525">
            <a:solidFill>
              <a:srgbClr val="000000"/>
            </a:solidFill>
          </a:ln>
          <a:effectLst/>
        </p:spPr>
        <p:txBody>
          <a:bodyPr rtlCol="0" anchor="ctr"/>
          <a:lstStyle/>
          <a:p>
            <a:pPr algn="ctr"/>
          </a:p>
        </p:txBody>
      </p:sp>
      <p:sp>
        <p:nvSpPr>
          <p:cNvPr id="76" name="TextBox 75"/>
          <p:cNvSpPr txBox="1"/>
          <p:nvPr/>
        </p:nvSpPr>
        <p:spPr>
          <a:xfrm>
            <a:off x="7854696" y="48737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Benefit, risk or view?</a:t>
            </a:r>
          </a:p>
        </p:txBody>
      </p:sp>
      <p:sp>
        <p:nvSpPr>
          <p:cNvPr id="77" name="TextBox 76"/>
          <p:cNvSpPr txBox="1"/>
          <p:nvPr/>
        </p:nvSpPr>
        <p:spPr>
          <a:xfrm>
            <a:off x="13597128" y="48920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78" name="TextBox 77"/>
          <p:cNvSpPr txBox="1"/>
          <p:nvPr/>
        </p:nvSpPr>
        <p:spPr>
          <a:xfrm>
            <a:off x="7882128" y="5230368"/>
            <a:ext cx="6675120" cy="241173"/>
          </a:xfrm>
          <a:prstGeom prst="rect">
            <a:avLst/>
          </a:prstGeom>
          <a:noFill/>
        </p:spPr>
        <p:txBody>
          <a:bodyPr wrap="square" lIns="0" rIns="0" tIns="0" bIns="0" anchor="t">
            <a:spAutoFit/>
          </a:bodyPr>
          <a:lstStyle/>
          <a:p>
            <a:pPr algn="l">
              <a:spcAft>
                <a:spcPts val="400"/>
              </a:spcAft>
            </a:pPr>
            <a:r>
              <a:rPr sz="1500" b="1">
                <a:solidFill>
                  <a:srgbClr val="009900"/>
                </a:solidFill>
                <a:latin typeface="Arial"/>
              </a:rPr>
              <a:t>1 mark for each correct letter.</a:t>
            </a:r>
          </a:p>
        </p:txBody>
      </p:sp>
      <p:sp>
        <p:nvSpPr>
          <p:cNvPr id="79" name="TextBox 78"/>
          <p:cNvSpPr txBox="1"/>
          <p:nvPr/>
        </p:nvSpPr>
        <p:spPr>
          <a:xfrm>
            <a:off x="7882128" y="5581268"/>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Stem cells may help people with diabetes.</a:t>
            </a:r>
          </a:p>
        </p:txBody>
      </p:sp>
      <p:sp>
        <p:nvSpPr>
          <p:cNvPr id="80" name="Rectangle 79"/>
          <p:cNvSpPr/>
          <p:nvPr/>
        </p:nvSpPr>
        <p:spPr>
          <a:xfrm>
            <a:off x="14145767" y="5526404"/>
            <a:ext cx="365760" cy="365760"/>
          </a:xfrm>
          <a:prstGeom prst="rect">
            <a:avLst/>
          </a:prstGeom>
          <a:solidFill>
            <a:srgbClr val="FFFFFF"/>
          </a:solidFill>
          <a:ln w="15875">
            <a:solidFill>
              <a:srgbClr val="000000"/>
            </a:solidFill>
          </a:ln>
          <a:effectLst/>
        </p:spPr>
        <p:txBody>
          <a:bodyPr rtlCol="0" anchor="ctr"/>
          <a:lstStyle/>
          <a:p>
            <a:pPr algn="ctr"/>
          </a:p>
        </p:txBody>
      </p:sp>
      <p:sp>
        <p:nvSpPr>
          <p:cNvPr id="81" name="TextBox 80"/>
          <p:cNvSpPr txBox="1"/>
          <p:nvPr/>
        </p:nvSpPr>
        <p:spPr>
          <a:xfrm>
            <a:off x="14145767" y="5526404"/>
            <a:ext cx="365760" cy="365760"/>
          </a:xfrm>
          <a:prstGeom prst="rect">
            <a:avLst/>
          </a:prstGeom>
          <a:noFill/>
        </p:spPr>
        <p:txBody>
          <a:bodyPr wrap="square" lIns="0" rIns="0" tIns="0" bIns="0" anchor="ctr">
            <a:spAutoFit/>
          </a:bodyPr>
          <a:lstStyle/>
          <a:p>
            <a:pPr algn="ctr">
              <a:spcAft>
                <a:spcPts val="0"/>
              </a:spcAft>
            </a:pPr>
            <a:r>
              <a:rPr sz="1800" b="1">
                <a:solidFill>
                  <a:srgbClr val="009900"/>
                </a:solidFill>
                <a:latin typeface="Arial"/>
              </a:rPr>
              <a:t>B</a:t>
            </a:r>
          </a:p>
        </p:txBody>
      </p:sp>
      <p:sp>
        <p:nvSpPr>
          <p:cNvPr id="82" name="TextBox 81"/>
          <p:cNvSpPr txBox="1"/>
          <p:nvPr/>
        </p:nvSpPr>
        <p:spPr>
          <a:xfrm>
            <a:off x="13734288" y="5590413"/>
            <a:ext cx="36576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a:t>
            </a:r>
          </a:p>
        </p:txBody>
      </p:sp>
      <p:sp>
        <p:nvSpPr>
          <p:cNvPr id="83" name="TextBox 82"/>
          <p:cNvSpPr txBox="1"/>
          <p:nvPr/>
        </p:nvSpPr>
        <p:spPr>
          <a:xfrm>
            <a:off x="7882128" y="6031801"/>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A virus could be passed on with the stem cells.</a:t>
            </a:r>
          </a:p>
        </p:txBody>
      </p:sp>
      <p:sp>
        <p:nvSpPr>
          <p:cNvPr id="84" name="Rectangle 83"/>
          <p:cNvSpPr/>
          <p:nvPr/>
        </p:nvSpPr>
        <p:spPr>
          <a:xfrm>
            <a:off x="14145767" y="5976937"/>
            <a:ext cx="365760" cy="365760"/>
          </a:xfrm>
          <a:prstGeom prst="rect">
            <a:avLst/>
          </a:prstGeom>
          <a:solidFill>
            <a:srgbClr val="FFFFFF"/>
          </a:solidFill>
          <a:ln w="15875">
            <a:solidFill>
              <a:srgbClr val="000000"/>
            </a:solidFill>
          </a:ln>
          <a:effectLst/>
        </p:spPr>
        <p:txBody>
          <a:bodyPr rtlCol="0" anchor="ctr"/>
          <a:lstStyle/>
          <a:p>
            <a:pPr algn="ctr"/>
          </a:p>
        </p:txBody>
      </p:sp>
      <p:sp>
        <p:nvSpPr>
          <p:cNvPr id="85" name="TextBox 84"/>
          <p:cNvSpPr txBox="1"/>
          <p:nvPr/>
        </p:nvSpPr>
        <p:spPr>
          <a:xfrm>
            <a:off x="14145767" y="5976937"/>
            <a:ext cx="365760" cy="365760"/>
          </a:xfrm>
          <a:prstGeom prst="rect">
            <a:avLst/>
          </a:prstGeom>
          <a:noFill/>
        </p:spPr>
        <p:txBody>
          <a:bodyPr wrap="square" lIns="0" rIns="0" tIns="0" bIns="0" anchor="ctr">
            <a:spAutoFit/>
          </a:bodyPr>
          <a:lstStyle/>
          <a:p>
            <a:pPr algn="ctr">
              <a:spcAft>
                <a:spcPts val="0"/>
              </a:spcAft>
            </a:pPr>
            <a:r>
              <a:rPr sz="1800" b="1">
                <a:solidFill>
                  <a:srgbClr val="009900"/>
                </a:solidFill>
                <a:latin typeface="Arial"/>
              </a:rPr>
              <a:t>R</a:t>
            </a:r>
          </a:p>
        </p:txBody>
      </p:sp>
      <p:sp>
        <p:nvSpPr>
          <p:cNvPr id="86" name="TextBox 85"/>
          <p:cNvSpPr txBox="1"/>
          <p:nvPr/>
        </p:nvSpPr>
        <p:spPr>
          <a:xfrm>
            <a:off x="13734288" y="6040945"/>
            <a:ext cx="36576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a:t>
            </a:r>
          </a:p>
        </p:txBody>
      </p:sp>
      <p:sp>
        <p:nvSpPr>
          <p:cNvPr id="87" name="TextBox 86"/>
          <p:cNvSpPr txBox="1"/>
          <p:nvPr/>
        </p:nvSpPr>
        <p:spPr>
          <a:xfrm>
            <a:off x="7882128" y="6482333"/>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Some people believe an embryo should not be destroyed.</a:t>
            </a:r>
          </a:p>
        </p:txBody>
      </p:sp>
      <p:sp>
        <p:nvSpPr>
          <p:cNvPr id="88" name="Rectangle 87"/>
          <p:cNvSpPr/>
          <p:nvPr/>
        </p:nvSpPr>
        <p:spPr>
          <a:xfrm>
            <a:off x="14145767" y="6427469"/>
            <a:ext cx="365760" cy="365760"/>
          </a:xfrm>
          <a:prstGeom prst="rect">
            <a:avLst/>
          </a:prstGeom>
          <a:solidFill>
            <a:srgbClr val="FFFFFF"/>
          </a:solidFill>
          <a:ln w="15875">
            <a:solidFill>
              <a:srgbClr val="000000"/>
            </a:solidFill>
          </a:ln>
          <a:effectLst/>
        </p:spPr>
        <p:txBody>
          <a:bodyPr rtlCol="0" anchor="ctr"/>
          <a:lstStyle/>
          <a:p>
            <a:pPr algn="ctr"/>
          </a:p>
        </p:txBody>
      </p:sp>
      <p:sp>
        <p:nvSpPr>
          <p:cNvPr id="89" name="TextBox 88"/>
          <p:cNvSpPr txBox="1"/>
          <p:nvPr/>
        </p:nvSpPr>
        <p:spPr>
          <a:xfrm>
            <a:off x="14145767" y="6427469"/>
            <a:ext cx="365760" cy="365760"/>
          </a:xfrm>
          <a:prstGeom prst="rect">
            <a:avLst/>
          </a:prstGeom>
          <a:noFill/>
        </p:spPr>
        <p:txBody>
          <a:bodyPr wrap="square" lIns="0" rIns="0" tIns="0" bIns="0" anchor="ctr">
            <a:spAutoFit/>
          </a:bodyPr>
          <a:lstStyle/>
          <a:p>
            <a:pPr algn="ctr">
              <a:spcAft>
                <a:spcPts val="0"/>
              </a:spcAft>
            </a:pPr>
            <a:r>
              <a:rPr sz="1800" b="1">
                <a:solidFill>
                  <a:srgbClr val="009900"/>
                </a:solidFill>
                <a:latin typeface="Arial"/>
              </a:rPr>
              <a:t>V</a:t>
            </a:r>
          </a:p>
        </p:txBody>
      </p:sp>
      <p:sp>
        <p:nvSpPr>
          <p:cNvPr id="90" name="TextBox 89"/>
          <p:cNvSpPr txBox="1"/>
          <p:nvPr/>
        </p:nvSpPr>
        <p:spPr>
          <a:xfrm>
            <a:off x="13734288" y="6491478"/>
            <a:ext cx="36576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a:t>
            </a:r>
          </a:p>
        </p:txBody>
      </p:sp>
      <p:sp>
        <p:nvSpPr>
          <p:cNvPr id="91" name="TextBox 90"/>
          <p:cNvSpPr txBox="1"/>
          <p:nvPr/>
        </p:nvSpPr>
        <p:spPr>
          <a:xfrm>
            <a:off x="7882128" y="6932866"/>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Cells from therapeutic cloning are not rejected.</a:t>
            </a:r>
          </a:p>
        </p:txBody>
      </p:sp>
      <p:sp>
        <p:nvSpPr>
          <p:cNvPr id="92" name="Rectangle 91"/>
          <p:cNvSpPr/>
          <p:nvPr/>
        </p:nvSpPr>
        <p:spPr>
          <a:xfrm>
            <a:off x="14145767" y="6878002"/>
            <a:ext cx="365760" cy="365760"/>
          </a:xfrm>
          <a:prstGeom prst="rect">
            <a:avLst/>
          </a:prstGeom>
          <a:solidFill>
            <a:srgbClr val="FFFFFF"/>
          </a:solidFill>
          <a:ln w="15875">
            <a:solidFill>
              <a:srgbClr val="000000"/>
            </a:solidFill>
          </a:ln>
          <a:effectLst/>
        </p:spPr>
        <p:txBody>
          <a:bodyPr rtlCol="0" anchor="ctr"/>
          <a:lstStyle/>
          <a:p>
            <a:pPr algn="ctr"/>
          </a:p>
        </p:txBody>
      </p:sp>
      <p:sp>
        <p:nvSpPr>
          <p:cNvPr id="93" name="TextBox 92"/>
          <p:cNvSpPr txBox="1"/>
          <p:nvPr/>
        </p:nvSpPr>
        <p:spPr>
          <a:xfrm>
            <a:off x="14145767" y="6878002"/>
            <a:ext cx="365760" cy="365760"/>
          </a:xfrm>
          <a:prstGeom prst="rect">
            <a:avLst/>
          </a:prstGeom>
          <a:noFill/>
        </p:spPr>
        <p:txBody>
          <a:bodyPr wrap="square" lIns="0" rIns="0" tIns="0" bIns="0" anchor="ctr">
            <a:spAutoFit/>
          </a:bodyPr>
          <a:lstStyle/>
          <a:p>
            <a:pPr algn="ctr">
              <a:spcAft>
                <a:spcPts val="0"/>
              </a:spcAft>
            </a:pPr>
            <a:r>
              <a:rPr sz="1800" b="1">
                <a:solidFill>
                  <a:srgbClr val="009900"/>
                </a:solidFill>
                <a:latin typeface="Arial"/>
              </a:rPr>
              <a:t>B</a:t>
            </a:r>
          </a:p>
        </p:txBody>
      </p:sp>
      <p:sp>
        <p:nvSpPr>
          <p:cNvPr id="94" name="TextBox 93"/>
          <p:cNvSpPr txBox="1"/>
          <p:nvPr/>
        </p:nvSpPr>
        <p:spPr>
          <a:xfrm>
            <a:off x="13734288" y="6942010"/>
            <a:ext cx="36576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a:t>
            </a:r>
          </a:p>
        </p:txBody>
      </p:sp>
      <p:sp>
        <p:nvSpPr>
          <p:cNvPr id="95" name="TextBox 94"/>
          <p:cNvSpPr txBox="1"/>
          <p:nvPr/>
        </p:nvSpPr>
        <p:spPr>
          <a:xfrm>
            <a:off x="7882128" y="7383399"/>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The new cells might divide out of control.</a:t>
            </a:r>
          </a:p>
        </p:txBody>
      </p:sp>
      <p:sp>
        <p:nvSpPr>
          <p:cNvPr id="96" name="Rectangle 95"/>
          <p:cNvSpPr/>
          <p:nvPr/>
        </p:nvSpPr>
        <p:spPr>
          <a:xfrm>
            <a:off x="14145767" y="7328534"/>
            <a:ext cx="365760" cy="365760"/>
          </a:xfrm>
          <a:prstGeom prst="rect">
            <a:avLst/>
          </a:prstGeom>
          <a:solidFill>
            <a:srgbClr val="FFFFFF"/>
          </a:solidFill>
          <a:ln w="15875">
            <a:solidFill>
              <a:srgbClr val="000000"/>
            </a:solidFill>
          </a:ln>
          <a:effectLst/>
        </p:spPr>
        <p:txBody>
          <a:bodyPr rtlCol="0" anchor="ctr"/>
          <a:lstStyle/>
          <a:p>
            <a:pPr algn="ctr"/>
          </a:p>
        </p:txBody>
      </p:sp>
      <p:sp>
        <p:nvSpPr>
          <p:cNvPr id="97" name="TextBox 96"/>
          <p:cNvSpPr txBox="1"/>
          <p:nvPr/>
        </p:nvSpPr>
        <p:spPr>
          <a:xfrm>
            <a:off x="14145767" y="7328534"/>
            <a:ext cx="365760" cy="365760"/>
          </a:xfrm>
          <a:prstGeom prst="rect">
            <a:avLst/>
          </a:prstGeom>
          <a:noFill/>
        </p:spPr>
        <p:txBody>
          <a:bodyPr wrap="square" lIns="0" rIns="0" tIns="0" bIns="0" anchor="ctr">
            <a:spAutoFit/>
          </a:bodyPr>
          <a:lstStyle/>
          <a:p>
            <a:pPr algn="ctr">
              <a:spcAft>
                <a:spcPts val="0"/>
              </a:spcAft>
            </a:pPr>
            <a:r>
              <a:rPr sz="1800" b="1">
                <a:solidFill>
                  <a:srgbClr val="009900"/>
                </a:solidFill>
                <a:latin typeface="Arial"/>
              </a:rPr>
              <a:t>R</a:t>
            </a:r>
          </a:p>
        </p:txBody>
      </p:sp>
      <p:sp>
        <p:nvSpPr>
          <p:cNvPr id="98" name="TextBox 97"/>
          <p:cNvSpPr txBox="1"/>
          <p:nvPr/>
        </p:nvSpPr>
        <p:spPr>
          <a:xfrm>
            <a:off x="13734288" y="7392542"/>
            <a:ext cx="36576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a:t>
            </a:r>
          </a:p>
        </p:txBody>
      </p:sp>
      <p:sp>
        <p:nvSpPr>
          <p:cNvPr id="99" name="TextBox 98"/>
          <p:cNvSpPr txBox="1"/>
          <p:nvPr/>
        </p:nvSpPr>
        <p:spPr>
          <a:xfrm>
            <a:off x="7882128" y="7833931"/>
            <a:ext cx="6080759"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Some religious groups object to using embryos.</a:t>
            </a:r>
          </a:p>
        </p:txBody>
      </p:sp>
      <p:sp>
        <p:nvSpPr>
          <p:cNvPr id="100" name="Rectangle 99"/>
          <p:cNvSpPr/>
          <p:nvPr/>
        </p:nvSpPr>
        <p:spPr>
          <a:xfrm>
            <a:off x="14145767" y="7779067"/>
            <a:ext cx="365760" cy="365760"/>
          </a:xfrm>
          <a:prstGeom prst="rect">
            <a:avLst/>
          </a:prstGeom>
          <a:solidFill>
            <a:srgbClr val="FFFFFF"/>
          </a:solidFill>
          <a:ln w="15875">
            <a:solidFill>
              <a:srgbClr val="000000"/>
            </a:solidFill>
          </a:ln>
          <a:effectLst/>
        </p:spPr>
        <p:txBody>
          <a:bodyPr rtlCol="0" anchor="ctr"/>
          <a:lstStyle/>
          <a:p>
            <a:pPr algn="ctr"/>
          </a:p>
        </p:txBody>
      </p:sp>
      <p:sp>
        <p:nvSpPr>
          <p:cNvPr id="101" name="TextBox 100"/>
          <p:cNvSpPr txBox="1"/>
          <p:nvPr/>
        </p:nvSpPr>
        <p:spPr>
          <a:xfrm>
            <a:off x="14145767" y="7779067"/>
            <a:ext cx="365760" cy="365760"/>
          </a:xfrm>
          <a:prstGeom prst="rect">
            <a:avLst/>
          </a:prstGeom>
          <a:noFill/>
        </p:spPr>
        <p:txBody>
          <a:bodyPr wrap="square" lIns="0" rIns="0" tIns="0" bIns="0" anchor="ctr">
            <a:spAutoFit/>
          </a:bodyPr>
          <a:lstStyle/>
          <a:p>
            <a:pPr algn="ctr">
              <a:spcAft>
                <a:spcPts val="0"/>
              </a:spcAft>
            </a:pPr>
            <a:r>
              <a:rPr sz="1800" b="1">
                <a:solidFill>
                  <a:srgbClr val="009900"/>
                </a:solidFill>
                <a:latin typeface="Arial"/>
              </a:rPr>
              <a:t>V</a:t>
            </a:r>
          </a:p>
        </p:txBody>
      </p:sp>
      <p:sp>
        <p:nvSpPr>
          <p:cNvPr id="102" name="TextBox 101"/>
          <p:cNvSpPr txBox="1"/>
          <p:nvPr/>
        </p:nvSpPr>
        <p:spPr>
          <a:xfrm>
            <a:off x="13734288" y="7843075"/>
            <a:ext cx="365760" cy="274320"/>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6949440" cy="393192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Where stem cells are found</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9" name="TextBox 8"/>
          <p:cNvSpPr txBox="1"/>
          <p:nvPr/>
        </p:nvSpPr>
        <p:spPr>
          <a:xfrm>
            <a:off x="685800" y="1572768"/>
            <a:ext cx="6675120" cy="1046289"/>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Draw one line from each source of stem cells to what its stem cells can become.  </a:t>
            </a:r>
            <a:r>
              <a:rPr sz="1250" b="0">
                <a:solidFill>
                  <a:srgbClr val="5A5A5A"/>
                </a:solidFill>
                <a:latin typeface="Arial"/>
              </a:rPr>
              <a:t>[3]</a:t>
            </a:r>
          </a:p>
          <a:p>
            <a:pPr algn="l">
              <a:spcBef>
                <a:spcPts val="200"/>
              </a:spcBef>
              <a:spcAft>
                <a:spcPts val="0"/>
              </a:spcAft>
            </a:pPr>
            <a:r>
              <a:rPr sz="1200" b="1">
                <a:solidFill>
                  <a:srgbClr val="009900"/>
                </a:solidFill>
                <a:latin typeface="Arial"/>
              </a:rPr>
              <a:t>Embryo → Most types of human cell (1)</a:t>
            </a:r>
          </a:p>
          <a:p>
            <a:pPr algn="l">
              <a:spcBef>
                <a:spcPts val="200"/>
              </a:spcBef>
              <a:spcAft>
                <a:spcPts val="0"/>
              </a:spcAft>
            </a:pPr>
            <a:r>
              <a:rPr sz="1200" b="1">
                <a:solidFill>
                  <a:srgbClr val="009900"/>
                </a:solidFill>
                <a:latin typeface="Arial"/>
              </a:rPr>
              <a:t>Adult bone marrow → Many types of cell, including blood cells (1)</a:t>
            </a:r>
          </a:p>
          <a:p>
            <a:pPr algn="l">
              <a:spcBef>
                <a:spcPts val="200"/>
              </a:spcBef>
              <a:spcAft>
                <a:spcPts val="0"/>
              </a:spcAft>
            </a:pPr>
            <a:r>
              <a:rPr sz="1200" b="1">
                <a:solidFill>
                  <a:srgbClr val="009900"/>
                </a:solidFill>
                <a:latin typeface="Arial"/>
              </a:rPr>
              <a:t>Plant meristem → Any type of plant cell (1)</a:t>
            </a:r>
          </a:p>
          <a:p>
            <a:pPr algn="l">
              <a:spcBef>
                <a:spcPts val="200"/>
              </a:spcBef>
              <a:spcAft>
                <a:spcPts val="0"/>
              </a:spcAft>
            </a:pPr>
            <a:r>
              <a:rPr sz="1200" b="0">
                <a:solidFill>
                  <a:srgbClr val="009900"/>
                </a:solidFill>
                <a:latin typeface="Arial"/>
              </a:rPr>
              <a:t>If more than one line is drawn from a source, that source scores 0.</a:t>
            </a:r>
          </a:p>
        </p:txBody>
      </p:sp>
      <p:pic>
        <p:nvPicPr>
          <p:cNvPr id="10" name="Picture 9" descr="01 Where stem cells are found. 03 Therapeutic cloning."/>
          <p:cNvPicPr>
            <a:picLocks noChangeAspect="1"/>
          </p:cNvPicPr>
          <p:nvPr/>
        </p:nvPicPr>
        <p:blipFill>
          <a:blip r:embed="rId3"/>
          <a:stretch>
            <a:fillRect/>
          </a:stretch>
        </p:blipFill>
        <p:spPr>
          <a:xfrm>
            <a:off x="4919472" y="3120664"/>
            <a:ext cx="2468880" cy="1899392"/>
          </a:xfrm>
          <a:prstGeom prst="rect">
            <a:avLst/>
          </a:prstGeom>
        </p:spPr>
      </p:pic>
      <p:sp>
        <p:nvSpPr>
          <p:cNvPr id="11" name="TextBox 10"/>
          <p:cNvSpPr txBox="1"/>
          <p:nvPr/>
        </p:nvSpPr>
        <p:spPr>
          <a:xfrm>
            <a:off x="685800" y="2619057"/>
            <a:ext cx="4069079" cy="2400998"/>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01.2  </a:t>
            </a:r>
            <a:r>
              <a:rPr sz="1250" b="0">
                <a:solidFill>
                  <a:srgbClr val="000000"/>
                </a:solidFill>
                <a:latin typeface="Arial"/>
              </a:rPr>
              <a:t>Figure 1: which two letters show where meristem tissue is found?  </a:t>
            </a:r>
            <a:r>
              <a:rPr sz="1250" b="0">
                <a:solidFill>
                  <a:srgbClr val="5A5A5A"/>
                </a:solidFill>
                <a:latin typeface="Arial"/>
              </a:rPr>
              <a:t>[1]</a:t>
            </a:r>
          </a:p>
          <a:p>
            <a:pPr algn="l">
              <a:spcBef>
                <a:spcPts val="200"/>
              </a:spcBef>
              <a:spcAft>
                <a:spcPts val="0"/>
              </a:spcAft>
            </a:pPr>
            <a:r>
              <a:rPr sz="1200" b="1">
                <a:solidFill>
                  <a:srgbClr val="009900"/>
                </a:solidFill>
                <a:latin typeface="Arial"/>
              </a:rPr>
              <a:t>A and D (1)</a:t>
            </a:r>
          </a:p>
          <a:p>
            <a:pPr algn="l">
              <a:spcBef>
                <a:spcPts val="200"/>
              </a:spcBef>
              <a:spcAft>
                <a:spcPts val="0"/>
              </a:spcAft>
            </a:pPr>
            <a:r>
              <a:rPr sz="1200" b="0">
                <a:solidFill>
                  <a:srgbClr val="009900"/>
                </a:solidFill>
                <a:latin typeface="Arial"/>
              </a:rPr>
              <a:t>Both letters needed, in either order. A third letter written: 0 marks.</a:t>
            </a:r>
          </a:p>
        </p:txBody>
      </p:sp>
      <p:sp>
        <p:nvSpPr>
          <p:cNvPr id="12" name="Rectangle 11"/>
          <p:cNvSpPr/>
          <p:nvPr/>
        </p:nvSpPr>
        <p:spPr>
          <a:xfrm>
            <a:off x="7744968" y="1143000"/>
            <a:ext cx="6949440" cy="393192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Saving a rare plant</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5" name="TextBox 14"/>
          <p:cNvSpPr txBox="1"/>
          <p:nvPr/>
        </p:nvSpPr>
        <p:spPr>
          <a:xfrm>
            <a:off x="7882128" y="1572768"/>
            <a:ext cx="6675120" cy="3447287"/>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Calculate the percentage of the seeds that grew into new plants.  </a:t>
            </a:r>
            <a:r>
              <a:rPr sz="1250" b="0">
                <a:solidFill>
                  <a:srgbClr val="5A5A5A"/>
                </a:solidFill>
                <a:latin typeface="Arial"/>
              </a:rPr>
              <a:t>[2]</a:t>
            </a:r>
          </a:p>
          <a:p>
            <a:pPr algn="l">
              <a:spcBef>
                <a:spcPts val="200"/>
              </a:spcBef>
              <a:spcAft>
                <a:spcPts val="0"/>
              </a:spcAft>
            </a:pPr>
            <a:r>
              <a:rPr sz="1200" b="1">
                <a:solidFill>
                  <a:srgbClr val="009900"/>
                </a:solidFill>
                <a:latin typeface="Arial"/>
              </a:rPr>
              <a:t>18 ÷ 200 × 100 (1)   = 9 (%) (1)</a:t>
            </a:r>
          </a:p>
          <a:p>
            <a:pPr algn="l">
              <a:spcBef>
                <a:spcPts val="200"/>
              </a:spcBef>
              <a:spcAft>
                <a:spcPts val="0"/>
              </a:spcAft>
            </a:pPr>
            <a:r>
              <a:rPr sz="1200" b="0">
                <a:solidFill>
                  <a:srgbClr val="009900"/>
                </a:solidFill>
                <a:latin typeface="Arial"/>
              </a:rPr>
              <a:t>Correct answer with no working = 2 marks. </a:t>
            </a:r>
            <a:r>
              <a:rPr sz="1200" b="1">
                <a:solidFill>
                  <a:srgbClr val="009900"/>
                </a:solidFill>
                <a:latin typeface="Arial"/>
              </a:rPr>
              <a:t>allow</a:t>
            </a:r>
            <a:r>
              <a:rPr sz="1200" b="0">
                <a:solidFill>
                  <a:srgbClr val="009900"/>
                </a:solidFill>
                <a:latin typeface="Arial"/>
              </a:rPr>
              <a:t> 0.09 × 100 for the first mark. </a:t>
            </a:r>
            <a:r>
              <a:rPr sz="1200" b="1">
                <a:solidFill>
                  <a:srgbClr val="009900"/>
                </a:solidFill>
                <a:latin typeface="Arial"/>
              </a:rPr>
              <a:t>do not accept</a:t>
            </a:r>
            <a:r>
              <a:rPr sz="1200" b="0">
                <a:solidFill>
                  <a:srgbClr val="009900"/>
                </a:solidFill>
                <a:latin typeface="Arial"/>
              </a:rPr>
              <a:t> 0.09 as the final answer (no × 100) for the second mark.</a:t>
            </a:r>
          </a:p>
          <a:p>
            <a:pPr algn="l">
              <a:spcBef>
                <a:spcPts val="900"/>
              </a:spcBef>
              <a:spcAft>
                <a:spcPts val="0"/>
              </a:spcAft>
            </a:pPr>
            <a:r>
              <a:rPr sz="1250" b="1">
                <a:solidFill>
                  <a:srgbClr val="000000"/>
                </a:solidFill>
                <a:latin typeface="Arial"/>
              </a:rPr>
              <a:t>02.2  </a:t>
            </a:r>
            <a:r>
              <a:rPr sz="1250" b="0">
                <a:solidFill>
                  <a:srgbClr val="000000"/>
                </a:solidFill>
                <a:latin typeface="Arial"/>
              </a:rPr>
              <a:t>Use Table 1 to give one advantage of cloning the plant from meristem cells.  </a:t>
            </a:r>
            <a:r>
              <a:rPr sz="1250" b="0">
                <a:solidFill>
                  <a:srgbClr val="5A5A5A"/>
                </a:solidFill>
                <a:latin typeface="Arial"/>
              </a:rPr>
              <a:t>[1]</a:t>
            </a:r>
          </a:p>
          <a:p>
            <a:pPr algn="l">
              <a:spcBef>
                <a:spcPts val="200"/>
              </a:spcBef>
              <a:spcAft>
                <a:spcPts val="0"/>
              </a:spcAft>
            </a:pPr>
            <a:r>
              <a:rPr sz="1200" b="1">
                <a:solidFill>
                  <a:srgbClr val="009900"/>
                </a:solidFill>
                <a:latin typeface="Arial"/>
              </a:rPr>
              <a:t>many more new plants (450 compared with 18) (1)</a:t>
            </a:r>
          </a:p>
          <a:p>
            <a:pPr algn="l">
              <a:spcBef>
                <a:spcPts val="200"/>
              </a:spcBef>
              <a:spcAft>
                <a:spcPts val="0"/>
              </a:spcAft>
            </a:pPr>
            <a:r>
              <a:rPr sz="1200" b="1">
                <a:solidFill>
                  <a:srgbClr val="009900"/>
                </a:solidFill>
                <a:latin typeface="Arial"/>
              </a:rPr>
              <a:t>allow</a:t>
            </a:r>
            <a:r>
              <a:rPr sz="1200" b="0">
                <a:solidFill>
                  <a:srgbClr val="009900"/>
                </a:solidFill>
                <a:latin typeface="Arial"/>
              </a:rPr>
              <a:t> many plants from only one shoot tip / from a small piece of one plant. </a:t>
            </a:r>
            <a:r>
              <a:rPr sz="1200" b="1">
                <a:solidFill>
                  <a:srgbClr val="009900"/>
                </a:solidFill>
                <a:latin typeface="Arial"/>
              </a:rPr>
              <a:t>ignore</a:t>
            </a:r>
            <a:r>
              <a:rPr sz="1200" b="0">
                <a:solidFill>
                  <a:srgbClr val="009900"/>
                </a:solidFill>
                <a:latin typeface="Arial"/>
              </a:rPr>
              <a:t> “cheaper” (not in the table).</a:t>
            </a:r>
          </a:p>
          <a:p>
            <a:pPr algn="l">
              <a:spcBef>
                <a:spcPts val="900"/>
              </a:spcBef>
              <a:spcAft>
                <a:spcPts val="0"/>
              </a:spcAft>
            </a:pPr>
            <a:r>
              <a:rPr sz="1250" b="1">
                <a:solidFill>
                  <a:srgbClr val="000000"/>
                </a:solidFill>
                <a:latin typeface="Arial"/>
              </a:rPr>
              <a:t>02.3  </a:t>
            </a:r>
            <a:r>
              <a:rPr sz="1250" b="0">
                <a:solidFill>
                  <a:srgbClr val="000000"/>
                </a:solidFill>
                <a:latin typeface="Arial"/>
              </a:rPr>
              <a:t>Which statement about the 450 cloned plants is correct?  </a:t>
            </a:r>
            <a:r>
              <a:rPr sz="1250" b="0">
                <a:solidFill>
                  <a:srgbClr val="5A5A5A"/>
                </a:solidFill>
                <a:latin typeface="Arial"/>
              </a:rPr>
              <a:t>[1]</a:t>
            </a:r>
          </a:p>
          <a:p>
            <a:pPr algn="l">
              <a:spcBef>
                <a:spcPts val="200"/>
              </a:spcBef>
              <a:spcAft>
                <a:spcPts val="0"/>
              </a:spcAft>
            </a:pPr>
            <a:r>
              <a:rPr sz="1200" b="1">
                <a:solidFill>
                  <a:srgbClr val="009900"/>
                </a:solidFill>
                <a:latin typeface="Arial"/>
              </a:rPr>
              <a:t>They are all genetically identical. (1)</a:t>
            </a:r>
          </a:p>
          <a:p>
            <a:pPr algn="l">
              <a:spcBef>
                <a:spcPts val="900"/>
              </a:spcBef>
              <a:spcAft>
                <a:spcPts val="0"/>
              </a:spcAft>
            </a:pPr>
            <a:r>
              <a:rPr sz="1250" b="1">
                <a:solidFill>
                  <a:srgbClr val="000000"/>
                </a:solidFill>
                <a:latin typeface="Arial"/>
              </a:rPr>
              <a:t>02.4  </a:t>
            </a:r>
            <a:r>
              <a:rPr sz="1250" b="0">
                <a:solidFill>
                  <a:srgbClr val="000000"/>
                </a:solidFill>
                <a:latin typeface="Arial"/>
              </a:rPr>
              <a:t>Suggest one disadvantage of growing this rare plant only as clones.  </a:t>
            </a:r>
            <a:r>
              <a:rPr sz="1250" b="0">
                <a:solidFill>
                  <a:srgbClr val="5A5A5A"/>
                </a:solidFill>
                <a:latin typeface="Arial"/>
              </a:rPr>
              <a:t>[1]</a:t>
            </a:r>
          </a:p>
          <a:p>
            <a:pPr algn="l">
              <a:spcBef>
                <a:spcPts val="200"/>
              </a:spcBef>
              <a:spcAft>
                <a:spcPts val="0"/>
              </a:spcAft>
            </a:pPr>
            <a:r>
              <a:rPr sz="1200" b="1">
                <a:solidFill>
                  <a:srgbClr val="009900"/>
                </a:solidFill>
                <a:latin typeface="Arial"/>
              </a:rPr>
              <a:t>there is no (genetic) variation, so one new disease could kill them all (1)</a:t>
            </a:r>
          </a:p>
          <a:p>
            <a:pPr algn="l">
              <a:spcBef>
                <a:spcPts val="200"/>
              </a:spcBef>
              <a:spcAft>
                <a:spcPts val="0"/>
              </a:spcAft>
            </a:pPr>
            <a:r>
              <a:rPr sz="1200" b="1">
                <a:solidFill>
                  <a:srgbClr val="009900"/>
                </a:solidFill>
                <a:latin typeface="Arial"/>
              </a:rPr>
              <a:t>allow</a:t>
            </a:r>
            <a:r>
              <a:rPr sz="1200" b="0">
                <a:solidFill>
                  <a:srgbClr val="009900"/>
                </a:solidFill>
                <a:latin typeface="Arial"/>
              </a:rPr>
              <a:t> no variation; they could all be killed by one disease; they could not adapt to a change in the environment. </a:t>
            </a:r>
            <a:r>
              <a:rPr sz="1200" b="1">
                <a:solidFill>
                  <a:srgbClr val="009900"/>
                </a:solidFill>
                <a:latin typeface="Arial"/>
              </a:rPr>
              <a:t>do not accept</a:t>
            </a:r>
            <a:r>
              <a:rPr sz="1200" b="0">
                <a:solidFill>
                  <a:srgbClr val="009900"/>
                </a:solidFill>
                <a:latin typeface="Arial"/>
              </a:rPr>
              <a:t> “they are all the same” with no link to variation, disease or change.</a:t>
            </a:r>
          </a:p>
        </p:txBody>
      </p:sp>
      <p:sp>
        <p:nvSpPr>
          <p:cNvPr id="16" name="Rectangle 15"/>
          <p:cNvSpPr/>
          <p:nvPr/>
        </p:nvSpPr>
        <p:spPr>
          <a:xfrm>
            <a:off x="548640" y="5212080"/>
            <a:ext cx="6949440" cy="3108959"/>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8368"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Therapeutic cloning</a:t>
            </a:r>
          </a:p>
        </p:txBody>
      </p:sp>
      <p:sp>
        <p:nvSpPr>
          <p:cNvPr id="18" name="TextBox 17"/>
          <p:cNvSpPr txBox="1"/>
          <p:nvPr/>
        </p:nvSpPr>
        <p:spPr>
          <a:xfrm>
            <a:off x="6400799"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19" name="TextBox 18"/>
          <p:cNvSpPr txBox="1"/>
          <p:nvPr/>
        </p:nvSpPr>
        <p:spPr>
          <a:xfrm>
            <a:off x="685800" y="5641848"/>
            <a:ext cx="6675120" cy="2624327"/>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03.1  </a:t>
            </a:r>
            <a:r>
              <a:rPr sz="1250" b="0">
                <a:solidFill>
                  <a:srgbClr val="000000"/>
                </a:solidFill>
                <a:latin typeface="Arial"/>
              </a:rPr>
              <a:t>What is produced in therapeutic cloning?  </a:t>
            </a:r>
            <a:r>
              <a:rPr sz="1250" b="0">
                <a:solidFill>
                  <a:srgbClr val="5A5A5A"/>
                </a:solidFill>
                <a:latin typeface="Arial"/>
              </a:rPr>
              <a:t>[1]</a:t>
            </a:r>
          </a:p>
          <a:p>
            <a:pPr algn="l">
              <a:spcBef>
                <a:spcPts val="200"/>
              </a:spcBef>
              <a:spcAft>
                <a:spcPts val="0"/>
              </a:spcAft>
            </a:pPr>
            <a:r>
              <a:rPr sz="1200" b="1">
                <a:solidFill>
                  <a:srgbClr val="009900"/>
                </a:solidFill>
                <a:latin typeface="Arial"/>
              </a:rPr>
              <a:t>An embryo with the same genes as the patient (1)</a:t>
            </a:r>
          </a:p>
          <a:p>
            <a:pPr algn="l">
              <a:spcBef>
                <a:spcPts val="200"/>
              </a:spcBef>
              <a:spcAft>
                <a:spcPts val="0"/>
              </a:spcAft>
            </a:pPr>
            <a:r>
              <a:rPr sz="1200" b="0">
                <a:solidFill>
                  <a:srgbClr val="009900"/>
                </a:solidFill>
                <a:latin typeface="Arial"/>
              </a:rPr>
              <a:t>More than one box ticked: 0 marks.</a:t>
            </a:r>
          </a:p>
          <a:p>
            <a:pPr algn="l">
              <a:spcBef>
                <a:spcPts val="900"/>
              </a:spcBef>
              <a:spcAft>
                <a:spcPts val="0"/>
              </a:spcAft>
            </a:pPr>
            <a:r>
              <a:rPr sz="1250" b="1">
                <a:solidFill>
                  <a:srgbClr val="000000"/>
                </a:solidFill>
                <a:latin typeface="Arial"/>
              </a:rPr>
              <a:t>03.2  </a:t>
            </a:r>
            <a:r>
              <a:rPr sz="1250" b="0">
                <a:solidFill>
                  <a:srgbClr val="000000"/>
                </a:solidFill>
                <a:latin typeface="Arial"/>
              </a:rPr>
              <a:t>Explain why stem cells from therapeutic cloning are better for this patient than stem cells from another person.  </a:t>
            </a:r>
            <a:r>
              <a:rPr sz="1250" b="0">
                <a:solidFill>
                  <a:srgbClr val="5A5A5A"/>
                </a:solidFill>
                <a:latin typeface="Arial"/>
              </a:rPr>
              <a:t>[2]</a:t>
            </a:r>
          </a:p>
          <a:p>
            <a:pPr algn="l">
              <a:spcBef>
                <a:spcPts val="200"/>
              </a:spcBef>
              <a:spcAft>
                <a:spcPts val="0"/>
              </a:spcAft>
            </a:pPr>
            <a:r>
              <a:rPr sz="1200" b="1">
                <a:solidFill>
                  <a:srgbClr val="009900"/>
                </a:solidFill>
                <a:latin typeface="Arial"/>
              </a:rPr>
              <a:t>the cells (from the cloned embryo) have the same genes as the patient (1)</a:t>
            </a:r>
          </a:p>
          <a:p>
            <a:pPr algn="l">
              <a:spcBef>
                <a:spcPts val="200"/>
              </a:spcBef>
              <a:spcAft>
                <a:spcPts val="0"/>
              </a:spcAft>
            </a:pPr>
            <a:r>
              <a:rPr sz="1200" b="1">
                <a:solidFill>
                  <a:srgbClr val="009900"/>
                </a:solidFill>
                <a:latin typeface="Arial"/>
              </a:rPr>
              <a:t>so they are not rejected by the patient's body / cells from another person may be rejected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body recognises the cells as its own. </a:t>
            </a:r>
            <a:r>
              <a:rPr sz="1200" b="1">
                <a:solidFill>
                  <a:srgbClr val="009900"/>
                </a:solidFill>
                <a:latin typeface="Arial"/>
              </a:rPr>
              <a:t>do not accept</a:t>
            </a:r>
            <a:r>
              <a:rPr sz="1200" b="0">
                <a:solidFill>
                  <a:srgbClr val="009900"/>
                </a:solidFill>
                <a:latin typeface="Arial"/>
              </a:rPr>
              <a:t> “because they are stem cells” or “because they are young”.</a:t>
            </a:r>
          </a:p>
        </p:txBody>
      </p:sp>
      <p:sp>
        <p:nvSpPr>
          <p:cNvPr id="20" name="Rectangle 19"/>
          <p:cNvSpPr/>
          <p:nvPr/>
        </p:nvSpPr>
        <p:spPr>
          <a:xfrm>
            <a:off x="7744968" y="5212080"/>
            <a:ext cx="6949440" cy="3108959"/>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54696"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Helping people with paralysis</a:t>
            </a:r>
          </a:p>
        </p:txBody>
      </p:sp>
      <p:sp>
        <p:nvSpPr>
          <p:cNvPr id="22" name="TextBox 21"/>
          <p:cNvSpPr txBox="1"/>
          <p:nvPr/>
        </p:nvSpPr>
        <p:spPr>
          <a:xfrm>
            <a:off x="13597128"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23" name="TextBox 22"/>
          <p:cNvSpPr txBox="1"/>
          <p:nvPr/>
        </p:nvSpPr>
        <p:spPr>
          <a:xfrm>
            <a:off x="7882128" y="5641848"/>
            <a:ext cx="6675120" cy="2624327"/>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  </a:t>
            </a:r>
            <a:r>
              <a:rPr sz="1250" b="0">
                <a:solidFill>
                  <a:srgbClr val="000000"/>
                </a:solidFill>
                <a:latin typeface="Arial"/>
              </a:rPr>
              <a:t>Describe how stem cells might be used to help a person with paralysis.  </a:t>
            </a:r>
            <a:r>
              <a:rPr sz="1250" b="0">
                <a:solidFill>
                  <a:srgbClr val="5A5A5A"/>
                </a:solidFill>
                <a:latin typeface="Arial"/>
              </a:rPr>
              <a:t>[2]</a:t>
            </a:r>
          </a:p>
          <a:p>
            <a:pPr algn="l">
              <a:spcBef>
                <a:spcPts val="200"/>
              </a:spcBef>
              <a:spcAft>
                <a:spcPts val="0"/>
              </a:spcAft>
            </a:pPr>
            <a:r>
              <a:rPr sz="1200" b="1">
                <a:solidFill>
                  <a:srgbClr val="009900"/>
                </a:solidFill>
                <a:latin typeface="Arial"/>
              </a:rPr>
              <a:t>(embryonic) stem cells could be made to differentiate into nerve cells (1)</a:t>
            </a:r>
          </a:p>
          <a:p>
            <a:pPr algn="l">
              <a:spcBef>
                <a:spcPts val="200"/>
              </a:spcBef>
              <a:spcAft>
                <a:spcPts val="0"/>
              </a:spcAft>
            </a:pPr>
            <a:r>
              <a:rPr sz="1200" b="1">
                <a:solidFill>
                  <a:srgbClr val="009900"/>
                </a:solidFill>
                <a:latin typeface="Arial"/>
              </a:rPr>
              <a:t>these could replace the damaged nerve cells / repair the damage (1)</a:t>
            </a:r>
          </a:p>
          <a:p>
            <a:pPr algn="l">
              <a:spcBef>
                <a:spcPts val="200"/>
              </a:spcBef>
              <a:spcAft>
                <a:spcPts val="0"/>
              </a:spcAft>
            </a:pPr>
            <a:r>
              <a:rPr sz="1200" b="1">
                <a:solidFill>
                  <a:srgbClr val="009900"/>
                </a:solidFill>
                <a:latin typeface="Arial"/>
              </a:rPr>
              <a:t>allow</a:t>
            </a:r>
            <a:r>
              <a:rPr sz="1200" b="0">
                <a:solidFill>
                  <a:srgbClr val="009900"/>
                </a:solidFill>
                <a:latin typeface="Arial"/>
              </a:rPr>
              <a:t> “turned into” for differentiate. </a:t>
            </a:r>
            <a:r>
              <a:rPr sz="1200" b="1">
                <a:solidFill>
                  <a:srgbClr val="009900"/>
                </a:solidFill>
                <a:latin typeface="Arial"/>
              </a:rPr>
              <a:t>allow</a:t>
            </a:r>
            <a:r>
              <a:rPr sz="1200" b="0">
                <a:solidFill>
                  <a:srgbClr val="009900"/>
                </a:solidFill>
                <a:latin typeface="Arial"/>
              </a:rPr>
              <a:t> so the person may be able to move again, for the second mark, if linked to new nerve cells. </a:t>
            </a:r>
            <a:r>
              <a:rPr sz="1200" b="1">
                <a:solidFill>
                  <a:srgbClr val="009900"/>
                </a:solidFill>
                <a:latin typeface="Arial"/>
              </a:rPr>
              <a:t>ignore</a:t>
            </a:r>
            <a:r>
              <a:rPr sz="1200" b="0">
                <a:solidFill>
                  <a:srgbClr val="009900"/>
                </a:solidFill>
                <a:latin typeface="Arial"/>
              </a:rPr>
              <a:t> “cure”. </a:t>
            </a:r>
            <a:r>
              <a:rPr sz="1200" b="1">
                <a:solidFill>
                  <a:srgbClr val="009900"/>
                </a:solidFill>
                <a:latin typeface="Arial"/>
              </a:rPr>
              <a:t>do not accept</a:t>
            </a:r>
            <a:r>
              <a:rPr sz="1200" b="0">
                <a:solidFill>
                  <a:srgbClr val="009900"/>
                </a:solidFill>
                <a:latin typeface="Arial"/>
              </a:rPr>
              <a:t> “stem cells divide into nerve cells” for the first mark.</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L7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L7 · Stem cells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Scientists are researching the use of embryonic stem cells to treat conditions such as diabetes. Evaluate the use of embryonic stem cells in medical treatments.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balanced evaluation. Benefits, at least one practical risk and at least one ethical or religious issue are described, and a conclusion is given with a supporting reason.</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Benefits and at least one risk or ethical issue are described, with some balance, or one side only is described in detail. A conclusion may be given without a clear reason.</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about benefits or objections, with little detail.</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Embryonic stem cells can differentiate into most types of human cell, so they may be able to help people with conditions such as diabetes or paralysis by replacing damaged cells. If the embryo is made by therapeutic cloning, the cells have the same genes as the patient, so they are not rejected. However, there are risks: a virus could be passed on with the cells, and the cells might divide out of control and form a tumour. The treatments are still being researched, so we do not know if they are safe in the long term. Taking the stem cells destroys the embryo. Some people, including some religious groups, believe an embryo has the same right to life as a person, so they object. Others think helping patients matters more, especially when spare embryos would not be used anyway. I think the research should continue, because it may help many people, but only with strict laws and careful testing.</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1">
                <a:solidFill>
                  <a:srgbClr val="009900"/>
                </a:solidFill>
                <a:latin typeface="Arial"/>
              </a:rPr>
              <a:t>Benefits:</a:t>
            </a:r>
            <a:r>
              <a:rPr sz="1500" b="0">
                <a:solidFill>
                  <a:srgbClr val="009900"/>
                </a:solidFill>
                <a:latin typeface="Arial"/>
              </a:rPr>
              <a:t> embryonic stem cells can differentiate into most types of human cell; they may be able to help conditions such as diabetes and paralysis; they could replace damaged cells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in therapeutic cloning the embryo has the same genes as the patient, so the cells are not rejected; research helps scientists understand how diseases develop</a:t>
            </a:r>
          </a:p>
          <a:p>
            <a:pPr algn="l" marL="182880" indent="-182880">
              <a:spcBef>
                <a:spcPts val="200"/>
              </a:spcBef>
              <a:spcAft>
                <a:spcPts val="0"/>
              </a:spcAft>
              <a:buClr>
                <a:srgbClr val="009900"/>
              </a:buClr>
              <a:buSzPct val="100000"/>
              <a:buFont typeface="Arial"/>
              <a:buChar char="•"/>
            </a:pPr>
            <a:r>
              <a:rPr sz="1500" b="1">
                <a:solidFill>
                  <a:srgbClr val="009900"/>
                </a:solidFill>
                <a:latin typeface="Arial"/>
              </a:rPr>
              <a:t>Risks:</a:t>
            </a:r>
            <a:r>
              <a:rPr sz="1500" b="0">
                <a:solidFill>
                  <a:srgbClr val="009900"/>
                </a:solidFill>
                <a:latin typeface="Arial"/>
              </a:rPr>
              <a:t> a viral infection could be passed on with the cells; the cells might divide out of control (a tumour)</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treatments are new, still being researched, and long-term effects are not known; treatments may not work</a:t>
            </a:r>
          </a:p>
          <a:p>
            <a:pPr algn="l" marL="182880" indent="-182880">
              <a:spcBef>
                <a:spcPts val="200"/>
              </a:spcBef>
              <a:spcAft>
                <a:spcPts val="0"/>
              </a:spcAft>
              <a:buClr>
                <a:srgbClr val="009900"/>
              </a:buClr>
              <a:buSzPct val="100000"/>
              <a:buFont typeface="Arial"/>
              <a:buChar char="•"/>
            </a:pPr>
            <a:r>
              <a:rPr sz="1500" b="1">
                <a:solidFill>
                  <a:srgbClr val="009900"/>
                </a:solidFill>
                <a:latin typeface="Arial"/>
              </a:rPr>
              <a:t>Ethical and religious issues:</a:t>
            </a:r>
            <a:r>
              <a:rPr sz="1500" b="0">
                <a:solidFill>
                  <a:srgbClr val="009900"/>
                </a:solidFill>
                <a:latin typeface="Arial"/>
              </a:rPr>
              <a:t> taking the stem cells destroys the embryo; some people, including some religious groups, believe an early embryo should have the same right to life as a person</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others think the benefits to patients matter more; spare embryos from fertility treatment would not be used anyway; in the UK, research is allowed only on embryos up to 14 days old, with consent</a:t>
            </a:r>
          </a:p>
          <a:p>
            <a:pPr algn="l" marL="182880" indent="-182880">
              <a:spcBef>
                <a:spcPts val="200"/>
              </a:spcBef>
              <a:spcAft>
                <a:spcPts val="0"/>
              </a:spcAft>
              <a:buClr>
                <a:srgbClr val="009900"/>
              </a:buClr>
              <a:buSzPct val="100000"/>
              <a:buFont typeface="Arial"/>
              <a:buChar char="•"/>
            </a:pPr>
            <a:r>
              <a:rPr sz="1500" b="1">
                <a:solidFill>
                  <a:srgbClr val="009900"/>
                </a:solidFill>
                <a:latin typeface="Arial"/>
              </a:rPr>
              <a:t>Conclusion:</a:t>
            </a:r>
            <a:r>
              <a:rPr sz="1500" b="0">
                <a:solidFill>
                  <a:srgbClr val="009900"/>
                </a:solidFill>
                <a:latin typeface="Arial"/>
              </a:rPr>
              <a:t> any conclusion with a reason (for, against, or “only if ...”) scores the same as the one in the model answer</a:t>
            </a:r>
          </a:p>
          <a:p>
            <a:pPr algn="l">
              <a:spcBef>
                <a:spcPts val="200"/>
              </a:spcBef>
              <a:spcAft>
                <a:spcPts val="0"/>
              </a:spcAft>
            </a:pPr>
            <a:r>
              <a:rPr sz="1500" b="0">
                <a:solidFill>
                  <a:srgbClr val="009900"/>
                </a:solidFill>
                <a:latin typeface="Arial"/>
              </a:rPr>
              <a:t>An answer about only one side (only benefits, or only objections) cannot reach Level 3. </a:t>
            </a:r>
            <a:r>
              <a:rPr sz="1500" b="1">
                <a:solidFill>
                  <a:srgbClr val="009900"/>
                </a:solidFill>
                <a:latin typeface="Arial"/>
              </a:rPr>
              <a:t>ignore</a:t>
            </a:r>
            <a:r>
              <a:rPr sz="1500" b="0">
                <a:solidFill>
                  <a:srgbClr val="009900"/>
                </a:solidFill>
                <a:latin typeface="Arial"/>
              </a:rPr>
              <a:t> “it is wrong” / “it is fine” with no reason.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L7 Stem cells</dc:title>
  <dc:subject>AQA GCSE Biology B1 Cell biology</dc:subject>
  <dc:creator>sciencegcse.co.uk</dc:creator>
  <cp:keywords/>
  <dc:description/>
  <cp:lastModifiedBy>sciencegcse.co.uk</cp:lastModifiedBy>
  <cp:revision>1</cp:revision>
  <dcterms:created xsi:type="dcterms:W3CDTF">2026-10-20T02:56:31Z</dcterms:created>
  <dcterms:modified xsi:type="dcterms:W3CDTF">2026-10-20T02:56:31Z</dcterms:modified>
  <cp:category/>
</cp:coreProperties>
</file>