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L7 (Q1, Q2) and B1 L1 (Q3). The picture is a painting of a purple crystal dissolving at the bottom of a beaker of still water: the purple is darkest near the crystal and fades upwards. Ask the class what they can see, and what the beaker will look like in an hour, and tomorrow. Q3 leads into today: the cell membrane controls what goes in and out of a cell, and diffusion is one of the ways substances cross it. Suggested 60 min: slides 1-3 (8 min); slides 4-9 (15 min); slides 10-13 (10 min); slides 14-18 (12 min); Mandatory worksheet started in class (10 min), finished for homework; exit ticket slides 22-23 (5 min). Use slides 19-21 if time allows. Homework: online lesson quiz and the B1 L8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L8) follows the same 12 screens as this PowerPoint, so students can go over it at home. There are three checkpoints along the way. Link Q3 to today: the cell membrane controls what goes in and out, and many small substances, such as oxygen and carbon dioxide, cross it by diffusion. Look at the demonstration beaker now, if you set one up: how far has the purple spread?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how does the smell of toast reach you from the other side of the kitchen? (Its particles spread out through the air by diffusion; moving air carries them too, which speeds it up.) Ask: your cells make urea all the time. What would happen if it could not get out of them? (It would build up; we come back to this on slide 10.) 'Gas exchange' and 'excretion' are only tags here: the lungs are B2 L9.</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a real demonstration if you can, before the slide: drop one small crystal of potassium manganate(VII) (also called potassium permanganate) into a tall beaker of still water with tweezers, and leave it on the front bench all lesson. Teacher demonstration only: it is harmful, an oxidiser and stains skin and clothes; wear eye protection. Food colouring dropped gently down the side of the beaker works too. Do not stir: the water must be still. Ask: what is moving? (Particles of the dye: they are far too small to see; the colour shows where they are.) Point at the three zoom circles: more particles in the same volume means a higher concentration. Concentration is the amount of a substance in a given volume. Diffusion happens in gases too: a smell spreading through a room. Link to B1 L1: the cell membrane controls what goes in and out of a cell; many small substances cross it by diffusion. Come back to the beaker at the end of the lesson: the colour will have spread further. Clicks: one key fact a click (the last one green), then the zoom circles. The painting is the same picture as screen 1 of the online lesson, where students can zoom in on three places.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differences and ask: what is different between the painting and the diagram? Take ideas, then reveal them one by one (each click puts its number on both pictures; the last click shows what is the same). Key message: a particle diagram is a model, simplified on purpose. A small crystal holds about a hundred billion billion particles (10²⁰); no diagram could draw them. The dashed line only helps us count particles on each side: it is not a wall, and particles cross it both ways. The arrow shows the net movement only; each particle zig-zags at random, which is the next slide. Both pictures agree on the science: a higher concentration at the bottom, a net movement upwards.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the GIF run, then open screen 3 online and press Follow one particle: it zig-zags at random and often goes back the way it came. No particle 'knows' where the crowded side is. Then look at the counters: particles cross both ways, but more cross from the left, simply because there are more of them on the left. Net movement = the number crossing one way minus the number crossing back. Example: the counters on the slide show 34 crossing to the right and 11 crossing back: a net movement of 34 − 11 = 23 to the right. The concentration gradient is the difference in concentration between the two sides; the bigger the difference, the faster the net movement. Diffusion needs no energy from respiration: the particles move on their own (their kinetic energy, in physics words). Clicks: one line a click, the definition last (green).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before step 4: when the particles are evenly spread, do they stop moving? Most students say yes. They never stop: particles in a liquid or a gas are always moving. What stops is the net movement, because the same number cross each way. The concentration stays the same everywhere. This is why the purple in the demonstration beaker will end up an even pale purple, not clear. Notice the net movement slows down as it goes: the smaller the difference in concentration, the slower the net movement. That idea comes back on slide 14. Clicks: one step a click, then the green line. The online lesson, screen 4, has the same four steps with Next step.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A tests 'dissolved means gone'; Q2 A tests 'particles want to spread out' and Q2 B 'diffusion needs energy'; Q3 B is the big one: 'evenly spread particles stop moving'.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Follow-up for Q3: so how could you tell, by looking, that the particles in the beaker are still moving when the colour is even? (You cannot see it; the model tells us. Under a microscope, tiny specks of dust in water jiggle about because moving water particles bump into them: this is called Brownian motion, in physics.)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AQA names these examples: oxygen and carbon dioxide in gas exchange, and urea from cells into the blood plasma for excretion in the kidney. Run screen 6 online and tap each chip. Ask for each substance: where is its concentration higher, and why? Oxygen: the cells use it in respiration, so it is low inside them. Carbon dioxide and urea: the cells make them, so they are high inside. Each substance diffuses down its own gradient, at the same time, through the same membrane. The lungs are B2 L9 Lungs and gas exchange; the heart, which pumps the blood between the lungs and the body, is B2 L6. Excretion means removing waste products made in the body: the kidneys excrete urea in urine. Water is the exception students meet next lesson: water across a membrane is osmosis. Clicks: the four table rows, then the two Watch out lines. The GIF lights oxygen, carbon dioxide and urea in turn, as the chips do online.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concentration gradient is the difference in concentration between two areas. In the body it stays steep because cells keep using oxygen and making waste, and the blood keeps moving. Ask the step 4 question before revealing it: what if the blood stopped? (The blood next to the cell would lose its oxygen and fill with waste; no big difference, so very little net movement.) The heart keeps the blood moving (B2 L6 The heart and circulation). Common error: students write that respiration gives the oxygen energy to move into the cell. It does not: the oxygen moves by diffusion; respiration just uses it up, which keeps the concentration inside low. Clicks: one step a click, then the green line. The online lesson, screen 7, has the same four steps.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Mini whiteboards: A, B or C. Listen for 'the same' in Q1 (if the concentrations were the same there would be no net movement) and 'into the cell' in Q2 (that is the way oxygen goes, not carbon dioxide). If several get Q1 or Q2 wrong, go back to slide 10;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so what would happen to the diffusion of urea out of liver cells if the kidneys stopped removing urea from the blood? (Urea would build up in the blood, the difference in concentration would get smaller, and urea would diffuse out of the cells more slowly.)</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AQA names three factors: the difference in concentration (concentration gradient), the temperature, the surface area of the membrane. The distance is the fourth: a thin membrane gives a short diffusion distance (B1 L10 Active transport and exchange surfaces explains why exchange surfaces are thin and have a large surface area). Run the races on screen 9 online: students predict first, on whiteboards, then watch. In explanations, always give the reason: 'warmer, so the particles have more energy and move faster', never 'warmer, so the particles expand'. A bigger concentration gradient and a steeper concentration gradient mean the same: a bigger difference in concentration. Clicks: the four table rows, then the two Watch out lines. The GIF runs the four races in turn: concentration gradient, temperature, surface area, distance.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run it as a class practical or demonstration: half-fill test tubes with agar jelly (it sets like table jelly but does not melt in warm water); stand them in water baths at different temperatures; add the same volume of the same dye on top of each; after a set time, measure how far the colour has moved down with a ruler. Jelly is used because it is still: in water, currents would carry the dye too. Variables: independent, the temperature; dependent, the distance moved in 60 minutes (or the rate); control, the same dye, the same concentration and volume of dye, the same jelly, the same size of tube, the same time. Safety: eye protection; take care with hot water. Maths: rate = distance ÷ time, in mm per minute. Put both quantities in the right units first (worked example 2). Check by multiplying back. This is a mean (average) rate: the dye slows down as it spreads further, because the difference in concentration gets smaller. The graph of these results is on the practice slide (19). Clicks: the five table rows, then the four worked-example lines. Online, screen 10 has a Try it calculator. The picture is an animated GIF: it moves when the slide show runs; print and PDF show its first frame, a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applies slides 11 and 14 to a new situation. Ask first: when you sprint, what happens to the oxygen inside your leg muscle cells? (It is used faster, so its concentration falls.) Then: what does that do to the difference in concentration between the blood and the cells? (Bigger: a steeper gradient, so faster diffusion.) Carbon dioxide is the mirror image. Working muscles warm up to about 39 °C, so diffusion is a little faster too. The heart beats faster and you breathe faster, so the blood keeps the gradients steep (B2 L6 and B2 L9). Respiration releases energy for the muscles to contract; never write that it makes or produces energy. Clicks: the three 'During exercise' lines (this is the online switch moving to Exercising), then the three table rows wipe in from the left. The picture shows both states side by side, at rest on the left and exercising on the right; online, screen 11 switches between them.</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Mini whiteboards. Q2 is the calculation: anyone who picks A divided the wrong way round; write 'rate = distance ÷ time' on the board. Q1 B and C are the two 'slower' changes.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A, 2 B, 3 C. Each click shows one answer and why. Next: practise reading the graph of the jelly results.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5 minutes. Read across from the axis to the line, then down (or across) to the other axis. Use a ruler on the screen if you can. Q4 is between two points: read it from the line of best fit, not from a point. The graph shows the results from slide 15.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Q3: a full answer says what happens to both variables. Q5 uses rate × time = distance, the check from slide 15: 9.6 mm sits between 9.0 mm (20 °C) and 10.2 mm (30 °C), so it makes sense. Q6: the temperature is the independent variable, so it is the one thing that changes.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'the particles want to spread out' scores 0 for that point; 'the colour spreads out' is not enough for the first mark, which needs random movement of particles. Q2: 'the cell pushes it out' scores 0: no energy is used. For more, the B1 L8 Exam questions worksheet (PDF) has five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Q4 checks the big misconception of the lesson: evenly spread particles do not stop moving. The picture shows particles evenly spread, with no arrow: there is no net movement.</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Q3: 'make the jelly thinner' also works (a shorter distance). Homework: the online lesson quiz and the B1 L8 Exam questions worksheet. Look at the demonstration beaker one last time: the purple has spread further, and it will end up an even pale purple. After this slide: the B1 L8 revision notes (4 printable pages), then the worksheets with answers in green: the Mandatory worksheet (everyone), the Challenge worksheet (stretch) and the Alternative worksheet (easier: key notes and very simple tasks). The exam questions mark scheme is the last two slides.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These pages are the textbook for B1 L8: students read them before the lesson, use them to catch up, or revise from them. Page 1 covers screens 1 to 4: what diffusion is, the real beaker and the particle diagram, random movement and net movement, and what happens when the particles are evenly spread.</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These pages are the textbook for B1 L8: students read them before the lesson, use them to catch up, or revise from them. Page 2 covers screens 6 and 7: oxygen, carbon dioxide and urea, and how the body keeps the concentration gradients steep.</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These pages are the textbook for B1 L8: students read them before the lesson, use them to catch up, or revise from them. Page 3 covers screens 9 to 11: the four factors, measuring the rate of diffusion with dye in jelly, the maths, and muscles during exercise.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These pages are the textbook for B1 L8: students read them before the lesson, use them to catch up, or revise from them. Page 4: key words, exam tips and check yourself. Students cover the answers, try every question, then check.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diffusion.html#screen-1" TargetMode="External"/><Relationship Id="rId4" Type="http://schemas.openxmlformats.org/officeDocument/2006/relationships/image" Target="../media/image5.png"/><Relationship Id="rId5" Type="http://schemas.openxmlformats.org/officeDocument/2006/relationships/image" Target="../media/image6.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diffusion.html#screen-2" TargetMode="External"/><Relationship Id="rId4" Type="http://schemas.openxmlformats.org/officeDocument/2006/relationships/image" Target="../media/image7.png"/><Relationship Id="rId5"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diffusion.html#screen-3" TargetMode="External"/><Relationship Id="rId4" Type="http://schemas.openxmlformats.org/officeDocument/2006/relationships/image" Target="../media/image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diffusion.html#screen-4" TargetMode="External"/><Relationship Id="rId4" Type="http://schemas.openxmlformats.org/officeDocument/2006/relationships/image" Target="../media/image10.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diffusion.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diffusion.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diffusion.html#screen-6" TargetMode="External"/><Relationship Id="rId4" Type="http://schemas.openxmlformats.org/officeDocument/2006/relationships/image" Target="../media/image11.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diffusion.html#screen-7" TargetMode="External"/><Relationship Id="rId4" Type="http://schemas.openxmlformats.org/officeDocument/2006/relationships/image" Target="../media/image12.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diffusion.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diffusion.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diffusion.html#screen-9" TargetMode="External"/><Relationship Id="rId4" Type="http://schemas.openxmlformats.org/officeDocument/2006/relationships/image" Target="../media/image13.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diffusion.html#screen-10" TargetMode="External"/><Relationship Id="rId4" Type="http://schemas.openxmlformats.org/officeDocument/2006/relationships/image" Target="../media/image14.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diffusion.html#screen-11" TargetMode="Externa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diffusion.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diffusion.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diffusion.html#quiz" TargetMode="External"/><Relationship Id="rId4" Type="http://schemas.openxmlformats.org/officeDocument/2006/relationships/hyperlink" Target="https://sciencegcse.co.uk/diffusion.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8.png"/><Relationship Id="rId4"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0.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L8: Diffusion</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1967"/>
              </a:spcAft>
            </a:pPr>
            <a:r>
              <a:rPr sz="2600" b="0">
                <a:solidFill>
                  <a:srgbClr val="000000"/>
                </a:solidFill>
                <a:latin typeface="Arial"/>
              </a:rPr>
              <a:t>1. Where are stem cells found in plants?</a:t>
            </a:r>
          </a:p>
          <a:p>
            <a:pPr algn="l">
              <a:spcAft>
                <a:spcPts val="1967"/>
              </a:spcAft>
            </a:pPr>
            <a:r>
              <a:rPr sz="2600" b="0">
                <a:solidFill>
                  <a:srgbClr val="000000"/>
                </a:solidFill>
                <a:latin typeface="Arial"/>
              </a:rPr>
              <a:t>2. Where are the adult stem cells that make blood cells found?</a:t>
            </a:r>
          </a:p>
          <a:p>
            <a:pPr algn="l">
              <a:spcAft>
                <a:spcPts val="1967"/>
              </a:spcAft>
            </a:pPr>
            <a:r>
              <a:rPr sz="2600" b="0">
                <a:solidFill>
                  <a:srgbClr val="000000"/>
                </a:solidFill>
                <a:latin typeface="Arial"/>
              </a:rPr>
              <a:t>3. Which part of a cell controls what goes in and out?</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Diffusion</a:t>
            </a:r>
          </a:p>
          <a:p>
            <a:pPr algn="l">
              <a:spcAft>
                <a:spcPts val="1400"/>
              </a:spcAft>
            </a:pPr>
            <a:r>
              <a:rPr sz="2200" b="0">
                <a:solidFill>
                  <a:srgbClr val="FFFFFF"/>
                </a:solidFill>
                <a:latin typeface="Arial"/>
              </a:rPr>
              <a:t>Concentration</a:t>
            </a:r>
          </a:p>
          <a:p>
            <a:pPr algn="l">
              <a:spcAft>
                <a:spcPts val="1400"/>
              </a:spcAft>
            </a:pPr>
            <a:r>
              <a:rPr sz="2200" b="0">
                <a:solidFill>
                  <a:srgbClr val="FFFFFF"/>
                </a:solidFill>
                <a:latin typeface="Arial"/>
              </a:rPr>
              <a:t>Concentration gradient</a:t>
            </a:r>
          </a:p>
          <a:p>
            <a:pPr algn="l">
              <a:spcAft>
                <a:spcPts val="1400"/>
              </a:spcAft>
            </a:pPr>
            <a:r>
              <a:rPr sz="2200" b="0">
                <a:solidFill>
                  <a:srgbClr val="FFFFFF"/>
                </a:solidFill>
                <a:latin typeface="Arial"/>
              </a:rPr>
              <a:t>Net movement</a:t>
            </a:r>
          </a:p>
          <a:p>
            <a:pPr algn="l">
              <a:spcAft>
                <a:spcPts val="1400"/>
              </a:spcAft>
            </a:pPr>
            <a:r>
              <a:rPr sz="2200" b="0">
                <a:solidFill>
                  <a:srgbClr val="FFFFFF"/>
                </a:solidFill>
                <a:latin typeface="Arial"/>
              </a:rPr>
              <a:t>Urea</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a purple crystal dissolving at the bottom of a glass beaker of still water; the purple is darkest near the crystal and fades upwards."/>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400" b="0">
                <a:solidFill>
                  <a:srgbClr val="5A5A5A"/>
                </a:solidFill>
                <a:latin typeface="Arial"/>
              </a:rPr>
              <a:t>A painting of a purple crystal dissolving in still water.</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In meristems (the tips of roots and shoots).</a:t>
            </a:r>
          </a:p>
          <a:p>
            <a:pPr algn="l">
              <a:spcAft>
                <a:spcPts val="3000"/>
              </a:spcAft>
            </a:pPr>
            <a:r>
              <a:rPr sz="2800" b="1">
                <a:solidFill>
                  <a:srgbClr val="009900"/>
                </a:solidFill>
                <a:latin typeface="Arial"/>
              </a:rPr>
              <a:t>2. In the bone marrow.</a:t>
            </a:r>
          </a:p>
          <a:p>
            <a:pPr algn="l">
              <a:spcAft>
                <a:spcPts val="3000"/>
              </a:spcAft>
            </a:pPr>
            <a:r>
              <a:rPr sz="2800" b="1">
                <a:solidFill>
                  <a:srgbClr val="009900"/>
                </a:solidFill>
                <a:latin typeface="Arial"/>
              </a:rPr>
              <a:t>3. The cell membrane.</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000" b="0">
                <a:solidFill>
                  <a:srgbClr val="000000"/>
                </a:solidFill>
                <a:latin typeface="Arial"/>
              </a:rPr>
              <a:t>• Compare a real beaker of purple water with a particle diagram.</a:t>
            </a:r>
          </a:p>
          <a:p>
            <a:pPr algn="l">
              <a:spcAft>
                <a:spcPts val="800"/>
              </a:spcAft>
            </a:pPr>
            <a:r>
              <a:rPr sz="2000" b="0">
                <a:solidFill>
                  <a:srgbClr val="000000"/>
                </a:solidFill>
                <a:latin typeface="Arial"/>
              </a:rPr>
              <a:t>• Describe diffusion as the net movement of particles.</a:t>
            </a:r>
          </a:p>
          <a:p>
            <a:pPr algn="l">
              <a:spcAft>
                <a:spcPts val="800"/>
              </a:spcAft>
            </a:pPr>
            <a:r>
              <a:rPr sz="2000" b="0">
                <a:solidFill>
                  <a:srgbClr val="000000"/>
                </a:solidFill>
                <a:latin typeface="Arial"/>
              </a:rPr>
              <a:t>• Give examples of diffusion in the body: oxygen, carbon dioxide and urea.</a:t>
            </a:r>
          </a:p>
          <a:p>
            <a:pPr algn="l">
              <a:spcAft>
                <a:spcPts val="800"/>
              </a:spcAft>
            </a:pPr>
            <a:r>
              <a:rPr sz="2000" b="0">
                <a:solidFill>
                  <a:srgbClr val="000000"/>
                </a:solidFill>
                <a:latin typeface="Arial"/>
              </a:rPr>
              <a:t>• Explain the four factors that affect the rate of diffusion.</a:t>
            </a:r>
          </a:p>
          <a:p>
            <a:pPr algn="l">
              <a:spcAft>
                <a:spcPts val="800"/>
              </a:spcAft>
            </a:pPr>
            <a:r>
              <a:rPr sz="2000" b="0">
                <a:solidFill>
                  <a:srgbClr val="000000"/>
                </a:solidFill>
                <a:latin typeface="Arial"/>
              </a:rPr>
              <a:t>• Calculate a rate of diffusion and read a graph.</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Diffusion is the net movement of particles from a higher to a lower concentration.</a:t>
            </a:r>
          </a:p>
          <a:p>
            <a:pPr algn="l">
              <a:spcAft>
                <a:spcPts val="1000"/>
              </a:spcAft>
            </a:pPr>
            <a:r>
              <a:rPr sz="2600" b="1">
                <a:solidFill>
                  <a:srgbClr val="223A5A"/>
                </a:solidFill>
                <a:latin typeface="Arial"/>
              </a:rPr>
              <a:t>Diffusion does not need energy from respiration.</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Diffusion moves substances into and out of every cell in your body, without energy from respiration.</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Oxygen for every cell</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Oxygen for every cell."/>
          <p:cNvPicPr>
            <a:picLocks noChangeAspect="1"/>
          </p:cNvPicPr>
          <p:nvPr/>
        </p:nvPicPr>
        <p:blipFill>
          <a:blip r:embed="rId3"/>
          <a:stretch>
            <a:fillRect/>
          </a:stretch>
        </p:blipFill>
        <p:spPr>
          <a:xfrm>
            <a:off x="1013216" y="2898648"/>
            <a:ext cx="3505686" cy="1097280"/>
          </a:xfrm>
          <a:prstGeom prst="rect">
            <a:avLst/>
          </a:prstGeom>
        </p:spPr>
      </p:pic>
      <p:sp>
        <p:nvSpPr>
          <p:cNvPr id="15" name="TextBox 14"/>
          <p:cNvSpPr txBox="1"/>
          <p:nvPr/>
        </p:nvSpPr>
        <p:spPr>
          <a:xfrm>
            <a:off x="822959"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250 cm³</a:t>
            </a:r>
          </a:p>
        </p:txBody>
      </p:sp>
      <p:sp>
        <p:nvSpPr>
          <p:cNvPr id="16" name="TextBox 15"/>
          <p:cNvSpPr txBox="1"/>
          <p:nvPr/>
        </p:nvSpPr>
        <p:spPr>
          <a:xfrm>
            <a:off x="822959"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of oxygen a minute, at rest</a:t>
            </a:r>
          </a:p>
        </p:txBody>
      </p:sp>
      <p:sp>
        <p:nvSpPr>
          <p:cNvPr id="17" name="TextBox 16"/>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At rest, about 250 cm³ of oxygen diffuses into your blood every minute. Then it diffuses into your cells.</a:t>
            </a:r>
          </a:p>
        </p:txBody>
      </p:sp>
      <p:sp>
        <p:nvSpPr>
          <p:cNvPr id="18" name="Rectangle 17"/>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Gas exchange</a:t>
            </a:r>
          </a:p>
        </p:txBody>
      </p:sp>
      <p:sp>
        <p:nvSpPr>
          <p:cNvPr id="20" name="Rectangle 19"/>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Cleaning your blood</a:t>
            </a:r>
          </a:p>
        </p:txBody>
      </p:sp>
      <p:sp>
        <p:nvSpPr>
          <p:cNvPr id="23" name="Rectangle 22"/>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4" name="Picture 23" descr="Cleaning your blood. Your cells make a waste called urea. It diffuses into your blood, and your kidneys remove it."/>
          <p:cNvPicPr>
            <a:picLocks noChangeAspect="1"/>
          </p:cNvPicPr>
          <p:nvPr/>
        </p:nvPicPr>
        <p:blipFill>
          <a:blip r:embed="rId4"/>
          <a:stretch>
            <a:fillRect/>
          </a:stretch>
        </p:blipFill>
        <p:spPr>
          <a:xfrm>
            <a:off x="5632703" y="2844698"/>
            <a:ext cx="3776472" cy="2265883"/>
          </a:xfrm>
          <a:prstGeom prst="rect">
            <a:avLst/>
          </a:prstGeom>
        </p:spPr>
      </p:pic>
      <p:sp>
        <p:nvSpPr>
          <p:cNvPr id="25" name="TextBox 24"/>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Your cells make a waste called urea. It diffuses into your blood, and your kidneys remove it.</a:t>
            </a:r>
          </a:p>
        </p:txBody>
      </p:sp>
      <p:sp>
        <p:nvSpPr>
          <p:cNvPr id="26" name="Rectangle 25"/>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Excretion</a:t>
            </a:r>
          </a:p>
        </p:txBody>
      </p:sp>
      <p:sp>
        <p:nvSpPr>
          <p:cNvPr id="28" name="Rectangle 27"/>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smell spreads</a:t>
            </a:r>
          </a:p>
        </p:txBody>
      </p:sp>
      <p:sp>
        <p:nvSpPr>
          <p:cNvPr id="31" name="Rectangle 30"/>
          <p:cNvSpPr/>
          <p:nvPr/>
        </p:nvSpPr>
        <p:spPr>
          <a:xfrm>
            <a:off x="1033272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A smell spreads. Particles from hot toast spread through the air. Some reach your nose, so you smell it."/>
          <p:cNvPicPr>
            <a:picLocks noChangeAspect="1"/>
          </p:cNvPicPr>
          <p:nvPr/>
        </p:nvPicPr>
        <p:blipFill>
          <a:blip r:embed="rId5"/>
          <a:stretch>
            <a:fillRect/>
          </a:stretch>
        </p:blipFill>
        <p:spPr>
          <a:xfrm>
            <a:off x="10387584" y="2844698"/>
            <a:ext cx="3776472" cy="2265883"/>
          </a:xfrm>
          <a:prstGeom prst="rect">
            <a:avLst/>
          </a:prstGeom>
        </p:spPr>
      </p:pic>
      <p:sp>
        <p:nvSpPr>
          <p:cNvPr id="33" name="TextBox 32"/>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Particles from hot toast spread through the air. Some reach your nose, so you smell it.</a:t>
            </a:r>
          </a:p>
        </p:txBody>
      </p:sp>
      <p:sp>
        <p:nvSpPr>
          <p:cNvPr id="34" name="Rectangle 33"/>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Diffusion in a gas</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Diffusion: particles spreading out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purple crystal in still water</a:t>
            </a:r>
          </a:p>
        </p:txBody>
      </p:sp>
      <p:pic>
        <p:nvPicPr>
          <p:cNvPr id="13" name="Picture 12" descr="A purple crystal in still water. A painting, not a photograph. Potassium manganate(VII) dissolving."/>
          <p:cNvPicPr>
            <a:picLocks noChangeAspect="1"/>
          </p:cNvPicPr>
          <p:nvPr/>
        </p:nvPicPr>
        <p:blipFill>
          <a:blip r:embed="rId4"/>
          <a:stretch>
            <a:fillRect/>
          </a:stretch>
        </p:blipFill>
        <p:spPr>
          <a:xfrm>
            <a:off x="1197032" y="2103120"/>
            <a:ext cx="4555374" cy="5010912"/>
          </a:xfrm>
          <a:prstGeom prst="rect">
            <a:avLst/>
          </a:prstGeom>
        </p:spPr>
      </p:pic>
      <p:sp>
        <p:nvSpPr>
          <p:cNvPr id="14" name="TextBox 13"/>
          <p:cNvSpPr txBox="1"/>
          <p:nvPr/>
        </p:nvSpPr>
        <p:spPr>
          <a:xfrm>
            <a:off x="685800" y="7187183"/>
            <a:ext cx="5577840" cy="539496"/>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painting, not a photograph.</a:t>
            </a:r>
          </a:p>
          <a:p>
            <a:pPr algn="ctr">
              <a:spcAft>
                <a:spcPts val="0"/>
              </a:spcAft>
            </a:pPr>
            <a:r>
              <a:rPr sz="1400" b="0">
                <a:solidFill>
                  <a:srgbClr val="5A5A5A"/>
                </a:solidFill>
                <a:latin typeface="Arial"/>
              </a:rPr>
              <a:t>Potassium manganate(VII) dissolving.</a:t>
            </a:r>
          </a:p>
        </p:txBody>
      </p:sp>
      <p:sp>
        <p:nvSpPr>
          <p:cNvPr id="15" name="Rectangle 14"/>
          <p:cNvSpPr/>
          <p:nvPr/>
        </p:nvSpPr>
        <p:spPr>
          <a:xfrm>
            <a:off x="6675120" y="1508760"/>
            <a:ext cx="8001000" cy="35204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8" name="TextBox 17"/>
          <p:cNvSpPr txBox="1"/>
          <p:nvPr/>
        </p:nvSpPr>
        <p:spPr>
          <a:xfrm>
            <a:off x="6858000" y="2103120"/>
            <a:ext cx="7635240" cy="2834640"/>
          </a:xfrm>
          <a:prstGeom prst="rect">
            <a:avLst/>
          </a:prstGeom>
          <a:noFill/>
        </p:spPr>
        <p:txBody>
          <a:bodyPr wrap="square" lIns="0" rIns="0" tIns="0" bIns="0" anchor="t">
            <a:spAutoFit/>
          </a:bodyPr>
          <a:lstStyle/>
          <a:p>
            <a:pPr algn="l">
              <a:spcAft>
                <a:spcPts val="2241"/>
              </a:spcAft>
            </a:pPr>
            <a:r>
              <a:rPr sz="1800" b="0">
                <a:solidFill>
                  <a:srgbClr val="000000"/>
                </a:solidFill>
                <a:latin typeface="Arial"/>
              </a:rPr>
              <a:t>The purple crystal is </a:t>
            </a:r>
            <a:r>
              <a:rPr sz="1800" b="1">
                <a:solidFill>
                  <a:srgbClr val="000000"/>
                </a:solidFill>
                <a:latin typeface="Arial"/>
              </a:rPr>
              <a:t>potassium manganate(VII)</a:t>
            </a:r>
            <a:r>
              <a:rPr sz="1800" b="0">
                <a:solidFill>
                  <a:srgbClr val="000000"/>
                </a:solidFill>
                <a:latin typeface="Arial"/>
              </a:rPr>
              <a:t>. It dissolves in the water.</a:t>
            </a:r>
          </a:p>
          <a:p>
            <a:pPr algn="l">
              <a:spcAft>
                <a:spcPts val="2241"/>
              </a:spcAft>
            </a:pPr>
            <a:r>
              <a:rPr sz="1800" b="0">
                <a:solidFill>
                  <a:srgbClr val="000000"/>
                </a:solidFill>
                <a:latin typeface="Arial"/>
              </a:rPr>
              <a:t>Its purple </a:t>
            </a:r>
            <a:r>
              <a:rPr sz="1800" b="1">
                <a:solidFill>
                  <a:srgbClr val="000000"/>
                </a:solidFill>
                <a:latin typeface="Arial"/>
              </a:rPr>
              <a:t>particles</a:t>
            </a:r>
            <a:r>
              <a:rPr sz="1800" b="0">
                <a:solidFill>
                  <a:srgbClr val="000000"/>
                </a:solidFill>
                <a:latin typeface="Arial"/>
              </a:rPr>
              <a:t> spread out on their own, from where they are crowded.</a:t>
            </a:r>
          </a:p>
          <a:p>
            <a:pPr algn="l">
              <a:spcAft>
                <a:spcPts val="2241"/>
              </a:spcAft>
            </a:pPr>
            <a:r>
              <a:rPr sz="1800" b="0">
                <a:solidFill>
                  <a:srgbClr val="000000"/>
                </a:solidFill>
                <a:latin typeface="Arial"/>
              </a:rPr>
              <a:t>The colour is dark where there are lots of particles: a </a:t>
            </a:r>
            <a:r>
              <a:rPr sz="1800" b="1">
                <a:solidFill>
                  <a:srgbClr val="000000"/>
                </a:solidFill>
                <a:latin typeface="Arial"/>
              </a:rPr>
              <a:t>high concentration</a:t>
            </a:r>
            <a:r>
              <a:rPr sz="1800" b="0">
                <a:solidFill>
                  <a:srgbClr val="000000"/>
                </a:solidFill>
                <a:latin typeface="Arial"/>
              </a:rPr>
              <a:t>.</a:t>
            </a:r>
          </a:p>
          <a:p>
            <a:pPr algn="l">
              <a:spcAft>
                <a:spcPts val="2241"/>
              </a:spcAft>
            </a:pPr>
            <a:r>
              <a:rPr sz="1800" b="0">
                <a:solidFill>
                  <a:srgbClr val="000000"/>
                </a:solidFill>
                <a:latin typeface="Arial"/>
              </a:rPr>
              <a:t>This is </a:t>
            </a:r>
            <a:r>
              <a:rPr sz="1800" b="1">
                <a:solidFill>
                  <a:srgbClr val="000000"/>
                </a:solidFill>
                <a:latin typeface="Arial"/>
              </a:rPr>
              <a:t>diffusion</a:t>
            </a:r>
            <a:r>
              <a:rPr sz="1800" b="0">
                <a:solidFill>
                  <a:srgbClr val="000000"/>
                </a:solidFill>
                <a:latin typeface="Arial"/>
              </a:rPr>
              <a:t>. It happens in </a:t>
            </a:r>
            <a:r>
              <a:rPr sz="1800" b="1">
                <a:solidFill>
                  <a:srgbClr val="000000"/>
                </a:solidFill>
                <a:latin typeface="Arial"/>
              </a:rPr>
              <a:t>gases</a:t>
            </a:r>
            <a:r>
              <a:rPr sz="1800" b="0">
                <a:solidFill>
                  <a:srgbClr val="000000"/>
                </a:solidFill>
                <a:latin typeface="Arial"/>
              </a:rPr>
              <a:t> and in </a:t>
            </a:r>
            <a:r>
              <a:rPr sz="1800" b="1">
                <a:solidFill>
                  <a:srgbClr val="000000"/>
                </a:solidFill>
                <a:latin typeface="Arial"/>
              </a:rPr>
              <a:t>solutions</a:t>
            </a:r>
            <a:r>
              <a:rPr sz="1800" b="0">
                <a:solidFill>
                  <a:srgbClr val="000000"/>
                </a:solidFill>
                <a:latin typeface="Arial"/>
              </a:rPr>
              <a:t>.</a:t>
            </a:r>
          </a:p>
          <a:p>
            <a:pPr algn="l">
              <a:spcAft>
                <a:spcPts val="2241"/>
              </a:spcAft>
            </a:pPr>
            <a:r>
              <a:rPr sz="1800" b="1">
                <a:solidFill>
                  <a:srgbClr val="009900"/>
                </a:solidFill>
                <a:latin typeface="Arial"/>
              </a:rPr>
              <a:t>The particles spread from a higher concentration to a lower concentration.</a:t>
            </a:r>
          </a:p>
        </p:txBody>
      </p:sp>
      <p:sp>
        <p:nvSpPr>
          <p:cNvPr id="19" name="Rectangle 18"/>
          <p:cNvSpPr/>
          <p:nvPr/>
        </p:nvSpPr>
        <p:spPr>
          <a:xfrm>
            <a:off x="6675120" y="5166360"/>
            <a:ext cx="800100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675120" y="51663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12280" y="51663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Zoom in</a:t>
            </a:r>
          </a:p>
        </p:txBody>
      </p:sp>
      <p:pic>
        <p:nvPicPr>
          <p:cNvPr id="22" name="Picture 21" descr="Key facts."/>
          <p:cNvPicPr>
            <a:picLocks noChangeAspect="1"/>
          </p:cNvPicPr>
          <p:nvPr/>
        </p:nvPicPr>
        <p:blipFill>
          <a:blip r:embed="rId5"/>
          <a:stretch>
            <a:fillRect/>
          </a:stretch>
        </p:blipFill>
        <p:spPr>
          <a:xfrm>
            <a:off x="7910988" y="5760720"/>
            <a:ext cx="5529262" cy="1965960"/>
          </a:xfrm>
          <a:prstGeom prst="rect">
            <a:avLst/>
          </a:prstGeom>
        </p:spPr>
      </p:pic>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beaker and a particle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A real beaker."/>
          <p:cNvPicPr>
            <a:picLocks noChangeAspect="1"/>
          </p:cNvPicPr>
          <p:nvPr/>
        </p:nvPicPr>
        <p:blipFill>
          <a:blip r:embed="rId4"/>
          <a:stretch>
            <a:fillRect/>
          </a:stretch>
        </p:blipFill>
        <p:spPr>
          <a:xfrm>
            <a:off x="826664" y="2121408"/>
            <a:ext cx="3882043" cy="4270248"/>
          </a:xfrm>
          <a:prstGeom prst="rect">
            <a:avLst/>
          </a:prstGeom>
        </p:spPr>
      </p:pic>
      <p:pic>
        <p:nvPicPr>
          <p:cNvPr id="14" name="SG cmp diagram" descr="Same thing, two ways. A particle diagram."/>
          <p:cNvPicPr>
            <a:picLocks noChangeAspect="1"/>
          </p:cNvPicPr>
          <p:nvPr/>
        </p:nvPicPr>
        <p:blipFill>
          <a:blip r:embed="rId5"/>
          <a:stretch>
            <a:fillRect/>
          </a:stretch>
        </p:blipFill>
        <p:spPr>
          <a:xfrm>
            <a:off x="4983028" y="2121408"/>
            <a:ext cx="3882946" cy="4270248"/>
          </a:xfrm>
          <a:prstGeom prst="rect">
            <a:avLst/>
          </a:prstGeom>
        </p:spPr>
      </p:pic>
      <p:sp>
        <p:nvSpPr>
          <p:cNvPr id="15" name="TextBox 14"/>
          <p:cNvSpPr txBox="1"/>
          <p:nvPr/>
        </p:nvSpPr>
        <p:spPr>
          <a:xfrm>
            <a:off x="826664" y="6464808"/>
            <a:ext cx="3882043"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beaker</a:t>
            </a:r>
          </a:p>
        </p:txBody>
      </p:sp>
      <p:sp>
        <p:nvSpPr>
          <p:cNvPr id="16" name="TextBox 15"/>
          <p:cNvSpPr txBox="1"/>
          <p:nvPr/>
        </p:nvSpPr>
        <p:spPr>
          <a:xfrm>
            <a:off x="4983028" y="6464808"/>
            <a:ext cx="3882946"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particle diagram</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Particles are far too small to see: the dots in the diagram are a model. The purple colour shows where the particles are.</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0731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Particles: </a:t>
            </a:r>
            <a:r>
              <a:rPr sz="1650" b="0">
                <a:solidFill>
                  <a:srgbClr val="000000"/>
                </a:solidFill>
                <a:latin typeface="Arial"/>
              </a:rPr>
              <a:t>Real particles are far too small to see, even with a light microscope. The diagram draws each particle as a dot: it is a model.</a:t>
            </a:r>
          </a:p>
        </p:txBody>
      </p:sp>
      <p:sp>
        <p:nvSpPr>
          <p:cNvPr id="23" name="Oval 22"/>
          <p:cNvSpPr/>
          <p:nvPr/>
        </p:nvSpPr>
        <p:spPr>
          <a:xfrm>
            <a:off x="2561946" y="482720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6718761" y="537068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299827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3067240"/>
            <a:ext cx="4571999" cy="1026414"/>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No line: </a:t>
            </a:r>
            <a:r>
              <a:rPr sz="1650" b="0">
                <a:solidFill>
                  <a:srgbClr val="000000"/>
                </a:solidFill>
                <a:latin typeface="Arial"/>
              </a:rPr>
              <a:t>In the beaker the colour fades gradually from dark to pale. The diagram draws a dashed line to split the water into two areas. The line is not a barrier.</a:t>
            </a:r>
          </a:p>
        </p:txBody>
      </p:sp>
      <p:sp>
        <p:nvSpPr>
          <p:cNvPr id="27" name="Oval 26"/>
          <p:cNvSpPr/>
          <p:nvPr/>
        </p:nvSpPr>
        <p:spPr>
          <a:xfrm>
            <a:off x="2561946" y="3740228"/>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6718761" y="447781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413442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4203382"/>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How many: </a:t>
            </a:r>
            <a:r>
              <a:rPr sz="1650" b="0">
                <a:solidFill>
                  <a:srgbClr val="000000"/>
                </a:solidFill>
                <a:latin typeface="Arial"/>
              </a:rPr>
              <a:t>A real beaker holds billions of billions of purple particles. The diagram draws a few dozen dots.</a:t>
            </a:r>
          </a:p>
        </p:txBody>
      </p:sp>
      <p:sp>
        <p:nvSpPr>
          <p:cNvPr id="31" name="Oval 30"/>
          <p:cNvSpPr/>
          <p:nvPr/>
        </p:nvSpPr>
        <p:spPr>
          <a:xfrm>
            <a:off x="2561946" y="5487148"/>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6019831" y="550267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502538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5094351"/>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Movement: </a:t>
            </a:r>
            <a:r>
              <a:rPr sz="1650" b="0">
                <a:solidFill>
                  <a:srgbClr val="000000"/>
                </a:solidFill>
                <a:latin typeface="Arial"/>
              </a:rPr>
              <a:t>Each real particle moves at random, in every direction. The arrow in the diagram shows only the net movement.</a:t>
            </a:r>
          </a:p>
        </p:txBody>
      </p:sp>
      <p:sp>
        <p:nvSpPr>
          <p:cNvPr id="35" name="Oval 34"/>
          <p:cNvSpPr/>
          <p:nvPr/>
        </p:nvSpPr>
        <p:spPr>
          <a:xfrm>
            <a:off x="2142686" y="420607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8287472" y="451663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Oval 36"/>
          <p:cNvSpPr/>
          <p:nvPr/>
        </p:nvSpPr>
        <p:spPr>
          <a:xfrm>
            <a:off x="9518904" y="5916358"/>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38" name="SG cmp diff 5"/>
          <p:cNvSpPr txBox="1"/>
          <p:nvPr/>
        </p:nvSpPr>
        <p:spPr>
          <a:xfrm>
            <a:off x="9966959" y="5985319"/>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3D: </a:t>
            </a:r>
            <a:r>
              <a:rPr sz="1650" b="0">
                <a:solidFill>
                  <a:srgbClr val="000000"/>
                </a:solidFill>
                <a:latin typeface="Arial"/>
              </a:rPr>
              <a:t>The real purple spreads in three dimensions: up, sideways and all round the beaker. The diagram is flat.</a:t>
            </a:r>
          </a:p>
        </p:txBody>
      </p:sp>
      <p:sp>
        <p:nvSpPr>
          <p:cNvPr id="39" name="Oval 38"/>
          <p:cNvSpPr/>
          <p:nvPr/>
        </p:nvSpPr>
        <p:spPr>
          <a:xfrm>
            <a:off x="3338355" y="498248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0" name="Oval 39"/>
          <p:cNvSpPr/>
          <p:nvPr/>
        </p:nvSpPr>
        <p:spPr>
          <a:xfrm>
            <a:off x="5515048" y="408961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1" name="SG cmp same"/>
          <p:cNvSpPr txBox="1"/>
          <p:nvPr/>
        </p:nvSpPr>
        <p:spPr>
          <a:xfrm>
            <a:off x="9555480" y="6894576"/>
            <a:ext cx="4965191" cy="781240"/>
          </a:xfrm>
          <a:prstGeom prst="rect">
            <a:avLst/>
          </a:prstGeom>
          <a:noFill/>
        </p:spPr>
        <p:txBody>
          <a:bodyPr wrap="square" lIns="0" rIns="0" tIns="0" bIns="0" anchor="t">
            <a:spAutoFit/>
          </a:bodyPr>
          <a:lstStyle/>
          <a:p>
            <a:pPr algn="l">
              <a:spcAft>
                <a:spcPts val="600"/>
              </a:spcAft>
            </a:pPr>
            <a:r>
              <a:rPr sz="1650" b="1">
                <a:solidFill>
                  <a:srgbClr val="009900"/>
                </a:solidFill>
                <a:latin typeface="Arial"/>
              </a:rPr>
              <a:t>Both show a higher concentration at the bottom and a lower concentration at the top, with a net movement upwards.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3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Particles move at random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the particles</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What to look for</a:t>
            </a:r>
          </a:p>
        </p:txBody>
      </p:sp>
      <p:pic>
        <p:nvPicPr>
          <p:cNvPr id="16" name="Picture 15" descr="Watch the particles. Each dot is a particle. Real particles are far too small to see."/>
          <p:cNvPicPr>
            <a:picLocks noChangeAspect="1"/>
          </p:cNvPicPr>
          <p:nvPr/>
        </p:nvPicPr>
        <p:blipFill>
          <a:blip r:embed="rId4"/>
          <a:stretch>
            <a:fillRect/>
          </a:stretch>
        </p:blipFill>
        <p:spPr>
          <a:xfrm>
            <a:off x="1696750" y="2148839"/>
            <a:ext cx="6116258" cy="4498848"/>
          </a:xfrm>
          <a:prstGeom prst="rect">
            <a:avLst/>
          </a:prstGeom>
        </p:spPr>
      </p:pic>
      <p:sp>
        <p:nvSpPr>
          <p:cNvPr id="17" name="TextBox 16"/>
          <p:cNvSpPr txBox="1"/>
          <p:nvPr/>
        </p:nvSpPr>
        <p:spPr>
          <a:xfrm>
            <a:off x="731520" y="6720840"/>
            <a:ext cx="8046719" cy="29260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Each dot is a particle. Real particles are far too small to see.</a:t>
            </a:r>
          </a:p>
        </p:txBody>
      </p:sp>
      <p:sp>
        <p:nvSpPr>
          <p:cNvPr id="18" name="Rectangle 17"/>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3: watch the particles and the counters</a:t>
            </a:r>
          </a:p>
        </p:txBody>
      </p:sp>
      <p:sp>
        <p:nvSpPr>
          <p:cNvPr id="20" name="TextBox 19"/>
          <p:cNvSpPr txBox="1"/>
          <p:nvPr/>
        </p:nvSpPr>
        <p:spPr>
          <a:xfrm>
            <a:off x="9418319" y="2148839"/>
            <a:ext cx="5074920" cy="5275579"/>
          </a:xfrm>
          <a:prstGeom prst="rect">
            <a:avLst/>
          </a:prstGeom>
          <a:noFill/>
        </p:spPr>
        <p:txBody>
          <a:bodyPr wrap="square" lIns="0" rIns="0" tIns="0" bIns="0" anchor="t">
            <a:spAutoFit/>
          </a:bodyPr>
          <a:lstStyle/>
          <a:p>
            <a:pPr algn="l">
              <a:spcAft>
                <a:spcPts val="2600"/>
              </a:spcAft>
            </a:pPr>
            <a:r>
              <a:rPr sz="2000" b="0">
                <a:solidFill>
                  <a:srgbClr val="000000"/>
                </a:solidFill>
                <a:latin typeface="Arial"/>
              </a:rPr>
              <a:t>Every particle moves at </a:t>
            </a:r>
            <a:r>
              <a:rPr sz="2000" b="1">
                <a:solidFill>
                  <a:srgbClr val="000000"/>
                </a:solidFill>
                <a:latin typeface="Arial"/>
              </a:rPr>
              <a:t>random</a:t>
            </a:r>
            <a:r>
              <a:rPr sz="2000" b="0">
                <a:solidFill>
                  <a:srgbClr val="000000"/>
                </a:solidFill>
                <a:latin typeface="Arial"/>
              </a:rPr>
              <a:t>, in all directions.</a:t>
            </a:r>
          </a:p>
          <a:p>
            <a:pPr algn="l">
              <a:spcAft>
                <a:spcPts val="2600"/>
              </a:spcAft>
            </a:pPr>
            <a:r>
              <a:rPr sz="2000" b="0">
                <a:solidFill>
                  <a:srgbClr val="000000"/>
                </a:solidFill>
                <a:latin typeface="Arial"/>
              </a:rPr>
              <a:t>Particles cross the dashed line </a:t>
            </a:r>
            <a:r>
              <a:rPr sz="2000" b="1">
                <a:solidFill>
                  <a:srgbClr val="000000"/>
                </a:solidFill>
                <a:latin typeface="Arial"/>
              </a:rPr>
              <a:t>both ways</a:t>
            </a:r>
            <a:r>
              <a:rPr sz="2000" b="0">
                <a:solidFill>
                  <a:srgbClr val="000000"/>
                </a:solidFill>
                <a:latin typeface="Arial"/>
              </a:rPr>
              <a:t>. More cross from the crowded side.</a:t>
            </a:r>
          </a:p>
          <a:p>
            <a:pPr algn="l">
              <a:spcAft>
                <a:spcPts val="2600"/>
              </a:spcAft>
            </a:pPr>
            <a:r>
              <a:rPr sz="2000" b="1">
                <a:solidFill>
                  <a:srgbClr val="000000"/>
                </a:solidFill>
                <a:latin typeface="Arial"/>
              </a:rPr>
              <a:t>Net movement:</a:t>
            </a:r>
            <a:r>
              <a:rPr sz="2000" b="0">
                <a:solidFill>
                  <a:srgbClr val="000000"/>
                </a:solidFill>
                <a:latin typeface="Arial"/>
              </a:rPr>
              <a:t> the overall movement in one direction, after taking away the movement the other way.</a:t>
            </a:r>
          </a:p>
          <a:p>
            <a:pPr algn="l">
              <a:spcAft>
                <a:spcPts val="2600"/>
              </a:spcAft>
            </a:pPr>
            <a:r>
              <a:rPr sz="2000" b="1">
                <a:solidFill>
                  <a:srgbClr val="000000"/>
                </a:solidFill>
                <a:latin typeface="Arial"/>
              </a:rPr>
              <a:t>Watch out:</a:t>
            </a:r>
            <a:r>
              <a:rPr sz="2000" b="0">
                <a:solidFill>
                  <a:srgbClr val="000000"/>
                </a:solidFill>
                <a:latin typeface="Arial"/>
              </a:rPr>
              <a:t> particles do not “want” to spread out. Diffusion is a net movement: they move both ways.</a:t>
            </a:r>
          </a:p>
          <a:p>
            <a:pPr algn="l">
              <a:spcAft>
                <a:spcPts val="2600"/>
              </a:spcAft>
            </a:pPr>
            <a:r>
              <a:rPr sz="2000" b="1">
                <a:solidFill>
                  <a:srgbClr val="009900"/>
                </a:solidFill>
                <a:latin typeface="Arial"/>
              </a:rPr>
              <a:t>Diffusion: the net movement of particles from an area of higher concentration to an area of lower concentration.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Evenly spread: no net movement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67665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7665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4922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Spreading out</a:t>
            </a:r>
          </a:p>
        </p:txBody>
      </p:sp>
      <p:pic>
        <p:nvPicPr>
          <p:cNvPr id="13" name="Picture 12" descr="Spreading out. Each dot is a particle. Real particles are far too small to see."/>
          <p:cNvPicPr>
            <a:picLocks noChangeAspect="1"/>
          </p:cNvPicPr>
          <p:nvPr/>
        </p:nvPicPr>
        <p:blipFill>
          <a:blip r:embed="rId4"/>
          <a:stretch>
            <a:fillRect/>
          </a:stretch>
        </p:blipFill>
        <p:spPr>
          <a:xfrm>
            <a:off x="685800" y="2577541"/>
            <a:ext cx="6492239" cy="4263237"/>
          </a:xfrm>
          <a:prstGeom prst="rect">
            <a:avLst/>
          </a:prstGeom>
        </p:spPr>
      </p:pic>
      <p:sp>
        <p:nvSpPr>
          <p:cNvPr id="14" name="TextBox 13"/>
          <p:cNvSpPr txBox="1"/>
          <p:nvPr/>
        </p:nvSpPr>
        <p:spPr>
          <a:xfrm>
            <a:off x="685800" y="6913930"/>
            <a:ext cx="6492240" cy="29260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Each dot is a particle. Real particles are far too small to see.</a:t>
            </a:r>
          </a:p>
        </p:txBody>
      </p:sp>
      <p:sp>
        <p:nvSpPr>
          <p:cNvPr id="15" name="Rectangle 14"/>
          <p:cNvSpPr/>
          <p:nvPr/>
        </p:nvSpPr>
        <p:spPr>
          <a:xfrm>
            <a:off x="7589520" y="1508760"/>
            <a:ext cx="708660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589520" y="1508760"/>
            <a:ext cx="70866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26680" y="1508760"/>
            <a:ext cx="68122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863840" y="215137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8412480" y="2194560"/>
            <a:ext cx="60807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Start:</a:t>
            </a:r>
            <a:r>
              <a:rPr sz="2200" b="0">
                <a:solidFill>
                  <a:srgbClr val="000000"/>
                </a:solidFill>
                <a:latin typeface="Arial"/>
              </a:rPr>
              <a:t> All the particles start on one side: a steep concentration gradient.</a:t>
            </a:r>
          </a:p>
        </p:txBody>
      </p:sp>
      <p:sp>
        <p:nvSpPr>
          <p:cNvPr id="20" name="Oval 19"/>
          <p:cNvSpPr/>
          <p:nvPr/>
        </p:nvSpPr>
        <p:spPr>
          <a:xfrm>
            <a:off x="7863840" y="298714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8412480" y="3030321"/>
            <a:ext cx="60807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Spreading:</a:t>
            </a:r>
            <a:r>
              <a:rPr sz="2200" b="0">
                <a:solidFill>
                  <a:srgbClr val="000000"/>
                </a:solidFill>
                <a:latin typeface="Arial"/>
              </a:rPr>
              <a:t> Many more cross one way than come back: a fast net movement.</a:t>
            </a:r>
          </a:p>
        </p:txBody>
      </p:sp>
      <p:sp>
        <p:nvSpPr>
          <p:cNvPr id="22" name="Oval 21"/>
          <p:cNvSpPr/>
          <p:nvPr/>
        </p:nvSpPr>
        <p:spPr>
          <a:xfrm>
            <a:off x="7863840" y="382290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8412480" y="3866083"/>
            <a:ext cx="60807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Nearly even:</a:t>
            </a:r>
            <a:r>
              <a:rPr sz="2200" b="0">
                <a:solidFill>
                  <a:srgbClr val="000000"/>
                </a:solidFill>
                <a:latin typeface="Arial"/>
              </a:rPr>
              <a:t> A smaller difference in concentration: a slower net movement.</a:t>
            </a:r>
          </a:p>
        </p:txBody>
      </p:sp>
      <p:sp>
        <p:nvSpPr>
          <p:cNvPr id="24" name="Oval 23"/>
          <p:cNvSpPr/>
          <p:nvPr/>
        </p:nvSpPr>
        <p:spPr>
          <a:xfrm>
            <a:off x="7863840" y="4658664"/>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8412480" y="4701844"/>
            <a:ext cx="60807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Evenly spread:</a:t>
            </a:r>
            <a:r>
              <a:rPr sz="2200" b="0">
                <a:solidFill>
                  <a:srgbClr val="000000"/>
                </a:solidFill>
                <a:latin typeface="Arial"/>
              </a:rPr>
              <a:t> The particles still move, but there is no net movement.</a:t>
            </a:r>
          </a:p>
        </p:txBody>
      </p:sp>
      <p:sp>
        <p:nvSpPr>
          <p:cNvPr id="26" name="TextBox 25"/>
          <p:cNvSpPr txBox="1"/>
          <p:nvPr/>
        </p:nvSpPr>
        <p:spPr>
          <a:xfrm>
            <a:off x="8412480" y="5583326"/>
            <a:ext cx="6080760" cy="699516"/>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Evenly spread particles keep moving. Only the net movement stops.</a:t>
            </a:r>
          </a:p>
        </p:txBody>
      </p:sp>
      <p:sp>
        <p:nvSpPr>
          <p:cNvPr id="27" name="Rectangle 26"/>
          <p:cNvSpPr/>
          <p:nvPr/>
        </p:nvSpPr>
        <p:spPr>
          <a:xfrm>
            <a:off x="7589520" y="6629400"/>
            <a:ext cx="708660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726680" y="6629400"/>
            <a:ext cx="681228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4: Evenly spread: no net movement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you not see the purple particles one by one in the beaker?</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have dissolved, so they have gone.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are far too small to see.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water hides them.</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Particles move at random. Why is there still a net movement from a higher to a lower concentration?</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particles want to spread out.</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Energy from respiration pushes the particles.</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More particles move out of the crowded area than move into it.</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particles are now evenly spread. What happens next?</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keep moving, but there is no net movement.</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stop moving.</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move back to where they started.</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you not see the purple particles one by one in the beaker?</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have dissolved, so they have gone.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are far too small to see.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water hides them.</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They are far too small to see.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Each one is far too small to see, so a particle diagram draws them as dots.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Particles move at random. Why is there still a net movement from a higher to a lower concentration?</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particles want to spread out.</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Energy from respiration pushes the particles.</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More particles move out of the crowded area than move into it.</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More particles move out of the crowded area than move into it.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There are more particles in the crowded area, so more of them cross out of it.</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particles are now evenly spread. What happens next?</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keep moving, but there is no net movement.</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stop moving.</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move back to where they started.</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They keep moving, but there is no net movement.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same number cross each way, so the concentration stays the same.</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Diffusion in the body</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6858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8580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the lungs and in the body</a:t>
            </a:r>
          </a:p>
        </p:txBody>
      </p:sp>
      <p:pic>
        <p:nvPicPr>
          <p:cNvPr id="13" name="Picture 12" descr="In the lungs and in the body. ● oxygen ○ carbon dioxide ◆ urea A diagram is simplified. Real particles are far too small to see."/>
          <p:cNvPicPr>
            <a:picLocks noChangeAspect="1"/>
          </p:cNvPicPr>
          <p:nvPr/>
        </p:nvPicPr>
        <p:blipFill>
          <a:blip r:embed="rId4"/>
          <a:stretch>
            <a:fillRect/>
          </a:stretch>
        </p:blipFill>
        <p:spPr>
          <a:xfrm>
            <a:off x="796791" y="2103120"/>
            <a:ext cx="6361697" cy="4297680"/>
          </a:xfrm>
          <a:prstGeom prst="rect">
            <a:avLst/>
          </a:prstGeom>
        </p:spPr>
      </p:pic>
      <p:sp>
        <p:nvSpPr>
          <p:cNvPr id="14" name="TextBox 13"/>
          <p:cNvSpPr txBox="1"/>
          <p:nvPr/>
        </p:nvSpPr>
        <p:spPr>
          <a:xfrm>
            <a:off x="685800" y="6473952"/>
            <a:ext cx="6583680" cy="539496"/>
          </a:xfrm>
          <a:prstGeom prst="rect">
            <a:avLst/>
          </a:prstGeom>
          <a:noFill/>
        </p:spPr>
        <p:txBody>
          <a:bodyPr wrap="square" lIns="0" rIns="0" tIns="0" bIns="0" anchor="t">
            <a:spAutoFit/>
          </a:bodyPr>
          <a:lstStyle/>
          <a:p>
            <a:pPr algn="ctr">
              <a:spcAft>
                <a:spcPts val="0"/>
              </a:spcAft>
            </a:pPr>
            <a:r>
              <a:rPr sz="1400" b="0">
                <a:solidFill>
                  <a:srgbClr val="D9534F"/>
                </a:solidFill>
                <a:latin typeface="Arial"/>
              </a:rPr>
              <a:t>●</a:t>
            </a:r>
            <a:r>
              <a:rPr sz="1400" b="0">
                <a:solidFill>
                  <a:srgbClr val="5A5A5A"/>
                </a:solidFill>
                <a:latin typeface="Arial"/>
              </a:rPr>
              <a:t>  oxygen     </a:t>
            </a:r>
            <a:r>
              <a:rPr sz="1400" b="0">
                <a:solidFill>
                  <a:srgbClr val="5E6A71"/>
                </a:solidFill>
                <a:latin typeface="Arial"/>
              </a:rPr>
              <a:t>○</a:t>
            </a:r>
            <a:r>
              <a:rPr sz="1400" b="0">
                <a:solidFill>
                  <a:srgbClr val="5A5A5A"/>
                </a:solidFill>
                <a:latin typeface="Arial"/>
              </a:rPr>
              <a:t>  carbon dioxide     </a:t>
            </a:r>
            <a:r>
              <a:rPr sz="1400" b="0">
                <a:solidFill>
                  <a:srgbClr val="9C7A1C"/>
                </a:solidFill>
                <a:latin typeface="Arial"/>
              </a:rPr>
              <a:t>◆</a:t>
            </a:r>
            <a:r>
              <a:rPr sz="1400" b="0">
                <a:solidFill>
                  <a:srgbClr val="5A5A5A"/>
                </a:solidFill>
                <a:latin typeface="Arial"/>
              </a:rPr>
              <a:t>  urea</a:t>
            </a:r>
          </a:p>
          <a:p>
            <a:pPr algn="ctr">
              <a:spcAft>
                <a:spcPts val="0"/>
              </a:spcAft>
            </a:pPr>
            <a:r>
              <a:rPr sz="1400" b="0">
                <a:solidFill>
                  <a:srgbClr val="5A5A5A"/>
                </a:solidFill>
                <a:latin typeface="Arial"/>
              </a:rPr>
              <a:t>A diagram is simplified. Real particles are far too small to see.</a:t>
            </a:r>
          </a:p>
        </p:txBody>
      </p:sp>
      <p:sp>
        <p:nvSpPr>
          <p:cNvPr id="15" name="Rectangle 14"/>
          <p:cNvSpPr/>
          <p:nvPr/>
        </p:nvSpPr>
        <p:spPr>
          <a:xfrm>
            <a:off x="685800" y="7104888"/>
            <a:ext cx="658368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104888"/>
            <a:ext cx="630936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6: tap each substance</a:t>
            </a:r>
          </a:p>
        </p:txBody>
      </p:sp>
      <p:sp>
        <p:nvSpPr>
          <p:cNvPr id="17" name="Rectangle 16"/>
          <p:cNvSpPr/>
          <p:nvPr/>
        </p:nvSpPr>
        <p:spPr>
          <a:xfrm>
            <a:off x="7680960" y="1508760"/>
            <a:ext cx="6995160" cy="3449574"/>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80960" y="1508760"/>
            <a:ext cx="69951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8120" y="1508760"/>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Into and out of cells</a:t>
            </a:r>
          </a:p>
        </p:txBody>
      </p:sp>
      <p:sp>
        <p:nvSpPr>
          <p:cNvPr id="20" name="Rectangle 19"/>
          <p:cNvSpPr/>
          <p:nvPr/>
        </p:nvSpPr>
        <p:spPr>
          <a:xfrm>
            <a:off x="7863840" y="2157984"/>
            <a:ext cx="182880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50" b="1">
                <a:solidFill>
                  <a:srgbClr val="FFFFFF"/>
                </a:solidFill>
                <a:latin typeface="Arial"/>
              </a:rPr>
              <a:t>Substance</a:t>
            </a:r>
          </a:p>
        </p:txBody>
      </p:sp>
      <p:sp>
        <p:nvSpPr>
          <p:cNvPr id="21" name="Rectangle 20"/>
          <p:cNvSpPr/>
          <p:nvPr/>
        </p:nvSpPr>
        <p:spPr>
          <a:xfrm>
            <a:off x="9692640" y="2157984"/>
            <a:ext cx="233172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50" b="1">
                <a:solidFill>
                  <a:srgbClr val="FFFFFF"/>
                </a:solidFill>
                <a:latin typeface="Arial"/>
              </a:rPr>
              <a:t>Diffuses from</a:t>
            </a:r>
          </a:p>
        </p:txBody>
      </p:sp>
      <p:sp>
        <p:nvSpPr>
          <p:cNvPr id="22" name="Rectangle 21"/>
          <p:cNvSpPr/>
          <p:nvPr/>
        </p:nvSpPr>
        <p:spPr>
          <a:xfrm>
            <a:off x="12024359" y="2157984"/>
            <a:ext cx="246888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50" b="1">
                <a:solidFill>
                  <a:srgbClr val="FFFFFF"/>
                </a:solidFill>
                <a:latin typeface="Arial"/>
              </a:rPr>
              <a:t>Diffuses to</a:t>
            </a:r>
          </a:p>
        </p:txBody>
      </p:sp>
      <p:sp>
        <p:nvSpPr>
          <p:cNvPr id="23" name="Rectangle 22"/>
          <p:cNvSpPr/>
          <p:nvPr/>
        </p:nvSpPr>
        <p:spPr>
          <a:xfrm>
            <a:off x="7863840" y="2660904"/>
            <a:ext cx="18288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1">
                <a:solidFill>
                  <a:srgbClr val="000000"/>
                </a:solidFill>
                <a:latin typeface="Arial"/>
              </a:rPr>
              <a:t>oxygen</a:t>
            </a:r>
          </a:p>
        </p:txBody>
      </p:sp>
      <p:sp>
        <p:nvSpPr>
          <p:cNvPr id="24" name="Rectangle 23"/>
          <p:cNvSpPr/>
          <p:nvPr/>
        </p:nvSpPr>
        <p:spPr>
          <a:xfrm>
            <a:off x="9692640" y="2660904"/>
            <a:ext cx="23317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the air in the lungs</a:t>
            </a:r>
          </a:p>
        </p:txBody>
      </p:sp>
      <p:sp>
        <p:nvSpPr>
          <p:cNvPr id="25" name="Rectangle 24"/>
          <p:cNvSpPr/>
          <p:nvPr/>
        </p:nvSpPr>
        <p:spPr>
          <a:xfrm>
            <a:off x="12024359" y="2660904"/>
            <a:ext cx="246888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the blood</a:t>
            </a:r>
          </a:p>
        </p:txBody>
      </p:sp>
      <p:sp>
        <p:nvSpPr>
          <p:cNvPr id="26" name="Rectangle 25"/>
          <p:cNvSpPr/>
          <p:nvPr/>
        </p:nvSpPr>
        <p:spPr>
          <a:xfrm>
            <a:off x="7863840" y="3118104"/>
            <a:ext cx="182880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1">
                <a:solidFill>
                  <a:srgbClr val="000000"/>
                </a:solidFill>
                <a:latin typeface="Arial"/>
              </a:rPr>
              <a:t>oxygen</a:t>
            </a:r>
          </a:p>
        </p:txBody>
      </p:sp>
      <p:sp>
        <p:nvSpPr>
          <p:cNvPr id="27" name="Rectangle 26"/>
          <p:cNvSpPr/>
          <p:nvPr/>
        </p:nvSpPr>
        <p:spPr>
          <a:xfrm>
            <a:off x="9692640" y="3118104"/>
            <a:ext cx="233172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the blood</a:t>
            </a:r>
          </a:p>
        </p:txBody>
      </p:sp>
      <p:sp>
        <p:nvSpPr>
          <p:cNvPr id="28" name="Rectangle 27"/>
          <p:cNvSpPr/>
          <p:nvPr/>
        </p:nvSpPr>
        <p:spPr>
          <a:xfrm>
            <a:off x="12024359" y="3118104"/>
            <a:ext cx="246888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respiring body cells</a:t>
            </a:r>
          </a:p>
        </p:txBody>
      </p:sp>
      <p:sp>
        <p:nvSpPr>
          <p:cNvPr id="29" name="Rectangle 28"/>
          <p:cNvSpPr/>
          <p:nvPr/>
        </p:nvSpPr>
        <p:spPr>
          <a:xfrm>
            <a:off x="7863840" y="3575304"/>
            <a:ext cx="182880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1">
                <a:solidFill>
                  <a:srgbClr val="000000"/>
                </a:solidFill>
                <a:latin typeface="Arial"/>
              </a:rPr>
              <a:t>carbon dioxide</a:t>
            </a:r>
          </a:p>
        </p:txBody>
      </p:sp>
      <p:sp>
        <p:nvSpPr>
          <p:cNvPr id="30" name="Rectangle 29"/>
          <p:cNvSpPr/>
          <p:nvPr/>
        </p:nvSpPr>
        <p:spPr>
          <a:xfrm>
            <a:off x="9692640" y="3575304"/>
            <a:ext cx="233172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respiring body cells</a:t>
            </a:r>
          </a:p>
        </p:txBody>
      </p:sp>
      <p:sp>
        <p:nvSpPr>
          <p:cNvPr id="31" name="Rectangle 30"/>
          <p:cNvSpPr/>
          <p:nvPr/>
        </p:nvSpPr>
        <p:spPr>
          <a:xfrm>
            <a:off x="12024359" y="3575304"/>
            <a:ext cx="246888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the blood (then out in the lungs)</a:t>
            </a:r>
          </a:p>
        </p:txBody>
      </p:sp>
      <p:sp>
        <p:nvSpPr>
          <p:cNvPr id="32" name="Rectangle 31"/>
          <p:cNvSpPr/>
          <p:nvPr/>
        </p:nvSpPr>
        <p:spPr>
          <a:xfrm>
            <a:off x="7863840" y="4175379"/>
            <a:ext cx="182880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1">
                <a:solidFill>
                  <a:srgbClr val="000000"/>
                </a:solidFill>
                <a:latin typeface="Arial"/>
              </a:rPr>
              <a:t>urea</a:t>
            </a:r>
          </a:p>
        </p:txBody>
      </p:sp>
      <p:sp>
        <p:nvSpPr>
          <p:cNvPr id="33" name="Rectangle 32"/>
          <p:cNvSpPr/>
          <p:nvPr/>
        </p:nvSpPr>
        <p:spPr>
          <a:xfrm>
            <a:off x="9692640" y="4175379"/>
            <a:ext cx="233172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cells (mostly liver cells)</a:t>
            </a:r>
          </a:p>
        </p:txBody>
      </p:sp>
      <p:sp>
        <p:nvSpPr>
          <p:cNvPr id="34" name="Rectangle 33"/>
          <p:cNvSpPr/>
          <p:nvPr/>
        </p:nvSpPr>
        <p:spPr>
          <a:xfrm>
            <a:off x="12024359" y="4175379"/>
            <a:ext cx="2468880" cy="600075"/>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50" b="0">
                <a:solidFill>
                  <a:srgbClr val="000000"/>
                </a:solidFill>
                <a:latin typeface="Arial"/>
              </a:rPr>
              <a:t>the blood plasma (then to the kidneys)</a:t>
            </a:r>
          </a:p>
        </p:txBody>
      </p:sp>
      <p:sp>
        <p:nvSpPr>
          <p:cNvPr id="35" name="Rectangle 34"/>
          <p:cNvSpPr/>
          <p:nvPr/>
        </p:nvSpPr>
        <p:spPr>
          <a:xfrm>
            <a:off x="7680960" y="5141214"/>
            <a:ext cx="6995160" cy="2631186"/>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7680960" y="5141214"/>
            <a:ext cx="69951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818120" y="5141214"/>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38" name="TextBox 37"/>
          <p:cNvSpPr txBox="1"/>
          <p:nvPr/>
        </p:nvSpPr>
        <p:spPr>
          <a:xfrm>
            <a:off x="7909560" y="5823458"/>
            <a:ext cx="6583680" cy="1861057"/>
          </a:xfrm>
          <a:prstGeom prst="rect">
            <a:avLst/>
          </a:prstGeom>
          <a:noFill/>
        </p:spPr>
        <p:txBody>
          <a:bodyPr wrap="square" lIns="0" rIns="0" tIns="0" bIns="0" anchor="t">
            <a:spAutoFit/>
          </a:bodyPr>
          <a:lstStyle/>
          <a:p>
            <a:pPr algn="l">
              <a:spcAft>
                <a:spcPts val="1000"/>
              </a:spcAft>
            </a:pPr>
            <a:r>
              <a:rPr sz="1700" b="1">
                <a:solidFill>
                  <a:srgbClr val="000000"/>
                </a:solidFill>
                <a:latin typeface="Arial"/>
              </a:rPr>
              <a:t>Excretion:</a:t>
            </a:r>
            <a:r>
              <a:rPr sz="1700" b="0">
                <a:solidFill>
                  <a:srgbClr val="000000"/>
                </a:solidFill>
                <a:latin typeface="Arial"/>
              </a:rPr>
              <a:t> the removal of waste products made in the body. The kidneys excrete urea.</a:t>
            </a:r>
          </a:p>
          <a:p>
            <a:pPr algn="l">
              <a:spcAft>
                <a:spcPts val="1000"/>
              </a:spcAft>
            </a:pPr>
            <a:r>
              <a:rPr sz="1700" b="0">
                <a:solidFill>
                  <a:srgbClr val="000000"/>
                </a:solidFill>
                <a:latin typeface="Arial"/>
              </a:rPr>
              <a:t>Water crossing a cell membrane is a special case of diffusion, called </a:t>
            </a:r>
            <a:r>
              <a:rPr sz="1700" b="1">
                <a:solidFill>
                  <a:srgbClr val="000000"/>
                </a:solidFill>
                <a:latin typeface="Arial"/>
              </a:rPr>
              <a:t>osmosis</a:t>
            </a:r>
            <a:r>
              <a:rPr sz="1700" b="0">
                <a:solidFill>
                  <a:srgbClr val="000000"/>
                </a:solidFill>
                <a:latin typeface="Arial"/>
              </a:rPr>
              <a:t> (B1 L9 Osmosis).</a:t>
            </a:r>
          </a:p>
          <a:p>
            <a:pPr algn="l">
              <a:spcAft>
                <a:spcPts val="1000"/>
              </a:spcAft>
            </a:pPr>
            <a:r>
              <a:rPr sz="1700" b="1">
                <a:solidFill>
                  <a:srgbClr val="009900"/>
                </a:solidFill>
                <a:latin typeface="Arial"/>
              </a:rPr>
              <a:t>Each substance moves from a higher to a lower concentration of that substance.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3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3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3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3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3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3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8">
                                            <p:txEl>
                                              <p:pRg st="0" end="0"/>
                                            </p:txEl>
                                          </p:spTgt>
                                        </p:tgtEl>
                                        <p:attrNameLst>
                                          <p:attrName>style.visibility</p:attrName>
                                        </p:attrNameLst>
                                      </p:cBhvr>
                                      <p:to>
                                        <p:strVal val="visible"/>
                                      </p:to>
                                    </p:set>
                                    <p:animEffect transition="in" filter="fade">
                                      <p:cBhvr>
                                        <p:cTn id="51" dur="300"/>
                                        <p:tgtEl>
                                          <p:spTgt spid="38">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8">
                                            <p:txEl>
                                              <p:pRg st="1" end="1"/>
                                            </p:txEl>
                                          </p:spTgt>
                                        </p:tgtEl>
                                        <p:attrNameLst>
                                          <p:attrName>style.visibility</p:attrName>
                                        </p:attrNameLst>
                                      </p:cBhvr>
                                      <p:to>
                                        <p:strVal val="visible"/>
                                      </p:to>
                                    </p:set>
                                    <p:animEffect transition="in" filter="fade">
                                      <p:cBhvr>
                                        <p:cTn id="56" dur="300"/>
                                        <p:tgtEl>
                                          <p:spTgt spid="38">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8">
                                            <p:txEl>
                                              <p:pRg st="2" end="2"/>
                                            </p:txEl>
                                          </p:spTgt>
                                        </p:tgtEl>
                                        <p:attrNameLst>
                                          <p:attrName>style.visibility</p:attrName>
                                        </p:attrNameLst>
                                      </p:cBhvr>
                                      <p:to>
                                        <p:strVal val="visible"/>
                                      </p:to>
                                    </p:set>
                                    <p:animEffect transition="in" filter="fade">
                                      <p:cBhvr>
                                        <p:cTn id="61" dur="3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8"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Keeping the gradient steep</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67665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7665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4922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body cell and a capillary</a:t>
            </a:r>
          </a:p>
        </p:txBody>
      </p:sp>
      <p:pic>
        <p:nvPicPr>
          <p:cNvPr id="13" name="Picture 12" descr="A body cell and a capillary. ● oxygen ○ carbon dioxide ◆ urea. A diagram is simplified."/>
          <p:cNvPicPr>
            <a:picLocks noChangeAspect="1"/>
          </p:cNvPicPr>
          <p:nvPr/>
        </p:nvPicPr>
        <p:blipFill>
          <a:blip r:embed="rId4"/>
          <a:stretch>
            <a:fillRect/>
          </a:stretch>
        </p:blipFill>
        <p:spPr>
          <a:xfrm>
            <a:off x="685800" y="2577541"/>
            <a:ext cx="6492239" cy="4263237"/>
          </a:xfrm>
          <a:prstGeom prst="rect">
            <a:avLst/>
          </a:prstGeom>
        </p:spPr>
      </p:pic>
      <p:sp>
        <p:nvSpPr>
          <p:cNvPr id="14" name="TextBox 13"/>
          <p:cNvSpPr txBox="1"/>
          <p:nvPr/>
        </p:nvSpPr>
        <p:spPr>
          <a:xfrm>
            <a:off x="685800" y="6913930"/>
            <a:ext cx="6492240" cy="292608"/>
          </a:xfrm>
          <a:prstGeom prst="rect">
            <a:avLst/>
          </a:prstGeom>
          <a:noFill/>
        </p:spPr>
        <p:txBody>
          <a:bodyPr wrap="square" lIns="0" rIns="0" tIns="0" bIns="0" anchor="t">
            <a:spAutoFit/>
          </a:bodyPr>
          <a:lstStyle/>
          <a:p>
            <a:pPr algn="ctr">
              <a:spcAft>
                <a:spcPts val="0"/>
              </a:spcAft>
            </a:pPr>
            <a:r>
              <a:rPr sz="1400" b="0">
                <a:solidFill>
                  <a:srgbClr val="D9534F"/>
                </a:solidFill>
                <a:latin typeface="Arial"/>
              </a:rPr>
              <a:t>●</a:t>
            </a:r>
            <a:r>
              <a:rPr sz="1400" b="0">
                <a:solidFill>
                  <a:srgbClr val="5A5A5A"/>
                </a:solidFill>
                <a:latin typeface="Arial"/>
              </a:rPr>
              <a:t>  oxygen     </a:t>
            </a:r>
            <a:r>
              <a:rPr sz="1400" b="0">
                <a:solidFill>
                  <a:srgbClr val="5E6A71"/>
                </a:solidFill>
                <a:latin typeface="Arial"/>
              </a:rPr>
              <a:t>○</a:t>
            </a:r>
            <a:r>
              <a:rPr sz="1400" b="0">
                <a:solidFill>
                  <a:srgbClr val="5A5A5A"/>
                </a:solidFill>
                <a:latin typeface="Arial"/>
              </a:rPr>
              <a:t>  carbon dioxide     </a:t>
            </a:r>
            <a:r>
              <a:rPr sz="1400" b="0">
                <a:solidFill>
                  <a:srgbClr val="9C7A1C"/>
                </a:solidFill>
                <a:latin typeface="Arial"/>
              </a:rPr>
              <a:t>◆</a:t>
            </a:r>
            <a:r>
              <a:rPr sz="1400" b="0">
                <a:solidFill>
                  <a:srgbClr val="5A5A5A"/>
                </a:solidFill>
                <a:latin typeface="Arial"/>
              </a:rPr>
              <a:t>  urea.  A diagram is simplified.</a:t>
            </a:r>
          </a:p>
        </p:txBody>
      </p:sp>
      <p:sp>
        <p:nvSpPr>
          <p:cNvPr id="15" name="Rectangle 14"/>
          <p:cNvSpPr/>
          <p:nvPr/>
        </p:nvSpPr>
        <p:spPr>
          <a:xfrm>
            <a:off x="7589520" y="1508760"/>
            <a:ext cx="708660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589520" y="1508760"/>
            <a:ext cx="70866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26680" y="1508760"/>
            <a:ext cx="68122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863840" y="214503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8412480" y="2194560"/>
            <a:ext cx="608076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Cells use oxygen:</a:t>
            </a:r>
            <a:r>
              <a:rPr sz="2100" b="0">
                <a:solidFill>
                  <a:srgbClr val="000000"/>
                </a:solidFill>
                <a:latin typeface="Arial"/>
              </a:rPr>
              <a:t> Respiration uses oxygen, so oxygen stays low inside the cell.</a:t>
            </a:r>
          </a:p>
        </p:txBody>
      </p:sp>
      <p:sp>
        <p:nvSpPr>
          <p:cNvPr id="20" name="Oval 19"/>
          <p:cNvSpPr/>
          <p:nvPr/>
        </p:nvSpPr>
        <p:spPr>
          <a:xfrm>
            <a:off x="7863840" y="291838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8412480" y="2967913"/>
            <a:ext cx="608076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Blood keeps flowing:</a:t>
            </a:r>
            <a:r>
              <a:rPr sz="2100" b="0">
                <a:solidFill>
                  <a:srgbClr val="000000"/>
                </a:solidFill>
                <a:latin typeface="Arial"/>
              </a:rPr>
              <a:t> Fresh blood keeps the oxygen in the blood high.</a:t>
            </a:r>
          </a:p>
        </p:txBody>
      </p:sp>
      <p:sp>
        <p:nvSpPr>
          <p:cNvPr id="22" name="Oval 21"/>
          <p:cNvSpPr/>
          <p:nvPr/>
        </p:nvSpPr>
        <p:spPr>
          <a:xfrm>
            <a:off x="7863840" y="369173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8412480" y="3741267"/>
            <a:ext cx="608076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Waste is carried away:</a:t>
            </a:r>
            <a:r>
              <a:rPr sz="2100" b="0">
                <a:solidFill>
                  <a:srgbClr val="000000"/>
                </a:solidFill>
                <a:latin typeface="Arial"/>
              </a:rPr>
              <a:t> The blood takes carbon dioxide and urea to the lungs and kidneys.</a:t>
            </a:r>
          </a:p>
        </p:txBody>
      </p:sp>
      <p:sp>
        <p:nvSpPr>
          <p:cNvPr id="24" name="Oval 23"/>
          <p:cNvSpPr/>
          <p:nvPr/>
        </p:nvSpPr>
        <p:spPr>
          <a:xfrm>
            <a:off x="7863840" y="446509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8412480" y="4514621"/>
            <a:ext cx="608076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If the blood stopped:</a:t>
            </a:r>
            <a:r>
              <a:rPr sz="2100" b="0">
                <a:solidFill>
                  <a:srgbClr val="000000"/>
                </a:solidFill>
                <a:latin typeface="Arial"/>
              </a:rPr>
              <a:t> The difference in concentration would shrink: slower diffusion.</a:t>
            </a:r>
          </a:p>
        </p:txBody>
      </p:sp>
      <p:sp>
        <p:nvSpPr>
          <p:cNvPr id="26" name="TextBox 25"/>
          <p:cNvSpPr txBox="1"/>
          <p:nvPr/>
        </p:nvSpPr>
        <p:spPr>
          <a:xfrm>
            <a:off x="8412480" y="5333695"/>
            <a:ext cx="6080760" cy="981837"/>
          </a:xfrm>
          <a:prstGeom prst="rect">
            <a:avLst/>
          </a:prstGeom>
          <a:noFill/>
        </p:spPr>
        <p:txBody>
          <a:bodyPr wrap="square" lIns="0" rIns="0" tIns="0" bIns="0" anchor="t">
            <a:spAutoFit/>
          </a:bodyPr>
          <a:lstStyle/>
          <a:p>
            <a:pPr algn="l">
              <a:spcAft>
                <a:spcPts val="600"/>
              </a:spcAft>
            </a:pPr>
            <a:r>
              <a:rPr sz="2100" b="1">
                <a:solidFill>
                  <a:srgbClr val="009900"/>
                </a:solidFill>
                <a:latin typeface="Arial"/>
              </a:rPr>
              <a:t>Watch out: diffusion needs no energy from respiration. Respiration only keeps the gradient steep.</a:t>
            </a:r>
          </a:p>
        </p:txBody>
      </p:sp>
      <p:sp>
        <p:nvSpPr>
          <p:cNvPr id="27" name="Rectangle 26"/>
          <p:cNvSpPr/>
          <p:nvPr/>
        </p:nvSpPr>
        <p:spPr>
          <a:xfrm>
            <a:off x="7589520" y="6629400"/>
            <a:ext cx="708660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726680" y="6629400"/>
            <a:ext cx="681228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7: Keeping the gradient steep</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550" b="1">
                <a:solidFill>
                  <a:srgbClr val="223A5A"/>
                </a:solidFill>
                <a:latin typeface="Arial"/>
              </a:rPr>
              <a:t>Liver cells make urea. It diffuses from the liver cells into the blood plasma. Where is the concentration of urea higher?</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In the blood plasma</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is the same in the cells and in the plasma</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Inside the liver cells</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Respiration in a body cell makes carbon dioxide. Which way does the carbon dioxide diffuse?</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Out of the cell, into the blood</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Out of the blood, into the cell</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stays inside the cell</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flowing blood help oxygen keep diffusing into a body cell?</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pumps oxygen into the cell.</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keeps bringing fresh blood with a high oxygen concentration.</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stops oxygen particles moving back out of the cell.</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550" b="1">
                <a:solidFill>
                  <a:srgbClr val="223A5A"/>
                </a:solidFill>
                <a:latin typeface="Arial"/>
              </a:rPr>
              <a:t>Liver cells make urea. It diffuses from the liver cells into the blood plasma. Where is the concentration of urea higher?</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In the blood plasma</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is the same in the cells and in the plasma</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Inside the liver cells</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Inside the liver cells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The liver cells make urea, so its concentration is higher inside them than in the plasma.</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Respiration in a body cell makes carbon dioxide. Which way does the carbon dioxide diffuse?</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Out of the cell, into the blood</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Out of the blood, into the cell</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stays inside the cell</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Out of the cell, into the blood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Respiration makes carbon dioxide, so its concentration is higher in the cell than in the blood.</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flowing blood help oxygen keep diffusing into a body cell?</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pumps oxygen into the cell.</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keeps bringing fresh blood with a high oxygen concentration.</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stops oxygen particles moving back out of the cell.</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It keeps bringing fresh blood with a high oxygen concentration.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The oxygen concentration in the blood stays higher than in the cell, so the gradient stays steep.</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and Q2 slide 10  ·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Four factors: faster or slower?</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6858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8580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Diffusion races</a:t>
            </a:r>
          </a:p>
        </p:txBody>
      </p:sp>
      <p:pic>
        <p:nvPicPr>
          <p:cNvPr id="13" name="Picture 12" descr="Diffusion races. Each dot is a particle. A diagram is simplified."/>
          <p:cNvPicPr>
            <a:picLocks noChangeAspect="1"/>
          </p:cNvPicPr>
          <p:nvPr/>
        </p:nvPicPr>
        <p:blipFill>
          <a:blip r:embed="rId4"/>
          <a:stretch>
            <a:fillRect/>
          </a:stretch>
        </p:blipFill>
        <p:spPr>
          <a:xfrm>
            <a:off x="685800" y="2546604"/>
            <a:ext cx="6583680" cy="3657600"/>
          </a:xfrm>
          <a:prstGeom prst="rect">
            <a:avLst/>
          </a:prstGeom>
        </p:spPr>
      </p:pic>
      <p:sp>
        <p:nvSpPr>
          <p:cNvPr id="14" name="TextBox 13"/>
          <p:cNvSpPr txBox="1"/>
          <p:nvPr/>
        </p:nvSpPr>
        <p:spPr>
          <a:xfrm>
            <a:off x="685800" y="6277356"/>
            <a:ext cx="6583680" cy="29260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Each dot is a particle. A diagram is simplified.</a:t>
            </a:r>
          </a:p>
        </p:txBody>
      </p:sp>
      <p:sp>
        <p:nvSpPr>
          <p:cNvPr id="15" name="Rectangle 14"/>
          <p:cNvSpPr/>
          <p:nvPr/>
        </p:nvSpPr>
        <p:spPr>
          <a:xfrm>
            <a:off x="685800" y="7104888"/>
            <a:ext cx="658368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104888"/>
            <a:ext cx="630936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predict, then run the races</a:t>
            </a:r>
          </a:p>
        </p:txBody>
      </p:sp>
      <p:sp>
        <p:nvSpPr>
          <p:cNvPr id="17" name="Rectangle 16"/>
          <p:cNvSpPr/>
          <p:nvPr/>
        </p:nvSpPr>
        <p:spPr>
          <a:xfrm>
            <a:off x="7680960" y="1508760"/>
            <a:ext cx="6995160" cy="367588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80960" y="1508760"/>
            <a:ext cx="69951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8120" y="1508760"/>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Faster diffusion</a:t>
            </a:r>
          </a:p>
        </p:txBody>
      </p:sp>
      <p:sp>
        <p:nvSpPr>
          <p:cNvPr id="20" name="Rectangle 19"/>
          <p:cNvSpPr/>
          <p:nvPr/>
        </p:nvSpPr>
        <p:spPr>
          <a:xfrm>
            <a:off x="7863840" y="2157984"/>
            <a:ext cx="201168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Factor</a:t>
            </a:r>
          </a:p>
        </p:txBody>
      </p:sp>
      <p:sp>
        <p:nvSpPr>
          <p:cNvPr id="21" name="Rectangle 20"/>
          <p:cNvSpPr/>
          <p:nvPr/>
        </p:nvSpPr>
        <p:spPr>
          <a:xfrm>
            <a:off x="9875520" y="2157984"/>
            <a:ext cx="228600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Faster when ...</a:t>
            </a:r>
          </a:p>
        </p:txBody>
      </p:sp>
      <p:sp>
        <p:nvSpPr>
          <p:cNvPr id="22" name="Rectangle 21"/>
          <p:cNvSpPr/>
          <p:nvPr/>
        </p:nvSpPr>
        <p:spPr>
          <a:xfrm>
            <a:off x="12161520" y="2157984"/>
            <a:ext cx="233172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Why</a:t>
            </a:r>
          </a:p>
        </p:txBody>
      </p:sp>
      <p:sp>
        <p:nvSpPr>
          <p:cNvPr id="23" name="Rectangle 22"/>
          <p:cNvSpPr/>
          <p:nvPr/>
        </p:nvSpPr>
        <p:spPr>
          <a:xfrm>
            <a:off x="7863840" y="2660904"/>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concentration gradient</a:t>
            </a:r>
          </a:p>
        </p:txBody>
      </p:sp>
      <p:sp>
        <p:nvSpPr>
          <p:cNvPr id="24" name="Rectangle 23"/>
          <p:cNvSpPr/>
          <p:nvPr/>
        </p:nvSpPr>
        <p:spPr>
          <a:xfrm>
            <a:off x="9875520" y="2660904"/>
            <a:ext cx="228600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the difference in concentration is bigger</a:t>
            </a:r>
          </a:p>
        </p:txBody>
      </p:sp>
      <p:sp>
        <p:nvSpPr>
          <p:cNvPr id="25" name="Rectangle 24"/>
          <p:cNvSpPr/>
          <p:nvPr/>
        </p:nvSpPr>
        <p:spPr>
          <a:xfrm>
            <a:off x="12161520" y="2660904"/>
            <a:ext cx="233172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more particles cross than come back</a:t>
            </a:r>
          </a:p>
        </p:txBody>
      </p:sp>
      <p:sp>
        <p:nvSpPr>
          <p:cNvPr id="26" name="Rectangle 25"/>
          <p:cNvSpPr/>
          <p:nvPr/>
        </p:nvSpPr>
        <p:spPr>
          <a:xfrm>
            <a:off x="7863840" y="3246120"/>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temperature</a:t>
            </a:r>
          </a:p>
        </p:txBody>
      </p:sp>
      <p:sp>
        <p:nvSpPr>
          <p:cNvPr id="27" name="Rectangle 26"/>
          <p:cNvSpPr/>
          <p:nvPr/>
        </p:nvSpPr>
        <p:spPr>
          <a:xfrm>
            <a:off x="9875520" y="3246120"/>
            <a:ext cx="228600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it is warmer</a:t>
            </a:r>
          </a:p>
        </p:txBody>
      </p:sp>
      <p:sp>
        <p:nvSpPr>
          <p:cNvPr id="28" name="Rectangle 27"/>
          <p:cNvSpPr/>
          <p:nvPr/>
        </p:nvSpPr>
        <p:spPr>
          <a:xfrm>
            <a:off x="12161520" y="3246120"/>
            <a:ext cx="233172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particles have more energy and move faster</a:t>
            </a:r>
          </a:p>
        </p:txBody>
      </p:sp>
      <p:sp>
        <p:nvSpPr>
          <p:cNvPr id="29" name="Rectangle 28"/>
          <p:cNvSpPr/>
          <p:nvPr/>
        </p:nvSpPr>
        <p:spPr>
          <a:xfrm>
            <a:off x="7863840" y="3831336"/>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surface area of the membrane</a:t>
            </a:r>
          </a:p>
        </p:txBody>
      </p:sp>
      <p:sp>
        <p:nvSpPr>
          <p:cNvPr id="30" name="Rectangle 29"/>
          <p:cNvSpPr/>
          <p:nvPr/>
        </p:nvSpPr>
        <p:spPr>
          <a:xfrm>
            <a:off x="9875520" y="3831336"/>
            <a:ext cx="228600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it is larger</a:t>
            </a:r>
          </a:p>
        </p:txBody>
      </p:sp>
      <p:sp>
        <p:nvSpPr>
          <p:cNvPr id="31" name="Rectangle 30"/>
          <p:cNvSpPr/>
          <p:nvPr/>
        </p:nvSpPr>
        <p:spPr>
          <a:xfrm>
            <a:off x="12161520" y="3831336"/>
            <a:ext cx="233172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more particles can cross at once</a:t>
            </a:r>
          </a:p>
        </p:txBody>
      </p:sp>
      <p:sp>
        <p:nvSpPr>
          <p:cNvPr id="32" name="Rectangle 31"/>
          <p:cNvSpPr/>
          <p:nvPr/>
        </p:nvSpPr>
        <p:spPr>
          <a:xfrm>
            <a:off x="7863840" y="4416552"/>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distance</a:t>
            </a:r>
          </a:p>
        </p:txBody>
      </p:sp>
      <p:sp>
        <p:nvSpPr>
          <p:cNvPr id="33" name="Rectangle 32"/>
          <p:cNvSpPr/>
          <p:nvPr/>
        </p:nvSpPr>
        <p:spPr>
          <a:xfrm>
            <a:off x="9875520" y="4416552"/>
            <a:ext cx="228600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it is shorter (a thinner membrane)</a:t>
            </a:r>
          </a:p>
        </p:txBody>
      </p:sp>
      <p:sp>
        <p:nvSpPr>
          <p:cNvPr id="34" name="Rectangle 33"/>
          <p:cNvSpPr/>
          <p:nvPr/>
        </p:nvSpPr>
        <p:spPr>
          <a:xfrm>
            <a:off x="12161520" y="4416552"/>
            <a:ext cx="233172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particles have less far to go</a:t>
            </a:r>
          </a:p>
        </p:txBody>
      </p:sp>
      <p:sp>
        <p:nvSpPr>
          <p:cNvPr id="35" name="Rectangle 34"/>
          <p:cNvSpPr/>
          <p:nvPr/>
        </p:nvSpPr>
        <p:spPr>
          <a:xfrm>
            <a:off x="7680960" y="5367528"/>
            <a:ext cx="6995160" cy="240487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7680960" y="5367528"/>
            <a:ext cx="69951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818120" y="5367528"/>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38" name="TextBox 37"/>
          <p:cNvSpPr txBox="1"/>
          <p:nvPr/>
        </p:nvSpPr>
        <p:spPr>
          <a:xfrm>
            <a:off x="7909560" y="6089269"/>
            <a:ext cx="6583680" cy="1555750"/>
          </a:xfrm>
          <a:prstGeom prst="rect">
            <a:avLst/>
          </a:prstGeom>
          <a:noFill/>
        </p:spPr>
        <p:txBody>
          <a:bodyPr wrap="square" lIns="0" rIns="0" tIns="0" bIns="0" anchor="t">
            <a:spAutoFit/>
          </a:bodyPr>
          <a:lstStyle/>
          <a:p>
            <a:pPr algn="l">
              <a:spcAft>
                <a:spcPts val="1000"/>
              </a:spcAft>
            </a:pPr>
            <a:r>
              <a:rPr sz="1800" b="0">
                <a:solidFill>
                  <a:srgbClr val="000000"/>
                </a:solidFill>
                <a:latin typeface="Arial"/>
              </a:rPr>
              <a:t>When they are heated, particles do </a:t>
            </a:r>
            <a:r>
              <a:rPr sz="1800" b="1">
                <a:solidFill>
                  <a:srgbClr val="000000"/>
                </a:solidFill>
                <a:latin typeface="Arial"/>
              </a:rPr>
              <a:t>not</a:t>
            </a:r>
            <a:r>
              <a:rPr sz="1800" b="0">
                <a:solidFill>
                  <a:srgbClr val="000000"/>
                </a:solidFill>
                <a:latin typeface="Arial"/>
              </a:rPr>
              <a:t> expand or get bigger. They move faster.</a:t>
            </a:r>
          </a:p>
          <a:p>
            <a:pPr algn="l">
              <a:spcAft>
                <a:spcPts val="1000"/>
              </a:spcAft>
            </a:pPr>
            <a:r>
              <a:rPr sz="1800" b="1">
                <a:solidFill>
                  <a:srgbClr val="009900"/>
                </a:solidFill>
                <a:latin typeface="Arial"/>
              </a:rPr>
              <a:t>Concentration gradient: the difference in concentration between two areas. A bigger (steeper) gradient means a bigger difference.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3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3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3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3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3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3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8">
                                            <p:txEl>
                                              <p:pRg st="0" end="0"/>
                                            </p:txEl>
                                          </p:spTgt>
                                        </p:tgtEl>
                                        <p:attrNameLst>
                                          <p:attrName>style.visibility</p:attrName>
                                        </p:attrNameLst>
                                      </p:cBhvr>
                                      <p:to>
                                        <p:strVal val="visible"/>
                                      </p:to>
                                    </p:set>
                                    <p:animEffect transition="in" filter="fade">
                                      <p:cBhvr>
                                        <p:cTn id="51" dur="300"/>
                                        <p:tgtEl>
                                          <p:spTgt spid="38">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8">
                                            <p:txEl>
                                              <p:pRg st="1" end="1"/>
                                            </p:txEl>
                                          </p:spTgt>
                                        </p:tgtEl>
                                        <p:attrNameLst>
                                          <p:attrName>style.visibility</p:attrName>
                                        </p:attrNameLst>
                                      </p:cBhvr>
                                      <p:to>
                                        <p:strVal val="visible"/>
                                      </p:to>
                                    </p:set>
                                    <p:animEffect transition="in" filter="fade">
                                      <p:cBhvr>
                                        <p:cTn id="56" dur="3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8"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Measuring the rate of diffusion</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6858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8580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Dye in jelly at five temperatures</a:t>
            </a:r>
          </a:p>
        </p:txBody>
      </p:sp>
      <p:pic>
        <p:nvPicPr>
          <p:cNvPr id="13" name="Picture 12" descr="Dye in jelly at five temperatures. Example results. The colour shows where the dye particles are."/>
          <p:cNvPicPr>
            <a:picLocks noChangeAspect="1"/>
          </p:cNvPicPr>
          <p:nvPr/>
        </p:nvPicPr>
        <p:blipFill>
          <a:blip r:embed="rId4"/>
          <a:stretch>
            <a:fillRect/>
          </a:stretch>
        </p:blipFill>
        <p:spPr>
          <a:xfrm>
            <a:off x="685800" y="2546604"/>
            <a:ext cx="6583680" cy="3657600"/>
          </a:xfrm>
          <a:prstGeom prst="rect">
            <a:avLst/>
          </a:prstGeom>
        </p:spPr>
      </p:pic>
      <p:sp>
        <p:nvSpPr>
          <p:cNvPr id="14" name="TextBox 13"/>
          <p:cNvSpPr txBox="1"/>
          <p:nvPr/>
        </p:nvSpPr>
        <p:spPr>
          <a:xfrm>
            <a:off x="685800" y="6277356"/>
            <a:ext cx="6583680" cy="292608"/>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Example results. The colour shows where the dye particles are.</a:t>
            </a:r>
          </a:p>
        </p:txBody>
      </p:sp>
      <p:sp>
        <p:nvSpPr>
          <p:cNvPr id="15" name="Rectangle 14"/>
          <p:cNvSpPr/>
          <p:nvPr/>
        </p:nvSpPr>
        <p:spPr>
          <a:xfrm>
            <a:off x="685800" y="7104888"/>
            <a:ext cx="658368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104888"/>
            <a:ext cx="630936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run 60 minutes, then try it</a:t>
            </a:r>
          </a:p>
        </p:txBody>
      </p:sp>
      <p:sp>
        <p:nvSpPr>
          <p:cNvPr id="17" name="Rectangle 16"/>
          <p:cNvSpPr/>
          <p:nvPr/>
        </p:nvSpPr>
        <p:spPr>
          <a:xfrm>
            <a:off x="7680960" y="1508760"/>
            <a:ext cx="6995160" cy="3438144"/>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80960" y="1508760"/>
            <a:ext cx="69951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8120" y="1508760"/>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Results after 60 minutes</a:t>
            </a:r>
          </a:p>
        </p:txBody>
      </p:sp>
      <p:sp>
        <p:nvSpPr>
          <p:cNvPr id="20" name="Rectangle 19"/>
          <p:cNvSpPr/>
          <p:nvPr/>
        </p:nvSpPr>
        <p:spPr>
          <a:xfrm>
            <a:off x="7863840" y="2157984"/>
            <a:ext cx="233172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Temperature (°C)</a:t>
            </a:r>
          </a:p>
        </p:txBody>
      </p:sp>
      <p:sp>
        <p:nvSpPr>
          <p:cNvPr id="21" name="Rectangle 20"/>
          <p:cNvSpPr/>
          <p:nvPr/>
        </p:nvSpPr>
        <p:spPr>
          <a:xfrm>
            <a:off x="10195559" y="2157984"/>
            <a:ext cx="210312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Distance (mm)</a:t>
            </a:r>
          </a:p>
        </p:txBody>
      </p:sp>
      <p:sp>
        <p:nvSpPr>
          <p:cNvPr id="22" name="Rectangle 21"/>
          <p:cNvSpPr/>
          <p:nvPr/>
        </p:nvSpPr>
        <p:spPr>
          <a:xfrm>
            <a:off x="12298680" y="2157984"/>
            <a:ext cx="219456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Rate (mm/min)</a:t>
            </a:r>
          </a:p>
        </p:txBody>
      </p:sp>
      <p:sp>
        <p:nvSpPr>
          <p:cNvPr id="23" name="Rectangle 22"/>
          <p:cNvSpPr/>
          <p:nvPr/>
        </p:nvSpPr>
        <p:spPr>
          <a:xfrm>
            <a:off x="7863840" y="2660904"/>
            <a:ext cx="23317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10</a:t>
            </a:r>
          </a:p>
        </p:txBody>
      </p:sp>
      <p:sp>
        <p:nvSpPr>
          <p:cNvPr id="24" name="Rectangle 23"/>
          <p:cNvSpPr/>
          <p:nvPr/>
        </p:nvSpPr>
        <p:spPr>
          <a:xfrm>
            <a:off x="10195559" y="2660904"/>
            <a:ext cx="21031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7.8</a:t>
            </a:r>
          </a:p>
        </p:txBody>
      </p:sp>
      <p:sp>
        <p:nvSpPr>
          <p:cNvPr id="25" name="Rectangle 24"/>
          <p:cNvSpPr/>
          <p:nvPr/>
        </p:nvSpPr>
        <p:spPr>
          <a:xfrm>
            <a:off x="12298680" y="2660904"/>
            <a:ext cx="219456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0.13</a:t>
            </a:r>
          </a:p>
        </p:txBody>
      </p:sp>
      <p:sp>
        <p:nvSpPr>
          <p:cNvPr id="26" name="Rectangle 25"/>
          <p:cNvSpPr/>
          <p:nvPr/>
        </p:nvSpPr>
        <p:spPr>
          <a:xfrm>
            <a:off x="7863840" y="3081528"/>
            <a:ext cx="23317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20</a:t>
            </a:r>
          </a:p>
        </p:txBody>
      </p:sp>
      <p:sp>
        <p:nvSpPr>
          <p:cNvPr id="27" name="Rectangle 26"/>
          <p:cNvSpPr/>
          <p:nvPr/>
        </p:nvSpPr>
        <p:spPr>
          <a:xfrm>
            <a:off x="10195559" y="3081528"/>
            <a:ext cx="21031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9.0</a:t>
            </a:r>
          </a:p>
        </p:txBody>
      </p:sp>
      <p:sp>
        <p:nvSpPr>
          <p:cNvPr id="28" name="Rectangle 27"/>
          <p:cNvSpPr/>
          <p:nvPr/>
        </p:nvSpPr>
        <p:spPr>
          <a:xfrm>
            <a:off x="12298680" y="3081528"/>
            <a:ext cx="219456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0.15</a:t>
            </a:r>
          </a:p>
        </p:txBody>
      </p:sp>
      <p:sp>
        <p:nvSpPr>
          <p:cNvPr id="29" name="Rectangle 28"/>
          <p:cNvSpPr/>
          <p:nvPr/>
        </p:nvSpPr>
        <p:spPr>
          <a:xfrm>
            <a:off x="7863840" y="3502152"/>
            <a:ext cx="23317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30</a:t>
            </a:r>
          </a:p>
        </p:txBody>
      </p:sp>
      <p:sp>
        <p:nvSpPr>
          <p:cNvPr id="30" name="Rectangle 29"/>
          <p:cNvSpPr/>
          <p:nvPr/>
        </p:nvSpPr>
        <p:spPr>
          <a:xfrm>
            <a:off x="10195559" y="3502152"/>
            <a:ext cx="21031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10.2</a:t>
            </a:r>
          </a:p>
        </p:txBody>
      </p:sp>
      <p:sp>
        <p:nvSpPr>
          <p:cNvPr id="31" name="Rectangle 30"/>
          <p:cNvSpPr/>
          <p:nvPr/>
        </p:nvSpPr>
        <p:spPr>
          <a:xfrm>
            <a:off x="12298680" y="3502152"/>
            <a:ext cx="219456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0.17</a:t>
            </a:r>
          </a:p>
        </p:txBody>
      </p:sp>
      <p:sp>
        <p:nvSpPr>
          <p:cNvPr id="32" name="Rectangle 31"/>
          <p:cNvSpPr/>
          <p:nvPr/>
        </p:nvSpPr>
        <p:spPr>
          <a:xfrm>
            <a:off x="7863840" y="3922776"/>
            <a:ext cx="23317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40</a:t>
            </a:r>
          </a:p>
        </p:txBody>
      </p:sp>
      <p:sp>
        <p:nvSpPr>
          <p:cNvPr id="33" name="Rectangle 32"/>
          <p:cNvSpPr/>
          <p:nvPr/>
        </p:nvSpPr>
        <p:spPr>
          <a:xfrm>
            <a:off x="10195559" y="3922776"/>
            <a:ext cx="21031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11.4</a:t>
            </a:r>
          </a:p>
        </p:txBody>
      </p:sp>
      <p:sp>
        <p:nvSpPr>
          <p:cNvPr id="34" name="Rectangle 33"/>
          <p:cNvSpPr/>
          <p:nvPr/>
        </p:nvSpPr>
        <p:spPr>
          <a:xfrm>
            <a:off x="12298680" y="3922776"/>
            <a:ext cx="219456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0.19</a:t>
            </a:r>
          </a:p>
        </p:txBody>
      </p:sp>
      <p:sp>
        <p:nvSpPr>
          <p:cNvPr id="35" name="Rectangle 34"/>
          <p:cNvSpPr/>
          <p:nvPr/>
        </p:nvSpPr>
        <p:spPr>
          <a:xfrm>
            <a:off x="7863840" y="4343400"/>
            <a:ext cx="23317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50</a:t>
            </a:r>
          </a:p>
        </p:txBody>
      </p:sp>
      <p:sp>
        <p:nvSpPr>
          <p:cNvPr id="36" name="Rectangle 35"/>
          <p:cNvSpPr/>
          <p:nvPr/>
        </p:nvSpPr>
        <p:spPr>
          <a:xfrm>
            <a:off x="10195559" y="4343400"/>
            <a:ext cx="210312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12.6</a:t>
            </a:r>
          </a:p>
        </p:txBody>
      </p:sp>
      <p:sp>
        <p:nvSpPr>
          <p:cNvPr id="37" name="Rectangle 36"/>
          <p:cNvSpPr/>
          <p:nvPr/>
        </p:nvSpPr>
        <p:spPr>
          <a:xfrm>
            <a:off x="12298680" y="4343400"/>
            <a:ext cx="219456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0.21</a:t>
            </a:r>
          </a:p>
        </p:txBody>
      </p:sp>
      <p:sp>
        <p:nvSpPr>
          <p:cNvPr id="38" name="Rectangle 37"/>
          <p:cNvSpPr/>
          <p:nvPr/>
        </p:nvSpPr>
        <p:spPr>
          <a:xfrm>
            <a:off x="7680960" y="5129784"/>
            <a:ext cx="6995160" cy="2642615"/>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7680960" y="5129784"/>
            <a:ext cx="69951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8120" y="5129784"/>
            <a:ext cx="6720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examples</a:t>
            </a:r>
          </a:p>
        </p:txBody>
      </p:sp>
      <p:sp>
        <p:nvSpPr>
          <p:cNvPr id="41" name="TextBox 40"/>
          <p:cNvSpPr txBox="1"/>
          <p:nvPr/>
        </p:nvSpPr>
        <p:spPr>
          <a:xfrm>
            <a:off x="7909560" y="5843397"/>
            <a:ext cx="6583680" cy="1809749"/>
          </a:xfrm>
          <a:prstGeom prst="rect">
            <a:avLst/>
          </a:prstGeom>
          <a:noFill/>
        </p:spPr>
        <p:txBody>
          <a:bodyPr wrap="square" lIns="0" rIns="0" tIns="0" bIns="0" anchor="t">
            <a:spAutoFit/>
          </a:bodyPr>
          <a:lstStyle/>
          <a:p>
            <a:pPr algn="l">
              <a:spcAft>
                <a:spcPts val="1000"/>
              </a:spcAft>
            </a:pPr>
            <a:r>
              <a:rPr sz="1800" b="1">
                <a:solidFill>
                  <a:srgbClr val="223A5A"/>
                </a:solidFill>
                <a:latin typeface="Arial"/>
              </a:rPr>
              <a:t>rate of diffusion = distance ÷ time</a:t>
            </a:r>
          </a:p>
          <a:p>
            <a:pPr algn="l">
              <a:spcAft>
                <a:spcPts val="1000"/>
              </a:spcAft>
            </a:pPr>
            <a:r>
              <a:rPr sz="1800" b="0">
                <a:solidFill>
                  <a:srgbClr val="000000"/>
                </a:solidFill>
                <a:latin typeface="Arial"/>
              </a:rPr>
              <a:t>1. At 30 °C: 10.2 mm ÷ 60 minutes = </a:t>
            </a:r>
            <a:r>
              <a:rPr sz="1800" b="1">
                <a:solidFill>
                  <a:srgbClr val="000000"/>
                </a:solidFill>
                <a:latin typeface="Arial"/>
              </a:rPr>
              <a:t>0.17 mm per minute</a:t>
            </a:r>
            <a:r>
              <a:rPr sz="1800" b="0">
                <a:solidFill>
                  <a:srgbClr val="000000"/>
                </a:solidFill>
                <a:latin typeface="Arial"/>
              </a:rPr>
              <a:t>.</a:t>
            </a:r>
          </a:p>
          <a:p>
            <a:pPr algn="l">
              <a:spcAft>
                <a:spcPts val="1000"/>
              </a:spcAft>
            </a:pPr>
            <a:r>
              <a:rPr sz="1800" b="0">
                <a:solidFill>
                  <a:srgbClr val="000000"/>
                </a:solidFill>
                <a:latin typeface="Arial"/>
              </a:rPr>
              <a:t>2. A dye moves 1.2 cm in 40 minutes. Change cm to mm first: 1.2 cm = 12 mm. 12 ÷ 40 = </a:t>
            </a:r>
            <a:r>
              <a:rPr sz="1800" b="1">
                <a:solidFill>
                  <a:srgbClr val="000000"/>
                </a:solidFill>
                <a:latin typeface="Arial"/>
              </a:rPr>
              <a:t>0.3 mm per minute</a:t>
            </a:r>
            <a:r>
              <a:rPr sz="1800" b="0">
                <a:solidFill>
                  <a:srgbClr val="000000"/>
                </a:solidFill>
                <a:latin typeface="Arial"/>
              </a:rPr>
              <a:t>.</a:t>
            </a:r>
          </a:p>
          <a:p>
            <a:pPr algn="l">
              <a:spcAft>
                <a:spcPts val="1000"/>
              </a:spcAft>
            </a:pPr>
            <a:r>
              <a:rPr sz="1800" b="1">
                <a:solidFill>
                  <a:srgbClr val="009900"/>
                </a:solidFill>
                <a:latin typeface="Arial"/>
              </a:rPr>
              <a:t>Check: rate × time = distance (0.3 × 40 = 12 mm).</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3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3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3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3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3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3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300"/>
                                        <p:tgtEl>
                                          <p:spTgt spid="3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300"/>
                                        <p:tgtEl>
                                          <p:spTgt spid="3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3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1">
                                            <p:txEl>
                                              <p:pRg st="0" end="0"/>
                                            </p:txEl>
                                          </p:spTgt>
                                        </p:tgtEl>
                                        <p:attrNameLst>
                                          <p:attrName>style.visibility</p:attrName>
                                        </p:attrNameLst>
                                      </p:cBhvr>
                                      <p:to>
                                        <p:strVal val="visible"/>
                                      </p:to>
                                    </p:set>
                                    <p:animEffect transition="in" filter="fade">
                                      <p:cBhvr>
                                        <p:cTn id="62" dur="300"/>
                                        <p:tgtEl>
                                          <p:spTgt spid="4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1">
                                            <p:txEl>
                                              <p:pRg st="1" end="1"/>
                                            </p:txEl>
                                          </p:spTgt>
                                        </p:tgtEl>
                                        <p:attrNameLst>
                                          <p:attrName>style.visibility</p:attrName>
                                        </p:attrNameLst>
                                      </p:cBhvr>
                                      <p:to>
                                        <p:strVal val="visible"/>
                                      </p:to>
                                    </p:set>
                                    <p:animEffect transition="in" filter="fade">
                                      <p:cBhvr>
                                        <p:cTn id="67" dur="300"/>
                                        <p:tgtEl>
                                          <p:spTgt spid="41">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1">
                                            <p:txEl>
                                              <p:pRg st="2" end="2"/>
                                            </p:txEl>
                                          </p:spTgt>
                                        </p:tgtEl>
                                        <p:attrNameLst>
                                          <p:attrName>style.visibility</p:attrName>
                                        </p:attrNameLst>
                                      </p:cBhvr>
                                      <p:to>
                                        <p:strVal val="visible"/>
                                      </p:to>
                                    </p:set>
                                    <p:animEffect transition="in" filter="fade">
                                      <p:cBhvr>
                                        <p:cTn id="72" dur="300"/>
                                        <p:tgtEl>
                                          <p:spTgt spid="41">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xEl>
                                              <p:pRg st="3" end="3"/>
                                            </p:txEl>
                                          </p:spTgt>
                                        </p:tgtEl>
                                        <p:attrNameLst>
                                          <p:attrName>style.visibility</p:attrName>
                                        </p:attrNameLst>
                                      </p:cBhvr>
                                      <p:to>
                                        <p:strVal val="visible"/>
                                      </p:to>
                                    </p:set>
                                    <p:animEffect transition="in" filter="fade">
                                      <p:cBhvr>
                                        <p:cTn id="77" dur="300"/>
                                        <p:tgtEl>
                                          <p:spTgt spid="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1"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Apply it: muscles during exercise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8915400" cy="397763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9154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6410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At rest and exercising</a:t>
            </a:r>
          </a:p>
        </p:txBody>
      </p:sp>
      <p:pic>
        <p:nvPicPr>
          <p:cNvPr id="13" name="Picture 12" descr="At rest and exercising. ● oxygen ○ carbon dioxide. A diagram is simplified."/>
          <p:cNvPicPr>
            <a:picLocks noChangeAspect="1"/>
          </p:cNvPicPr>
          <p:nvPr/>
        </p:nvPicPr>
        <p:blipFill>
          <a:blip r:embed="rId4"/>
          <a:stretch>
            <a:fillRect/>
          </a:stretch>
        </p:blipFill>
        <p:spPr>
          <a:xfrm>
            <a:off x="864943" y="2103120"/>
            <a:ext cx="8282792" cy="2990088"/>
          </a:xfrm>
          <a:prstGeom prst="rect">
            <a:avLst/>
          </a:prstGeom>
        </p:spPr>
      </p:pic>
      <p:sp>
        <p:nvSpPr>
          <p:cNvPr id="14" name="TextBox 13"/>
          <p:cNvSpPr txBox="1"/>
          <p:nvPr/>
        </p:nvSpPr>
        <p:spPr>
          <a:xfrm>
            <a:off x="685800" y="5166360"/>
            <a:ext cx="8641080" cy="292608"/>
          </a:xfrm>
          <a:prstGeom prst="rect">
            <a:avLst/>
          </a:prstGeom>
          <a:noFill/>
        </p:spPr>
        <p:txBody>
          <a:bodyPr wrap="square" lIns="0" rIns="0" tIns="0" bIns="0" anchor="t">
            <a:spAutoFit/>
          </a:bodyPr>
          <a:lstStyle/>
          <a:p>
            <a:pPr algn="ctr">
              <a:spcAft>
                <a:spcPts val="0"/>
              </a:spcAft>
            </a:pPr>
            <a:r>
              <a:rPr sz="1400" b="0">
                <a:solidFill>
                  <a:srgbClr val="D9534F"/>
                </a:solidFill>
                <a:latin typeface="Arial"/>
              </a:rPr>
              <a:t>●</a:t>
            </a:r>
            <a:r>
              <a:rPr sz="1400" b="0">
                <a:solidFill>
                  <a:srgbClr val="5A5A5A"/>
                </a:solidFill>
                <a:latin typeface="Arial"/>
              </a:rPr>
              <a:t>  oxygen     </a:t>
            </a:r>
            <a:r>
              <a:rPr sz="1400" b="0">
                <a:solidFill>
                  <a:srgbClr val="5E6A71"/>
                </a:solidFill>
                <a:latin typeface="Arial"/>
              </a:rPr>
              <a:t>○</a:t>
            </a:r>
            <a:r>
              <a:rPr sz="1400" b="0">
                <a:solidFill>
                  <a:srgbClr val="5A5A5A"/>
                </a:solidFill>
                <a:latin typeface="Arial"/>
              </a:rPr>
              <a:t>  carbon dioxide.  A diagram is simplified.</a:t>
            </a:r>
          </a:p>
        </p:txBody>
      </p:sp>
      <p:sp>
        <p:nvSpPr>
          <p:cNvPr id="15" name="Rectangle 14"/>
          <p:cNvSpPr/>
          <p:nvPr/>
        </p:nvSpPr>
        <p:spPr>
          <a:xfrm>
            <a:off x="9692640" y="1508760"/>
            <a:ext cx="4983480" cy="397763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692640" y="1508760"/>
            <a:ext cx="49834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829800" y="1508760"/>
            <a:ext cx="47091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During exercise</a:t>
            </a:r>
          </a:p>
        </p:txBody>
      </p:sp>
      <p:sp>
        <p:nvSpPr>
          <p:cNvPr id="18" name="TextBox 17"/>
          <p:cNvSpPr txBox="1"/>
          <p:nvPr/>
        </p:nvSpPr>
        <p:spPr>
          <a:xfrm>
            <a:off x="9921240" y="2828290"/>
            <a:ext cx="4572000" cy="1932939"/>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Muscle cells </a:t>
            </a:r>
            <a:r>
              <a:rPr sz="2000" b="1">
                <a:solidFill>
                  <a:srgbClr val="000000"/>
                </a:solidFill>
                <a:latin typeface="Arial"/>
              </a:rPr>
              <a:t>respire faster</a:t>
            </a:r>
            <a:r>
              <a:rPr sz="2000" b="0">
                <a:solidFill>
                  <a:srgbClr val="000000"/>
                </a:solidFill>
                <a:latin typeface="Arial"/>
              </a:rPr>
              <a:t>.</a:t>
            </a:r>
          </a:p>
          <a:p>
            <a:pPr algn="l">
              <a:spcAft>
                <a:spcPts val="1400"/>
              </a:spcAft>
            </a:pPr>
            <a:r>
              <a:rPr sz="2000" b="0">
                <a:solidFill>
                  <a:srgbClr val="000000"/>
                </a:solidFill>
                <a:latin typeface="Arial"/>
              </a:rPr>
              <a:t>They use oxygen faster, so the oxygen inside them falls </a:t>
            </a:r>
            <a:r>
              <a:rPr sz="2000" b="1">
                <a:solidFill>
                  <a:srgbClr val="000000"/>
                </a:solidFill>
                <a:latin typeface="Arial"/>
              </a:rPr>
              <a:t>lower</a:t>
            </a:r>
            <a:r>
              <a:rPr sz="2000" b="0">
                <a:solidFill>
                  <a:srgbClr val="000000"/>
                </a:solidFill>
                <a:latin typeface="Arial"/>
              </a:rPr>
              <a:t>.</a:t>
            </a:r>
          </a:p>
          <a:p>
            <a:pPr algn="l">
              <a:spcAft>
                <a:spcPts val="1400"/>
              </a:spcAft>
            </a:pPr>
            <a:r>
              <a:rPr sz="2000" b="0">
                <a:solidFill>
                  <a:srgbClr val="000000"/>
                </a:solidFill>
                <a:latin typeface="Arial"/>
              </a:rPr>
              <a:t>They make more carbon dioxide, so it builds up </a:t>
            </a:r>
            <a:r>
              <a:rPr sz="2000" b="1">
                <a:solidFill>
                  <a:srgbClr val="000000"/>
                </a:solidFill>
                <a:latin typeface="Arial"/>
              </a:rPr>
              <a:t>higher</a:t>
            </a:r>
            <a:r>
              <a:rPr sz="2000" b="0">
                <a:solidFill>
                  <a:srgbClr val="000000"/>
                </a:solidFill>
                <a:latin typeface="Arial"/>
              </a:rPr>
              <a:t> inside them.</a:t>
            </a:r>
          </a:p>
        </p:txBody>
      </p:sp>
      <p:sp>
        <p:nvSpPr>
          <p:cNvPr id="19" name="Rectangle 18"/>
          <p:cNvSpPr/>
          <p:nvPr/>
        </p:nvSpPr>
        <p:spPr>
          <a:xfrm>
            <a:off x="548640" y="5623560"/>
            <a:ext cx="14127480" cy="21488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623560"/>
            <a:ext cx="141274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56235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changes</a:t>
            </a:r>
          </a:p>
        </p:txBody>
      </p:sp>
      <p:sp>
        <p:nvSpPr>
          <p:cNvPr id="22" name="Rectangle 21"/>
          <p:cNvSpPr/>
          <p:nvPr/>
        </p:nvSpPr>
        <p:spPr>
          <a:xfrm>
            <a:off x="731520" y="6245352"/>
            <a:ext cx="512064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Change</a:t>
            </a:r>
          </a:p>
        </p:txBody>
      </p:sp>
      <p:sp>
        <p:nvSpPr>
          <p:cNvPr id="23" name="Rectangle 22"/>
          <p:cNvSpPr/>
          <p:nvPr/>
        </p:nvSpPr>
        <p:spPr>
          <a:xfrm>
            <a:off x="5852159" y="6245352"/>
            <a:ext cx="864108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Effect on diffusion</a:t>
            </a:r>
          </a:p>
        </p:txBody>
      </p:sp>
      <p:sp>
        <p:nvSpPr>
          <p:cNvPr id="24" name="Rectangle 23"/>
          <p:cNvSpPr/>
          <p:nvPr/>
        </p:nvSpPr>
        <p:spPr>
          <a:xfrm>
            <a:off x="731520" y="6611112"/>
            <a:ext cx="5120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a steeper oxygen gradient</a:t>
            </a:r>
          </a:p>
        </p:txBody>
      </p:sp>
      <p:sp>
        <p:nvSpPr>
          <p:cNvPr id="25" name="Rectangle 24"/>
          <p:cNvSpPr/>
          <p:nvPr/>
        </p:nvSpPr>
        <p:spPr>
          <a:xfrm>
            <a:off x="5852159" y="6611112"/>
            <a:ext cx="864108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oxygen diffuses into the cells faster</a:t>
            </a:r>
          </a:p>
        </p:txBody>
      </p:sp>
      <p:sp>
        <p:nvSpPr>
          <p:cNvPr id="26" name="Rectangle 25"/>
          <p:cNvSpPr/>
          <p:nvPr/>
        </p:nvSpPr>
        <p:spPr>
          <a:xfrm>
            <a:off x="731520" y="6973443"/>
            <a:ext cx="5120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a steeper carbon dioxide gradient</a:t>
            </a:r>
          </a:p>
        </p:txBody>
      </p:sp>
      <p:sp>
        <p:nvSpPr>
          <p:cNvPr id="27" name="Rectangle 26"/>
          <p:cNvSpPr/>
          <p:nvPr/>
        </p:nvSpPr>
        <p:spPr>
          <a:xfrm>
            <a:off x="5852159" y="6973443"/>
            <a:ext cx="864108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carbon dioxide diffuses out faster</a:t>
            </a:r>
          </a:p>
        </p:txBody>
      </p:sp>
      <p:sp>
        <p:nvSpPr>
          <p:cNvPr id="28" name="Rectangle 27"/>
          <p:cNvSpPr/>
          <p:nvPr/>
        </p:nvSpPr>
        <p:spPr>
          <a:xfrm>
            <a:off x="731520" y="7335774"/>
            <a:ext cx="5120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the muscle is a little warmer</a:t>
            </a:r>
          </a:p>
        </p:txBody>
      </p:sp>
      <p:sp>
        <p:nvSpPr>
          <p:cNvPr id="29" name="Rectangle 28"/>
          <p:cNvSpPr/>
          <p:nvPr/>
        </p:nvSpPr>
        <p:spPr>
          <a:xfrm>
            <a:off x="5852159" y="7335774"/>
            <a:ext cx="864108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the particles move faster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4" grpId="0" animBg="1"/>
      <p:bldP spid="25" grpId="0" animBg="1"/>
      <p:bldP spid="26" grpId="0" animBg="1"/>
      <p:bldP spid="27" grpId="0" animBg="1"/>
      <p:bldP spid="28" grpId="0" animBg="1"/>
      <p:bldP spid="29" grpId="0" animBg="1"/>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change makes diffusion faster?</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larger surface area of the membrane</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lower temperature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 thicker membrane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dye moves 12 mm into jelly in 60 minutes. What is its rate of diffusion?</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5 mm per minute</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0.2 mm per minute</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720 mm per minute</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During exercise, why does oxygen diffuse into muscle cells faster?</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muscle cells need less oxygen.</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muscle cells pump the oxygen in.</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cells use oxygen faster, so the concentration gradient is steeper.</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change makes diffusion faster?</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larger surface area of the membrane</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lower temperature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 thicker membrane</a:t>
            </a:r>
          </a:p>
        </p:txBody>
      </p:sp>
      <p:sp>
        <p:nvSpPr>
          <p:cNvPr id="21" name="SG cp3 q1 answer A"/>
          <p:cNvSpPr/>
          <p:nvPr/>
        </p:nvSpPr>
        <p:spPr>
          <a:xfrm>
            <a:off x="73152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A larger surface area of the membrane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 larger surface area lets more particles cross at the same time.</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dye moves 12 mm into jelly in 60 minutes. What is its rate of diffusion?</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5 mm per minute</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0.2 mm per minute</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720 mm per minute</a:t>
            </a:r>
          </a:p>
        </p:txBody>
      </p:sp>
      <p:sp>
        <p:nvSpPr>
          <p:cNvPr id="30" name="SG cp3 q2 answer B"/>
          <p:cNvSpPr/>
          <p:nvPr/>
        </p:nvSpPr>
        <p:spPr>
          <a:xfrm>
            <a:off x="548640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0.2 mm per minute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Rate = distance ÷ time = 12 ÷ 60 = 0.2 mm per minute.</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During exercise, why does oxygen diffuse into muscle cells faster?</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muscle cells need less oxygen.</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muscle cells pump the oxygen in.</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cells use oxygen faster, so the concentration gradient is steeper.</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The cells use oxygen faster, so the concentration gradient is steeper.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Less oxygen inside the cells makes the concentration gradient steeper.</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Read the graph</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Rate of diffusion and temperature</a:t>
            </a:r>
          </a:p>
        </p:txBody>
      </p:sp>
      <p:pic>
        <p:nvPicPr>
          <p:cNvPr id="12" name="Picture 11" descr="Rate of diffusion and temperature. Example results: dye in agar jelly for 60 minutes."/>
          <p:cNvPicPr>
            <a:picLocks noChangeAspect="1"/>
          </p:cNvPicPr>
          <p:nvPr/>
        </p:nvPicPr>
        <p:blipFill>
          <a:blip r:embed="rId3"/>
          <a:stretch>
            <a:fillRect/>
          </a:stretch>
        </p:blipFill>
        <p:spPr>
          <a:xfrm>
            <a:off x="685800" y="2103120"/>
            <a:ext cx="6675120" cy="4452305"/>
          </a:xfrm>
          <a:prstGeom prst="rect">
            <a:avLst/>
          </a:prstGeom>
        </p:spPr>
      </p:pic>
      <p:sp>
        <p:nvSpPr>
          <p:cNvPr id="13" name="TextBox 12"/>
          <p:cNvSpPr txBox="1"/>
          <p:nvPr/>
        </p:nvSpPr>
        <p:spPr>
          <a:xfrm>
            <a:off x="685800" y="664686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Example results: dye in agar jelly for 60 minutes.</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What is the rate of diffusion at 20 °C?</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At which temperature was the rate 0.19 mm per minute?</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Describe the pattern shown by the graph.</a:t>
            </a:r>
          </a:p>
          <a:p>
            <a:pPr algn="l">
              <a:spcAft>
                <a:spcPts val="800"/>
              </a:spcAft>
            </a:pPr>
            <a:r>
              <a:rPr sz="2000" b="0">
                <a:solidFill>
                  <a:srgbClr val="5A5A5A"/>
                </a:solidFill>
                <a:latin typeface="Arial"/>
              </a:rPr>
              <a:t>________________________________________</a:t>
            </a:r>
          </a:p>
          <a:p>
            <a:pPr algn="l">
              <a:spcAft>
                <a:spcPts val="200"/>
              </a:spcAft>
            </a:pPr>
            <a:r>
              <a:rPr sz="2000" b="1">
                <a:solidFill>
                  <a:srgbClr val="000000"/>
                </a:solidFill>
                <a:latin typeface="Arial"/>
              </a:rPr>
              <a:t>4. Use the line to estimate the rate at 25 °C.</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Use your answer to question 4 to predict how far the dye would move in 60 minutes at 25 °C.</a:t>
            </a:r>
          </a:p>
          <a:p>
            <a:pPr algn="l">
              <a:spcAft>
                <a:spcPts val="800"/>
              </a:spcAft>
            </a:pPr>
            <a:r>
              <a:rPr sz="2000" b="0">
                <a:solidFill>
                  <a:srgbClr val="5A5A5A"/>
                </a:solidFill>
                <a:latin typeface="Arial"/>
              </a:rPr>
              <a:t>________________________________________</a:t>
            </a:r>
          </a:p>
          <a:p>
            <a:pPr algn="l">
              <a:spcAft>
                <a:spcPts val="200"/>
              </a:spcAft>
            </a:pPr>
            <a:r>
              <a:rPr sz="2000" b="1">
                <a:solidFill>
                  <a:srgbClr val="000000"/>
                </a:solidFill>
                <a:latin typeface="Arial"/>
              </a:rPr>
              <a:t>6. Give one variable that must be kept the same in every tube.</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Read the graph: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Rate of diffusion and temperature</a:t>
            </a:r>
          </a:p>
        </p:txBody>
      </p:sp>
      <p:pic>
        <p:nvPicPr>
          <p:cNvPr id="12" name="Picture 11" descr="Rate of diffusion and temperature. Example results: dye in agar jelly for 60 minutes."/>
          <p:cNvPicPr>
            <a:picLocks noChangeAspect="1"/>
          </p:cNvPicPr>
          <p:nvPr/>
        </p:nvPicPr>
        <p:blipFill>
          <a:blip r:embed="rId3"/>
          <a:stretch>
            <a:fillRect/>
          </a:stretch>
        </p:blipFill>
        <p:spPr>
          <a:xfrm>
            <a:off x="685800" y="2103120"/>
            <a:ext cx="6675120" cy="4452305"/>
          </a:xfrm>
          <a:prstGeom prst="rect">
            <a:avLst/>
          </a:prstGeom>
        </p:spPr>
      </p:pic>
      <p:sp>
        <p:nvSpPr>
          <p:cNvPr id="13" name="TextBox 12"/>
          <p:cNvSpPr txBox="1"/>
          <p:nvPr/>
        </p:nvSpPr>
        <p:spPr>
          <a:xfrm>
            <a:off x="685800" y="664686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Example results: dye in agar jelly for 60 minutes.</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1800" b="1">
                <a:solidFill>
                  <a:srgbClr val="000000"/>
                </a:solidFill>
                <a:latin typeface="Arial"/>
              </a:rPr>
              <a:t>1. What is the rate of diffusion at 20 °C?</a:t>
            </a:r>
          </a:p>
          <a:p>
            <a:pPr algn="l">
              <a:spcAft>
                <a:spcPts val="800"/>
              </a:spcAft>
            </a:pPr>
            <a:r>
              <a:rPr sz="1800" b="1">
                <a:solidFill>
                  <a:srgbClr val="009900"/>
                </a:solidFill>
                <a:latin typeface="Arial"/>
              </a:rPr>
              <a:t>0.15 mm per minute</a:t>
            </a:r>
          </a:p>
          <a:p>
            <a:pPr algn="l">
              <a:spcAft>
                <a:spcPts val="200"/>
              </a:spcAft>
            </a:pPr>
            <a:r>
              <a:rPr sz="1800" b="1">
                <a:solidFill>
                  <a:srgbClr val="000000"/>
                </a:solidFill>
                <a:latin typeface="Arial"/>
              </a:rPr>
              <a:t>2. At which temperature was the rate 0.19 mm per minute?</a:t>
            </a:r>
          </a:p>
          <a:p>
            <a:pPr algn="l">
              <a:spcAft>
                <a:spcPts val="800"/>
              </a:spcAft>
            </a:pPr>
            <a:r>
              <a:rPr sz="1800" b="1">
                <a:solidFill>
                  <a:srgbClr val="009900"/>
                </a:solidFill>
                <a:latin typeface="Arial"/>
              </a:rPr>
              <a:t>40 °C</a:t>
            </a:r>
          </a:p>
          <a:p>
            <a:pPr algn="l">
              <a:spcAft>
                <a:spcPts val="200"/>
              </a:spcAft>
            </a:pPr>
            <a:r>
              <a:rPr sz="1800" b="1">
                <a:solidFill>
                  <a:srgbClr val="000000"/>
                </a:solidFill>
                <a:latin typeface="Arial"/>
              </a:rPr>
              <a:t>3. Describe the pattern shown by the graph.</a:t>
            </a:r>
          </a:p>
          <a:p>
            <a:pPr algn="l">
              <a:spcAft>
                <a:spcPts val="800"/>
              </a:spcAft>
            </a:pPr>
            <a:r>
              <a:rPr sz="1800" b="1">
                <a:solidFill>
                  <a:srgbClr val="009900"/>
                </a:solidFill>
                <a:latin typeface="Arial"/>
              </a:rPr>
              <a:t>As the temperature increases, the rate of diffusion increases.</a:t>
            </a:r>
          </a:p>
          <a:p>
            <a:pPr algn="l">
              <a:spcAft>
                <a:spcPts val="200"/>
              </a:spcAft>
            </a:pPr>
            <a:r>
              <a:rPr sz="1800" b="1">
                <a:solidFill>
                  <a:srgbClr val="000000"/>
                </a:solidFill>
                <a:latin typeface="Arial"/>
              </a:rPr>
              <a:t>4. Use the line to estimate the rate at 25 °C.</a:t>
            </a:r>
          </a:p>
          <a:p>
            <a:pPr algn="l">
              <a:spcAft>
                <a:spcPts val="800"/>
              </a:spcAft>
            </a:pPr>
            <a:r>
              <a:rPr sz="1800" b="1">
                <a:solidFill>
                  <a:srgbClr val="009900"/>
                </a:solidFill>
                <a:latin typeface="Arial"/>
              </a:rPr>
              <a:t>About 0.16 mm per minute</a:t>
            </a:r>
          </a:p>
          <a:p>
            <a:pPr algn="l">
              <a:spcAft>
                <a:spcPts val="200"/>
              </a:spcAft>
            </a:pPr>
            <a:r>
              <a:rPr sz="1800" b="1">
                <a:solidFill>
                  <a:srgbClr val="000000"/>
                </a:solidFill>
                <a:latin typeface="Arial"/>
              </a:rPr>
              <a:t>5. Use your answer to question 4 to predict how far the dye would move in 60 minutes at 25 °C.</a:t>
            </a:r>
          </a:p>
          <a:p>
            <a:pPr algn="l">
              <a:spcAft>
                <a:spcPts val="800"/>
              </a:spcAft>
            </a:pPr>
            <a:r>
              <a:rPr sz="1800" b="1">
                <a:solidFill>
                  <a:srgbClr val="009900"/>
                </a:solidFill>
                <a:latin typeface="Arial"/>
              </a:rPr>
              <a:t>0.16 × 60 = 9.6 mm</a:t>
            </a:r>
          </a:p>
          <a:p>
            <a:pPr algn="l">
              <a:spcAft>
                <a:spcPts val="200"/>
              </a:spcAft>
            </a:pPr>
            <a:r>
              <a:rPr sz="1800" b="1">
                <a:solidFill>
                  <a:srgbClr val="000000"/>
                </a:solidFill>
                <a:latin typeface="Arial"/>
              </a:rPr>
              <a:t>6. Give one variable that must be kept the same in every tube.</a:t>
            </a:r>
          </a:p>
          <a:p>
            <a:pPr algn="l">
              <a:spcAft>
                <a:spcPts val="800"/>
              </a:spcAft>
            </a:pPr>
            <a:r>
              <a:rPr sz="1800" b="1">
                <a:solidFill>
                  <a:srgbClr val="009900"/>
                </a:solidFill>
                <a:latin typeface="Arial"/>
              </a:rPr>
              <a:t>Any one: the type of dye; the concentration or volume of the dye; the jelly; the size of the tube; the time (60 minutes).</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14127480" cy="3265551"/>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A drop of food colouring is placed in a beaker of still water. Describe what happens to the food colouring particles over the next few days.  [3]</a:t>
            </a:r>
          </a:p>
        </p:txBody>
      </p:sp>
      <p:sp>
        <p:nvSpPr>
          <p:cNvPr id="12" name="Rectangle 11"/>
          <p:cNvSpPr/>
          <p:nvPr/>
        </p:nvSpPr>
        <p:spPr>
          <a:xfrm>
            <a:off x="777240" y="2514600"/>
            <a:ext cx="13670280" cy="203111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606040"/>
            <a:ext cx="13213080" cy="1848231"/>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The particles move at random, in all directions (1). There is a net movement from the higher concentration (where the drop is) to the lower concentration (1). In the end they are evenly spread: they keep moving, but there is no net movement (1).</a:t>
            </a:r>
          </a:p>
        </p:txBody>
      </p:sp>
      <p:sp>
        <p:nvSpPr>
          <p:cNvPr id="14" name="Rectangle 13"/>
          <p:cNvSpPr/>
          <p:nvPr/>
        </p:nvSpPr>
        <p:spPr>
          <a:xfrm>
            <a:off x="548640" y="5048631"/>
            <a:ext cx="14127480" cy="272376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048631"/>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5048631"/>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Carbon dioxide diffuses out of a respiring cell into the blood. Explain why.  [2]</a:t>
            </a:r>
          </a:p>
        </p:txBody>
      </p:sp>
      <p:sp>
        <p:nvSpPr>
          <p:cNvPr id="17" name="Rectangle 16"/>
          <p:cNvSpPr/>
          <p:nvPr/>
        </p:nvSpPr>
        <p:spPr>
          <a:xfrm>
            <a:off x="777240" y="5780151"/>
            <a:ext cx="13670280" cy="1763649"/>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871591"/>
            <a:ext cx="13213080" cy="1580769"/>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Respiration in the cell makes carbon dioxide, so its concentration is higher in the cell than in the blood (1). It diffuses from a higher to a lower concentration, out of the cell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pic>
        <p:nvPicPr>
          <p:cNvPr id="12" name="Picture 11" descr="Answer on your own."/>
          <p:cNvPicPr>
            <a:picLocks noChangeAspect="1"/>
          </p:cNvPicPr>
          <p:nvPr/>
        </p:nvPicPr>
        <p:blipFill>
          <a:blip r:embed="rId3"/>
          <a:stretch>
            <a:fillRect/>
          </a:stretch>
        </p:blipFill>
        <p:spPr>
          <a:xfrm>
            <a:off x="7086600" y="2679512"/>
            <a:ext cx="2697480" cy="1224656"/>
          </a:xfrm>
          <a:prstGeom prst="rect">
            <a:avLst/>
          </a:prstGeom>
        </p:spPr>
      </p:pic>
      <p:sp>
        <p:nvSpPr>
          <p:cNvPr id="13" name="TextBox 12"/>
          <p:cNvSpPr txBox="1"/>
          <p:nvPr/>
        </p:nvSpPr>
        <p:spPr>
          <a:xfrm>
            <a:off x="6949440" y="4434840"/>
            <a:ext cx="2971800" cy="274320"/>
          </a:xfrm>
          <a:prstGeom prst="rect">
            <a:avLst/>
          </a:prstGeom>
          <a:noFill/>
        </p:spPr>
        <p:txBody>
          <a:bodyPr wrap="square" lIns="0" rIns="0" tIns="0" bIns="0" anchor="t">
            <a:spAutoFit/>
          </a:bodyPr>
          <a:lstStyle/>
          <a:p>
            <a:pPr algn="ctr">
              <a:spcAft>
                <a:spcPts val="600"/>
              </a:spcAft>
            </a:pPr>
            <a:r>
              <a:rPr sz="1300" b="0">
                <a:solidFill>
                  <a:srgbClr val="5A5A5A"/>
                </a:solidFill>
                <a:latin typeface="Arial"/>
              </a:rPr>
              <a:t>Particles evenly spread in a liquid</a:t>
            </a:r>
          </a:p>
        </p:txBody>
      </p:sp>
      <p:sp>
        <p:nvSpPr>
          <p:cNvPr id="14" name="SG exit q1"/>
          <p:cNvSpPr txBox="1"/>
          <p:nvPr/>
        </p:nvSpPr>
        <p:spPr>
          <a:xfrm>
            <a:off x="777240" y="2240280"/>
            <a:ext cx="603504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process in which particles spread from a higher to a lower concentration.  [1]</a:t>
            </a:r>
          </a:p>
        </p:txBody>
      </p:sp>
      <p:cxnSp>
        <p:nvCxnSpPr>
          <p:cNvPr id="15" name="Connector 14"/>
          <p:cNvCxnSpPr/>
          <p:nvPr/>
        </p:nvCxnSpPr>
        <p:spPr>
          <a:xfrm>
            <a:off x="777240" y="3314700"/>
            <a:ext cx="6035039"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2"/>
          <p:cNvSpPr txBox="1"/>
          <p:nvPr/>
        </p:nvSpPr>
        <p:spPr>
          <a:xfrm>
            <a:off x="777240" y="3515868"/>
            <a:ext cx="603504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Which gas do respiring cells use up, so that it keeps diffusing into them?  [1]</a:t>
            </a:r>
          </a:p>
        </p:txBody>
      </p:sp>
      <p:cxnSp>
        <p:nvCxnSpPr>
          <p:cNvPr id="17" name="Connector 16"/>
          <p:cNvCxnSpPr/>
          <p:nvPr/>
        </p:nvCxnSpPr>
        <p:spPr>
          <a:xfrm>
            <a:off x="777240" y="4590288"/>
            <a:ext cx="6035039"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3"/>
          <p:cNvSpPr txBox="1"/>
          <p:nvPr/>
        </p:nvSpPr>
        <p:spPr>
          <a:xfrm>
            <a:off x="777240" y="4791456"/>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A student wants a dye to diffuse faster through jelly. Give one thing they could change.  [1]</a:t>
            </a:r>
          </a:p>
        </p:txBody>
      </p:sp>
      <p:cxnSp>
        <p:nvCxnSpPr>
          <p:cNvPr id="19" name="Connector 18"/>
          <p:cNvCxnSpPr/>
          <p:nvPr/>
        </p:nvCxnSpPr>
        <p:spPr>
          <a:xfrm>
            <a:off x="777240" y="586587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0" name="SG exit q4"/>
          <p:cNvSpPr txBox="1"/>
          <p:nvPr/>
        </p:nvSpPr>
        <p:spPr>
          <a:xfrm>
            <a:off x="777240" y="6067044"/>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Particles are evenly spread out in a liquid. Explain why there is no net movement, even though the particles are still moving.  [2]</a:t>
            </a:r>
          </a:p>
        </p:txBody>
      </p:sp>
      <p:cxnSp>
        <p:nvCxnSpPr>
          <p:cNvPr id="21" name="Connector 20"/>
          <p:cNvCxnSpPr/>
          <p:nvPr/>
        </p:nvCxnSpPr>
        <p:spPr>
          <a:xfrm>
            <a:off x="777240" y="71414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777240" y="756208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6" name="TextBox 25"/>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diffusion as a net movement.</a:t>
            </a:r>
          </a:p>
        </p:txBody>
      </p:sp>
      <p:sp>
        <p:nvSpPr>
          <p:cNvPr id="27" name="Oval 26"/>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give examples of diffusion in the body.</a:t>
            </a:r>
          </a:p>
        </p:txBody>
      </p:sp>
      <p:sp>
        <p:nvSpPr>
          <p:cNvPr id="31" name="Oval 30"/>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what makes diffusion faster.</a:t>
            </a:r>
          </a:p>
        </p:txBody>
      </p:sp>
      <p:sp>
        <p:nvSpPr>
          <p:cNvPr id="35" name="Oval 34"/>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L8: Diffusion</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L8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Diffusion.</a:t>
            </a:r>
          </a:p>
          <a:p>
            <a:pPr algn="l">
              <a:spcAft>
                <a:spcPts val="2200"/>
              </a:spcAft>
            </a:pPr>
            <a:r>
              <a:rPr sz="2200" b="1">
                <a:solidFill>
                  <a:srgbClr val="009900"/>
                </a:solidFill>
                <a:latin typeface="Arial"/>
              </a:rPr>
              <a:t>2. Oxygen.</a:t>
            </a:r>
          </a:p>
          <a:p>
            <a:pPr algn="l">
              <a:spcAft>
                <a:spcPts val="2200"/>
              </a:spcAft>
            </a:pPr>
            <a:r>
              <a:rPr sz="2200" b="1">
                <a:solidFill>
                  <a:srgbClr val="009900"/>
                </a:solidFill>
                <a:latin typeface="Arial"/>
              </a:rPr>
              <a:t>3. Any one: a higher temperature; a more concentrated dye (a bigger concentration gradient); a larger surface area.</a:t>
            </a:r>
          </a:p>
          <a:p>
            <a:pPr algn="l">
              <a:spcAft>
                <a:spcPts val="2200"/>
              </a:spcAft>
            </a:pPr>
            <a:r>
              <a:rPr sz="2200" b="1">
                <a:solidFill>
                  <a:srgbClr val="009900"/>
                </a:solidFill>
                <a:latin typeface="Arial"/>
              </a:rPr>
              <a:t>4. The particles move at random, in all directions (1). The same number move each way, so the concentration stays the same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L9 Osmosis</a:t>
            </a:r>
          </a:p>
          <a:p>
            <a:pPr algn="l">
              <a:spcAft>
                <a:spcPts val="1000"/>
              </a:spcAft>
            </a:pPr>
            <a:r>
              <a:rPr sz="2000" b="0">
                <a:solidFill>
                  <a:srgbClr val="000000"/>
                </a:solidFill>
                <a:latin typeface="Arial"/>
              </a:rPr>
              <a:t>How water moves into and out of cells by osmosis, and how to measure it with potato cylinders.</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Diffusion</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Diffusion, a real beaker and a particle diagram, random movement</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diffusion is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2494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Drop a crystal of purple </a:t>
            </a:r>
            <a:r>
              <a:rPr sz="1250" b="1">
                <a:solidFill>
                  <a:srgbClr val="000000"/>
                </a:solidFill>
                <a:latin typeface="Arial"/>
              </a:rPr>
              <a:t>potassium manganate(VII)</a:t>
            </a:r>
            <a:r>
              <a:rPr sz="1250" b="0">
                <a:solidFill>
                  <a:srgbClr val="000000"/>
                </a:solidFill>
                <a:latin typeface="Arial"/>
              </a:rPr>
              <a:t> into a beaker of </a:t>
            </a:r>
            <a:r>
              <a:rPr sz="1250" b="1">
                <a:solidFill>
                  <a:srgbClr val="000000"/>
                </a:solidFill>
                <a:latin typeface="Arial"/>
              </a:rPr>
              <a:t>still water</a:t>
            </a:r>
            <a:r>
              <a:rPr sz="1250" b="0">
                <a:solidFill>
                  <a:srgbClr val="000000"/>
                </a:solidFill>
                <a:latin typeface="Arial"/>
              </a:rPr>
              <a:t>. It dissolves, and the purple slowly spreads out through the water on its own. Nobody stirs it.</a:t>
            </a:r>
          </a:p>
          <a:p>
            <a:pPr algn="l">
              <a:spcAft>
                <a:spcPts val="300"/>
              </a:spcAft>
            </a:pPr>
            <a:r>
              <a:rPr sz="1250" b="0">
                <a:solidFill>
                  <a:srgbClr val="000000"/>
                </a:solidFill>
                <a:latin typeface="Arial"/>
              </a:rPr>
              <a:t>The purple colour shows where the purple </a:t>
            </a:r>
            <a:r>
              <a:rPr sz="1250" b="1">
                <a:solidFill>
                  <a:srgbClr val="000000"/>
                </a:solidFill>
                <a:latin typeface="Arial"/>
              </a:rPr>
              <a:t>particles</a:t>
            </a:r>
            <a:r>
              <a:rPr sz="1250" b="0">
                <a:solidFill>
                  <a:srgbClr val="000000"/>
                </a:solidFill>
                <a:latin typeface="Arial"/>
              </a:rPr>
              <a:t> are. Where the colour is dark, there are lots of particles in a small volume: a </a:t>
            </a:r>
            <a:r>
              <a:rPr sz="1250" b="1">
                <a:solidFill>
                  <a:srgbClr val="000000"/>
                </a:solidFill>
                <a:latin typeface="Arial"/>
              </a:rPr>
              <a:t>high concentration</a:t>
            </a:r>
            <a:r>
              <a:rPr sz="1250" b="0">
                <a:solidFill>
                  <a:srgbClr val="000000"/>
                </a:solidFill>
                <a:latin typeface="Arial"/>
              </a:rPr>
              <a:t>. </a:t>
            </a:r>
            <a:r>
              <a:rPr sz="1250" b="1">
                <a:solidFill>
                  <a:srgbClr val="000000"/>
                </a:solidFill>
                <a:latin typeface="Arial"/>
              </a:rPr>
              <a:t>Concentration</a:t>
            </a:r>
            <a:r>
              <a:rPr sz="1250" b="0">
                <a:solidFill>
                  <a:srgbClr val="000000"/>
                </a:solidFill>
                <a:latin typeface="Arial"/>
              </a:rPr>
              <a:t> is the amount of a substance in a given volume.</a:t>
            </a:r>
          </a:p>
          <a:p>
            <a:pPr algn="l">
              <a:spcAft>
                <a:spcPts val="300"/>
              </a:spcAft>
            </a:pPr>
            <a:r>
              <a:rPr sz="1250" b="1">
                <a:solidFill>
                  <a:srgbClr val="000000"/>
                </a:solidFill>
                <a:latin typeface="Arial"/>
              </a:rPr>
              <a:t>Diffusion</a:t>
            </a:r>
            <a:r>
              <a:rPr sz="1250" b="0">
                <a:solidFill>
                  <a:srgbClr val="000000"/>
                </a:solidFill>
                <a:latin typeface="Arial"/>
              </a:rPr>
              <a:t> is the net movement of particles from an area of higher concentration to an area of lower concentration.</a:t>
            </a:r>
          </a:p>
          <a:p>
            <a:pPr algn="l" marL="182880" indent="-182880">
              <a:spcAft>
                <a:spcPts val="300"/>
              </a:spcAft>
              <a:buClr>
                <a:srgbClr val="2E7D32"/>
              </a:buClr>
              <a:buSzPct val="115000"/>
              <a:buFont typeface="Arial"/>
              <a:buChar char="•"/>
            </a:pPr>
            <a:r>
              <a:rPr sz="1250" b="0">
                <a:solidFill>
                  <a:srgbClr val="000000"/>
                </a:solidFill>
                <a:latin typeface="Arial"/>
              </a:rPr>
              <a:t>Diffusion happens in </a:t>
            </a:r>
            <a:r>
              <a:rPr sz="1250" b="1">
                <a:solidFill>
                  <a:srgbClr val="000000"/>
                </a:solidFill>
                <a:latin typeface="Arial"/>
              </a:rPr>
              <a:t>solutions</a:t>
            </a:r>
            <a:r>
              <a:rPr sz="1250" b="0">
                <a:solidFill>
                  <a:srgbClr val="000000"/>
                </a:solidFill>
                <a:latin typeface="Arial"/>
              </a:rPr>
              <a:t> (a substance dissolved in a liquid) and in </a:t>
            </a:r>
            <a:r>
              <a:rPr sz="1250" b="1">
                <a:solidFill>
                  <a:srgbClr val="000000"/>
                </a:solidFill>
                <a:latin typeface="Arial"/>
              </a:rPr>
              <a:t>gases</a:t>
            </a:r>
            <a:r>
              <a:rPr sz="1250" b="0">
                <a:solidFill>
                  <a:srgbClr val="000000"/>
                </a:solidFill>
                <a:latin typeface="Arial"/>
              </a:rPr>
              <a:t>. A smell spreading across a room is diffusion in a gas.</a:t>
            </a:r>
          </a:p>
          <a:p>
            <a:pPr algn="l" marL="182880" indent="-182880">
              <a:spcAft>
                <a:spcPts val="300"/>
              </a:spcAft>
              <a:buClr>
                <a:srgbClr val="2E7D32"/>
              </a:buClr>
              <a:buSzPct val="115000"/>
              <a:buFont typeface="Arial"/>
              <a:buChar char="•"/>
            </a:pPr>
            <a:r>
              <a:rPr sz="1250" b="0">
                <a:solidFill>
                  <a:srgbClr val="000000"/>
                </a:solidFill>
                <a:latin typeface="Arial"/>
              </a:rPr>
              <a:t>Diffusion does not need energy from respiration. The particles move on their own.</a:t>
            </a:r>
          </a:p>
          <a:p>
            <a:pPr algn="l" marL="182880" indent="-182880">
              <a:spcAft>
                <a:spcPts val="300"/>
              </a:spcAft>
              <a:buClr>
                <a:srgbClr val="2E7D32"/>
              </a:buClr>
              <a:buSzPct val="115000"/>
              <a:buFont typeface="Arial"/>
              <a:buChar char="•"/>
            </a:pPr>
            <a:r>
              <a:rPr sz="1250" b="0">
                <a:solidFill>
                  <a:srgbClr val="000000"/>
                </a:solidFill>
                <a:latin typeface="Arial"/>
              </a:rPr>
              <a:t>Substances move into and out of cells across the </a:t>
            </a:r>
            <a:r>
              <a:rPr sz="1250" b="1">
                <a:solidFill>
                  <a:srgbClr val="000000"/>
                </a:solidFill>
                <a:latin typeface="Arial"/>
              </a:rPr>
              <a:t>cell membrane</a:t>
            </a:r>
            <a:r>
              <a:rPr sz="1250" b="0">
                <a:solidFill>
                  <a:srgbClr val="000000"/>
                </a:solidFill>
                <a:latin typeface="Arial"/>
              </a:rPr>
              <a:t> by diffusion (B1 L1: the cell membrane controls the movement of substances into and out of the cell).</a:t>
            </a:r>
          </a:p>
        </p:txBody>
      </p:sp>
      <p:sp>
        <p:nvSpPr>
          <p:cNvPr id="10" name="Rectangle 9"/>
          <p:cNvSpPr/>
          <p:nvPr/>
        </p:nvSpPr>
        <p:spPr>
          <a:xfrm>
            <a:off x="548640" y="4068470"/>
            <a:ext cx="50292" cy="344424"/>
          </a:xfrm>
          <a:prstGeom prst="rect">
            <a:avLst/>
          </a:prstGeom>
          <a:solidFill>
            <a:srgbClr val="2E7D32"/>
          </a:solidFill>
          <a:ln>
            <a:noFill/>
          </a:ln>
          <a:effectLst/>
        </p:spPr>
        <p:txBody>
          <a:bodyPr rtlCol="0" anchor="ctr"/>
          <a:lstStyle/>
          <a:p>
            <a:pPr algn="ctr"/>
          </a:p>
        </p:txBody>
      </p:sp>
      <p:sp>
        <p:nvSpPr>
          <p:cNvPr id="11" name="TextBox 10"/>
          <p:cNvSpPr txBox="1"/>
          <p:nvPr/>
        </p:nvSpPr>
        <p:spPr>
          <a:xfrm>
            <a:off x="713232" y="404103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diffusion happens in gases </a:t>
            </a:r>
            <a:r>
              <a:rPr sz="1250" b="1">
                <a:solidFill>
                  <a:srgbClr val="000000"/>
                </a:solidFill>
                <a:latin typeface="Arial"/>
              </a:rPr>
              <a:t>and</a:t>
            </a:r>
            <a:r>
              <a:rPr sz="1250" b="0">
                <a:solidFill>
                  <a:srgbClr val="000000"/>
                </a:solidFill>
                <a:latin typeface="Arial"/>
              </a:rPr>
              <a:t> in solutions. Water crossing a cell membrane is a special case of diffusion, called </a:t>
            </a:r>
            <a:r>
              <a:rPr sz="1250" b="1">
                <a:solidFill>
                  <a:srgbClr val="000000"/>
                </a:solidFill>
                <a:latin typeface="Arial"/>
              </a:rPr>
              <a:t>osmosis</a:t>
            </a:r>
            <a:r>
              <a:rPr sz="1250" b="0">
                <a:solidFill>
                  <a:srgbClr val="000000"/>
                </a:solidFill>
                <a:latin typeface="Arial"/>
              </a:rPr>
              <a:t> (B1 L9 Osmosis).</a:t>
            </a:r>
          </a:p>
        </p:txBody>
      </p:sp>
      <p:sp>
        <p:nvSpPr>
          <p:cNvPr id="12" name="TextBox 11"/>
          <p:cNvSpPr txBox="1"/>
          <p:nvPr/>
        </p:nvSpPr>
        <p:spPr>
          <a:xfrm>
            <a:off x="548640" y="465063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A real beaker and a particle diagram</a:t>
            </a:r>
          </a:p>
        </p:txBody>
      </p:sp>
      <p:sp>
        <p:nvSpPr>
          <p:cNvPr id="13" name="Rectangle 12"/>
          <p:cNvSpPr/>
          <p:nvPr/>
        </p:nvSpPr>
        <p:spPr>
          <a:xfrm>
            <a:off x="548640" y="4911242"/>
            <a:ext cx="6949440" cy="19202"/>
          </a:xfrm>
          <a:prstGeom prst="rect">
            <a:avLst/>
          </a:prstGeom>
          <a:solidFill>
            <a:srgbClr val="2E7D32"/>
          </a:solidFill>
          <a:ln>
            <a:noFill/>
          </a:ln>
          <a:effectLst/>
        </p:spPr>
        <p:txBody>
          <a:bodyPr rtlCol="0" anchor="ctr"/>
          <a:lstStyle/>
          <a:p>
            <a:pPr algn="ctr"/>
          </a:p>
        </p:txBody>
      </p:sp>
      <p:sp>
        <p:nvSpPr>
          <p:cNvPr id="14" name="TextBox 13"/>
          <p:cNvSpPr txBox="1"/>
          <p:nvPr/>
        </p:nvSpPr>
        <p:spPr>
          <a:xfrm>
            <a:off x="548640" y="4999024"/>
            <a:ext cx="2606040" cy="29900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Exam questions use </a:t>
            </a:r>
            <a:r>
              <a:rPr sz="1250" b="1">
                <a:solidFill>
                  <a:srgbClr val="000000"/>
                </a:solidFill>
                <a:latin typeface="Arial"/>
              </a:rPr>
              <a:t>particle diagrams</a:t>
            </a:r>
            <a:r>
              <a:rPr sz="1250" b="0">
                <a:solidFill>
                  <a:srgbClr val="000000"/>
                </a:solidFill>
                <a:latin typeface="Arial"/>
              </a:rPr>
              <a:t>. A particle diagram is a model, simplified on purpose:</a:t>
            </a:r>
          </a:p>
          <a:p>
            <a:pPr algn="l" marL="182880" indent="-182880">
              <a:spcAft>
                <a:spcPts val="300"/>
              </a:spcAft>
              <a:buClr>
                <a:srgbClr val="2E7D32"/>
              </a:buClr>
              <a:buSzPct val="115000"/>
              <a:buFont typeface="Arial"/>
              <a:buChar char="•"/>
            </a:pPr>
            <a:r>
              <a:rPr sz="1250" b="1">
                <a:solidFill>
                  <a:srgbClr val="000000"/>
                </a:solidFill>
                <a:latin typeface="Arial"/>
              </a:rPr>
              <a:t>Particles:</a:t>
            </a:r>
            <a:r>
              <a:rPr sz="1250" b="0">
                <a:solidFill>
                  <a:srgbClr val="000000"/>
                </a:solidFill>
                <a:latin typeface="Arial"/>
              </a:rPr>
              <a:t> real particles are far too small to see, even with a light microscope. The diagram draws each one as a dot.</a:t>
            </a:r>
          </a:p>
          <a:p>
            <a:pPr algn="l" marL="182880" indent="-182880">
              <a:spcAft>
                <a:spcPts val="300"/>
              </a:spcAft>
              <a:buClr>
                <a:srgbClr val="2E7D32"/>
              </a:buClr>
              <a:buSzPct val="115000"/>
              <a:buFont typeface="Arial"/>
              <a:buChar char="•"/>
            </a:pPr>
            <a:r>
              <a:rPr sz="1250" b="1">
                <a:solidFill>
                  <a:srgbClr val="000000"/>
                </a:solidFill>
                <a:latin typeface="Arial"/>
              </a:rPr>
              <a:t>No line:</a:t>
            </a:r>
            <a:r>
              <a:rPr sz="1250" b="0">
                <a:solidFill>
                  <a:srgbClr val="000000"/>
                </a:solidFill>
                <a:latin typeface="Arial"/>
              </a:rPr>
              <a:t> in the beaker the colour fades gradually. The diagram may draw a dashed line to split the water into two areas. The line is not a barrier.</a:t>
            </a:r>
          </a:p>
          <a:p>
            <a:pPr algn="l" marL="182880" indent="-182880">
              <a:spcAft>
                <a:spcPts val="300"/>
              </a:spcAft>
              <a:buClr>
                <a:srgbClr val="2E7D32"/>
              </a:buClr>
              <a:buSzPct val="115000"/>
              <a:buFont typeface="Arial"/>
              <a:buChar char="•"/>
            </a:pPr>
            <a:r>
              <a:rPr sz="1250" b="1">
                <a:solidFill>
                  <a:srgbClr val="000000"/>
                </a:solidFill>
                <a:latin typeface="Arial"/>
              </a:rPr>
              <a:t>How many:</a:t>
            </a:r>
            <a:r>
              <a:rPr sz="1250" b="0">
                <a:solidFill>
                  <a:srgbClr val="000000"/>
                </a:solidFill>
                <a:latin typeface="Arial"/>
              </a:rPr>
              <a:t> a beaker holds billions of billions of particles. A diagram draws a few dozen.</a:t>
            </a:r>
          </a:p>
        </p:txBody>
      </p:sp>
      <p:pic>
        <p:nvPicPr>
          <p:cNvPr id="15" name="Picture 14" descr="2. A real beaker and a particle diagram. Particles are far too small to see: the dots in the diagram are a model. The purple colour shows where the particles are."/>
          <p:cNvPicPr>
            <a:picLocks noChangeAspect="1"/>
          </p:cNvPicPr>
          <p:nvPr/>
        </p:nvPicPr>
        <p:blipFill>
          <a:blip r:embed="rId3"/>
          <a:stretch>
            <a:fillRect/>
          </a:stretch>
        </p:blipFill>
        <p:spPr>
          <a:xfrm>
            <a:off x="3291839" y="4999024"/>
            <a:ext cx="4206240" cy="2511125"/>
          </a:xfrm>
          <a:prstGeom prst="rect">
            <a:avLst/>
          </a:prstGeom>
        </p:spPr>
      </p:pic>
      <p:sp>
        <p:nvSpPr>
          <p:cNvPr id="16" name="TextBox 15"/>
          <p:cNvSpPr txBox="1"/>
          <p:nvPr/>
        </p:nvSpPr>
        <p:spPr>
          <a:xfrm>
            <a:off x="3291839" y="7537582"/>
            <a:ext cx="420624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Particles are far too small to see: the dots in the diagram are a model. The purple colour shows where the particles are.</a:t>
            </a:r>
          </a:p>
        </p:txBody>
      </p:sp>
      <p:sp>
        <p:nvSpPr>
          <p:cNvPr id="17" name="TextBox 16"/>
          <p:cNvSpPr txBox="1"/>
          <p:nvPr/>
        </p:nvSpPr>
        <p:spPr>
          <a:xfrm>
            <a:off x="7744968" y="1161288"/>
            <a:ext cx="6949440" cy="8564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1">
                <a:solidFill>
                  <a:srgbClr val="000000"/>
                </a:solidFill>
                <a:latin typeface="Arial"/>
              </a:rPr>
              <a:t>Movement:</a:t>
            </a:r>
            <a:r>
              <a:rPr sz="1250" b="0">
                <a:solidFill>
                  <a:srgbClr val="000000"/>
                </a:solidFill>
                <a:latin typeface="Arial"/>
              </a:rPr>
              <a:t> each real particle moves at random. The arrow in a diagram shows only the net movement.</a:t>
            </a:r>
          </a:p>
          <a:p>
            <a:pPr algn="l" marL="182880" indent="-182880">
              <a:spcAft>
                <a:spcPts val="300"/>
              </a:spcAft>
              <a:buClr>
                <a:srgbClr val="2E7D32"/>
              </a:buClr>
              <a:buSzPct val="115000"/>
              <a:buFont typeface="Arial"/>
              <a:buChar char="•"/>
            </a:pPr>
            <a:r>
              <a:rPr sz="1250" b="1">
                <a:solidFill>
                  <a:srgbClr val="000000"/>
                </a:solidFill>
                <a:latin typeface="Arial"/>
              </a:rPr>
              <a:t>3D:</a:t>
            </a:r>
            <a:r>
              <a:rPr sz="1250" b="0">
                <a:solidFill>
                  <a:srgbClr val="000000"/>
                </a:solidFill>
                <a:latin typeface="Arial"/>
              </a:rPr>
              <a:t> the real colour spreads in every direction. A diagram is flat.</a:t>
            </a:r>
          </a:p>
          <a:p>
            <a:pPr algn="l">
              <a:spcAft>
                <a:spcPts val="300"/>
              </a:spcAft>
            </a:pPr>
            <a:r>
              <a:rPr sz="1250" b="0">
                <a:solidFill>
                  <a:srgbClr val="000000"/>
                </a:solidFill>
                <a:latin typeface="Arial"/>
              </a:rPr>
              <a:t>Both show the same science: a higher concentration at the bottom and a net movement upwards.</a:t>
            </a:r>
          </a:p>
        </p:txBody>
      </p:sp>
      <p:sp>
        <p:nvSpPr>
          <p:cNvPr id="18" name="TextBox 17"/>
          <p:cNvSpPr txBox="1"/>
          <p:nvPr/>
        </p:nvSpPr>
        <p:spPr>
          <a:xfrm>
            <a:off x="7744968" y="219151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Particles move at random</a:t>
            </a:r>
          </a:p>
        </p:txBody>
      </p:sp>
      <p:sp>
        <p:nvSpPr>
          <p:cNvPr id="19" name="Rectangle 18"/>
          <p:cNvSpPr/>
          <p:nvPr/>
        </p:nvSpPr>
        <p:spPr>
          <a:xfrm>
            <a:off x="7744968" y="2452116"/>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2539898"/>
            <a:ext cx="3611879" cy="26471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Particles in a liquid or a gas are always moving, at </a:t>
            </a:r>
            <a:r>
              <a:rPr sz="1250" b="1">
                <a:solidFill>
                  <a:srgbClr val="000000"/>
                </a:solidFill>
                <a:latin typeface="Arial"/>
              </a:rPr>
              <a:t>random</a:t>
            </a:r>
            <a:r>
              <a:rPr sz="1250" b="0">
                <a:solidFill>
                  <a:srgbClr val="000000"/>
                </a:solidFill>
                <a:latin typeface="Arial"/>
              </a:rPr>
              <a:t>, in all directions.</a:t>
            </a:r>
          </a:p>
          <a:p>
            <a:pPr algn="l" marL="182880" indent="-182880">
              <a:spcAft>
                <a:spcPts val="300"/>
              </a:spcAft>
              <a:buClr>
                <a:srgbClr val="2E7D32"/>
              </a:buClr>
              <a:buSzPct val="115000"/>
              <a:buFont typeface="Arial"/>
              <a:buChar char="•"/>
            </a:pPr>
            <a:r>
              <a:rPr sz="1250" b="0">
                <a:solidFill>
                  <a:srgbClr val="000000"/>
                </a:solidFill>
                <a:latin typeface="Arial"/>
              </a:rPr>
              <a:t>They cross from one area to the other </a:t>
            </a:r>
            <a:r>
              <a:rPr sz="1250" b="1">
                <a:solidFill>
                  <a:srgbClr val="000000"/>
                </a:solidFill>
                <a:latin typeface="Arial"/>
              </a:rPr>
              <a:t>both ways</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There are more particles in the crowded area, so more of them move out of it than move into it.</a:t>
            </a:r>
          </a:p>
          <a:p>
            <a:pPr algn="l" marL="182880" indent="-182880">
              <a:spcAft>
                <a:spcPts val="300"/>
              </a:spcAft>
              <a:buClr>
                <a:srgbClr val="2E7D32"/>
              </a:buClr>
              <a:buSzPct val="115000"/>
              <a:buFont typeface="Arial"/>
              <a:buChar char="•"/>
            </a:pPr>
            <a:r>
              <a:rPr sz="1250" b="1">
                <a:solidFill>
                  <a:srgbClr val="000000"/>
                </a:solidFill>
                <a:latin typeface="Arial"/>
              </a:rPr>
              <a:t>Net movement</a:t>
            </a:r>
            <a:r>
              <a:rPr sz="1250" b="0">
                <a:solidFill>
                  <a:srgbClr val="000000"/>
                </a:solidFill>
                <a:latin typeface="Arial"/>
              </a:rPr>
              <a:t> is the overall movement in one direction, after taking away the movement the other way.</a:t>
            </a:r>
          </a:p>
          <a:p>
            <a:pPr algn="l">
              <a:spcAft>
                <a:spcPts val="300"/>
              </a:spcAft>
            </a:pPr>
            <a:r>
              <a:rPr sz="1250" b="1">
                <a:solidFill>
                  <a:srgbClr val="000000"/>
                </a:solidFill>
                <a:latin typeface="Arial"/>
              </a:rPr>
              <a:t>Worked example:</a:t>
            </a:r>
            <a:r>
              <a:rPr sz="1250" b="0">
                <a:solidFill>
                  <a:srgbClr val="000000"/>
                </a:solidFill>
                <a:latin typeface="Arial"/>
              </a:rPr>
              <a:t> in one second, 30 particles cross from the left to the right and 8 cross back. The net movement is 30 − 8 = </a:t>
            </a:r>
            <a:r>
              <a:rPr sz="1250" b="1">
                <a:solidFill>
                  <a:srgbClr val="000000"/>
                </a:solidFill>
                <a:latin typeface="Arial"/>
              </a:rPr>
              <a:t>22 particles to the right</a:t>
            </a:r>
            <a:r>
              <a:rPr sz="1250" b="0">
                <a:solidFill>
                  <a:srgbClr val="000000"/>
                </a:solidFill>
                <a:latin typeface="Arial"/>
              </a:rPr>
              <a:t>.</a:t>
            </a:r>
          </a:p>
        </p:txBody>
      </p:sp>
      <p:pic>
        <p:nvPicPr>
          <p:cNvPr id="21" name="Picture 20" descr="3. Particles move at random. Each dot is a particle. Real particles are far too small to see."/>
          <p:cNvPicPr>
            <a:picLocks noChangeAspect="1"/>
          </p:cNvPicPr>
          <p:nvPr/>
        </p:nvPicPr>
        <p:blipFill>
          <a:blip r:embed="rId4"/>
          <a:stretch>
            <a:fillRect/>
          </a:stretch>
        </p:blipFill>
        <p:spPr>
          <a:xfrm>
            <a:off x="11494008" y="2539898"/>
            <a:ext cx="3200400" cy="2326691"/>
          </a:xfrm>
          <a:prstGeom prst="rect">
            <a:avLst/>
          </a:prstGeom>
        </p:spPr>
      </p:pic>
      <p:sp>
        <p:nvSpPr>
          <p:cNvPr id="22" name="TextBox 21"/>
          <p:cNvSpPr txBox="1"/>
          <p:nvPr/>
        </p:nvSpPr>
        <p:spPr>
          <a:xfrm>
            <a:off x="11494008" y="4894021"/>
            <a:ext cx="320040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Each dot is a particle. Real particles are far too small to see.</a:t>
            </a:r>
          </a:p>
        </p:txBody>
      </p:sp>
      <p:sp>
        <p:nvSpPr>
          <p:cNvPr id="23" name="TextBox 22"/>
          <p:cNvSpPr txBox="1"/>
          <p:nvPr/>
        </p:nvSpPr>
        <p:spPr>
          <a:xfrm>
            <a:off x="7744968" y="5299405"/>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concentration gradient</a:t>
            </a:r>
            <a:r>
              <a:rPr sz="1250" b="0">
                <a:solidFill>
                  <a:srgbClr val="000000"/>
                </a:solidFill>
                <a:latin typeface="Arial"/>
              </a:rPr>
              <a:t> is the difference in concentration between two areas. A bigger, or steeper, concentration gradient (a bigger difference in concentration) gives a faster net movement.</a:t>
            </a:r>
          </a:p>
        </p:txBody>
      </p:sp>
      <p:sp>
        <p:nvSpPr>
          <p:cNvPr id="24" name="Rectangle 23"/>
          <p:cNvSpPr/>
          <p:nvPr/>
        </p:nvSpPr>
        <p:spPr>
          <a:xfrm>
            <a:off x="7744968" y="5799277"/>
            <a:ext cx="50292" cy="344424"/>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909560" y="5771845"/>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particles do not "want" to spread out, and they do not all move one way. They move at random. Diffusion is a </a:t>
            </a:r>
            <a:r>
              <a:rPr sz="1250" b="1">
                <a:solidFill>
                  <a:srgbClr val="000000"/>
                </a:solidFill>
                <a:latin typeface="Arial"/>
              </a:rPr>
              <a:t>net</a:t>
            </a:r>
            <a:r>
              <a:rPr sz="1250" b="0">
                <a:solidFill>
                  <a:srgbClr val="000000"/>
                </a:solidFill>
                <a:latin typeface="Arial"/>
              </a:rPr>
              <a:t> movement.</a:t>
            </a:r>
          </a:p>
        </p:txBody>
      </p:sp>
      <p:sp>
        <p:nvSpPr>
          <p:cNvPr id="26" name="TextBox 25"/>
          <p:cNvSpPr txBox="1"/>
          <p:nvPr/>
        </p:nvSpPr>
        <p:spPr>
          <a:xfrm>
            <a:off x="7744968" y="6381445"/>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Evenly spread: no net movement</a:t>
            </a:r>
          </a:p>
        </p:txBody>
      </p:sp>
      <p:sp>
        <p:nvSpPr>
          <p:cNvPr id="27" name="Rectangle 26"/>
          <p:cNvSpPr/>
          <p:nvPr/>
        </p:nvSpPr>
        <p:spPr>
          <a:xfrm>
            <a:off x="7744968" y="6642049"/>
            <a:ext cx="6949440" cy="19202"/>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744968" y="6729831"/>
            <a:ext cx="6949440" cy="1046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As the particles spread out, the difference in concentration gets smaller, so the net movement slows down.</a:t>
            </a:r>
          </a:p>
          <a:p>
            <a:pPr algn="l">
              <a:spcAft>
                <a:spcPts val="300"/>
              </a:spcAft>
            </a:pPr>
            <a:r>
              <a:rPr sz="1250" b="0">
                <a:solidFill>
                  <a:srgbClr val="000000"/>
                </a:solidFill>
                <a:latin typeface="Arial"/>
              </a:rPr>
              <a:t>When the particles are </a:t>
            </a:r>
            <a:r>
              <a:rPr sz="1250" b="1">
                <a:solidFill>
                  <a:srgbClr val="000000"/>
                </a:solidFill>
                <a:latin typeface="Arial"/>
              </a:rPr>
              <a:t>evenly spread</a:t>
            </a:r>
            <a:r>
              <a:rPr sz="1250" b="0">
                <a:solidFill>
                  <a:srgbClr val="000000"/>
                </a:solidFill>
                <a:latin typeface="Arial"/>
              </a:rPr>
              <a:t>, they </a:t>
            </a:r>
            <a:r>
              <a:rPr sz="1250" b="1">
                <a:solidFill>
                  <a:srgbClr val="000000"/>
                </a:solidFill>
                <a:latin typeface="Arial"/>
              </a:rPr>
              <a:t>keep moving</a:t>
            </a:r>
            <a:r>
              <a:rPr sz="1250" b="0">
                <a:solidFill>
                  <a:srgbClr val="000000"/>
                </a:solidFill>
                <a:latin typeface="Arial"/>
              </a:rPr>
              <a:t>. The same number cross each way, so the concentration stays the same everywhere. There is </a:t>
            </a:r>
            <a:r>
              <a:rPr sz="1250" b="1">
                <a:solidFill>
                  <a:srgbClr val="000000"/>
                </a:solidFill>
                <a:latin typeface="Arial"/>
              </a:rPr>
              <a:t>no net movement</a:t>
            </a:r>
            <a:r>
              <a:rPr sz="1250" b="0">
                <a:solidFill>
                  <a:srgbClr val="000000"/>
                </a:solidFill>
                <a:latin typeface="Arial"/>
              </a:rPr>
              <a:t>.</a:t>
            </a:r>
          </a:p>
          <a:p>
            <a:pPr algn="l">
              <a:spcAft>
                <a:spcPts val="300"/>
              </a:spcAft>
            </a:pPr>
            <a:r>
              <a:rPr sz="1250" b="0">
                <a:solidFill>
                  <a:srgbClr val="000000"/>
                </a:solidFill>
                <a:latin typeface="Arial"/>
              </a:rPr>
              <a:t>This is why the purple beaker ends up an even pale purple, not clear.</a:t>
            </a:r>
          </a:p>
        </p:txBody>
      </p:sp>
      <p:sp>
        <p:nvSpPr>
          <p:cNvPr id="29" name="Rectangle 28"/>
          <p:cNvSpPr/>
          <p:nvPr/>
        </p:nvSpPr>
        <p:spPr>
          <a:xfrm>
            <a:off x="7744968" y="7840827"/>
            <a:ext cx="50292" cy="153924"/>
          </a:xfrm>
          <a:prstGeom prst="rect">
            <a:avLst/>
          </a:prstGeom>
          <a:solidFill>
            <a:srgbClr val="2E7D32"/>
          </a:solidFill>
          <a:ln>
            <a:noFill/>
          </a:ln>
          <a:effectLst/>
        </p:spPr>
        <p:txBody>
          <a:bodyPr rtlCol="0" anchor="ctr"/>
          <a:lstStyle/>
          <a:p>
            <a:pPr algn="ctr"/>
          </a:p>
        </p:txBody>
      </p:sp>
      <p:sp>
        <p:nvSpPr>
          <p:cNvPr id="30" name="TextBox 29"/>
          <p:cNvSpPr txBox="1"/>
          <p:nvPr/>
        </p:nvSpPr>
        <p:spPr>
          <a:xfrm>
            <a:off x="7909560" y="7813395"/>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evenly spread particles do </a:t>
            </a:r>
            <a:r>
              <a:rPr sz="1250" b="1">
                <a:solidFill>
                  <a:srgbClr val="000000"/>
                </a:solidFill>
                <a:latin typeface="Arial"/>
              </a:rPr>
              <a:t>not</a:t>
            </a:r>
            <a:r>
              <a:rPr sz="1250" b="0">
                <a:solidFill>
                  <a:srgbClr val="000000"/>
                </a:solidFill>
                <a:latin typeface="Arial"/>
              </a:rPr>
              <a:t> stop moving. Only the net movement stops.</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Diffusion</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Diffusion in the body, urea, keeping the gradient steep</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Diffusion into and out of cells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pic>
        <p:nvPicPr>
          <p:cNvPr id="9" name="Picture 8" descr="5. Diffusion into and out of cells. ● oxygen ○ carbon dioxide ◆ urea. A diagram is simplified. Real particles are far too small to see."/>
          <p:cNvPicPr>
            <a:picLocks noChangeAspect="1"/>
          </p:cNvPicPr>
          <p:nvPr/>
        </p:nvPicPr>
        <p:blipFill>
          <a:blip r:embed="rId3"/>
          <a:stretch>
            <a:fillRect/>
          </a:stretch>
        </p:blipFill>
        <p:spPr>
          <a:xfrm>
            <a:off x="1554479" y="1509674"/>
            <a:ext cx="4937760" cy="3021909"/>
          </a:xfrm>
          <a:prstGeom prst="rect">
            <a:avLst/>
          </a:prstGeom>
        </p:spPr>
      </p:pic>
      <p:sp>
        <p:nvSpPr>
          <p:cNvPr id="10" name="TextBox 9"/>
          <p:cNvSpPr txBox="1"/>
          <p:nvPr/>
        </p:nvSpPr>
        <p:spPr>
          <a:xfrm>
            <a:off x="548640" y="4559015"/>
            <a:ext cx="6949440" cy="193547"/>
          </a:xfrm>
          <a:prstGeom prst="rect">
            <a:avLst/>
          </a:prstGeom>
          <a:noFill/>
        </p:spPr>
        <p:txBody>
          <a:bodyPr wrap="square" lIns="0" rIns="0" tIns="0" bIns="0" anchor="t">
            <a:spAutoFit/>
          </a:bodyPr>
          <a:lstStyle/>
          <a:p>
            <a:pPr algn="ctr">
              <a:spcAft>
                <a:spcPts val="0"/>
              </a:spcAft>
            </a:pPr>
            <a:r>
              <a:rPr sz="1150" b="0">
                <a:solidFill>
                  <a:srgbClr val="D9534F"/>
                </a:solidFill>
                <a:latin typeface="Arial"/>
              </a:rPr>
              <a:t>●</a:t>
            </a:r>
            <a:r>
              <a:rPr sz="1150" b="0">
                <a:solidFill>
                  <a:srgbClr val="5A5A5A"/>
                </a:solidFill>
                <a:latin typeface="Arial"/>
              </a:rPr>
              <a:t> oxygen   </a:t>
            </a:r>
            <a:r>
              <a:rPr sz="1150" b="0">
                <a:solidFill>
                  <a:srgbClr val="5E6A71"/>
                </a:solidFill>
                <a:latin typeface="Arial"/>
              </a:rPr>
              <a:t>○</a:t>
            </a:r>
            <a:r>
              <a:rPr sz="1150" b="0">
                <a:solidFill>
                  <a:srgbClr val="5A5A5A"/>
                </a:solidFill>
                <a:latin typeface="Arial"/>
              </a:rPr>
              <a:t> carbon dioxide   </a:t>
            </a:r>
            <a:r>
              <a:rPr sz="1150" b="0">
                <a:solidFill>
                  <a:srgbClr val="9C7A1C"/>
                </a:solidFill>
                <a:latin typeface="Arial"/>
              </a:rPr>
              <a:t>◆</a:t>
            </a:r>
            <a:r>
              <a:rPr sz="1150" b="0">
                <a:solidFill>
                  <a:srgbClr val="5A5A5A"/>
                </a:solidFill>
                <a:latin typeface="Arial"/>
              </a:rPr>
              <a:t> urea. A diagram is simplified. Real particles are far too small to see.</a:t>
            </a:r>
          </a:p>
        </p:txBody>
      </p:sp>
      <p:graphicFrame>
        <p:nvGraphicFramePr>
          <p:cNvPr id="11" name="Table 10"/>
          <p:cNvGraphicFramePr>
            <a:graphicFrameLocks noGrp="1"/>
          </p:cNvGraphicFramePr>
          <p:nvPr/>
        </p:nvGraphicFramePr>
        <p:xfrm>
          <a:off x="548640" y="4825715"/>
          <a:ext cx="6949440" cy="1333495"/>
        </p:xfrm>
        <a:graphic>
          <a:graphicData uri="http://schemas.openxmlformats.org/drawingml/2006/table">
            <a:tbl>
              <a:tblPr firstRow="0" bandRow="0">
                <a:tableStyleId>{5C22544A-7EE6-4342-B048-85BDC9FD1C3A}</a:tableStyleId>
              </a:tblPr>
              <a:tblGrid>
                <a:gridCol w="1234440"/>
                <a:gridCol w="1691640"/>
                <a:gridCol w="1737360"/>
                <a:gridCol w="2286000"/>
              </a:tblGrid>
              <a:tr h="266699">
                <a:tc>
                  <a:txBody>
                    <a:bodyPr/>
                    <a:lstStyle/>
                    <a:p>
                      <a:r>
                        <a:rPr sz="1150" b="1">
                          <a:solidFill>
                            <a:srgbClr val="FFFFFF"/>
                          </a:solidFill>
                          <a:latin typeface="Arial"/>
                        </a:rPr>
                        <a:t>Substance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Diffuses from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Diffuses to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oxygen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air in the lungs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blood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there is more oxygen in the air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oxygen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blood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respiring body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use oxygen in respiration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carbon dioxide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respiring body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blood (then out in the lungs)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make carbon dioxide in respiration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urea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(mostly liver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blood plasma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make urea as a waste product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2" name="TextBox 11"/>
          <p:cNvSpPr txBox="1"/>
          <p:nvPr/>
        </p:nvSpPr>
        <p:spPr>
          <a:xfrm>
            <a:off x="548640" y="6601175"/>
            <a:ext cx="6949440" cy="818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Each substance diffuses from where </a:t>
            </a:r>
            <a:r>
              <a:rPr sz="1250" b="1">
                <a:solidFill>
                  <a:srgbClr val="000000"/>
                </a:solidFill>
                <a:latin typeface="Arial"/>
              </a:rPr>
              <a:t>its</a:t>
            </a:r>
            <a:r>
              <a:rPr sz="1250" b="0">
                <a:solidFill>
                  <a:srgbClr val="000000"/>
                </a:solidFill>
                <a:latin typeface="Arial"/>
              </a:rPr>
              <a:t> concentration is higher to where it is lower. Several substances can diffuse across the same membrane at the same time, in different directions.</a:t>
            </a:r>
          </a:p>
          <a:p>
            <a:pPr algn="l">
              <a:spcAft>
                <a:spcPts val="300"/>
              </a:spcAft>
            </a:pPr>
            <a:r>
              <a:rPr sz="1250" b="1">
                <a:solidFill>
                  <a:srgbClr val="000000"/>
                </a:solidFill>
                <a:latin typeface="Arial"/>
              </a:rPr>
              <a:t>Respiration</a:t>
            </a:r>
            <a:r>
              <a:rPr sz="1250" b="0">
                <a:solidFill>
                  <a:srgbClr val="000000"/>
                </a:solidFill>
                <a:latin typeface="Arial"/>
              </a:rPr>
              <a:t> is a chemical reaction in every living cell that releases energy. It uses oxygen and makes carbon dioxide (B4 Bioenergetics).</a:t>
            </a:r>
          </a:p>
        </p:txBody>
      </p:sp>
      <p:sp>
        <p:nvSpPr>
          <p:cNvPr id="13" name="Rectangle 12"/>
          <p:cNvSpPr/>
          <p:nvPr/>
        </p:nvSpPr>
        <p:spPr>
          <a:xfrm>
            <a:off x="548640" y="7483571"/>
            <a:ext cx="50292" cy="344424"/>
          </a:xfrm>
          <a:prstGeom prst="rect">
            <a:avLst/>
          </a:prstGeom>
          <a:solidFill>
            <a:srgbClr val="2E7D32"/>
          </a:solidFill>
          <a:ln>
            <a:noFill/>
          </a:ln>
          <a:effectLst/>
        </p:spPr>
        <p:txBody>
          <a:bodyPr rtlCol="0" anchor="ctr"/>
          <a:lstStyle/>
          <a:p>
            <a:pPr algn="ctr"/>
          </a:p>
        </p:txBody>
      </p:sp>
      <p:sp>
        <p:nvSpPr>
          <p:cNvPr id="14" name="TextBox 13"/>
          <p:cNvSpPr txBox="1"/>
          <p:nvPr/>
        </p:nvSpPr>
        <p:spPr>
          <a:xfrm>
            <a:off x="713232" y="7456139"/>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water crossing a partially permeable membrane, such as a cell membrane, is a special case of diffusion called </a:t>
            </a:r>
            <a:r>
              <a:rPr sz="1250" b="1">
                <a:solidFill>
                  <a:srgbClr val="000000"/>
                </a:solidFill>
                <a:latin typeface="Arial"/>
              </a:rPr>
              <a:t>osmosis</a:t>
            </a:r>
            <a:r>
              <a:rPr sz="1250" b="0">
                <a:solidFill>
                  <a:srgbClr val="000000"/>
                </a:solidFill>
                <a:latin typeface="Arial"/>
              </a:rPr>
              <a:t> (B1 L9 Osmosis).</a:t>
            </a:r>
          </a:p>
        </p:txBody>
      </p:sp>
      <p:sp>
        <p:nvSpPr>
          <p:cNvPr id="15" name="TextBox 14"/>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Urea and excretion</a:t>
            </a:r>
          </a:p>
        </p:txBody>
      </p:sp>
      <p:sp>
        <p:nvSpPr>
          <p:cNvPr id="16" name="Rectangle 15"/>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744968" y="1509674"/>
            <a:ext cx="6949440" cy="18851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Urea</a:t>
            </a:r>
            <a:r>
              <a:rPr sz="1250" b="0">
                <a:solidFill>
                  <a:srgbClr val="000000"/>
                </a:solidFill>
                <a:latin typeface="Arial"/>
              </a:rPr>
              <a:t> is a waste product that diffuses from cells into the blood plasma and is removed from the body by the kidneys. Most urea is made in liver cells.</a:t>
            </a:r>
          </a:p>
          <a:p>
            <a:pPr algn="l" marL="182880" indent="-182880">
              <a:spcAft>
                <a:spcPts val="300"/>
              </a:spcAft>
              <a:buClr>
                <a:srgbClr val="2E7D32"/>
              </a:buClr>
              <a:buSzPct val="115000"/>
              <a:buFont typeface="Arial"/>
              <a:buChar char="•"/>
            </a:pPr>
            <a:r>
              <a:rPr sz="1250" b="1">
                <a:solidFill>
                  <a:srgbClr val="000000"/>
                </a:solidFill>
                <a:latin typeface="Arial"/>
              </a:rPr>
              <a:t>Plasma</a:t>
            </a:r>
            <a:r>
              <a:rPr sz="1250" b="0">
                <a:solidFill>
                  <a:srgbClr val="000000"/>
                </a:solidFill>
                <a:latin typeface="Arial"/>
              </a:rPr>
              <a:t> is the pale yellow liquid part of the blood, which carries blood cells and dissolved substances.</a:t>
            </a:r>
          </a:p>
          <a:p>
            <a:pPr algn="l" marL="182880" indent="-182880">
              <a:spcAft>
                <a:spcPts val="300"/>
              </a:spcAft>
              <a:buClr>
                <a:srgbClr val="2E7D32"/>
              </a:buClr>
              <a:buSzPct val="115000"/>
              <a:buFont typeface="Arial"/>
              <a:buChar char="•"/>
            </a:pPr>
            <a:r>
              <a:rPr sz="1250" b="0">
                <a:solidFill>
                  <a:srgbClr val="000000"/>
                </a:solidFill>
                <a:latin typeface="Arial"/>
              </a:rPr>
              <a:t>The blood carries the urea to the </a:t>
            </a:r>
            <a:r>
              <a:rPr sz="1250" b="1">
                <a:solidFill>
                  <a:srgbClr val="000000"/>
                </a:solidFill>
                <a:latin typeface="Arial"/>
              </a:rPr>
              <a:t>kidneys</a:t>
            </a:r>
            <a:r>
              <a:rPr sz="1250" b="0">
                <a:solidFill>
                  <a:srgbClr val="000000"/>
                </a:solidFill>
                <a:latin typeface="Arial"/>
              </a:rPr>
              <a:t>. The kidneys remove it from the blood, in </a:t>
            </a:r>
            <a:r>
              <a:rPr sz="1250" b="1">
                <a:solidFill>
                  <a:srgbClr val="000000"/>
                </a:solidFill>
                <a:latin typeface="Arial"/>
              </a:rPr>
              <a:t>urine</a:t>
            </a:r>
            <a:r>
              <a:rPr sz="1250" b="0">
                <a:solidFill>
                  <a:srgbClr val="000000"/>
                </a:solidFill>
                <a:latin typeface="Arial"/>
              </a:rPr>
              <a:t>.</a:t>
            </a:r>
          </a:p>
          <a:p>
            <a:pPr algn="l" marL="182880" indent="-182880">
              <a:spcAft>
                <a:spcPts val="300"/>
              </a:spcAft>
              <a:buClr>
                <a:srgbClr val="2E7D32"/>
              </a:buClr>
              <a:buSzPct val="115000"/>
              <a:buFont typeface="Arial"/>
              <a:buChar char="•"/>
            </a:pPr>
            <a:r>
              <a:rPr sz="1250" b="1">
                <a:solidFill>
                  <a:srgbClr val="000000"/>
                </a:solidFill>
                <a:latin typeface="Arial"/>
              </a:rPr>
              <a:t>Excretion</a:t>
            </a:r>
            <a:r>
              <a:rPr sz="1250" b="0">
                <a:solidFill>
                  <a:srgbClr val="000000"/>
                </a:solidFill>
                <a:latin typeface="Arial"/>
              </a:rPr>
              <a:t> is the removal of waste products made in the body.</a:t>
            </a:r>
          </a:p>
          <a:p>
            <a:pPr algn="l">
              <a:spcAft>
                <a:spcPts val="300"/>
              </a:spcAft>
            </a:pPr>
            <a:r>
              <a:rPr sz="1250" b="0">
                <a:solidFill>
                  <a:srgbClr val="000000"/>
                </a:solidFill>
                <a:latin typeface="Arial"/>
              </a:rPr>
              <a:t>If the kidneys stopped removing urea, it would build up in the blood. The difference in concentration between the cells and the blood would get smaller, so urea would diffuse out of the cells more slowly.</a:t>
            </a:r>
          </a:p>
        </p:txBody>
      </p:sp>
      <p:sp>
        <p:nvSpPr>
          <p:cNvPr id="18" name="TextBox 17"/>
          <p:cNvSpPr txBox="1"/>
          <p:nvPr/>
        </p:nvSpPr>
        <p:spPr>
          <a:xfrm>
            <a:off x="7744968" y="35868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Keeping the gradient steep</a:t>
            </a:r>
          </a:p>
        </p:txBody>
      </p:sp>
      <p:sp>
        <p:nvSpPr>
          <p:cNvPr id="19" name="Rectangle 18"/>
          <p:cNvSpPr/>
          <p:nvPr/>
        </p:nvSpPr>
        <p:spPr>
          <a:xfrm>
            <a:off x="7744968" y="3847490"/>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3935272"/>
            <a:ext cx="4069079" cy="2685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Diffusion stays fast only while the concentration gradient stays steep. In the body:</a:t>
            </a:r>
          </a:p>
          <a:p>
            <a:pPr algn="l" marL="182880" indent="-182880">
              <a:spcAft>
                <a:spcPts val="300"/>
              </a:spcAft>
              <a:buClr>
                <a:srgbClr val="2E7D32"/>
              </a:buClr>
              <a:buSzPct val="115000"/>
              <a:buFont typeface="Arial"/>
              <a:buChar char="•"/>
            </a:pPr>
            <a:r>
              <a:rPr sz="1250" b="0">
                <a:solidFill>
                  <a:srgbClr val="000000"/>
                </a:solidFill>
                <a:latin typeface="Arial"/>
              </a:rPr>
              <a:t>Cells </a:t>
            </a:r>
            <a:r>
              <a:rPr sz="1250" b="1">
                <a:solidFill>
                  <a:srgbClr val="000000"/>
                </a:solidFill>
                <a:latin typeface="Arial"/>
              </a:rPr>
              <a:t>use oxygen</a:t>
            </a:r>
            <a:r>
              <a:rPr sz="1250" b="0">
                <a:solidFill>
                  <a:srgbClr val="000000"/>
                </a:solidFill>
                <a:latin typeface="Arial"/>
              </a:rPr>
              <a:t> in respiration all the time, so the oxygen concentration inside them stays low.</a:t>
            </a:r>
          </a:p>
          <a:p>
            <a:pPr algn="l" marL="182880" indent="-182880">
              <a:spcAft>
                <a:spcPts val="300"/>
              </a:spcAft>
              <a:buClr>
                <a:srgbClr val="2E7D32"/>
              </a:buClr>
              <a:buSzPct val="115000"/>
              <a:buFont typeface="Arial"/>
              <a:buChar char="•"/>
            </a:pPr>
            <a:r>
              <a:rPr sz="1250" b="1">
                <a:solidFill>
                  <a:srgbClr val="000000"/>
                </a:solidFill>
                <a:latin typeface="Arial"/>
              </a:rPr>
              <a:t>Flowing blood</a:t>
            </a:r>
            <a:r>
              <a:rPr sz="1250" b="0">
                <a:solidFill>
                  <a:srgbClr val="000000"/>
                </a:solidFill>
                <a:latin typeface="Arial"/>
              </a:rPr>
              <a:t> keeps bringing oxygen, so the oxygen concentration in the blood stays high.</a:t>
            </a:r>
          </a:p>
          <a:p>
            <a:pPr algn="l" marL="182880" indent="-182880">
              <a:spcAft>
                <a:spcPts val="300"/>
              </a:spcAft>
              <a:buClr>
                <a:srgbClr val="2E7D32"/>
              </a:buClr>
              <a:buSzPct val="115000"/>
              <a:buFont typeface="Arial"/>
              <a:buChar char="•"/>
            </a:pPr>
            <a:r>
              <a:rPr sz="1250" b="0">
                <a:solidFill>
                  <a:srgbClr val="000000"/>
                </a:solidFill>
                <a:latin typeface="Arial"/>
              </a:rPr>
              <a:t>Flowing blood </a:t>
            </a:r>
            <a:r>
              <a:rPr sz="1250" b="1">
                <a:solidFill>
                  <a:srgbClr val="000000"/>
                </a:solidFill>
                <a:latin typeface="Arial"/>
              </a:rPr>
              <a:t>carries away</a:t>
            </a:r>
            <a:r>
              <a:rPr sz="1250" b="0">
                <a:solidFill>
                  <a:srgbClr val="000000"/>
                </a:solidFill>
                <a:latin typeface="Arial"/>
              </a:rPr>
              <a:t> carbon dioxide and urea, so their concentration next to the cells stays low.</a:t>
            </a:r>
          </a:p>
          <a:p>
            <a:pPr algn="l" marL="182880" indent="-182880">
              <a:spcAft>
                <a:spcPts val="300"/>
              </a:spcAft>
              <a:buClr>
                <a:srgbClr val="2E7D32"/>
              </a:buClr>
              <a:buSzPct val="115000"/>
              <a:buFont typeface="Arial"/>
              <a:buChar char="•"/>
            </a:pPr>
            <a:r>
              <a:rPr sz="1250" b="0">
                <a:solidFill>
                  <a:srgbClr val="000000"/>
                </a:solidFill>
                <a:latin typeface="Arial"/>
              </a:rPr>
              <a:t>The heart keeps the blood moving (B2 L6 The heart and circulation).</a:t>
            </a:r>
          </a:p>
          <a:p>
            <a:pPr algn="l">
              <a:spcAft>
                <a:spcPts val="300"/>
              </a:spcAft>
            </a:pPr>
            <a:r>
              <a:rPr sz="1250" b="0">
                <a:solidFill>
                  <a:srgbClr val="000000"/>
                </a:solidFill>
                <a:latin typeface="Arial"/>
              </a:rPr>
              <a:t>If the blood stopped flowing, the difference in concentration would shrink and diffusion would slow down.</a:t>
            </a:r>
          </a:p>
        </p:txBody>
      </p:sp>
      <p:pic>
        <p:nvPicPr>
          <p:cNvPr id="21" name="Picture 20" descr="7. Keeping the gradient steep. ● oxygen ○ carbon dioxide ◆ urea."/>
          <p:cNvPicPr>
            <a:picLocks noChangeAspect="1"/>
          </p:cNvPicPr>
          <p:nvPr/>
        </p:nvPicPr>
        <p:blipFill>
          <a:blip r:embed="rId4"/>
          <a:stretch>
            <a:fillRect/>
          </a:stretch>
        </p:blipFill>
        <p:spPr>
          <a:xfrm>
            <a:off x="11951208" y="3935272"/>
            <a:ext cx="2743200" cy="3196683"/>
          </a:xfrm>
          <a:prstGeom prst="rect">
            <a:avLst/>
          </a:prstGeom>
        </p:spPr>
      </p:pic>
      <p:sp>
        <p:nvSpPr>
          <p:cNvPr id="22" name="TextBox 21"/>
          <p:cNvSpPr txBox="1"/>
          <p:nvPr/>
        </p:nvSpPr>
        <p:spPr>
          <a:xfrm>
            <a:off x="11951208" y="7159387"/>
            <a:ext cx="2743200" cy="193547"/>
          </a:xfrm>
          <a:prstGeom prst="rect">
            <a:avLst/>
          </a:prstGeom>
          <a:noFill/>
        </p:spPr>
        <p:txBody>
          <a:bodyPr wrap="square" lIns="0" rIns="0" tIns="0" bIns="0" anchor="t">
            <a:spAutoFit/>
          </a:bodyPr>
          <a:lstStyle/>
          <a:p>
            <a:pPr algn="ctr">
              <a:spcAft>
                <a:spcPts val="0"/>
              </a:spcAft>
            </a:pPr>
            <a:r>
              <a:rPr sz="1150" b="0">
                <a:solidFill>
                  <a:srgbClr val="D9534F"/>
                </a:solidFill>
                <a:latin typeface="Arial"/>
              </a:rPr>
              <a:t>●</a:t>
            </a:r>
            <a:r>
              <a:rPr sz="1150" b="0">
                <a:solidFill>
                  <a:srgbClr val="5A5A5A"/>
                </a:solidFill>
                <a:latin typeface="Arial"/>
              </a:rPr>
              <a:t> oxygen   </a:t>
            </a:r>
            <a:r>
              <a:rPr sz="1150" b="0">
                <a:solidFill>
                  <a:srgbClr val="5E6A71"/>
                </a:solidFill>
                <a:latin typeface="Arial"/>
              </a:rPr>
              <a:t>○</a:t>
            </a:r>
            <a:r>
              <a:rPr sz="1150" b="0">
                <a:solidFill>
                  <a:srgbClr val="5A5A5A"/>
                </a:solidFill>
                <a:latin typeface="Arial"/>
              </a:rPr>
              <a:t> carbon dioxide   </a:t>
            </a:r>
            <a:r>
              <a:rPr sz="1150" b="0">
                <a:solidFill>
                  <a:srgbClr val="9C7A1C"/>
                </a:solidFill>
                <a:latin typeface="Arial"/>
              </a:rPr>
              <a:t>◆</a:t>
            </a:r>
            <a:r>
              <a:rPr sz="1150" b="0">
                <a:solidFill>
                  <a:srgbClr val="5A5A5A"/>
                </a:solidFill>
                <a:latin typeface="Arial"/>
              </a:rPr>
              <a:t> urea</a:t>
            </a:r>
          </a:p>
        </p:txBody>
      </p:sp>
      <p:sp>
        <p:nvSpPr>
          <p:cNvPr id="23" name="Rectangle 22"/>
          <p:cNvSpPr/>
          <p:nvPr/>
        </p:nvSpPr>
        <p:spPr>
          <a:xfrm>
            <a:off x="7744968" y="7453519"/>
            <a:ext cx="50292" cy="3444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7426087"/>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diffusion needs </a:t>
            </a:r>
            <a:r>
              <a:rPr sz="1250" b="1">
                <a:solidFill>
                  <a:srgbClr val="000000"/>
                </a:solidFill>
                <a:latin typeface="Arial"/>
              </a:rPr>
              <a:t>no</a:t>
            </a:r>
            <a:r>
              <a:rPr sz="1250" b="0">
                <a:solidFill>
                  <a:srgbClr val="000000"/>
                </a:solidFill>
                <a:latin typeface="Arial"/>
              </a:rPr>
              <a:t> energy from respiration. Respiration only keeps the gradient steep, by using oxygen. Energy is </a:t>
            </a:r>
            <a:r>
              <a:rPr sz="1250" b="1">
                <a:solidFill>
                  <a:srgbClr val="000000"/>
                </a:solidFill>
                <a:latin typeface="Arial"/>
              </a:rPr>
              <a:t>released</a:t>
            </a:r>
            <a:r>
              <a:rPr sz="1250" b="0">
                <a:solidFill>
                  <a:srgbClr val="000000"/>
                </a:solidFill>
                <a:latin typeface="Arial"/>
              </a:rPr>
              <a:t> by respiration; never write that it is "made".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Diffusion</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The rate of diffusion</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Four factors that affect the rate of diffusion</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589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AQA lists three factors: the difference in concentration (concentration gradient), the temperature, the surface area of the membrane. The distance is a fourth. A bigger concentration gradient, a higher temperature, a larger surface area and a shorter distance each make diffusion faster.</a:t>
            </a:r>
          </a:p>
        </p:txBody>
      </p:sp>
      <p:graphicFrame>
        <p:nvGraphicFramePr>
          <p:cNvPr id="10" name="Table 9"/>
          <p:cNvGraphicFramePr>
            <a:graphicFrameLocks noGrp="1"/>
          </p:cNvGraphicFramePr>
          <p:nvPr/>
        </p:nvGraphicFramePr>
        <p:xfrm>
          <a:off x="548640" y="2136038"/>
          <a:ext cx="6949440" cy="1333495"/>
        </p:xfrm>
        <a:graphic>
          <a:graphicData uri="http://schemas.openxmlformats.org/drawingml/2006/table">
            <a:tbl>
              <a:tblPr firstRow="0" bandRow="0">
                <a:tableStyleId>{5C22544A-7EE6-4342-B048-85BDC9FD1C3A}</a:tableStyleId>
              </a:tblPr>
              <a:tblGrid>
                <a:gridCol w="1600200"/>
                <a:gridCol w="2606040"/>
                <a:gridCol w="2743200"/>
              </a:tblGrid>
              <a:tr h="266699">
                <a:tc>
                  <a:txBody>
                    <a:bodyPr/>
                    <a:lstStyle/>
                    <a:p>
                      <a:r>
                        <a:rPr sz="1150" b="1">
                          <a:solidFill>
                            <a:srgbClr val="FFFFFF"/>
                          </a:solidFill>
                          <a:latin typeface="Arial"/>
                        </a:rPr>
                        <a:t>Factor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Diffusion is faster when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concentration gradient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difference in concentration is bigger (a steeper gradient)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more particles move out of the crowded area than move back</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temperature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temperature is higher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particles have more energy and move faster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surface area of the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surface area is larger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more particles can cross at the same time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distance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distance is shorter (a thin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particles have less far to go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1" name="TextBox 10"/>
          <p:cNvSpPr txBox="1"/>
          <p:nvPr/>
        </p:nvSpPr>
        <p:spPr>
          <a:xfrm>
            <a:off x="548640" y="4262018"/>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Exchange surfaces in the body, such as the alveoli in the lungs, have a large surface area and a thin membrane: B1 L10 Active transport and exchange surfaces explains them.</a:t>
            </a:r>
          </a:p>
        </p:txBody>
      </p:sp>
      <p:sp>
        <p:nvSpPr>
          <p:cNvPr id="12" name="Rectangle 11"/>
          <p:cNvSpPr/>
          <p:nvPr/>
        </p:nvSpPr>
        <p:spPr>
          <a:xfrm>
            <a:off x="548640" y="4725314"/>
            <a:ext cx="50292" cy="3444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4697882"/>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when they are heated, particles do </a:t>
            </a:r>
            <a:r>
              <a:rPr sz="1250" b="1">
                <a:solidFill>
                  <a:srgbClr val="000000"/>
                </a:solidFill>
                <a:latin typeface="Arial"/>
              </a:rPr>
              <a:t>not</a:t>
            </a:r>
            <a:r>
              <a:rPr sz="1250" b="0">
                <a:solidFill>
                  <a:srgbClr val="000000"/>
                </a:solidFill>
                <a:latin typeface="Arial"/>
              </a:rPr>
              <a:t> expand or get bigger. They have more energy and move faster.</a:t>
            </a:r>
          </a:p>
        </p:txBody>
      </p:sp>
      <p:sp>
        <p:nvSpPr>
          <p:cNvPr id="14" name="TextBox 13"/>
          <p:cNvSpPr txBox="1"/>
          <p:nvPr/>
        </p:nvSpPr>
        <p:spPr>
          <a:xfrm>
            <a:off x="548640" y="530748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Measuring the rate of diffusion</a:t>
            </a:r>
          </a:p>
        </p:txBody>
      </p:sp>
      <p:sp>
        <p:nvSpPr>
          <p:cNvPr id="15" name="Rectangle 14"/>
          <p:cNvSpPr/>
          <p:nvPr/>
        </p:nvSpPr>
        <p:spPr>
          <a:xfrm>
            <a:off x="548640" y="5568086"/>
            <a:ext cx="6949440" cy="19202"/>
          </a:xfrm>
          <a:prstGeom prst="rect">
            <a:avLst/>
          </a:prstGeom>
          <a:solidFill>
            <a:srgbClr val="2E7D32"/>
          </a:solidFill>
          <a:ln>
            <a:noFill/>
          </a:ln>
          <a:effectLst/>
        </p:spPr>
        <p:txBody>
          <a:bodyPr rtlCol="0" anchor="ctr"/>
          <a:lstStyle/>
          <a:p>
            <a:pPr algn="ctr"/>
          </a:p>
        </p:txBody>
      </p:sp>
      <p:sp>
        <p:nvSpPr>
          <p:cNvPr id="16" name="TextBox 15"/>
          <p:cNvSpPr txBox="1"/>
          <p:nvPr/>
        </p:nvSpPr>
        <p:spPr>
          <a:xfrm>
            <a:off x="548640" y="5655868"/>
            <a:ext cx="6949440" cy="23804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coloured dye spreads into clear </a:t>
            </a:r>
            <a:r>
              <a:rPr sz="1250" b="1">
                <a:solidFill>
                  <a:srgbClr val="000000"/>
                </a:solidFill>
                <a:latin typeface="Arial"/>
              </a:rPr>
              <a:t>agar jelly</a:t>
            </a:r>
            <a:r>
              <a:rPr sz="1250" b="0">
                <a:solidFill>
                  <a:srgbClr val="000000"/>
                </a:solidFill>
                <a:latin typeface="Arial"/>
              </a:rPr>
              <a:t>. Jelly is still, so there are no currents: the dye moves only by diffusion.</a:t>
            </a:r>
          </a:p>
          <a:p>
            <a:pPr algn="l" marL="274320" indent="-274320">
              <a:spcAft>
                <a:spcPts val="300"/>
              </a:spcAft>
              <a:buNone/>
            </a:pPr>
            <a:r>
              <a:rPr sz="1250" b="1">
                <a:solidFill>
                  <a:srgbClr val="2E7D32"/>
                </a:solidFill>
                <a:latin typeface="Arial"/>
              </a:rPr>
              <a:t>1.	</a:t>
            </a:r>
            <a:r>
              <a:rPr sz="1250" b="0">
                <a:solidFill>
                  <a:srgbClr val="000000"/>
                </a:solidFill>
                <a:latin typeface="Arial"/>
              </a:rPr>
              <a:t>Half-fill five test tubes with agar jelly.</a:t>
            </a:r>
          </a:p>
          <a:p>
            <a:pPr algn="l" marL="274320" indent="-274320">
              <a:spcAft>
                <a:spcPts val="300"/>
              </a:spcAft>
              <a:buNone/>
            </a:pPr>
            <a:r>
              <a:rPr sz="1250" b="1">
                <a:solidFill>
                  <a:srgbClr val="2E7D32"/>
                </a:solidFill>
                <a:latin typeface="Arial"/>
              </a:rPr>
              <a:t>2.	</a:t>
            </a:r>
            <a:r>
              <a:rPr sz="1250" b="0">
                <a:solidFill>
                  <a:srgbClr val="000000"/>
                </a:solidFill>
                <a:latin typeface="Arial"/>
              </a:rPr>
              <a:t>Stand them in water baths at 10, 20, 30, 40 and 50 °C.</a:t>
            </a:r>
          </a:p>
          <a:p>
            <a:pPr algn="l" marL="274320" indent="-274320">
              <a:spcAft>
                <a:spcPts val="300"/>
              </a:spcAft>
              <a:buNone/>
            </a:pPr>
            <a:r>
              <a:rPr sz="1250" b="1">
                <a:solidFill>
                  <a:srgbClr val="2E7D32"/>
                </a:solidFill>
                <a:latin typeface="Arial"/>
              </a:rPr>
              <a:t>3.	</a:t>
            </a:r>
            <a:r>
              <a:rPr sz="1250" b="0">
                <a:solidFill>
                  <a:srgbClr val="000000"/>
                </a:solidFill>
                <a:latin typeface="Arial"/>
              </a:rPr>
              <a:t>Add the same volume of the same dye on top of each.</a:t>
            </a:r>
          </a:p>
          <a:p>
            <a:pPr algn="l" marL="274320" indent="-274320">
              <a:spcAft>
                <a:spcPts val="300"/>
              </a:spcAft>
              <a:buNone/>
            </a:pPr>
            <a:r>
              <a:rPr sz="1250" b="1">
                <a:solidFill>
                  <a:srgbClr val="2E7D32"/>
                </a:solidFill>
                <a:latin typeface="Arial"/>
              </a:rPr>
              <a:t>4.	</a:t>
            </a:r>
            <a:r>
              <a:rPr sz="1250" b="0">
                <a:solidFill>
                  <a:srgbClr val="000000"/>
                </a:solidFill>
                <a:latin typeface="Arial"/>
              </a:rPr>
              <a:t>After 60 minutes, measure how far the colour has moved down, with a ruler (mm).</a:t>
            </a:r>
          </a:p>
          <a:p>
            <a:pPr algn="l" marL="182880" indent="-182880">
              <a:spcAft>
                <a:spcPts val="300"/>
              </a:spcAft>
              <a:buClr>
                <a:srgbClr val="2E7D32"/>
              </a:buClr>
              <a:buSzPct val="115000"/>
              <a:buFont typeface="Arial"/>
              <a:buChar char="•"/>
            </a:pPr>
            <a:r>
              <a:rPr sz="1250" b="1">
                <a:solidFill>
                  <a:srgbClr val="000000"/>
                </a:solidFill>
                <a:latin typeface="Arial"/>
              </a:rPr>
              <a:t>Independent variable:</a:t>
            </a:r>
            <a:r>
              <a:rPr sz="1250" b="0">
                <a:solidFill>
                  <a:srgbClr val="000000"/>
                </a:solidFill>
                <a:latin typeface="Arial"/>
              </a:rPr>
              <a:t> the temperature. </a:t>
            </a:r>
            <a:r>
              <a:rPr sz="1250" b="1">
                <a:solidFill>
                  <a:srgbClr val="000000"/>
                </a:solidFill>
                <a:latin typeface="Arial"/>
              </a:rPr>
              <a:t>Dependent variable:</a:t>
            </a:r>
            <a:r>
              <a:rPr sz="1250" b="0">
                <a:solidFill>
                  <a:srgbClr val="000000"/>
                </a:solidFill>
                <a:latin typeface="Arial"/>
              </a:rPr>
              <a:t> the distance the dye moves (or the rate).</a:t>
            </a:r>
          </a:p>
          <a:p>
            <a:pPr algn="l" marL="182880" indent="-182880">
              <a:spcAft>
                <a:spcPts val="300"/>
              </a:spcAft>
              <a:buClr>
                <a:srgbClr val="2E7D32"/>
              </a:buClr>
              <a:buSzPct val="115000"/>
              <a:buFont typeface="Arial"/>
              <a:buChar char="•"/>
            </a:pPr>
            <a:r>
              <a:rPr sz="1250" b="1">
                <a:solidFill>
                  <a:srgbClr val="000000"/>
                </a:solidFill>
                <a:latin typeface="Arial"/>
              </a:rPr>
              <a:t>Control variables:</a:t>
            </a:r>
            <a:r>
              <a:rPr sz="1250" b="0">
                <a:solidFill>
                  <a:srgbClr val="000000"/>
                </a:solidFill>
                <a:latin typeface="Arial"/>
              </a:rPr>
              <a:t> the same dye, the same concentration and volume of dye, the same jelly, the same size of tube, the same time.</a:t>
            </a:r>
          </a:p>
          <a:p>
            <a:pPr algn="l" marL="182880" indent="-182880">
              <a:spcAft>
                <a:spcPts val="300"/>
              </a:spcAft>
              <a:buClr>
                <a:srgbClr val="2E7D32"/>
              </a:buClr>
              <a:buSzPct val="115000"/>
              <a:buFont typeface="Arial"/>
              <a:buChar char="•"/>
            </a:pPr>
            <a:r>
              <a:rPr sz="1250" b="0">
                <a:solidFill>
                  <a:srgbClr val="000000"/>
                </a:solidFill>
                <a:latin typeface="Arial"/>
              </a:rPr>
              <a:t>Safety: wear eye protection; take care with hot water.</a:t>
            </a:r>
          </a:p>
        </p:txBody>
      </p:sp>
      <p:sp>
        <p:nvSpPr>
          <p:cNvPr id="17" name="TextBox 16"/>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Maths skills: the rate of diffusion</a:t>
            </a:r>
          </a:p>
        </p:txBody>
      </p:sp>
      <p:sp>
        <p:nvSpPr>
          <p:cNvPr id="18" name="Rectangle 17"/>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9" name="Rectangle 18"/>
          <p:cNvSpPr/>
          <p:nvPr/>
        </p:nvSpPr>
        <p:spPr>
          <a:xfrm>
            <a:off x="7744968" y="1509674"/>
            <a:ext cx="6949440" cy="344424"/>
          </a:xfrm>
          <a:prstGeom prst="rect">
            <a:avLst/>
          </a:prstGeom>
          <a:noFill/>
          <a:ln w="12700">
            <a:solidFill>
              <a:srgbClr val="2E7D32"/>
            </a:solidFill>
          </a:ln>
          <a:effectLst/>
        </p:spPr>
        <p:txBody>
          <a:bodyPr rtlCol="0" anchor="ctr"/>
          <a:lstStyle/>
          <a:p>
            <a:pPr algn="ctr"/>
          </a:p>
        </p:txBody>
      </p:sp>
      <p:sp>
        <p:nvSpPr>
          <p:cNvPr id="20" name="TextBox 19"/>
          <p:cNvSpPr txBox="1"/>
          <p:nvPr/>
        </p:nvSpPr>
        <p:spPr>
          <a:xfrm>
            <a:off x="7882128" y="1582826"/>
            <a:ext cx="6675120" cy="216408"/>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rate of diffusion = distance ÷ time</a:t>
            </a:r>
          </a:p>
        </p:txBody>
      </p:sp>
      <p:graphicFrame>
        <p:nvGraphicFramePr>
          <p:cNvPr id="21" name="Table 20"/>
          <p:cNvGraphicFramePr>
            <a:graphicFrameLocks noGrp="1"/>
          </p:cNvGraphicFramePr>
          <p:nvPr/>
        </p:nvGraphicFramePr>
        <p:xfrm>
          <a:off x="7744968" y="1927250"/>
          <a:ext cx="4160520" cy="1600194"/>
        </p:xfrm>
        <a:graphic>
          <a:graphicData uri="http://schemas.openxmlformats.org/drawingml/2006/table">
            <a:tbl>
              <a:tblPr firstRow="0" bandRow="0">
                <a:tableStyleId>{5C22544A-7EE6-4342-B048-85BDC9FD1C3A}</a:tableStyleId>
              </a:tblPr>
              <a:tblGrid>
                <a:gridCol w="1097280"/>
                <a:gridCol w="1600200"/>
                <a:gridCol w="1463040"/>
              </a:tblGrid>
              <a:tr h="266699">
                <a:tc>
                  <a:txBody>
                    <a:bodyPr/>
                    <a:lstStyle/>
                    <a:p>
                      <a:r>
                        <a:rPr sz="1150" b="1">
                          <a:solidFill>
                            <a:srgbClr val="FFFFFF"/>
                          </a:solidFill>
                          <a:latin typeface="Arial"/>
                        </a:rPr>
                        <a:t>Temperature (°C)</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Distance moved in 60 minutes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Rate of diffusion (mm/min)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7.8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0.13</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20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9.0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0.15</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30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0.17</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40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11.4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0.19</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50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12.6</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0.21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2" name="TextBox 21"/>
          <p:cNvSpPr txBox="1"/>
          <p:nvPr/>
        </p:nvSpPr>
        <p:spPr>
          <a:xfrm>
            <a:off x="7744968" y="3757574"/>
            <a:ext cx="4160519"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Reading the graph:</a:t>
            </a:r>
            <a:r>
              <a:rPr sz="1250" b="0">
                <a:solidFill>
                  <a:srgbClr val="000000"/>
                </a:solidFill>
                <a:latin typeface="Arial"/>
              </a:rPr>
              <a:t> go up from 35 °C to the line, then across: the rate is about 0.18 mm per minute.</a:t>
            </a:r>
          </a:p>
        </p:txBody>
      </p:sp>
      <p:pic>
        <p:nvPicPr>
          <p:cNvPr id="23" name="Picture 22" descr="rate of diffusion = distance ÷ time."/>
          <p:cNvPicPr>
            <a:picLocks noChangeAspect="1"/>
          </p:cNvPicPr>
          <p:nvPr/>
        </p:nvPicPr>
        <p:blipFill>
          <a:blip r:embed="rId3"/>
          <a:stretch>
            <a:fillRect/>
          </a:stretch>
        </p:blipFill>
        <p:spPr>
          <a:xfrm>
            <a:off x="12042648" y="1927250"/>
            <a:ext cx="2651760" cy="2033900"/>
          </a:xfrm>
          <a:prstGeom prst="rect">
            <a:avLst/>
          </a:prstGeom>
        </p:spPr>
      </p:pic>
      <p:sp>
        <p:nvSpPr>
          <p:cNvPr id="24" name="TextBox 23"/>
          <p:cNvSpPr txBox="1"/>
          <p:nvPr/>
        </p:nvSpPr>
        <p:spPr>
          <a:xfrm>
            <a:off x="7744968" y="4230014"/>
            <a:ext cx="6949440" cy="17708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 1:</a:t>
            </a:r>
            <a:r>
              <a:rPr sz="1250" b="0">
                <a:solidFill>
                  <a:srgbClr val="000000"/>
                </a:solidFill>
                <a:latin typeface="Arial"/>
              </a:rPr>
              <a:t> a dye moves 8.4 mm in 35 minutes.</a:t>
            </a:r>
          </a:p>
          <a:p>
            <a:pPr algn="l" marL="182880" indent="-182880">
              <a:spcAft>
                <a:spcPts val="300"/>
              </a:spcAft>
              <a:buClr>
                <a:srgbClr val="2E7D32"/>
              </a:buClr>
              <a:buSzPct val="115000"/>
              <a:buFont typeface="Arial"/>
              <a:buChar char="•"/>
            </a:pPr>
            <a:r>
              <a:rPr sz="1250" b="0">
                <a:solidFill>
                  <a:srgbClr val="000000"/>
                </a:solidFill>
                <a:latin typeface="Arial"/>
              </a:rPr>
              <a:t>Rate = 8.4 ÷ 35 = </a:t>
            </a:r>
            <a:r>
              <a:rPr sz="1250" b="1">
                <a:solidFill>
                  <a:srgbClr val="000000"/>
                </a:solidFill>
                <a:latin typeface="Arial"/>
              </a:rPr>
              <a:t>0.24 mm per minute</a:t>
            </a:r>
            <a:r>
              <a:rPr sz="1250" b="0">
                <a:solidFill>
                  <a:srgbClr val="000000"/>
                </a:solidFill>
                <a:latin typeface="Arial"/>
              </a:rPr>
              <a:t>. Check: 0.24 × 35 = 8.4 mm.</a:t>
            </a:r>
          </a:p>
          <a:p>
            <a:pPr algn="l">
              <a:spcAft>
                <a:spcPts val="300"/>
              </a:spcAft>
            </a:pPr>
            <a:r>
              <a:rPr sz="1250" b="1">
                <a:solidFill>
                  <a:srgbClr val="000000"/>
                </a:solidFill>
                <a:latin typeface="Arial"/>
              </a:rPr>
              <a:t>Worked example 2 (change the units first):</a:t>
            </a:r>
            <a:r>
              <a:rPr sz="1250" b="0">
                <a:solidFill>
                  <a:srgbClr val="000000"/>
                </a:solidFill>
                <a:latin typeface="Arial"/>
              </a:rPr>
              <a:t> a dye moves 1.1 cm in 1 hour 40 minutes.</a:t>
            </a:r>
          </a:p>
          <a:p>
            <a:pPr algn="l" marL="182880" indent="-182880">
              <a:spcAft>
                <a:spcPts val="300"/>
              </a:spcAft>
              <a:buClr>
                <a:srgbClr val="2E7D32"/>
              </a:buClr>
              <a:buSzPct val="115000"/>
              <a:buFont typeface="Arial"/>
              <a:buChar char="•"/>
            </a:pPr>
            <a:r>
              <a:rPr sz="1250" b="0">
                <a:solidFill>
                  <a:srgbClr val="000000"/>
                </a:solidFill>
                <a:latin typeface="Arial"/>
              </a:rPr>
              <a:t>1.1 cm = 11 mm (1 cm = 10 mm). 1 hour 40 minutes = 100 minutes (1 hour = 60 minutes).</a:t>
            </a:r>
          </a:p>
          <a:p>
            <a:pPr algn="l" marL="182880" indent="-182880">
              <a:spcAft>
                <a:spcPts val="300"/>
              </a:spcAft>
              <a:buClr>
                <a:srgbClr val="2E7D32"/>
              </a:buClr>
              <a:buSzPct val="115000"/>
              <a:buFont typeface="Arial"/>
              <a:buChar char="•"/>
            </a:pPr>
            <a:r>
              <a:rPr sz="1250" b="0">
                <a:solidFill>
                  <a:srgbClr val="000000"/>
                </a:solidFill>
                <a:latin typeface="Arial"/>
              </a:rPr>
              <a:t>Rate = 11 ÷ 100 = </a:t>
            </a:r>
            <a:r>
              <a:rPr sz="1250" b="1">
                <a:solidFill>
                  <a:srgbClr val="000000"/>
                </a:solidFill>
                <a:latin typeface="Arial"/>
              </a:rPr>
              <a:t>0.11 mm per minute</a:t>
            </a:r>
            <a:r>
              <a:rPr sz="1250" b="0">
                <a:solidFill>
                  <a:srgbClr val="000000"/>
                </a:solidFill>
                <a:latin typeface="Arial"/>
              </a:rPr>
              <a:t>.</a:t>
            </a:r>
          </a:p>
          <a:p>
            <a:pPr algn="l">
              <a:spcAft>
                <a:spcPts val="300"/>
              </a:spcAft>
            </a:pPr>
            <a:r>
              <a:rPr sz="1250" b="0">
                <a:solidFill>
                  <a:srgbClr val="000000"/>
                </a:solidFill>
                <a:latin typeface="Arial"/>
              </a:rPr>
              <a:t>Always show your working and give the unit (mm per minute).</a:t>
            </a:r>
          </a:p>
          <a:p>
            <a:pPr algn="l">
              <a:spcAft>
                <a:spcPts val="300"/>
              </a:spcAft>
            </a:pPr>
            <a:r>
              <a:rPr sz="1250" b="0">
                <a:solidFill>
                  <a:srgbClr val="000000"/>
                </a:solidFill>
                <a:latin typeface="Arial"/>
              </a:rPr>
              <a:t>This is a </a:t>
            </a:r>
            <a:r>
              <a:rPr sz="1250" b="1">
                <a:solidFill>
                  <a:srgbClr val="000000"/>
                </a:solidFill>
                <a:latin typeface="Arial"/>
              </a:rPr>
              <a:t>mean</a:t>
            </a:r>
            <a:r>
              <a:rPr sz="1250" b="0">
                <a:solidFill>
                  <a:srgbClr val="000000"/>
                </a:solidFill>
                <a:latin typeface="Arial"/>
              </a:rPr>
              <a:t> (average) rate. The dye slows down as it spreads further, because the difference in concentration gets smaller.</a:t>
            </a:r>
          </a:p>
        </p:txBody>
      </p:sp>
      <p:sp>
        <p:nvSpPr>
          <p:cNvPr id="25" name="TextBox 24"/>
          <p:cNvSpPr txBox="1"/>
          <p:nvPr/>
        </p:nvSpPr>
        <p:spPr>
          <a:xfrm>
            <a:off x="7744968" y="619292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Apply it: muscles during exercise</a:t>
            </a:r>
          </a:p>
        </p:txBody>
      </p:sp>
      <p:sp>
        <p:nvSpPr>
          <p:cNvPr id="26" name="Rectangle 25"/>
          <p:cNvSpPr/>
          <p:nvPr/>
        </p:nvSpPr>
        <p:spPr>
          <a:xfrm>
            <a:off x="7744968" y="6453530"/>
            <a:ext cx="6949440" cy="19202"/>
          </a:xfrm>
          <a:prstGeom prst="rect">
            <a:avLst/>
          </a:prstGeom>
          <a:solidFill>
            <a:srgbClr val="2E7D32"/>
          </a:solidFill>
          <a:ln>
            <a:noFill/>
          </a:ln>
          <a:effectLst/>
        </p:spPr>
        <p:txBody>
          <a:bodyPr rtlCol="0" anchor="ctr"/>
          <a:lstStyle/>
          <a:p>
            <a:pPr algn="ctr"/>
          </a:p>
        </p:txBody>
      </p:sp>
      <p:sp>
        <p:nvSpPr>
          <p:cNvPr id="27" name="TextBox 26"/>
          <p:cNvSpPr txBox="1"/>
          <p:nvPr/>
        </p:nvSpPr>
        <p:spPr>
          <a:xfrm>
            <a:off x="7744968" y="6541312"/>
            <a:ext cx="6949440" cy="1275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During exercise, muscle cells </a:t>
            </a:r>
            <a:r>
              <a:rPr sz="1250" b="1">
                <a:solidFill>
                  <a:srgbClr val="000000"/>
                </a:solidFill>
                <a:latin typeface="Arial"/>
              </a:rPr>
              <a:t>respire faster</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They use oxygen faster, so the oxygen inside them falls lower. The oxygen gradient is steeper, so oxygen diffuses in faster.</a:t>
            </a:r>
          </a:p>
          <a:p>
            <a:pPr algn="l" marL="182880" indent="-182880">
              <a:spcAft>
                <a:spcPts val="300"/>
              </a:spcAft>
              <a:buClr>
                <a:srgbClr val="2E7D32"/>
              </a:buClr>
              <a:buSzPct val="115000"/>
              <a:buFont typeface="Arial"/>
              <a:buChar char="•"/>
            </a:pPr>
            <a:r>
              <a:rPr sz="1250" b="0">
                <a:solidFill>
                  <a:srgbClr val="000000"/>
                </a:solidFill>
                <a:latin typeface="Arial"/>
              </a:rPr>
              <a:t>They make more carbon dioxide, so it builds up inside them. The carbon dioxide gradient is steeper, so it diffuses out faster.</a:t>
            </a:r>
          </a:p>
          <a:p>
            <a:pPr algn="l" marL="182880" indent="-182880">
              <a:spcAft>
                <a:spcPts val="300"/>
              </a:spcAft>
              <a:buClr>
                <a:srgbClr val="2E7D32"/>
              </a:buClr>
              <a:buSzPct val="115000"/>
              <a:buFont typeface="Arial"/>
              <a:buChar char="•"/>
            </a:pPr>
            <a:r>
              <a:rPr sz="1250" b="0">
                <a:solidFill>
                  <a:srgbClr val="000000"/>
                </a:solidFill>
                <a:latin typeface="Arial"/>
              </a:rPr>
              <a:t>Working muscles get a little warmer (about 39 °C), so the particles move faster.</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Diffusion</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3559048"/>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Cell membrane</a:t>
            </a:r>
            <a:r>
              <a:rPr sz="1200" b="0">
                <a:solidFill>
                  <a:srgbClr val="000000"/>
                </a:solidFill>
                <a:latin typeface="Arial"/>
              </a:rPr>
              <a:t>: a thin layer around the cell that controls the movement of substances into and out of the cell.</a:t>
            </a:r>
          </a:p>
          <a:p>
            <a:pPr algn="l">
              <a:spcAft>
                <a:spcPts val="340"/>
              </a:spcAft>
            </a:pPr>
            <a:r>
              <a:rPr sz="1200" b="1">
                <a:solidFill>
                  <a:srgbClr val="000000"/>
                </a:solidFill>
                <a:latin typeface="Arial"/>
              </a:rPr>
              <a:t>Concentration</a:t>
            </a:r>
            <a:r>
              <a:rPr sz="1200" b="0">
                <a:solidFill>
                  <a:srgbClr val="000000"/>
                </a:solidFill>
                <a:latin typeface="Arial"/>
              </a:rPr>
              <a:t>: the amount of a substance in a given volume.</a:t>
            </a:r>
          </a:p>
          <a:p>
            <a:pPr algn="l">
              <a:spcAft>
                <a:spcPts val="340"/>
              </a:spcAft>
            </a:pPr>
            <a:r>
              <a:rPr sz="1200" b="1">
                <a:solidFill>
                  <a:srgbClr val="000000"/>
                </a:solidFill>
                <a:latin typeface="Arial"/>
              </a:rPr>
              <a:t>Concentration gradient</a:t>
            </a:r>
            <a:r>
              <a:rPr sz="1200" b="0">
                <a:solidFill>
                  <a:srgbClr val="000000"/>
                </a:solidFill>
                <a:latin typeface="Arial"/>
              </a:rPr>
              <a:t>: the difference in concentration between two areas.</a:t>
            </a:r>
          </a:p>
          <a:p>
            <a:pPr algn="l">
              <a:spcAft>
                <a:spcPts val="340"/>
              </a:spcAft>
            </a:pPr>
            <a:r>
              <a:rPr sz="1200" b="1">
                <a:solidFill>
                  <a:srgbClr val="000000"/>
                </a:solidFill>
                <a:latin typeface="Arial"/>
              </a:rPr>
              <a:t>Diffusion</a:t>
            </a:r>
            <a:r>
              <a:rPr sz="1200" b="0">
                <a:solidFill>
                  <a:srgbClr val="000000"/>
                </a:solidFill>
                <a:latin typeface="Arial"/>
              </a:rPr>
              <a:t>: the net movement of particles from an area of higher concentration to an area of lower concentration.</a:t>
            </a:r>
          </a:p>
          <a:p>
            <a:pPr algn="l">
              <a:spcAft>
                <a:spcPts val="340"/>
              </a:spcAft>
            </a:pPr>
            <a:r>
              <a:rPr sz="1200" b="1">
                <a:solidFill>
                  <a:srgbClr val="000000"/>
                </a:solidFill>
                <a:latin typeface="Arial"/>
              </a:rPr>
              <a:t>Excretion</a:t>
            </a:r>
            <a:r>
              <a:rPr sz="1200" b="0">
                <a:solidFill>
                  <a:srgbClr val="000000"/>
                </a:solidFill>
                <a:latin typeface="Arial"/>
              </a:rPr>
              <a:t>: the removal of waste products made in the body.</a:t>
            </a:r>
          </a:p>
          <a:p>
            <a:pPr algn="l">
              <a:spcAft>
                <a:spcPts val="340"/>
              </a:spcAft>
            </a:pPr>
            <a:r>
              <a:rPr sz="1200" b="1">
                <a:solidFill>
                  <a:srgbClr val="000000"/>
                </a:solidFill>
                <a:latin typeface="Arial"/>
              </a:rPr>
              <a:t>Net movement</a:t>
            </a:r>
            <a:r>
              <a:rPr sz="1200" b="0">
                <a:solidFill>
                  <a:srgbClr val="000000"/>
                </a:solidFill>
                <a:latin typeface="Arial"/>
              </a:rPr>
              <a:t>: the overall movement in one direction, after taking away the movement the other way.</a:t>
            </a:r>
          </a:p>
          <a:p>
            <a:pPr algn="l">
              <a:spcAft>
                <a:spcPts val="340"/>
              </a:spcAft>
            </a:pPr>
            <a:r>
              <a:rPr sz="1200" b="1">
                <a:solidFill>
                  <a:srgbClr val="000000"/>
                </a:solidFill>
                <a:latin typeface="Arial"/>
              </a:rPr>
              <a:t>Particle</a:t>
            </a:r>
            <a:r>
              <a:rPr sz="1200" b="0">
                <a:solidFill>
                  <a:srgbClr val="000000"/>
                </a:solidFill>
                <a:latin typeface="Arial"/>
              </a:rPr>
              <a:t>: a tiny piece of a substance, far too small to see.</a:t>
            </a:r>
          </a:p>
          <a:p>
            <a:pPr algn="l">
              <a:spcAft>
                <a:spcPts val="340"/>
              </a:spcAft>
            </a:pPr>
            <a:r>
              <a:rPr sz="1200" b="1">
                <a:solidFill>
                  <a:srgbClr val="000000"/>
                </a:solidFill>
                <a:latin typeface="Arial"/>
              </a:rPr>
              <a:t>Plasma</a:t>
            </a:r>
            <a:r>
              <a:rPr sz="1200" b="0">
                <a:solidFill>
                  <a:srgbClr val="000000"/>
                </a:solidFill>
                <a:latin typeface="Arial"/>
              </a:rPr>
              <a:t>: the pale yellow liquid part of the blood, which carries blood cells and dissolved substances.</a:t>
            </a:r>
          </a:p>
          <a:p>
            <a:pPr algn="l">
              <a:spcAft>
                <a:spcPts val="340"/>
              </a:spcAft>
            </a:pPr>
            <a:r>
              <a:rPr sz="1200" b="1">
                <a:solidFill>
                  <a:srgbClr val="000000"/>
                </a:solidFill>
                <a:latin typeface="Arial"/>
              </a:rPr>
              <a:t>Rate of diffusion</a:t>
            </a:r>
            <a:r>
              <a:rPr sz="1200" b="0">
                <a:solidFill>
                  <a:srgbClr val="000000"/>
                </a:solidFill>
                <a:latin typeface="Arial"/>
              </a:rPr>
              <a:t>: how quickly diffusion happens, such as the distance a substance spreads in one minute.</a:t>
            </a:r>
          </a:p>
          <a:p>
            <a:pPr algn="l">
              <a:spcAft>
                <a:spcPts val="340"/>
              </a:spcAft>
            </a:pPr>
            <a:r>
              <a:rPr sz="1200" b="1">
                <a:solidFill>
                  <a:srgbClr val="000000"/>
                </a:solidFill>
                <a:latin typeface="Arial"/>
              </a:rPr>
              <a:t>Respiration</a:t>
            </a:r>
            <a:r>
              <a:rPr sz="1200" b="0">
                <a:solidFill>
                  <a:srgbClr val="000000"/>
                </a:solidFill>
                <a:latin typeface="Arial"/>
              </a:rPr>
              <a:t>: a chemical reaction in every living cell that releases energy.</a:t>
            </a:r>
          </a:p>
          <a:p>
            <a:pPr algn="l">
              <a:spcAft>
                <a:spcPts val="340"/>
              </a:spcAft>
            </a:pPr>
            <a:r>
              <a:rPr sz="1200" b="1">
                <a:solidFill>
                  <a:srgbClr val="000000"/>
                </a:solidFill>
                <a:latin typeface="Arial"/>
              </a:rPr>
              <a:t>Urea</a:t>
            </a:r>
            <a:r>
              <a:rPr sz="1200" b="0">
                <a:solidFill>
                  <a:srgbClr val="000000"/>
                </a:solidFill>
                <a:latin typeface="Arial"/>
              </a:rPr>
              <a:t>: a waste product that diffuses from cells into the blood plasma and is removed from the body by the kidneys.</a:t>
            </a:r>
          </a:p>
        </p:txBody>
      </p:sp>
      <p:sp>
        <p:nvSpPr>
          <p:cNvPr id="9" name="Rectangle 8"/>
          <p:cNvSpPr/>
          <p:nvPr/>
        </p:nvSpPr>
        <p:spPr>
          <a:xfrm>
            <a:off x="548640" y="1161288"/>
            <a:ext cx="6949440" cy="396138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1" name="TextBox 10"/>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2" name="TextBox 11"/>
          <p:cNvSpPr txBox="1"/>
          <p:nvPr/>
        </p:nvSpPr>
        <p:spPr>
          <a:xfrm>
            <a:off x="7863840" y="1508760"/>
            <a:ext cx="6711696" cy="18089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Write the definition of diffusion.</a:t>
            </a:r>
          </a:p>
          <a:p>
            <a:pPr algn="l" marL="274320" indent="-274320">
              <a:spcAft>
                <a:spcPts val="300"/>
              </a:spcAft>
              <a:buNone/>
            </a:pPr>
            <a:r>
              <a:rPr sz="1250" b="1">
                <a:solidFill>
                  <a:srgbClr val="2E7D32"/>
                </a:solidFill>
                <a:latin typeface="Arial"/>
              </a:rPr>
              <a:t>2.	</a:t>
            </a:r>
            <a:r>
              <a:rPr sz="1250" b="0">
                <a:solidFill>
                  <a:srgbClr val="000000"/>
                </a:solidFill>
                <a:latin typeface="Arial"/>
              </a:rPr>
              <a:t>Diffusion happens in gases. Where else does it happen?</a:t>
            </a:r>
          </a:p>
          <a:p>
            <a:pPr algn="l" marL="274320" indent="-274320">
              <a:spcAft>
                <a:spcPts val="300"/>
              </a:spcAft>
              <a:buNone/>
            </a:pPr>
            <a:r>
              <a:rPr sz="1250" b="1">
                <a:solidFill>
                  <a:srgbClr val="2E7D32"/>
                </a:solidFill>
                <a:latin typeface="Arial"/>
              </a:rPr>
              <a:t>3.	</a:t>
            </a:r>
            <a:r>
              <a:rPr sz="1250" b="0">
                <a:solidFill>
                  <a:srgbClr val="000000"/>
                </a:solidFill>
                <a:latin typeface="Arial"/>
              </a:rPr>
              <a:t>What is a concentration gradient?</a:t>
            </a:r>
          </a:p>
          <a:p>
            <a:pPr algn="l" marL="274320" indent="-274320">
              <a:spcAft>
                <a:spcPts val="300"/>
              </a:spcAft>
              <a:buNone/>
            </a:pPr>
            <a:r>
              <a:rPr sz="1250" b="1">
                <a:solidFill>
                  <a:srgbClr val="2E7D32"/>
                </a:solidFill>
                <a:latin typeface="Arial"/>
              </a:rPr>
              <a:t>4.	</a:t>
            </a:r>
            <a:r>
              <a:rPr sz="1250" b="0">
                <a:solidFill>
                  <a:srgbClr val="000000"/>
                </a:solidFill>
                <a:latin typeface="Arial"/>
              </a:rPr>
              <a:t>Particles are evenly spread. Are they still moving? Is there a net movement?</a:t>
            </a:r>
          </a:p>
          <a:p>
            <a:pPr algn="l" marL="274320" indent="-274320">
              <a:spcAft>
                <a:spcPts val="300"/>
              </a:spcAft>
              <a:buNone/>
            </a:pPr>
            <a:r>
              <a:rPr sz="1250" b="1">
                <a:solidFill>
                  <a:srgbClr val="2E7D32"/>
                </a:solidFill>
                <a:latin typeface="Arial"/>
              </a:rPr>
              <a:t>5.	</a:t>
            </a:r>
            <a:r>
              <a:rPr sz="1250" b="0">
                <a:solidFill>
                  <a:srgbClr val="000000"/>
                </a:solidFill>
                <a:latin typeface="Arial"/>
              </a:rPr>
              <a:t>Does diffusion need energy from respiration?</a:t>
            </a:r>
          </a:p>
          <a:p>
            <a:pPr algn="l" marL="274320" indent="-274320">
              <a:spcAft>
                <a:spcPts val="300"/>
              </a:spcAft>
              <a:buNone/>
            </a:pPr>
            <a:r>
              <a:rPr sz="1250" b="1">
                <a:solidFill>
                  <a:srgbClr val="2E7D32"/>
                </a:solidFill>
                <a:latin typeface="Arial"/>
              </a:rPr>
              <a:t>6.	</a:t>
            </a:r>
            <a:r>
              <a:rPr sz="1250" b="0">
                <a:solidFill>
                  <a:srgbClr val="000000"/>
                </a:solidFill>
                <a:latin typeface="Arial"/>
              </a:rPr>
              <a:t>Name three substances that diffuse into or out of cells in the body.</a:t>
            </a:r>
          </a:p>
          <a:p>
            <a:pPr algn="l" marL="274320" indent="-274320">
              <a:spcAft>
                <a:spcPts val="300"/>
              </a:spcAft>
              <a:buNone/>
            </a:pPr>
            <a:r>
              <a:rPr sz="1250" b="1">
                <a:solidFill>
                  <a:srgbClr val="2E7D32"/>
                </a:solidFill>
                <a:latin typeface="Arial"/>
              </a:rPr>
              <a:t>7.	</a:t>
            </a:r>
            <a:r>
              <a:rPr sz="1250" b="0">
                <a:solidFill>
                  <a:srgbClr val="000000"/>
                </a:solidFill>
                <a:latin typeface="Arial"/>
              </a:rPr>
              <a:t>Give the four factors that affect the rate of diffusion.</a:t>
            </a:r>
          </a:p>
          <a:p>
            <a:pPr algn="l" marL="274320" indent="-274320">
              <a:spcAft>
                <a:spcPts val="300"/>
              </a:spcAft>
              <a:buNone/>
            </a:pPr>
            <a:r>
              <a:rPr sz="1250" b="1">
                <a:solidFill>
                  <a:srgbClr val="2E7D32"/>
                </a:solidFill>
                <a:latin typeface="Arial"/>
              </a:rPr>
              <a:t>8.	</a:t>
            </a:r>
            <a:r>
              <a:rPr sz="1250" b="0">
                <a:solidFill>
                  <a:srgbClr val="000000"/>
                </a:solidFill>
                <a:latin typeface="Arial"/>
              </a:rPr>
              <a:t>A dye moves 5.6 mm in 20 minutes. Calculate the rate of diffusion.</a:t>
            </a:r>
          </a:p>
        </p:txBody>
      </p:sp>
      <p:sp>
        <p:nvSpPr>
          <p:cNvPr id="13" name="Rectangle 12"/>
          <p:cNvSpPr/>
          <p:nvPr/>
        </p:nvSpPr>
        <p:spPr>
          <a:xfrm>
            <a:off x="7744968" y="1161288"/>
            <a:ext cx="6949440" cy="22113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7863840" y="35280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5" name="TextBox 14"/>
          <p:cNvSpPr txBox="1"/>
          <p:nvPr/>
        </p:nvSpPr>
        <p:spPr>
          <a:xfrm>
            <a:off x="7863840" y="3811523"/>
            <a:ext cx="6711696" cy="185978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The net movement of particles from an area of higher concentration to an area of lower concentration.</a:t>
            </a:r>
          </a:p>
          <a:p>
            <a:pPr algn="l" marL="274320" indent="-274320">
              <a:spcAft>
                <a:spcPts val="100"/>
              </a:spcAft>
              <a:buNone/>
            </a:pPr>
            <a:r>
              <a:rPr sz="1150" b="1">
                <a:solidFill>
                  <a:srgbClr val="2E7D32"/>
                </a:solidFill>
                <a:latin typeface="Arial"/>
              </a:rPr>
              <a:t>2.	</a:t>
            </a:r>
            <a:r>
              <a:rPr sz="1150" b="0">
                <a:solidFill>
                  <a:srgbClr val="000000"/>
                </a:solidFill>
                <a:latin typeface="Arial"/>
              </a:rPr>
              <a:t>In solutions (substances dissolved in a liquid).</a:t>
            </a:r>
          </a:p>
          <a:p>
            <a:pPr algn="l" marL="274320" indent="-274320">
              <a:spcAft>
                <a:spcPts val="100"/>
              </a:spcAft>
              <a:buNone/>
            </a:pPr>
            <a:r>
              <a:rPr sz="1150" b="1">
                <a:solidFill>
                  <a:srgbClr val="2E7D32"/>
                </a:solidFill>
                <a:latin typeface="Arial"/>
              </a:rPr>
              <a:t>3.	</a:t>
            </a:r>
            <a:r>
              <a:rPr sz="1150" b="0">
                <a:solidFill>
                  <a:srgbClr val="000000"/>
                </a:solidFill>
                <a:latin typeface="Arial"/>
              </a:rPr>
              <a:t>The difference in concentration between two areas.</a:t>
            </a:r>
          </a:p>
          <a:p>
            <a:pPr algn="l" marL="274320" indent="-274320">
              <a:spcAft>
                <a:spcPts val="100"/>
              </a:spcAft>
              <a:buNone/>
            </a:pPr>
            <a:r>
              <a:rPr sz="1150" b="1">
                <a:solidFill>
                  <a:srgbClr val="2E7D32"/>
                </a:solidFill>
                <a:latin typeface="Arial"/>
              </a:rPr>
              <a:t>4.	</a:t>
            </a:r>
            <a:r>
              <a:rPr sz="1150" b="0">
                <a:solidFill>
                  <a:srgbClr val="000000"/>
                </a:solidFill>
                <a:latin typeface="Arial"/>
              </a:rPr>
              <a:t>Yes, they keep moving. No, there is no net movement.</a:t>
            </a:r>
          </a:p>
          <a:p>
            <a:pPr algn="l" marL="274320" indent="-274320">
              <a:spcAft>
                <a:spcPts val="100"/>
              </a:spcAft>
              <a:buNone/>
            </a:pPr>
            <a:r>
              <a:rPr sz="1150" b="1">
                <a:solidFill>
                  <a:srgbClr val="2E7D32"/>
                </a:solidFill>
                <a:latin typeface="Arial"/>
              </a:rPr>
              <a:t>5.	</a:t>
            </a:r>
            <a:r>
              <a:rPr sz="1150" b="0">
                <a:solidFill>
                  <a:srgbClr val="000000"/>
                </a:solidFill>
                <a:latin typeface="Arial"/>
              </a:rPr>
              <a:t>No. The particles move on their own, at random, using their own (kinetic) energy.</a:t>
            </a:r>
          </a:p>
          <a:p>
            <a:pPr algn="l" marL="274320" indent="-274320">
              <a:spcAft>
                <a:spcPts val="100"/>
              </a:spcAft>
              <a:buNone/>
            </a:pPr>
            <a:r>
              <a:rPr sz="1150" b="1">
                <a:solidFill>
                  <a:srgbClr val="2E7D32"/>
                </a:solidFill>
                <a:latin typeface="Arial"/>
              </a:rPr>
              <a:t>6.	</a:t>
            </a:r>
            <a:r>
              <a:rPr sz="1150" b="0">
                <a:solidFill>
                  <a:srgbClr val="000000"/>
                </a:solidFill>
                <a:latin typeface="Arial"/>
              </a:rPr>
              <a:t>Oxygen, carbon dioxide and urea.</a:t>
            </a:r>
          </a:p>
          <a:p>
            <a:pPr algn="l" marL="274320" indent="-274320">
              <a:spcAft>
                <a:spcPts val="100"/>
              </a:spcAft>
              <a:buNone/>
            </a:pPr>
            <a:r>
              <a:rPr sz="1150" b="1">
                <a:solidFill>
                  <a:srgbClr val="2E7D32"/>
                </a:solidFill>
                <a:latin typeface="Arial"/>
              </a:rPr>
              <a:t>7.	</a:t>
            </a:r>
            <a:r>
              <a:rPr sz="1150" b="0">
                <a:solidFill>
                  <a:srgbClr val="000000"/>
                </a:solidFill>
                <a:latin typeface="Arial"/>
              </a:rPr>
              <a:t>The difference in concentration (concentration gradient), the temperature, the surface area of the membrane, and the distance.</a:t>
            </a:r>
          </a:p>
          <a:p>
            <a:pPr algn="l" marL="274320" indent="-274320">
              <a:spcAft>
                <a:spcPts val="100"/>
              </a:spcAft>
              <a:buNone/>
            </a:pPr>
            <a:r>
              <a:rPr sz="1150" b="1">
                <a:solidFill>
                  <a:srgbClr val="2E7D32"/>
                </a:solidFill>
                <a:latin typeface="Arial"/>
              </a:rPr>
              <a:t>8.	</a:t>
            </a:r>
            <a:r>
              <a:rPr sz="1150" b="0">
                <a:solidFill>
                  <a:srgbClr val="000000"/>
                </a:solidFill>
                <a:latin typeface="Arial"/>
              </a:rPr>
              <a:t>5.6 ÷ 20 = 0.28 mm per minute.</a:t>
            </a:r>
          </a:p>
        </p:txBody>
      </p:sp>
      <p:sp>
        <p:nvSpPr>
          <p:cNvPr id="16" name="Rectangle 15"/>
          <p:cNvSpPr/>
          <p:nvPr/>
        </p:nvSpPr>
        <p:spPr>
          <a:xfrm>
            <a:off x="7744968" y="3464052"/>
            <a:ext cx="6949440" cy="2262124"/>
          </a:xfrm>
          <a:prstGeom prst="rect">
            <a:avLst/>
          </a:prstGeom>
          <a:noFill/>
          <a:ln w="9525">
            <a:solidFill>
              <a:srgbClr val="D2D2D2"/>
            </a:solidFill>
          </a:ln>
          <a:effectLst/>
        </p:spPr>
        <p:txBody>
          <a:bodyPr rtlCol="0" anchor="ctr"/>
          <a:lstStyle/>
          <a:p>
            <a:pPr algn="ctr"/>
          </a:p>
        </p:txBody>
      </p:sp>
      <p:sp>
        <p:nvSpPr>
          <p:cNvPr id="17" name="TextBox 16"/>
          <p:cNvSpPr txBox="1"/>
          <p:nvPr/>
        </p:nvSpPr>
        <p:spPr>
          <a:xfrm>
            <a:off x="548640" y="527812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8" name="Rectangle 17"/>
          <p:cNvSpPr/>
          <p:nvPr/>
        </p:nvSpPr>
        <p:spPr>
          <a:xfrm>
            <a:off x="548640" y="5538724"/>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548640" y="5626506"/>
            <a:ext cx="6949440" cy="17327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Write "net movement" and "from a higher concentration to a lower concentration": never just "from high to low".</a:t>
            </a:r>
          </a:p>
          <a:p>
            <a:pPr algn="l" marL="182880" indent="-182880">
              <a:spcAft>
                <a:spcPts val="300"/>
              </a:spcAft>
              <a:buClr>
                <a:srgbClr val="2E7D32"/>
              </a:buClr>
              <a:buSzPct val="115000"/>
              <a:buFont typeface="Arial"/>
              <a:buChar char="•"/>
            </a:pPr>
            <a:r>
              <a:rPr sz="1250" b="0">
                <a:solidFill>
                  <a:srgbClr val="000000"/>
                </a:solidFill>
                <a:latin typeface="Arial"/>
              </a:rPr>
              <a:t>Say what moves and where: "oxygen diffuses from the blood into the cell".</a:t>
            </a:r>
          </a:p>
          <a:p>
            <a:pPr algn="l" marL="182880" indent="-182880">
              <a:spcAft>
                <a:spcPts val="300"/>
              </a:spcAft>
              <a:buClr>
                <a:srgbClr val="2E7D32"/>
              </a:buClr>
              <a:buSzPct val="115000"/>
              <a:buFont typeface="Arial"/>
              <a:buChar char="•"/>
            </a:pPr>
            <a:r>
              <a:rPr sz="1250" b="0">
                <a:solidFill>
                  <a:srgbClr val="000000"/>
                </a:solidFill>
                <a:latin typeface="Arial"/>
              </a:rPr>
              <a:t>Particles move at random. Never write that they "want" to spread out. Diffusion needs no energy from respiration.</a:t>
            </a:r>
          </a:p>
          <a:p>
            <a:pPr algn="l" marL="182880" indent="-182880">
              <a:spcAft>
                <a:spcPts val="300"/>
              </a:spcAft>
              <a:buClr>
                <a:srgbClr val="2E7D32"/>
              </a:buClr>
              <a:buSzPct val="115000"/>
              <a:buFont typeface="Arial"/>
              <a:buChar char="•"/>
            </a:pPr>
            <a:r>
              <a:rPr sz="1250" b="0">
                <a:solidFill>
                  <a:srgbClr val="000000"/>
                </a:solidFill>
                <a:latin typeface="Arial"/>
              </a:rPr>
              <a:t>Temperature: "the particles have more energy and move faster". Never "the particles expand".</a:t>
            </a:r>
          </a:p>
          <a:p>
            <a:pPr algn="l" marL="182880" indent="-182880">
              <a:spcAft>
                <a:spcPts val="300"/>
              </a:spcAft>
              <a:buClr>
                <a:srgbClr val="2E7D32"/>
              </a:buClr>
              <a:buSzPct val="115000"/>
              <a:buFont typeface="Arial"/>
              <a:buChar char="•"/>
            </a:pPr>
            <a:r>
              <a:rPr sz="1250" b="0">
                <a:solidFill>
                  <a:srgbClr val="000000"/>
                </a:solidFill>
                <a:latin typeface="Arial"/>
              </a:rPr>
              <a:t>A steeper concentration gradient means a bigger difference in concentration.</a:t>
            </a:r>
          </a:p>
          <a:p>
            <a:pPr algn="l" marL="182880" indent="-182880">
              <a:spcAft>
                <a:spcPts val="300"/>
              </a:spcAft>
              <a:buClr>
                <a:srgbClr val="2E7D32"/>
              </a:buClr>
              <a:buSzPct val="115000"/>
              <a:buFont typeface="Arial"/>
              <a:buChar char="•"/>
            </a:pPr>
            <a:r>
              <a:rPr sz="1250" b="0">
                <a:solidFill>
                  <a:srgbClr val="000000"/>
                </a:solidFill>
                <a:latin typeface="Arial"/>
              </a:rPr>
              <a:t>Rate = distance ÷ time. Change cm to mm and hours to minutes first, and give the unit.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Mandatory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particle diagram</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3</a:t>
            </a:r>
          </a:p>
        </p:txBody>
      </p:sp>
      <p:sp>
        <p:nvSpPr>
          <p:cNvPr id="11" name="TextBox 10"/>
          <p:cNvSpPr txBox="1"/>
          <p:nvPr/>
        </p:nvSpPr>
        <p:spPr>
          <a:xfrm>
            <a:off x="685800" y="15727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particles in a liquid. The dashed line splits the liquid into two areas.</a:t>
            </a:r>
          </a:p>
        </p:txBody>
      </p:sp>
      <p:sp>
        <p:nvSpPr>
          <p:cNvPr id="12" name="TextBox 11"/>
          <p:cNvSpPr txBox="1"/>
          <p:nvPr/>
        </p:nvSpPr>
        <p:spPr>
          <a:xfrm>
            <a:off x="685800" y="2128266"/>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what each number on the diagram shows.  [4]</a:t>
            </a:r>
          </a:p>
        </p:txBody>
      </p:sp>
      <p:pic>
        <p:nvPicPr>
          <p:cNvPr id="13" name="Picture 12" descr="(a) Write what each number on the diagram shows. [4]."/>
          <p:cNvPicPr>
            <a:picLocks noChangeAspect="1"/>
          </p:cNvPicPr>
          <p:nvPr/>
        </p:nvPicPr>
        <p:blipFill>
          <a:blip r:embed="rId2"/>
          <a:stretch>
            <a:fillRect/>
          </a:stretch>
        </p:blipFill>
        <p:spPr>
          <a:xfrm>
            <a:off x="1707192" y="2424303"/>
            <a:ext cx="4632334" cy="3159252"/>
          </a:xfrm>
          <a:prstGeom prst="rect">
            <a:avLst/>
          </a:prstGeom>
        </p:spPr>
      </p:pic>
      <p:sp>
        <p:nvSpPr>
          <p:cNvPr id="14" name="TextBox 13"/>
          <p:cNvSpPr txBox="1"/>
          <p:nvPr/>
        </p:nvSpPr>
        <p:spPr>
          <a:xfrm>
            <a:off x="822959" y="572071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5" name="Rectangle 14"/>
          <p:cNvSpPr/>
          <p:nvPr/>
        </p:nvSpPr>
        <p:spPr>
          <a:xfrm>
            <a:off x="1170431" y="5967603"/>
            <a:ext cx="274320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822959" y="626935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7" name="Rectangle 16"/>
          <p:cNvSpPr/>
          <p:nvPr/>
        </p:nvSpPr>
        <p:spPr>
          <a:xfrm>
            <a:off x="1170431" y="6516243"/>
            <a:ext cx="27432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4160520" y="572071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9" name="Rectangle 18"/>
          <p:cNvSpPr/>
          <p:nvPr/>
        </p:nvSpPr>
        <p:spPr>
          <a:xfrm>
            <a:off x="4507992" y="5967603"/>
            <a:ext cx="274320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4160520" y="626935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1" name="Rectangle 20"/>
          <p:cNvSpPr/>
          <p:nvPr/>
        </p:nvSpPr>
        <p:spPr>
          <a:xfrm>
            <a:off x="4507992" y="6516243"/>
            <a:ext cx="274320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6763131"/>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What does the dashed line show? Tick (✓) one box.  [1]</a:t>
            </a:r>
          </a:p>
        </p:txBody>
      </p:sp>
      <p:sp>
        <p:nvSpPr>
          <p:cNvPr id="23" name="Rectangle 22"/>
          <p:cNvSpPr/>
          <p:nvPr/>
        </p:nvSpPr>
        <p:spPr>
          <a:xfrm>
            <a:off x="914400" y="7095744"/>
            <a:ext cx="246888" cy="246888"/>
          </a:xfrm>
          <a:prstGeom prst="rect">
            <a:avLst/>
          </a:prstGeom>
          <a:solidFill>
            <a:srgbClr val="FFFFFF"/>
          </a:solidFill>
          <a:ln w="12700">
            <a:solidFill>
              <a:srgbClr val="000000"/>
            </a:solidFill>
          </a:ln>
          <a:effectLst/>
        </p:spPr>
        <p:txBody>
          <a:bodyPr rtlCol="0" anchor="ctr"/>
          <a:lstStyle/>
          <a:p>
            <a:pPr algn="ctr"/>
          </a:p>
        </p:txBody>
      </p:sp>
      <p:sp>
        <p:nvSpPr>
          <p:cNvPr id="24" name="TextBox 23"/>
          <p:cNvSpPr txBox="1"/>
          <p:nvPr/>
        </p:nvSpPr>
        <p:spPr>
          <a:xfrm>
            <a:off x="1298448" y="7077456"/>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wall that stops the particles</a:t>
            </a:r>
          </a:p>
        </p:txBody>
      </p:sp>
      <p:sp>
        <p:nvSpPr>
          <p:cNvPr id="25" name="Rectangle 24"/>
          <p:cNvSpPr/>
          <p:nvPr/>
        </p:nvSpPr>
        <p:spPr>
          <a:xfrm>
            <a:off x="914400" y="7479792"/>
            <a:ext cx="246888" cy="246888"/>
          </a:xfrm>
          <a:prstGeom prst="rect">
            <a:avLst/>
          </a:prstGeom>
          <a:solidFill>
            <a:srgbClr val="FFFFFF"/>
          </a:solidFill>
          <a:ln w="12700">
            <a:solidFill>
              <a:srgbClr val="000000"/>
            </a:solidFill>
          </a:ln>
          <a:effectLst/>
        </p:spPr>
        <p:txBody>
          <a:bodyPr rtlCol="0" anchor="ctr"/>
          <a:lstStyle/>
          <a:p>
            <a:pPr algn="ctr"/>
          </a:p>
        </p:txBody>
      </p:sp>
      <p:sp>
        <p:nvSpPr>
          <p:cNvPr id="26" name="TextBox 25"/>
          <p:cNvSpPr txBox="1"/>
          <p:nvPr/>
        </p:nvSpPr>
        <p:spPr>
          <a:xfrm>
            <a:off x="1298448" y="7461504"/>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edge between two areas, not a barrier</a:t>
            </a:r>
          </a:p>
        </p:txBody>
      </p:sp>
      <p:sp>
        <p:nvSpPr>
          <p:cNvPr id="27" name="Rectangle 26"/>
          <p:cNvSpPr/>
          <p:nvPr/>
        </p:nvSpPr>
        <p:spPr>
          <a:xfrm>
            <a:off x="914400" y="7863840"/>
            <a:ext cx="246888" cy="246888"/>
          </a:xfrm>
          <a:prstGeom prst="rect">
            <a:avLst/>
          </a:prstGeom>
          <a:solidFill>
            <a:srgbClr val="FFFFFF"/>
          </a:solidFill>
          <a:ln w="12700">
            <a:solidFill>
              <a:srgbClr val="000000"/>
            </a:solidFill>
          </a:ln>
          <a:effectLst/>
        </p:spPr>
        <p:txBody>
          <a:bodyPr rtlCol="0" anchor="ctr"/>
          <a:lstStyle/>
          <a:p>
            <a:pPr algn="ctr"/>
          </a:p>
        </p:txBody>
      </p:sp>
      <p:sp>
        <p:nvSpPr>
          <p:cNvPr id="28" name="TextBox 27"/>
          <p:cNvSpPr txBox="1"/>
          <p:nvPr/>
        </p:nvSpPr>
        <p:spPr>
          <a:xfrm>
            <a:off x="1298448" y="7845552"/>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place where the particles stop moving</a:t>
            </a:r>
          </a:p>
        </p:txBody>
      </p:sp>
      <p:sp>
        <p:nvSpPr>
          <p:cNvPr id="29" name="Rectangle 28"/>
          <p:cNvSpPr/>
          <p:nvPr/>
        </p:nvSpPr>
        <p:spPr>
          <a:xfrm>
            <a:off x="7744968" y="1143000"/>
            <a:ext cx="6949440" cy="3538728"/>
          </a:xfrm>
          <a:prstGeom prst="rect">
            <a:avLst/>
          </a:prstGeom>
          <a:solidFill>
            <a:srgbClr val="FFFFFF"/>
          </a:solidFill>
          <a:ln w="9525">
            <a:solidFill>
              <a:srgbClr val="000000"/>
            </a:solidFill>
          </a:ln>
          <a:effectLst/>
        </p:spPr>
        <p:txBody>
          <a:bodyPr rtlCol="0" anchor="ctr"/>
          <a:lstStyle/>
          <a:p>
            <a:pPr algn="ctr"/>
          </a:p>
        </p:txBody>
      </p:sp>
      <p:sp>
        <p:nvSpPr>
          <p:cNvPr id="30" name="TextBox 2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Complete the sentences</a:t>
            </a:r>
          </a:p>
        </p:txBody>
      </p:sp>
      <p:sp>
        <p:nvSpPr>
          <p:cNvPr id="31" name="TextBox 3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2" name="TextBox 31"/>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and 7</a:t>
            </a:r>
          </a:p>
        </p:txBody>
      </p:sp>
      <p:sp>
        <p:nvSpPr>
          <p:cNvPr id="33" name="TextBox 32"/>
          <p:cNvSpPr txBox="1"/>
          <p:nvPr/>
        </p:nvSpPr>
        <p:spPr>
          <a:xfrm>
            <a:off x="7882128" y="15727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Each word can be used once. Two words are not needed.</a:t>
            </a:r>
          </a:p>
        </p:txBody>
      </p:sp>
      <p:sp>
        <p:nvSpPr>
          <p:cNvPr id="34" name="Rectangle 33"/>
          <p:cNvSpPr/>
          <p:nvPr/>
        </p:nvSpPr>
        <p:spPr>
          <a:xfrm>
            <a:off x="7882128" y="2109978"/>
            <a:ext cx="6675120" cy="713232"/>
          </a:xfrm>
          <a:prstGeom prst="rect">
            <a:avLst/>
          </a:prstGeom>
          <a:solidFill>
            <a:srgbClr val="FFFFFF"/>
          </a:solidFill>
          <a:ln w="15875">
            <a:solidFill>
              <a:srgbClr val="000000"/>
            </a:solidFill>
          </a:ln>
          <a:effectLst/>
        </p:spPr>
        <p:txBody>
          <a:bodyPr rtlCol="0" anchor="ctr"/>
          <a:lstStyle/>
          <a:p>
            <a:pPr algn="ctr"/>
          </a:p>
        </p:txBody>
      </p:sp>
      <p:sp>
        <p:nvSpPr>
          <p:cNvPr id="35" name="TextBox 34"/>
          <p:cNvSpPr txBox="1"/>
          <p:nvPr/>
        </p:nvSpPr>
        <p:spPr>
          <a:xfrm>
            <a:off x="797356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net</a:t>
            </a:r>
          </a:p>
        </p:txBody>
      </p:sp>
      <p:sp>
        <p:nvSpPr>
          <p:cNvPr id="36" name="TextBox 35"/>
          <p:cNvSpPr txBox="1"/>
          <p:nvPr/>
        </p:nvSpPr>
        <p:spPr>
          <a:xfrm>
            <a:off x="959662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higher</a:t>
            </a:r>
          </a:p>
        </p:txBody>
      </p:sp>
      <p:sp>
        <p:nvSpPr>
          <p:cNvPr id="37" name="TextBox 36"/>
          <p:cNvSpPr txBox="1"/>
          <p:nvPr/>
        </p:nvSpPr>
        <p:spPr>
          <a:xfrm>
            <a:off x="1121968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lower</a:t>
            </a:r>
          </a:p>
        </p:txBody>
      </p:sp>
      <p:sp>
        <p:nvSpPr>
          <p:cNvPr id="38" name="TextBox 37"/>
          <p:cNvSpPr txBox="1"/>
          <p:nvPr/>
        </p:nvSpPr>
        <p:spPr>
          <a:xfrm>
            <a:off x="1284274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random</a:t>
            </a:r>
          </a:p>
        </p:txBody>
      </p:sp>
      <p:sp>
        <p:nvSpPr>
          <p:cNvPr id="39" name="TextBox 38"/>
          <p:cNvSpPr txBox="1"/>
          <p:nvPr/>
        </p:nvSpPr>
        <p:spPr>
          <a:xfrm>
            <a:off x="797356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gases</a:t>
            </a:r>
          </a:p>
        </p:txBody>
      </p:sp>
      <p:sp>
        <p:nvSpPr>
          <p:cNvPr id="40" name="TextBox 39"/>
          <p:cNvSpPr txBox="1"/>
          <p:nvPr/>
        </p:nvSpPr>
        <p:spPr>
          <a:xfrm>
            <a:off x="959662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energy</a:t>
            </a:r>
          </a:p>
        </p:txBody>
      </p:sp>
      <p:sp>
        <p:nvSpPr>
          <p:cNvPr id="41" name="TextBox 40"/>
          <p:cNvSpPr txBox="1"/>
          <p:nvPr/>
        </p:nvSpPr>
        <p:spPr>
          <a:xfrm>
            <a:off x="1121968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osmosis</a:t>
            </a:r>
          </a:p>
        </p:txBody>
      </p:sp>
      <p:sp>
        <p:nvSpPr>
          <p:cNvPr id="42" name="TextBox 41"/>
          <p:cNvSpPr txBox="1"/>
          <p:nvPr/>
        </p:nvSpPr>
        <p:spPr>
          <a:xfrm>
            <a:off x="1284274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a:t>
            </a:r>
          </a:p>
        </p:txBody>
      </p:sp>
      <p:sp>
        <p:nvSpPr>
          <p:cNvPr id="43" name="TextBox 42"/>
          <p:cNvSpPr txBox="1"/>
          <p:nvPr/>
        </p:nvSpPr>
        <p:spPr>
          <a:xfrm>
            <a:off x="7882128" y="2969514"/>
            <a:ext cx="6675120" cy="1617344"/>
          </a:xfrm>
          <a:prstGeom prst="rect">
            <a:avLst/>
          </a:prstGeom>
          <a:noFill/>
        </p:spPr>
        <p:txBody>
          <a:bodyPr wrap="square" lIns="0" rIns="0" tIns="0" bIns="0" anchor="t">
            <a:spAutoFit/>
          </a:bodyPr>
          <a:lstStyle/>
          <a:p>
            <a:pPr algn="l">
              <a:spcAft>
                <a:spcPts val="1200"/>
              </a:spcAft>
            </a:pPr>
            <a:r>
              <a:rPr sz="1500" b="0">
                <a:solidFill>
                  <a:srgbClr val="000000"/>
                </a:solidFill>
                <a:latin typeface="Arial"/>
              </a:rPr>
              <a:t>1. Diffusion is the ____________ movement of particles from an area of ____________ concentration to an area of ____________ concentration.  [3]</a:t>
            </a:r>
          </a:p>
          <a:p>
            <a:pPr algn="l">
              <a:spcAft>
                <a:spcPts val="1200"/>
              </a:spcAft>
            </a:pPr>
            <a:r>
              <a:rPr sz="1500" b="0">
                <a:solidFill>
                  <a:srgbClr val="000000"/>
                </a:solidFill>
                <a:latin typeface="Arial"/>
              </a:rPr>
              <a:t>2. Particles in a liquid or a gas move at ____________.  [1]</a:t>
            </a:r>
          </a:p>
          <a:p>
            <a:pPr algn="l">
              <a:spcAft>
                <a:spcPts val="1200"/>
              </a:spcAft>
            </a:pPr>
            <a:r>
              <a:rPr sz="1500" b="0">
                <a:solidFill>
                  <a:srgbClr val="000000"/>
                </a:solidFill>
                <a:latin typeface="Arial"/>
              </a:rPr>
              <a:t>3. Diffusion happens in solutions and in ____________.  [1]</a:t>
            </a:r>
          </a:p>
          <a:p>
            <a:pPr algn="l">
              <a:spcAft>
                <a:spcPts val="1200"/>
              </a:spcAft>
            </a:pPr>
            <a:r>
              <a:rPr sz="1500" b="0">
                <a:solidFill>
                  <a:srgbClr val="000000"/>
                </a:solidFill>
                <a:latin typeface="Arial"/>
              </a:rPr>
              <a:t>4. Diffusion does not need ____________ from respiration.  [1]</a:t>
            </a:r>
          </a:p>
        </p:txBody>
      </p:sp>
      <p:sp>
        <p:nvSpPr>
          <p:cNvPr id="44" name="Rectangle 43"/>
          <p:cNvSpPr/>
          <p:nvPr/>
        </p:nvSpPr>
        <p:spPr>
          <a:xfrm>
            <a:off x="7744968" y="4818888"/>
            <a:ext cx="6949440" cy="3502151"/>
          </a:xfrm>
          <a:prstGeom prst="rect">
            <a:avLst/>
          </a:prstGeom>
          <a:solidFill>
            <a:srgbClr val="FFFFFF"/>
          </a:solidFill>
          <a:ln w="9525">
            <a:solidFill>
              <a:srgbClr val="000000"/>
            </a:solidFill>
          </a:ln>
          <a:effectLst/>
        </p:spPr>
        <p:txBody>
          <a:bodyPr rtlCol="0" anchor="ctr"/>
          <a:lstStyle/>
          <a:p>
            <a:pPr algn="ctr"/>
          </a:p>
        </p:txBody>
      </p:sp>
      <p:sp>
        <p:nvSpPr>
          <p:cNvPr id="45" name="TextBox 44"/>
          <p:cNvSpPr txBox="1"/>
          <p:nvPr/>
        </p:nvSpPr>
        <p:spPr>
          <a:xfrm>
            <a:off x="7854696" y="4892040"/>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Into or out of the blood?</a:t>
            </a:r>
          </a:p>
        </p:txBody>
      </p:sp>
      <p:sp>
        <p:nvSpPr>
          <p:cNvPr id="46" name="TextBox 45"/>
          <p:cNvSpPr txBox="1"/>
          <p:nvPr/>
        </p:nvSpPr>
        <p:spPr>
          <a:xfrm>
            <a:off x="13597128" y="4910328"/>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7" name="TextBox 46"/>
          <p:cNvSpPr txBox="1"/>
          <p:nvPr/>
        </p:nvSpPr>
        <p:spPr>
          <a:xfrm>
            <a:off x="12589480" y="4960620"/>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48" name="TextBox 47"/>
          <p:cNvSpPr txBox="1"/>
          <p:nvPr/>
        </p:nvSpPr>
        <p:spPr>
          <a:xfrm>
            <a:off x="7882128" y="5248656"/>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each substance move into the blood or out of the blood? Tick (✓) one box in each row.</a:t>
            </a:r>
          </a:p>
        </p:txBody>
      </p:sp>
      <p:graphicFrame>
        <p:nvGraphicFramePr>
          <p:cNvPr id="49" name="Table 48"/>
          <p:cNvGraphicFramePr>
            <a:graphicFrameLocks noGrp="1"/>
          </p:cNvGraphicFramePr>
          <p:nvPr/>
        </p:nvGraphicFramePr>
        <p:xfrm>
          <a:off x="7882128" y="5785866"/>
          <a:ext cx="6675120" cy="2425446"/>
        </p:xfrm>
        <a:graphic>
          <a:graphicData uri="http://schemas.openxmlformats.org/drawingml/2006/table">
            <a:tbl>
              <a:tblPr firstRow="0" bandRow="0">
                <a:tableStyleId>{5C22544A-7EE6-4342-B048-85BDC9FD1C3A}</a:tableStyleId>
              </a:tblPr>
              <a:tblGrid>
                <a:gridCol w="4023360"/>
                <a:gridCol w="1325880"/>
                <a:gridCol w="1325880"/>
              </a:tblGrid>
              <a:tr h="365760">
                <a:tc>
                  <a:txBody>
                    <a:bodyPr/>
                    <a:lstStyle/>
                    <a:p>
                      <a:pPr algn="ctr"/>
                      <a:r>
                        <a:rPr sz="1250" b="1">
                          <a:solidFill>
                            <a:srgbClr val="000000"/>
                          </a:solidFill>
                          <a:latin typeface="Arial"/>
                        </a:rPr>
                        <a:t>Substance and place</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50" b="1">
                          <a:solidFill>
                            <a:srgbClr val="000000"/>
                          </a:solidFill>
                          <a:latin typeface="Arial"/>
                        </a:rPr>
                        <a:t>Into the blood</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50" b="1">
                          <a:solidFill>
                            <a:srgbClr val="000000"/>
                          </a:solidFill>
                          <a:latin typeface="Arial"/>
                        </a:rPr>
                        <a:t>Out of the blood</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3281">
                <a:tc>
                  <a:txBody>
                    <a:bodyPr/>
                    <a:lstStyle/>
                    <a:p>
                      <a:pPr algn="l"/>
                      <a:r>
                        <a:rPr sz="1400" b="0">
                          <a:solidFill>
                            <a:srgbClr val="000000"/>
                          </a:solidFill>
                          <a:latin typeface="Arial"/>
                        </a:rPr>
                        <a:t>1. oxygen, in the lungs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3281">
                <a:tc>
                  <a:txBody>
                    <a:bodyPr/>
                    <a:lstStyle/>
                    <a:p>
                      <a:pPr algn="l"/>
                      <a:r>
                        <a:rPr sz="1400" b="0">
                          <a:solidFill>
                            <a:srgbClr val="000000"/>
                          </a:solidFill>
                          <a:latin typeface="Arial"/>
                        </a:rPr>
                        <a:t>2. oxygen, next to a respiring 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3281">
                <a:tc>
                  <a:txBody>
                    <a:bodyPr/>
                    <a:lstStyle/>
                    <a:p>
                      <a:pPr algn="l"/>
                      <a:r>
                        <a:rPr sz="1400" b="0">
                          <a:solidFill>
                            <a:srgbClr val="000000"/>
                          </a:solidFill>
                          <a:latin typeface="Arial"/>
                        </a:rPr>
                        <a:t>3. carbon dioxide, in the lungs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3281">
                <a:tc>
                  <a:txBody>
                    <a:bodyPr/>
                    <a:lstStyle/>
                    <a:p>
                      <a:pPr algn="l"/>
                      <a:r>
                        <a:rPr sz="1400" b="0">
                          <a:solidFill>
                            <a:srgbClr val="000000"/>
                          </a:solidFill>
                          <a:latin typeface="Arial"/>
                        </a:rPr>
                        <a:t>4. carbon dioxide, next to a respiring 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3281">
                <a:tc>
                  <a:txBody>
                    <a:bodyPr/>
                    <a:lstStyle/>
                    <a:p>
                      <a:pPr algn="l"/>
                      <a:r>
                        <a:rPr sz="1400" b="0">
                          <a:solidFill>
                            <a:srgbClr val="000000"/>
                          </a:solidFill>
                          <a:latin typeface="Arial"/>
                        </a:rPr>
                        <a:t>5. urea, next to a liver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3281">
                <a:tc>
                  <a:txBody>
                    <a:bodyPr/>
                    <a:lstStyle/>
                    <a:p>
                      <a:pPr algn="l"/>
                      <a:r>
                        <a:rPr sz="1400" b="0">
                          <a:solidFill>
                            <a:srgbClr val="000000"/>
                          </a:solidFill>
                          <a:latin typeface="Arial"/>
                        </a:rPr>
                        <a:t>6. urea, in the kidneys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Mandatory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300158" y="1284732"/>
            <a:ext cx="2616196"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3, 6, 9 and 10</a:t>
            </a:r>
          </a:p>
        </p:txBody>
      </p:sp>
      <p:sp>
        <p:nvSpPr>
          <p:cNvPr id="11" name="TextBox 10"/>
          <p:cNvSpPr txBox="1"/>
          <p:nvPr/>
        </p:nvSpPr>
        <p:spPr>
          <a:xfrm>
            <a:off x="685800" y="157276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What is meant by net movement?  [1]</a:t>
            </a:r>
          </a:p>
        </p:txBody>
      </p:sp>
      <p:sp>
        <p:nvSpPr>
          <p:cNvPr id="12" name="Rectangle 11"/>
          <p:cNvSpPr/>
          <p:nvPr/>
        </p:nvSpPr>
        <p:spPr>
          <a:xfrm>
            <a:off x="960120" y="2179701"/>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506272"/>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the meaning of concentration gradient.  [1]</a:t>
            </a:r>
          </a:p>
        </p:txBody>
      </p:sp>
      <p:sp>
        <p:nvSpPr>
          <p:cNvPr id="14" name="Rectangle 13"/>
          <p:cNvSpPr/>
          <p:nvPr/>
        </p:nvSpPr>
        <p:spPr>
          <a:xfrm>
            <a:off x="960120" y="3113205"/>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3439776"/>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one way the real beaker of purple water is different from a particle diagram.  [1]</a:t>
            </a:r>
          </a:p>
        </p:txBody>
      </p:sp>
      <p:sp>
        <p:nvSpPr>
          <p:cNvPr id="16" name="Rectangle 15"/>
          <p:cNvSpPr/>
          <p:nvPr/>
        </p:nvSpPr>
        <p:spPr>
          <a:xfrm>
            <a:off x="960120" y="4269594"/>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4596166"/>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Name the organ that removes urea from the blood.  [1]</a:t>
            </a:r>
          </a:p>
        </p:txBody>
      </p:sp>
      <p:sp>
        <p:nvSpPr>
          <p:cNvPr id="18" name="Rectangle 17"/>
          <p:cNvSpPr/>
          <p:nvPr/>
        </p:nvSpPr>
        <p:spPr>
          <a:xfrm>
            <a:off x="960120" y="5203099"/>
            <a:ext cx="64008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5529670"/>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Diffusion is faster at a higher temperature. Give the reason.  [2]</a:t>
            </a:r>
          </a:p>
        </p:txBody>
      </p:sp>
      <p:sp>
        <p:nvSpPr>
          <p:cNvPr id="20" name="Rectangle 19"/>
          <p:cNvSpPr/>
          <p:nvPr/>
        </p:nvSpPr>
        <p:spPr>
          <a:xfrm>
            <a:off x="960120" y="6136603"/>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6548083"/>
            <a:ext cx="640080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6874655"/>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dye moves 14 mm through jelly in 40 minutes. Calculate the rate of diffusion. Use: rate = distance ÷ time  [2]</a:t>
            </a:r>
          </a:p>
        </p:txBody>
      </p:sp>
      <p:sp>
        <p:nvSpPr>
          <p:cNvPr id="23" name="Rectangle 22"/>
          <p:cNvSpPr/>
          <p:nvPr/>
        </p:nvSpPr>
        <p:spPr>
          <a:xfrm>
            <a:off x="3063240" y="8147304"/>
            <a:ext cx="2844418"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5999098" y="7900416"/>
            <a:ext cx="136182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 per minute</a:t>
            </a:r>
          </a:p>
        </p:txBody>
      </p:sp>
      <p:sp>
        <p:nvSpPr>
          <p:cNvPr id="25" name="Rectangle 24"/>
          <p:cNvSpPr/>
          <p:nvPr/>
        </p:nvSpPr>
        <p:spPr>
          <a:xfrm>
            <a:off x="7744968" y="1143000"/>
            <a:ext cx="6949440" cy="4251960"/>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The steepest gradient</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8" name="TextBox 27"/>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and 9</a:t>
            </a:r>
          </a:p>
        </p:txBody>
      </p:sp>
      <p:sp>
        <p:nvSpPr>
          <p:cNvPr id="29" name="TextBox 28"/>
          <p:cNvSpPr txBox="1"/>
          <p:nvPr/>
        </p:nvSpPr>
        <p:spPr>
          <a:xfrm>
            <a:off x="7882128" y="15727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Oxygen diffuses from the blood into four body cells, A to D. The table shows the oxygen concentration in the blood and in each cell (in units).</a:t>
            </a:r>
          </a:p>
        </p:txBody>
      </p:sp>
      <p:sp>
        <p:nvSpPr>
          <p:cNvPr id="30" name="TextBox 29"/>
          <p:cNvSpPr txBox="1"/>
          <p:nvPr/>
        </p:nvSpPr>
        <p:spPr>
          <a:xfrm>
            <a:off x="7882128" y="210997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Complete the table.  [2]</a:t>
            </a:r>
          </a:p>
        </p:txBody>
      </p:sp>
      <p:graphicFrame>
        <p:nvGraphicFramePr>
          <p:cNvPr id="31" name="Table 30"/>
          <p:cNvGraphicFramePr>
            <a:graphicFrameLocks noGrp="1"/>
          </p:cNvGraphicFramePr>
          <p:nvPr/>
        </p:nvGraphicFramePr>
        <p:xfrm>
          <a:off x="7882128" y="2406015"/>
          <a:ext cx="6583678" cy="1645920"/>
        </p:xfrm>
        <a:graphic>
          <a:graphicData uri="http://schemas.openxmlformats.org/drawingml/2006/table">
            <a:tbl>
              <a:tblPr firstRow="0" bandRow="0">
                <a:tableStyleId>{5C22544A-7EE6-4342-B048-85BDC9FD1C3A}</a:tableStyleId>
              </a:tblPr>
              <a:tblGrid>
                <a:gridCol w="1005840"/>
                <a:gridCol w="1874519"/>
                <a:gridCol w="1874519"/>
                <a:gridCol w="1828800"/>
              </a:tblGrid>
              <a:tr h="329184">
                <a:tc>
                  <a:txBody>
                    <a:bodyPr/>
                    <a:lstStyle/>
                    <a:p>
                      <a:pPr algn="ctr"/>
                      <a:r>
                        <a:rPr sz="1400" b="1">
                          <a:solidFill>
                            <a:srgbClr val="000000"/>
                          </a:solidFill>
                          <a:latin typeface="Arial"/>
                        </a:rPr>
                        <a:t>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Oxygen in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Oxygen in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Difference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29184">
                <a:tc>
                  <a:txBody>
                    <a:bodyPr/>
                    <a:lstStyle/>
                    <a:p>
                      <a:pPr algn="ctr"/>
                      <a:r>
                        <a:rPr sz="1400" b="0">
                          <a:solidFill>
                            <a:srgbClr val="000000"/>
                          </a:solidFill>
                          <a:latin typeface="Arial"/>
                        </a:rPr>
                        <a:t>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80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C</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29184">
                <a:tc>
                  <a:txBody>
                    <a:bodyPr/>
                    <a:lstStyle/>
                    <a:p>
                      <a:pPr algn="ctr"/>
                      <a:r>
                        <a:rPr sz="1400" b="0">
                          <a:solidFill>
                            <a:srgbClr val="000000"/>
                          </a:solidFill>
                          <a:latin typeface="Arial"/>
                        </a:rPr>
                        <a:t>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60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2" name="TextBox 31"/>
          <p:cNvSpPr txBox="1"/>
          <p:nvPr/>
        </p:nvSpPr>
        <p:spPr>
          <a:xfrm>
            <a:off x="7882128" y="4198239"/>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Oxygen diffuses fastest into one cell. Which cell? Give a reason.  [2]</a:t>
            </a:r>
          </a:p>
        </p:txBody>
      </p:sp>
      <p:sp>
        <p:nvSpPr>
          <p:cNvPr id="33" name="Rectangle 32"/>
          <p:cNvSpPr/>
          <p:nvPr/>
        </p:nvSpPr>
        <p:spPr>
          <a:xfrm>
            <a:off x="7882128" y="4805172"/>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5216652"/>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744968" y="5532120"/>
            <a:ext cx="6949440" cy="2788919"/>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56052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7" name="TextBox 36"/>
          <p:cNvSpPr txBox="1"/>
          <p:nvPr/>
        </p:nvSpPr>
        <p:spPr>
          <a:xfrm>
            <a:off x="13597128" y="56235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8" name="TextBox 37"/>
          <p:cNvSpPr txBox="1"/>
          <p:nvPr/>
        </p:nvSpPr>
        <p:spPr>
          <a:xfrm>
            <a:off x="12589480" y="567385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39" name="TextBox 38"/>
          <p:cNvSpPr txBox="1"/>
          <p:nvPr/>
        </p:nvSpPr>
        <p:spPr>
          <a:xfrm>
            <a:off x="7882128" y="5961888"/>
            <a:ext cx="6675120" cy="71437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Explain why there is a net movement of particles from an area of higher concentration to an area of lower concentration, even though the particles move at random.  [3]</a:t>
            </a:r>
          </a:p>
        </p:txBody>
      </p:sp>
      <p:sp>
        <p:nvSpPr>
          <p:cNvPr id="40" name="Rectangle 39"/>
          <p:cNvSpPr/>
          <p:nvPr/>
        </p:nvSpPr>
        <p:spPr>
          <a:xfrm>
            <a:off x="7882128" y="6959727"/>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358634"/>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7757541"/>
            <a:ext cx="667512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7882128" y="8156448"/>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particle diagram</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particles in a liquid. The dashed line splits the liquid into two areas.</a:t>
            </a:r>
          </a:p>
        </p:txBody>
      </p:sp>
      <p:sp>
        <p:nvSpPr>
          <p:cNvPr id="10" name="TextBox 9"/>
          <p:cNvSpPr txBox="1"/>
          <p:nvPr/>
        </p:nvSpPr>
        <p:spPr>
          <a:xfrm>
            <a:off x="685800" y="2128266"/>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what each number on the diagram shows.  [4]</a:t>
            </a:r>
          </a:p>
        </p:txBody>
      </p:sp>
      <p:pic>
        <p:nvPicPr>
          <p:cNvPr id="11" name="Picture 10" descr="(a) Write what each number on the diagram shows. [4]."/>
          <p:cNvPicPr>
            <a:picLocks noChangeAspect="1"/>
          </p:cNvPicPr>
          <p:nvPr/>
        </p:nvPicPr>
        <p:blipFill>
          <a:blip r:embed="rId2"/>
          <a:stretch>
            <a:fillRect/>
          </a:stretch>
        </p:blipFill>
        <p:spPr>
          <a:xfrm>
            <a:off x="2317612" y="2424303"/>
            <a:ext cx="3411496" cy="2326640"/>
          </a:xfrm>
          <a:prstGeom prst="rect">
            <a:avLst/>
          </a:prstGeom>
        </p:spPr>
      </p:pic>
      <p:sp>
        <p:nvSpPr>
          <p:cNvPr id="12" name="TextBox 11"/>
          <p:cNvSpPr txBox="1"/>
          <p:nvPr/>
        </p:nvSpPr>
        <p:spPr>
          <a:xfrm>
            <a:off x="822959" y="488810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3" name="TextBox 12"/>
          <p:cNvSpPr txBox="1"/>
          <p:nvPr/>
        </p:nvSpPr>
        <p:spPr>
          <a:xfrm>
            <a:off x="1170431" y="4888103"/>
            <a:ext cx="297180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higher concentration (1)</a:t>
            </a:r>
          </a:p>
        </p:txBody>
      </p:sp>
      <p:sp>
        <p:nvSpPr>
          <p:cNvPr id="14" name="TextBox 13"/>
          <p:cNvSpPr txBox="1"/>
          <p:nvPr/>
        </p:nvSpPr>
        <p:spPr>
          <a:xfrm>
            <a:off x="822959" y="534530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5" name="TextBox 14"/>
          <p:cNvSpPr txBox="1"/>
          <p:nvPr/>
        </p:nvSpPr>
        <p:spPr>
          <a:xfrm>
            <a:off x="1170431" y="5345303"/>
            <a:ext cx="297180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lower concentration (1)</a:t>
            </a:r>
          </a:p>
        </p:txBody>
      </p:sp>
      <p:sp>
        <p:nvSpPr>
          <p:cNvPr id="16" name="TextBox 15"/>
          <p:cNvSpPr txBox="1"/>
          <p:nvPr/>
        </p:nvSpPr>
        <p:spPr>
          <a:xfrm>
            <a:off x="4160520" y="488810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7" name="TextBox 16"/>
          <p:cNvSpPr txBox="1"/>
          <p:nvPr/>
        </p:nvSpPr>
        <p:spPr>
          <a:xfrm>
            <a:off x="4507992" y="4888103"/>
            <a:ext cx="297180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a particle (1)</a:t>
            </a:r>
          </a:p>
        </p:txBody>
      </p:sp>
      <p:sp>
        <p:nvSpPr>
          <p:cNvPr id="18" name="TextBox 17"/>
          <p:cNvSpPr txBox="1"/>
          <p:nvPr/>
        </p:nvSpPr>
        <p:spPr>
          <a:xfrm>
            <a:off x="4160520" y="534530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19" name="TextBox 18"/>
          <p:cNvSpPr txBox="1"/>
          <p:nvPr/>
        </p:nvSpPr>
        <p:spPr>
          <a:xfrm>
            <a:off x="4507992" y="5345303"/>
            <a:ext cx="297180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net movement (1)</a:t>
            </a:r>
          </a:p>
        </p:txBody>
      </p:sp>
      <p:sp>
        <p:nvSpPr>
          <p:cNvPr id="20" name="TextBox 19"/>
          <p:cNvSpPr txBox="1"/>
          <p:nvPr/>
        </p:nvSpPr>
        <p:spPr>
          <a:xfrm>
            <a:off x="914400" y="5692775"/>
            <a:ext cx="6446520" cy="869188"/>
          </a:xfrm>
          <a:prstGeom prst="rect">
            <a:avLst/>
          </a:prstGeom>
          <a:noFill/>
        </p:spPr>
        <p:txBody>
          <a:bodyPr wrap="square" lIns="0" rIns="0" tIns="0" bIns="0" anchor="t">
            <a:spAutoFit/>
          </a:bodyPr>
          <a:lstStyle/>
          <a:p>
            <a:pPr algn="l">
              <a:spcAft>
                <a:spcPts val="200"/>
              </a:spcAft>
            </a:pPr>
            <a:r>
              <a:rPr sz="1300" b="0">
                <a:solidFill>
                  <a:srgbClr val="009900"/>
                </a:solidFill>
                <a:latin typeface="Arial"/>
              </a:rPr>
              <a:t>1: allow “high concentration” or “the crowded area”. 2: allow “low concentration”; do not accept “a particle” (number 3 is the particle).</a:t>
            </a:r>
          </a:p>
          <a:p>
            <a:pPr algn="l">
              <a:spcAft>
                <a:spcPts val="200"/>
              </a:spcAft>
            </a:pPr>
            <a:r>
              <a:rPr sz="1300" b="0">
                <a:solidFill>
                  <a:srgbClr val="009900"/>
                </a:solidFill>
                <a:latin typeface="Arial"/>
              </a:rPr>
              <a:t>3: allow “a dye particle”; do not accept “an atom” or “a cell”.</a:t>
            </a:r>
          </a:p>
          <a:p>
            <a:pPr algn="l">
              <a:spcAft>
                <a:spcPts val="200"/>
              </a:spcAft>
            </a:pPr>
            <a:r>
              <a:rPr sz="1300" b="0">
                <a:solidFill>
                  <a:srgbClr val="009900"/>
                </a:solidFill>
                <a:latin typeface="Arial"/>
              </a:rPr>
              <a:t>4: allow “the direction of diffusion”; do not accept “the direction every particle moves”.</a:t>
            </a:r>
          </a:p>
        </p:txBody>
      </p:sp>
      <p:sp>
        <p:nvSpPr>
          <p:cNvPr id="21" name="TextBox 20"/>
          <p:cNvSpPr txBox="1"/>
          <p:nvPr/>
        </p:nvSpPr>
        <p:spPr>
          <a:xfrm>
            <a:off x="685800" y="6763131"/>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What does the dashed line show? Tick (✓) one box.  [1]</a:t>
            </a:r>
          </a:p>
        </p:txBody>
      </p:sp>
      <p:sp>
        <p:nvSpPr>
          <p:cNvPr id="22" name="Rectangle 21"/>
          <p:cNvSpPr/>
          <p:nvPr/>
        </p:nvSpPr>
        <p:spPr>
          <a:xfrm>
            <a:off x="914400" y="7095744"/>
            <a:ext cx="246888" cy="246888"/>
          </a:xfrm>
          <a:prstGeom prst="rect">
            <a:avLst/>
          </a:prstGeom>
          <a:solidFill>
            <a:srgbClr val="FFFFFF"/>
          </a:solidFill>
          <a:ln w="12700">
            <a:solidFill>
              <a:srgbClr val="000000"/>
            </a:solidFill>
          </a:ln>
          <a:effectLst/>
        </p:spPr>
        <p:txBody>
          <a:bodyPr rtlCol="0" anchor="ctr"/>
          <a:lstStyle/>
          <a:p>
            <a:pPr algn="ctr"/>
          </a:p>
        </p:txBody>
      </p:sp>
      <p:sp>
        <p:nvSpPr>
          <p:cNvPr id="23" name="TextBox 22"/>
          <p:cNvSpPr txBox="1"/>
          <p:nvPr/>
        </p:nvSpPr>
        <p:spPr>
          <a:xfrm>
            <a:off x="1298448" y="7077456"/>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wall that stops the particles</a:t>
            </a:r>
          </a:p>
        </p:txBody>
      </p:sp>
      <p:sp>
        <p:nvSpPr>
          <p:cNvPr id="24" name="Rectangle 23"/>
          <p:cNvSpPr/>
          <p:nvPr/>
        </p:nvSpPr>
        <p:spPr>
          <a:xfrm>
            <a:off x="914400" y="7479792"/>
            <a:ext cx="246888" cy="246888"/>
          </a:xfrm>
          <a:prstGeom prst="rect">
            <a:avLst/>
          </a:prstGeom>
          <a:solidFill>
            <a:srgbClr val="FFFFFF"/>
          </a:solidFill>
          <a:ln w="12700">
            <a:solidFill>
              <a:srgbClr val="000000"/>
            </a:solidFill>
          </a:ln>
          <a:effectLst/>
        </p:spPr>
        <p:txBody>
          <a:bodyPr rtlCol="0" anchor="ctr"/>
          <a:lstStyle/>
          <a:p>
            <a:pPr algn="ctr"/>
          </a:p>
        </p:txBody>
      </p:sp>
      <p:sp>
        <p:nvSpPr>
          <p:cNvPr id="25" name="TextBox 24"/>
          <p:cNvSpPr txBox="1"/>
          <p:nvPr/>
        </p:nvSpPr>
        <p:spPr>
          <a:xfrm>
            <a:off x="1298448" y="7461504"/>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edge between two areas, not a barrier</a:t>
            </a:r>
          </a:p>
        </p:txBody>
      </p:sp>
      <p:sp>
        <p:nvSpPr>
          <p:cNvPr id="26" name="TextBox 25"/>
          <p:cNvSpPr txBox="1"/>
          <p:nvPr/>
        </p:nvSpPr>
        <p:spPr>
          <a:xfrm>
            <a:off x="854964" y="7415783"/>
            <a:ext cx="365760" cy="365760"/>
          </a:xfrm>
          <a:prstGeom prst="rect">
            <a:avLst/>
          </a:prstGeom>
          <a:noFill/>
        </p:spPr>
        <p:txBody>
          <a:bodyPr wrap="square" lIns="0" rIns="0" tIns="0" bIns="0" anchor="t">
            <a:spAutoFit/>
          </a:bodyPr>
          <a:lstStyle/>
          <a:p>
            <a:pPr algn="ctr">
              <a:spcAft>
                <a:spcPts val="0"/>
              </a:spcAft>
            </a:pPr>
            <a:r>
              <a:rPr sz="2000" b="1">
                <a:solidFill>
                  <a:srgbClr val="009900"/>
                </a:solidFill>
                <a:latin typeface="Arial"/>
              </a:rPr>
              <a:t>✓</a:t>
            </a:r>
          </a:p>
        </p:txBody>
      </p:sp>
      <p:sp>
        <p:nvSpPr>
          <p:cNvPr id="27" name="TextBox 26"/>
          <p:cNvSpPr txBox="1"/>
          <p:nvPr/>
        </p:nvSpPr>
        <p:spPr>
          <a:xfrm>
            <a:off x="4699629" y="7461504"/>
            <a:ext cx="548640" cy="292608"/>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(1)</a:t>
            </a:r>
          </a:p>
        </p:txBody>
      </p:sp>
      <p:sp>
        <p:nvSpPr>
          <p:cNvPr id="28" name="Rectangle 27"/>
          <p:cNvSpPr/>
          <p:nvPr/>
        </p:nvSpPr>
        <p:spPr>
          <a:xfrm>
            <a:off x="914400" y="7863840"/>
            <a:ext cx="246888" cy="246888"/>
          </a:xfrm>
          <a:prstGeom prst="rect">
            <a:avLst/>
          </a:prstGeom>
          <a:solidFill>
            <a:srgbClr val="FFFFFF"/>
          </a:solidFill>
          <a:ln w="12700">
            <a:solidFill>
              <a:srgbClr val="000000"/>
            </a:solidFill>
          </a:ln>
          <a:effectLst/>
        </p:spPr>
        <p:txBody>
          <a:bodyPr rtlCol="0" anchor="ctr"/>
          <a:lstStyle/>
          <a:p>
            <a:pPr algn="ctr"/>
          </a:p>
        </p:txBody>
      </p:sp>
      <p:sp>
        <p:nvSpPr>
          <p:cNvPr id="29" name="TextBox 28"/>
          <p:cNvSpPr txBox="1"/>
          <p:nvPr/>
        </p:nvSpPr>
        <p:spPr>
          <a:xfrm>
            <a:off x="1298448" y="7845552"/>
            <a:ext cx="60350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place where the particles stop moving</a:t>
            </a:r>
          </a:p>
        </p:txBody>
      </p:sp>
      <p:sp>
        <p:nvSpPr>
          <p:cNvPr id="30" name="Rectangle 29"/>
          <p:cNvSpPr/>
          <p:nvPr/>
        </p:nvSpPr>
        <p:spPr>
          <a:xfrm>
            <a:off x="7744968" y="1143000"/>
            <a:ext cx="6949440" cy="3337560"/>
          </a:xfrm>
          <a:prstGeom prst="rect">
            <a:avLst/>
          </a:prstGeom>
          <a:solidFill>
            <a:srgbClr val="FFFFFF"/>
          </a:solidFill>
          <a:ln w="9525">
            <a:solidFill>
              <a:srgbClr val="000000"/>
            </a:solidFill>
          </a:ln>
          <a:effectLst/>
        </p:spPr>
        <p:txBody>
          <a:bodyPr rtlCol="0" anchor="ctr"/>
          <a:lstStyle/>
          <a:p>
            <a:pPr algn="ctr"/>
          </a:p>
        </p:txBody>
      </p:sp>
      <p:sp>
        <p:nvSpPr>
          <p:cNvPr id="31" name="TextBox 3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Complete the sentences</a:t>
            </a:r>
          </a:p>
        </p:txBody>
      </p:sp>
      <p:sp>
        <p:nvSpPr>
          <p:cNvPr id="32" name="TextBox 3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3" name="TextBox 32"/>
          <p:cNvSpPr txBox="1"/>
          <p:nvPr/>
        </p:nvSpPr>
        <p:spPr>
          <a:xfrm>
            <a:off x="7882128" y="15727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Each word can be used once. Two words are not needed.</a:t>
            </a:r>
          </a:p>
        </p:txBody>
      </p:sp>
      <p:sp>
        <p:nvSpPr>
          <p:cNvPr id="34" name="Rectangle 33"/>
          <p:cNvSpPr/>
          <p:nvPr/>
        </p:nvSpPr>
        <p:spPr>
          <a:xfrm>
            <a:off x="7882128" y="2109978"/>
            <a:ext cx="6675120" cy="713232"/>
          </a:xfrm>
          <a:prstGeom prst="rect">
            <a:avLst/>
          </a:prstGeom>
          <a:solidFill>
            <a:srgbClr val="FFFFFF"/>
          </a:solidFill>
          <a:ln w="15875">
            <a:solidFill>
              <a:srgbClr val="000000"/>
            </a:solidFill>
          </a:ln>
          <a:effectLst/>
        </p:spPr>
        <p:txBody>
          <a:bodyPr rtlCol="0" anchor="ctr"/>
          <a:lstStyle/>
          <a:p>
            <a:pPr algn="ctr"/>
          </a:p>
        </p:txBody>
      </p:sp>
      <p:sp>
        <p:nvSpPr>
          <p:cNvPr id="35" name="TextBox 34"/>
          <p:cNvSpPr txBox="1"/>
          <p:nvPr/>
        </p:nvSpPr>
        <p:spPr>
          <a:xfrm>
            <a:off x="797356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net</a:t>
            </a:r>
          </a:p>
        </p:txBody>
      </p:sp>
      <p:sp>
        <p:nvSpPr>
          <p:cNvPr id="36" name="TextBox 35"/>
          <p:cNvSpPr txBox="1"/>
          <p:nvPr/>
        </p:nvSpPr>
        <p:spPr>
          <a:xfrm>
            <a:off x="959662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higher</a:t>
            </a:r>
          </a:p>
        </p:txBody>
      </p:sp>
      <p:sp>
        <p:nvSpPr>
          <p:cNvPr id="37" name="TextBox 36"/>
          <p:cNvSpPr txBox="1"/>
          <p:nvPr/>
        </p:nvSpPr>
        <p:spPr>
          <a:xfrm>
            <a:off x="1121968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lower</a:t>
            </a:r>
          </a:p>
        </p:txBody>
      </p:sp>
      <p:sp>
        <p:nvSpPr>
          <p:cNvPr id="38" name="TextBox 37"/>
          <p:cNvSpPr txBox="1"/>
          <p:nvPr/>
        </p:nvSpPr>
        <p:spPr>
          <a:xfrm>
            <a:off x="12842748" y="2155698"/>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random</a:t>
            </a:r>
          </a:p>
        </p:txBody>
      </p:sp>
      <p:sp>
        <p:nvSpPr>
          <p:cNvPr id="39" name="TextBox 38"/>
          <p:cNvSpPr txBox="1"/>
          <p:nvPr/>
        </p:nvSpPr>
        <p:spPr>
          <a:xfrm>
            <a:off x="797356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gases</a:t>
            </a:r>
          </a:p>
        </p:txBody>
      </p:sp>
      <p:sp>
        <p:nvSpPr>
          <p:cNvPr id="40" name="TextBox 39"/>
          <p:cNvSpPr txBox="1"/>
          <p:nvPr/>
        </p:nvSpPr>
        <p:spPr>
          <a:xfrm>
            <a:off x="959662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energy</a:t>
            </a:r>
          </a:p>
        </p:txBody>
      </p:sp>
      <p:sp>
        <p:nvSpPr>
          <p:cNvPr id="41" name="TextBox 40"/>
          <p:cNvSpPr txBox="1"/>
          <p:nvPr/>
        </p:nvSpPr>
        <p:spPr>
          <a:xfrm>
            <a:off x="1121968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osmosis</a:t>
            </a:r>
          </a:p>
        </p:txBody>
      </p:sp>
      <p:sp>
        <p:nvSpPr>
          <p:cNvPr id="42" name="TextBox 41"/>
          <p:cNvSpPr txBox="1"/>
          <p:nvPr/>
        </p:nvSpPr>
        <p:spPr>
          <a:xfrm>
            <a:off x="12842748" y="2466594"/>
            <a:ext cx="1623060" cy="310896"/>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water</a:t>
            </a:r>
          </a:p>
        </p:txBody>
      </p:sp>
      <p:sp>
        <p:nvSpPr>
          <p:cNvPr id="43" name="TextBox 42"/>
          <p:cNvSpPr txBox="1"/>
          <p:nvPr/>
        </p:nvSpPr>
        <p:spPr>
          <a:xfrm>
            <a:off x="7882128" y="2969514"/>
            <a:ext cx="6675120" cy="1162050"/>
          </a:xfrm>
          <a:prstGeom prst="rect">
            <a:avLst/>
          </a:prstGeom>
          <a:noFill/>
        </p:spPr>
        <p:txBody>
          <a:bodyPr wrap="square" lIns="0" rIns="0" tIns="0" bIns="0" anchor="t">
            <a:spAutoFit/>
          </a:bodyPr>
          <a:lstStyle/>
          <a:p>
            <a:pPr algn="l">
              <a:spcAft>
                <a:spcPts val="200"/>
              </a:spcAft>
            </a:pPr>
            <a:r>
              <a:rPr sz="1400" b="0">
                <a:solidFill>
                  <a:srgbClr val="000000"/>
                </a:solidFill>
                <a:latin typeface="Arial"/>
              </a:rPr>
              <a:t>1. Diffusion is the </a:t>
            </a:r>
            <a:r>
              <a:rPr sz="1400" b="1">
                <a:solidFill>
                  <a:srgbClr val="009900"/>
                </a:solidFill>
                <a:latin typeface="Arial"/>
              </a:rPr>
              <a:t>net (1)</a:t>
            </a:r>
            <a:r>
              <a:rPr sz="1400" b="0">
                <a:solidFill>
                  <a:srgbClr val="000000"/>
                </a:solidFill>
                <a:latin typeface="Arial"/>
              </a:rPr>
              <a:t> movement of particles from an area of </a:t>
            </a:r>
            <a:r>
              <a:rPr sz="1400" b="1">
                <a:solidFill>
                  <a:srgbClr val="009900"/>
                </a:solidFill>
                <a:latin typeface="Arial"/>
              </a:rPr>
              <a:t>higher (1)</a:t>
            </a:r>
            <a:r>
              <a:rPr sz="1400" b="0">
                <a:solidFill>
                  <a:srgbClr val="000000"/>
                </a:solidFill>
                <a:latin typeface="Arial"/>
              </a:rPr>
              <a:t> concentration to an area of </a:t>
            </a:r>
            <a:r>
              <a:rPr sz="1400" b="1">
                <a:solidFill>
                  <a:srgbClr val="009900"/>
                </a:solidFill>
                <a:latin typeface="Arial"/>
              </a:rPr>
              <a:t>lower (1)</a:t>
            </a:r>
            <a:r>
              <a:rPr sz="1400" b="0">
                <a:solidFill>
                  <a:srgbClr val="000000"/>
                </a:solidFill>
                <a:latin typeface="Arial"/>
              </a:rPr>
              <a:t> concentration.  [3]</a:t>
            </a:r>
          </a:p>
          <a:p>
            <a:pPr algn="l">
              <a:spcAft>
                <a:spcPts val="200"/>
              </a:spcAft>
            </a:pPr>
            <a:r>
              <a:rPr sz="1400" b="0">
                <a:solidFill>
                  <a:srgbClr val="000000"/>
                </a:solidFill>
                <a:latin typeface="Arial"/>
              </a:rPr>
              <a:t>2. Particles in a liquid or a gas move at </a:t>
            </a:r>
            <a:r>
              <a:rPr sz="1400" b="1">
                <a:solidFill>
                  <a:srgbClr val="009900"/>
                </a:solidFill>
                <a:latin typeface="Arial"/>
              </a:rPr>
              <a:t>random (1)</a:t>
            </a:r>
            <a:r>
              <a:rPr sz="1400" b="0">
                <a:solidFill>
                  <a:srgbClr val="000000"/>
                </a:solidFill>
                <a:latin typeface="Arial"/>
              </a:rPr>
              <a:t>.  [1]</a:t>
            </a:r>
          </a:p>
          <a:p>
            <a:pPr algn="l">
              <a:spcAft>
                <a:spcPts val="200"/>
              </a:spcAft>
            </a:pPr>
            <a:r>
              <a:rPr sz="1400" b="0">
                <a:solidFill>
                  <a:srgbClr val="000000"/>
                </a:solidFill>
                <a:latin typeface="Arial"/>
              </a:rPr>
              <a:t>3. Diffusion happens in solutions and in </a:t>
            </a:r>
            <a:r>
              <a:rPr sz="1400" b="1">
                <a:solidFill>
                  <a:srgbClr val="009900"/>
                </a:solidFill>
                <a:latin typeface="Arial"/>
              </a:rPr>
              <a:t>gases (1)</a:t>
            </a:r>
            <a:r>
              <a:rPr sz="1400" b="0">
                <a:solidFill>
                  <a:srgbClr val="000000"/>
                </a:solidFill>
                <a:latin typeface="Arial"/>
              </a:rPr>
              <a:t>.  [1]</a:t>
            </a:r>
          </a:p>
          <a:p>
            <a:pPr algn="l">
              <a:spcAft>
                <a:spcPts val="200"/>
              </a:spcAft>
            </a:pPr>
            <a:r>
              <a:rPr sz="1400" b="0">
                <a:solidFill>
                  <a:srgbClr val="000000"/>
                </a:solidFill>
                <a:latin typeface="Arial"/>
              </a:rPr>
              <a:t>4. Diffusion does not need </a:t>
            </a:r>
            <a:r>
              <a:rPr sz="1400" b="1">
                <a:solidFill>
                  <a:srgbClr val="009900"/>
                </a:solidFill>
                <a:latin typeface="Arial"/>
              </a:rPr>
              <a:t>energy (1)</a:t>
            </a:r>
            <a:r>
              <a:rPr sz="1400" b="0">
                <a:solidFill>
                  <a:srgbClr val="000000"/>
                </a:solidFill>
                <a:latin typeface="Arial"/>
              </a:rPr>
              <a:t> from respiration.  [1]</a:t>
            </a:r>
          </a:p>
        </p:txBody>
      </p:sp>
      <p:sp>
        <p:nvSpPr>
          <p:cNvPr id="44" name="TextBox 43"/>
          <p:cNvSpPr txBox="1"/>
          <p:nvPr/>
        </p:nvSpPr>
        <p:spPr>
          <a:xfrm>
            <a:off x="7882128" y="4177284"/>
            <a:ext cx="6675120" cy="238886"/>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“osmosis” and “water” are not needed: water crossing a membrane is osmosis (B1 L9).</a:t>
            </a:r>
          </a:p>
        </p:txBody>
      </p:sp>
      <p:sp>
        <p:nvSpPr>
          <p:cNvPr id="45" name="Rectangle 44"/>
          <p:cNvSpPr/>
          <p:nvPr/>
        </p:nvSpPr>
        <p:spPr>
          <a:xfrm>
            <a:off x="7744968" y="4617720"/>
            <a:ext cx="6949440" cy="3703319"/>
          </a:xfrm>
          <a:prstGeom prst="rect">
            <a:avLst/>
          </a:prstGeom>
          <a:solidFill>
            <a:srgbClr val="FFFFFF"/>
          </a:solidFill>
          <a:ln w="9525">
            <a:solidFill>
              <a:srgbClr val="000000"/>
            </a:solidFill>
          </a:ln>
          <a:effectLst/>
        </p:spPr>
        <p:txBody>
          <a:bodyPr rtlCol="0" anchor="ctr"/>
          <a:lstStyle/>
          <a:p>
            <a:pPr algn="ctr"/>
          </a:p>
        </p:txBody>
      </p:sp>
      <p:sp>
        <p:nvSpPr>
          <p:cNvPr id="46" name="TextBox 45"/>
          <p:cNvSpPr txBox="1"/>
          <p:nvPr/>
        </p:nvSpPr>
        <p:spPr>
          <a:xfrm>
            <a:off x="7854696" y="46908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Into or out of the blood?</a:t>
            </a:r>
          </a:p>
        </p:txBody>
      </p:sp>
      <p:sp>
        <p:nvSpPr>
          <p:cNvPr id="47" name="TextBox 46"/>
          <p:cNvSpPr txBox="1"/>
          <p:nvPr/>
        </p:nvSpPr>
        <p:spPr>
          <a:xfrm>
            <a:off x="13597128" y="47091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8" name="TextBox 47"/>
          <p:cNvSpPr txBox="1"/>
          <p:nvPr/>
        </p:nvSpPr>
        <p:spPr>
          <a:xfrm>
            <a:off x="7882128" y="504748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each substance move into the blood or out of the blood? Tick (✓) one box in each row.</a:t>
            </a:r>
          </a:p>
        </p:txBody>
      </p:sp>
      <p:graphicFrame>
        <p:nvGraphicFramePr>
          <p:cNvPr id="49" name="Table 48"/>
          <p:cNvGraphicFramePr>
            <a:graphicFrameLocks noGrp="1"/>
          </p:cNvGraphicFramePr>
          <p:nvPr/>
        </p:nvGraphicFramePr>
        <p:xfrm>
          <a:off x="7882128" y="5584698"/>
          <a:ext cx="6675120" cy="2378580"/>
        </p:xfrm>
        <a:graphic>
          <a:graphicData uri="http://schemas.openxmlformats.org/drawingml/2006/table">
            <a:tbl>
              <a:tblPr firstRow="0" bandRow="0">
                <a:tableStyleId>{5C22544A-7EE6-4342-B048-85BDC9FD1C3A}</a:tableStyleId>
              </a:tblPr>
              <a:tblGrid>
                <a:gridCol w="4023360"/>
                <a:gridCol w="1325880"/>
                <a:gridCol w="1325880"/>
              </a:tblGrid>
              <a:tr h="365760">
                <a:tc>
                  <a:txBody>
                    <a:bodyPr/>
                    <a:lstStyle/>
                    <a:p>
                      <a:pPr algn="ctr"/>
                      <a:r>
                        <a:rPr sz="1250" b="1">
                          <a:solidFill>
                            <a:srgbClr val="000000"/>
                          </a:solidFill>
                          <a:latin typeface="Arial"/>
                        </a:rPr>
                        <a:t>Substance and place</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50" b="1">
                          <a:solidFill>
                            <a:srgbClr val="000000"/>
                          </a:solidFill>
                          <a:latin typeface="Arial"/>
                        </a:rPr>
                        <a:t>Into the blood</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50" b="1">
                          <a:solidFill>
                            <a:srgbClr val="000000"/>
                          </a:solidFill>
                          <a:latin typeface="Arial"/>
                        </a:rPr>
                        <a:t>Out of the blood</a:t>
                      </a:r>
                    </a:p>
                  </a:txBody>
                  <a:tcPr marL="27432" marR="27432"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35470">
                <a:tc>
                  <a:txBody>
                    <a:bodyPr/>
                    <a:lstStyle/>
                    <a:p>
                      <a:pPr algn="l"/>
                      <a:r>
                        <a:rPr sz="1400" b="0">
                          <a:solidFill>
                            <a:srgbClr val="000000"/>
                          </a:solidFill>
                          <a:latin typeface="Arial"/>
                        </a:rPr>
                        <a:t>1. oxygen, in the lungs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5470">
                <a:tc>
                  <a:txBody>
                    <a:bodyPr/>
                    <a:lstStyle/>
                    <a:p>
                      <a:pPr algn="l"/>
                      <a:r>
                        <a:rPr sz="1400" b="0">
                          <a:solidFill>
                            <a:srgbClr val="000000"/>
                          </a:solidFill>
                          <a:latin typeface="Arial"/>
                        </a:rPr>
                        <a:t>2. oxygen, next to a respiring 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5470">
                <a:tc>
                  <a:txBody>
                    <a:bodyPr/>
                    <a:lstStyle/>
                    <a:p>
                      <a:pPr algn="l"/>
                      <a:r>
                        <a:rPr sz="1400" b="0">
                          <a:solidFill>
                            <a:srgbClr val="000000"/>
                          </a:solidFill>
                          <a:latin typeface="Arial"/>
                        </a:rPr>
                        <a:t>3. carbon dioxide, in the lungs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5470">
                <a:tc>
                  <a:txBody>
                    <a:bodyPr/>
                    <a:lstStyle/>
                    <a:p>
                      <a:pPr algn="l"/>
                      <a:r>
                        <a:rPr sz="1400" b="0">
                          <a:solidFill>
                            <a:srgbClr val="000000"/>
                          </a:solidFill>
                          <a:latin typeface="Arial"/>
                        </a:rPr>
                        <a:t>4. carbon dioxide, next to a respiring muscle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5470">
                <a:tc>
                  <a:txBody>
                    <a:bodyPr/>
                    <a:lstStyle/>
                    <a:p>
                      <a:pPr algn="l"/>
                      <a:r>
                        <a:rPr sz="1400" b="0">
                          <a:solidFill>
                            <a:srgbClr val="000000"/>
                          </a:solidFill>
                          <a:latin typeface="Arial"/>
                        </a:rPr>
                        <a:t>5. urea, next to a liver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5470">
                <a:tc>
                  <a:txBody>
                    <a:bodyPr/>
                    <a:lstStyle/>
                    <a:p>
                      <a:pPr algn="l"/>
                      <a:r>
                        <a:rPr sz="1400" b="0">
                          <a:solidFill>
                            <a:srgbClr val="000000"/>
                          </a:solidFill>
                          <a:latin typeface="Arial"/>
                        </a:rPr>
                        <a:t>6. urea, in the kidneys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0" name="TextBox 49"/>
          <p:cNvSpPr txBox="1"/>
          <p:nvPr/>
        </p:nvSpPr>
        <p:spPr>
          <a:xfrm>
            <a:off x="7882128" y="8018145"/>
            <a:ext cx="6675120" cy="248031"/>
          </a:xfrm>
          <a:prstGeom prst="rect">
            <a:avLst/>
          </a:prstGeom>
          <a:noFill/>
        </p:spPr>
        <p:txBody>
          <a:bodyPr wrap="square" lIns="0" rIns="0" tIns="0" bIns="0" anchor="t">
            <a:spAutoFit/>
          </a:bodyPr>
          <a:lstStyle/>
          <a:p>
            <a:pPr algn="l">
              <a:spcAft>
                <a:spcPts val="0"/>
              </a:spcAft>
            </a:pPr>
            <a:r>
              <a:rPr sz="1300" b="0">
                <a:solidFill>
                  <a:srgbClr val="009900"/>
                </a:solidFill>
                <a:latin typeface="Arial"/>
              </a:rPr>
              <a:t>Row 6: the kidneys remove urea from the blood. How they do it is Biology only.</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6651701"/>
          </a:xfrm>
          <a:prstGeom prst="rect">
            <a:avLst/>
          </a:prstGeom>
          <a:noFill/>
        </p:spPr>
        <p:txBody>
          <a:bodyPr wrap="square" lIns="0" rIns="0" tIns="0" bIns="0" anchor="t">
            <a:spAutoFit/>
          </a:bodyPr>
          <a:lstStyle/>
          <a:p>
            <a:pPr algn="l">
              <a:spcAft>
                <a:spcPts val="200"/>
              </a:spcAft>
            </a:pPr>
            <a:r>
              <a:rPr sz="1400" b="0">
                <a:solidFill>
                  <a:srgbClr val="000000"/>
                </a:solidFill>
                <a:latin typeface="Arial"/>
              </a:rPr>
              <a:t>1. What is meant by net movement?  [1]</a:t>
            </a:r>
          </a:p>
          <a:p>
            <a:pPr algn="l">
              <a:spcAft>
                <a:spcPts val="200"/>
              </a:spcAft>
            </a:pPr>
            <a:r>
              <a:rPr sz="1400" b="1">
                <a:solidFill>
                  <a:srgbClr val="009900"/>
                </a:solidFill>
                <a:latin typeface="Arial"/>
              </a:rPr>
              <a:t>The overall movement in one direction, after taking away the movement the other way (1).</a:t>
            </a:r>
          </a:p>
          <a:p>
            <a:pPr algn="l">
              <a:spcAft>
                <a:spcPts val="200"/>
              </a:spcAft>
            </a:pPr>
            <a:r>
              <a:rPr sz="1300" b="0">
                <a:solidFill>
                  <a:srgbClr val="009900"/>
                </a:solidFill>
                <a:latin typeface="Arial"/>
              </a:rPr>
              <a:t>Allow “more particles move one way than the other”. Do not accept “particles only move one way”.</a:t>
            </a:r>
          </a:p>
          <a:p>
            <a:pPr algn="l">
              <a:spcAft>
                <a:spcPts val="200"/>
              </a:spcAft>
            </a:pPr>
            <a:r>
              <a:rPr sz="1300" b="1">
                <a:solidFill>
                  <a:srgbClr val="000000"/>
                </a:solidFill>
                <a:latin typeface="Arial"/>
              </a:rPr>
              <a:t>Model answer: </a:t>
            </a:r>
            <a:r>
              <a:rPr sz="1300" b="1">
                <a:solidFill>
                  <a:srgbClr val="009900"/>
                </a:solidFill>
                <a:latin typeface="Arial"/>
              </a:rPr>
              <a:t>More particles move one way than the other: the overall movement after taking away the movement the other way.</a:t>
            </a:r>
          </a:p>
          <a:p>
            <a:pPr algn="l">
              <a:spcAft>
                <a:spcPts val="200"/>
              </a:spcAft>
            </a:pPr>
            <a:r>
              <a:rPr sz="1400" b="0">
                <a:solidFill>
                  <a:srgbClr val="000000"/>
                </a:solidFill>
                <a:latin typeface="Arial"/>
              </a:rPr>
              <a:t>2. Give the meaning of concentration gradient.  [1]</a:t>
            </a:r>
          </a:p>
          <a:p>
            <a:pPr algn="l">
              <a:spcAft>
                <a:spcPts val="200"/>
              </a:spcAft>
            </a:pPr>
            <a:r>
              <a:rPr sz="1400" b="1">
                <a:solidFill>
                  <a:srgbClr val="009900"/>
                </a:solidFill>
                <a:latin typeface="Arial"/>
              </a:rPr>
              <a:t>The difference in concentration between two areas (1).</a:t>
            </a:r>
          </a:p>
          <a:p>
            <a:pPr algn="l">
              <a:spcAft>
                <a:spcPts val="200"/>
              </a:spcAft>
            </a:pPr>
            <a:r>
              <a:rPr sz="1400" b="0">
                <a:solidFill>
                  <a:srgbClr val="000000"/>
                </a:solidFill>
                <a:latin typeface="Arial"/>
              </a:rPr>
              <a:t>3. Give one way the real beaker of purple water is different from a particle diagram.  [1]</a:t>
            </a:r>
          </a:p>
          <a:p>
            <a:pPr algn="l">
              <a:spcAft>
                <a:spcPts val="200"/>
              </a:spcAft>
            </a:pPr>
            <a:r>
              <a:rPr sz="1400" b="1">
                <a:solidFill>
                  <a:srgbClr val="009900"/>
                </a:solidFill>
                <a:latin typeface="Arial"/>
              </a:rPr>
              <a:t>Any one (1): you cannot see the particles in the beaker (the dots are a model); the colour fades gradually, with no line; there are billions of particles, not a few dots; each particle moves at random (the arrow shows only the net movement); the colour spreads in three dimensions (the diagram is flat).</a:t>
            </a:r>
          </a:p>
          <a:p>
            <a:pPr algn="l">
              <a:spcAft>
                <a:spcPts val="200"/>
              </a:spcAft>
            </a:pPr>
            <a:r>
              <a:rPr sz="1300" b="0">
                <a:solidFill>
                  <a:srgbClr val="009900"/>
                </a:solidFill>
                <a:latin typeface="Arial"/>
              </a:rPr>
              <a:t>Do not accept “the diagram is not real” or “the beaker is bigger”.</a:t>
            </a:r>
          </a:p>
          <a:p>
            <a:pPr algn="l">
              <a:spcAft>
                <a:spcPts val="200"/>
              </a:spcAft>
            </a:pPr>
            <a:r>
              <a:rPr sz="1400" b="0">
                <a:solidFill>
                  <a:srgbClr val="000000"/>
                </a:solidFill>
                <a:latin typeface="Arial"/>
              </a:rPr>
              <a:t>4. Name the organ that removes urea from the blood.  [1]</a:t>
            </a:r>
          </a:p>
          <a:p>
            <a:pPr algn="l">
              <a:spcAft>
                <a:spcPts val="200"/>
              </a:spcAft>
            </a:pPr>
            <a:r>
              <a:rPr sz="1400" b="1">
                <a:solidFill>
                  <a:srgbClr val="009900"/>
                </a:solidFill>
                <a:latin typeface="Arial"/>
              </a:rPr>
              <a:t>The kidney(s) (1).</a:t>
            </a:r>
          </a:p>
          <a:p>
            <a:pPr algn="l">
              <a:spcAft>
                <a:spcPts val="200"/>
              </a:spcAft>
            </a:pPr>
            <a:r>
              <a:rPr sz="1300" b="0">
                <a:solidFill>
                  <a:srgbClr val="009900"/>
                </a:solidFill>
                <a:latin typeface="Arial"/>
              </a:rPr>
              <a:t>Do not accept “the liver” (it makes urea).</a:t>
            </a:r>
          </a:p>
          <a:p>
            <a:pPr algn="l">
              <a:spcAft>
                <a:spcPts val="200"/>
              </a:spcAft>
            </a:pPr>
            <a:r>
              <a:rPr sz="1400" b="0">
                <a:solidFill>
                  <a:srgbClr val="000000"/>
                </a:solidFill>
                <a:latin typeface="Arial"/>
              </a:rPr>
              <a:t>5. Diffusion is faster at a higher temperature. Give the reason.  [2]</a:t>
            </a:r>
          </a:p>
          <a:p>
            <a:pPr algn="l">
              <a:spcAft>
                <a:spcPts val="200"/>
              </a:spcAft>
            </a:pPr>
            <a:r>
              <a:rPr sz="1400" b="1">
                <a:solidFill>
                  <a:srgbClr val="009900"/>
                </a:solidFill>
                <a:latin typeface="Arial"/>
              </a:rPr>
              <a:t>The particles have more (kinetic) energy (1), so they move faster (1).</a:t>
            </a:r>
          </a:p>
          <a:p>
            <a:pPr algn="l">
              <a:spcAft>
                <a:spcPts val="200"/>
              </a:spcAft>
            </a:pPr>
            <a:r>
              <a:rPr sz="1300" b="0">
                <a:solidFill>
                  <a:srgbClr val="009900"/>
                </a:solidFill>
                <a:latin typeface="Arial"/>
              </a:rPr>
              <a:t>Do not accept “the particles expand / get bigger / vibrate”.</a:t>
            </a:r>
          </a:p>
          <a:p>
            <a:pPr algn="l">
              <a:spcAft>
                <a:spcPts val="200"/>
              </a:spcAft>
            </a:pPr>
            <a:r>
              <a:rPr sz="1300" b="1">
                <a:solidFill>
                  <a:srgbClr val="000000"/>
                </a:solidFill>
                <a:latin typeface="Arial"/>
              </a:rPr>
              <a:t>Model answer: </a:t>
            </a:r>
            <a:r>
              <a:rPr sz="1300" b="1">
                <a:solidFill>
                  <a:srgbClr val="009900"/>
                </a:solidFill>
                <a:latin typeface="Arial"/>
              </a:rPr>
              <a:t>At a higher temperature the particles have more energy, so they move faster.</a:t>
            </a:r>
          </a:p>
          <a:p>
            <a:pPr algn="l">
              <a:spcAft>
                <a:spcPts val="200"/>
              </a:spcAft>
            </a:pPr>
            <a:r>
              <a:rPr sz="1400" b="0">
                <a:solidFill>
                  <a:srgbClr val="000000"/>
                </a:solidFill>
                <a:latin typeface="Arial"/>
              </a:rPr>
              <a:t>6. A dye moves 14 mm through jelly in 40 minutes. Calculate the rate of diffusion. Use: rate = distance ÷ time  [2]</a:t>
            </a:r>
          </a:p>
          <a:p>
            <a:pPr algn="l">
              <a:spcAft>
                <a:spcPts val="200"/>
              </a:spcAft>
            </a:pPr>
            <a:r>
              <a:rPr sz="1400" b="1">
                <a:solidFill>
                  <a:srgbClr val="009900"/>
                </a:solidFill>
                <a:latin typeface="Arial"/>
              </a:rPr>
              <a:t>14 ÷ 40 (1) = 0.35 mm per minute (1).</a:t>
            </a:r>
          </a:p>
          <a:p>
            <a:pPr algn="l">
              <a:spcAft>
                <a:spcPts val="200"/>
              </a:spcAft>
            </a:pPr>
            <a:r>
              <a:rPr sz="1300" b="0">
                <a:solidFill>
                  <a:srgbClr val="009900"/>
                </a:solidFill>
                <a:latin typeface="Arial"/>
              </a:rPr>
              <a:t>Correct answer with no working scores 2. 2.86 (40 ÷ 14) scores 0.</a:t>
            </a:r>
          </a:p>
          <a:p>
            <a:pPr algn="l">
              <a:spcAft>
                <a:spcPts val="200"/>
              </a:spcAft>
            </a:pPr>
            <a:r>
              <a:rPr sz="1300" b="1">
                <a:solidFill>
                  <a:srgbClr val="000000"/>
                </a:solidFill>
                <a:latin typeface="Arial"/>
              </a:rPr>
              <a:t>Model answer: </a:t>
            </a:r>
            <a:r>
              <a:rPr sz="1300" b="1">
                <a:solidFill>
                  <a:srgbClr val="009900"/>
                </a:solidFill>
                <a:latin typeface="Arial"/>
              </a:rPr>
              <a:t>14 ÷ 40 = 0.35 mm per minute.</a:t>
            </a:r>
          </a:p>
        </p:txBody>
      </p:sp>
      <p:sp>
        <p:nvSpPr>
          <p:cNvPr id="10" name="Rectangle 9"/>
          <p:cNvSpPr/>
          <p:nvPr/>
        </p:nvSpPr>
        <p:spPr>
          <a:xfrm>
            <a:off x="7744968" y="1143000"/>
            <a:ext cx="6949440" cy="4251960"/>
          </a:xfrm>
          <a:prstGeom prst="rect">
            <a:avLst/>
          </a:prstGeom>
          <a:solidFill>
            <a:srgbClr val="FFFFFF"/>
          </a:solidFill>
          <a:ln w="9525">
            <a:solidFill>
              <a:srgbClr val="000000"/>
            </a:solidFill>
          </a:ln>
          <a:effectLst/>
        </p:spPr>
        <p:txBody>
          <a:bodyPr rtlCol="0" anchor="ctr"/>
          <a:lstStyle/>
          <a:p>
            <a:pPr algn="ctr"/>
          </a:p>
        </p:txBody>
      </p:sp>
      <p:sp>
        <p:nvSpPr>
          <p:cNvPr id="11" name="TextBox 1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The steepest gradient</a:t>
            </a:r>
          </a:p>
        </p:txBody>
      </p:sp>
      <p:sp>
        <p:nvSpPr>
          <p:cNvPr id="12" name="TextBox 1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3" name="TextBox 12"/>
          <p:cNvSpPr txBox="1"/>
          <p:nvPr/>
        </p:nvSpPr>
        <p:spPr>
          <a:xfrm>
            <a:off x="7882128" y="1572768"/>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Oxygen diffuses from the blood into four body cells, A to D. The table shows the oxygen concentration in the blood and in each cell (in units).</a:t>
            </a:r>
          </a:p>
        </p:txBody>
      </p:sp>
      <p:sp>
        <p:nvSpPr>
          <p:cNvPr id="14" name="TextBox 13"/>
          <p:cNvSpPr txBox="1"/>
          <p:nvPr/>
        </p:nvSpPr>
        <p:spPr>
          <a:xfrm>
            <a:off x="7882128" y="2043684"/>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Complete the table.  [2]</a:t>
            </a:r>
          </a:p>
        </p:txBody>
      </p:sp>
      <p:graphicFrame>
        <p:nvGraphicFramePr>
          <p:cNvPr id="15" name="Table 14"/>
          <p:cNvGraphicFramePr>
            <a:graphicFrameLocks noGrp="1"/>
          </p:cNvGraphicFramePr>
          <p:nvPr/>
        </p:nvGraphicFramePr>
        <p:xfrm>
          <a:off x="7882128" y="2324862"/>
          <a:ext cx="6583678" cy="1554480"/>
        </p:xfrm>
        <a:graphic>
          <a:graphicData uri="http://schemas.openxmlformats.org/drawingml/2006/table">
            <a:tbl>
              <a:tblPr firstRow="0" bandRow="0">
                <a:tableStyleId>{5C22544A-7EE6-4342-B048-85BDC9FD1C3A}</a:tableStyleId>
              </a:tblPr>
              <a:tblGrid>
                <a:gridCol w="1005840"/>
                <a:gridCol w="1874519"/>
                <a:gridCol w="1874519"/>
                <a:gridCol w="1828800"/>
              </a:tblGrid>
              <a:tr h="310896">
                <a:tc>
                  <a:txBody>
                    <a:bodyPr/>
                    <a:lstStyle/>
                    <a:p>
                      <a:pPr algn="ctr"/>
                      <a:r>
                        <a:rPr sz="1400" b="1">
                          <a:solidFill>
                            <a:srgbClr val="000000"/>
                          </a:solidFill>
                          <a:latin typeface="Arial"/>
                        </a:rPr>
                        <a:t>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Oxygen in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Oxygen in the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Difference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ctr"/>
                      <a:r>
                        <a:rPr sz="1400" b="0">
                          <a:solidFill>
                            <a:srgbClr val="000000"/>
                          </a:solidFill>
                          <a:latin typeface="Arial"/>
                        </a:rPr>
                        <a:t>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80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ctr"/>
                      <a:r>
                        <a:rPr sz="1400" b="0">
                          <a:solidFill>
                            <a:srgbClr val="000000"/>
                          </a:solidFill>
                          <a:latin typeface="Arial"/>
                        </a:rPr>
                        <a:t>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60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ctr"/>
                      <a:r>
                        <a:rPr sz="1400" b="0">
                          <a:solidFill>
                            <a:srgbClr val="000000"/>
                          </a:solidFill>
                          <a:latin typeface="Arial"/>
                        </a:rPr>
                        <a:t>C</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90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ctr"/>
                      <a:r>
                        <a:rPr sz="1400" b="0">
                          <a:solidFill>
                            <a:srgbClr val="000000"/>
                          </a:solidFill>
                          <a:latin typeface="Arial"/>
                        </a:rPr>
                        <a:t>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60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6" name="TextBox 15"/>
          <p:cNvSpPr txBox="1"/>
          <p:nvPr/>
        </p:nvSpPr>
        <p:spPr>
          <a:xfrm>
            <a:off x="7882128" y="4007357"/>
            <a:ext cx="6675120" cy="25374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Oxygen diffuses fastest into one cell. Which cell? Give a reason.  [2]</a:t>
            </a:r>
          </a:p>
        </p:txBody>
      </p:sp>
      <p:sp>
        <p:nvSpPr>
          <p:cNvPr id="17" name="TextBox 16"/>
          <p:cNvSpPr txBox="1"/>
          <p:nvPr/>
        </p:nvSpPr>
        <p:spPr>
          <a:xfrm>
            <a:off x="7882128" y="4270248"/>
            <a:ext cx="6675120" cy="1095293"/>
          </a:xfrm>
          <a:prstGeom prst="rect">
            <a:avLst/>
          </a:prstGeom>
          <a:noFill/>
        </p:spPr>
        <p:txBody>
          <a:bodyPr wrap="square" lIns="0" rIns="0" tIns="0" bIns="0" anchor="t">
            <a:spAutoFit/>
          </a:bodyPr>
          <a:lstStyle/>
          <a:p>
            <a:pPr algn="l">
              <a:spcAft>
                <a:spcPts val="200"/>
              </a:spcAft>
            </a:pPr>
            <a:r>
              <a:rPr sz="1350" b="1">
                <a:solidFill>
                  <a:srgbClr val="009900"/>
                </a:solidFill>
                <a:latin typeface="Arial"/>
              </a:rPr>
              <a:t>Cell C (1); it has the biggest difference in concentration / the steepest concentration gradient (1).</a:t>
            </a:r>
          </a:p>
          <a:p>
            <a:pPr algn="l">
              <a:spcAft>
                <a:spcPts val="200"/>
              </a:spcAft>
            </a:pPr>
            <a:r>
              <a:rPr sz="1250" b="0">
                <a:solidFill>
                  <a:srgbClr val="009900"/>
                </a:solidFill>
                <a:latin typeface="Arial"/>
              </a:rPr>
              <a:t>Do not accept “the cell with the most oxygen” (that is A, the slowest).</a:t>
            </a:r>
          </a:p>
          <a:p>
            <a:pPr algn="l">
              <a:spcAft>
                <a:spcPts val="200"/>
              </a:spcAft>
            </a:pPr>
            <a:r>
              <a:rPr sz="1250" b="1">
                <a:solidFill>
                  <a:srgbClr val="000000"/>
                </a:solidFill>
                <a:latin typeface="Arial"/>
              </a:rPr>
              <a:t>Model answer: </a:t>
            </a:r>
            <a:r>
              <a:rPr sz="1250" b="1">
                <a:solidFill>
                  <a:srgbClr val="009900"/>
                </a:solidFill>
                <a:latin typeface="Arial"/>
              </a:rPr>
              <a:t>Cell C, because it has the biggest difference in oxygen concentration (90 units), so it has the steepest concentration gradient.</a:t>
            </a:r>
          </a:p>
        </p:txBody>
      </p:sp>
      <p:sp>
        <p:nvSpPr>
          <p:cNvPr id="18" name="Rectangle 17"/>
          <p:cNvSpPr/>
          <p:nvPr/>
        </p:nvSpPr>
        <p:spPr>
          <a:xfrm>
            <a:off x="7744968" y="5532120"/>
            <a:ext cx="6949440" cy="2788919"/>
          </a:xfrm>
          <a:prstGeom prst="rect">
            <a:avLst/>
          </a:prstGeom>
          <a:solidFill>
            <a:srgbClr val="FFFFFF"/>
          </a:solidFill>
          <a:ln w="9525">
            <a:solidFill>
              <a:srgbClr val="000000"/>
            </a:solidFill>
          </a:ln>
          <a:effectLst/>
        </p:spPr>
        <p:txBody>
          <a:bodyPr rtlCol="0" anchor="ctr"/>
          <a:lstStyle/>
          <a:p>
            <a:pPr algn="ctr"/>
          </a:p>
        </p:txBody>
      </p:sp>
      <p:sp>
        <p:nvSpPr>
          <p:cNvPr id="19" name="TextBox 18"/>
          <p:cNvSpPr txBox="1"/>
          <p:nvPr/>
        </p:nvSpPr>
        <p:spPr>
          <a:xfrm>
            <a:off x="7854696" y="56052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20" name="TextBox 19"/>
          <p:cNvSpPr txBox="1"/>
          <p:nvPr/>
        </p:nvSpPr>
        <p:spPr>
          <a:xfrm>
            <a:off x="13597128" y="56235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1" name="TextBox 20"/>
          <p:cNvSpPr txBox="1"/>
          <p:nvPr/>
        </p:nvSpPr>
        <p:spPr>
          <a:xfrm>
            <a:off x="7882128" y="5961888"/>
            <a:ext cx="6675120" cy="4320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Explain why there is a net movement of particles from an area of higher concentration to an area of lower concentration, even though the particles move at random.  [3]</a:t>
            </a:r>
          </a:p>
        </p:txBody>
      </p:sp>
      <p:sp>
        <p:nvSpPr>
          <p:cNvPr id="22" name="TextBox 21"/>
          <p:cNvSpPr txBox="1"/>
          <p:nvPr/>
        </p:nvSpPr>
        <p:spPr>
          <a:xfrm>
            <a:off x="7882128" y="6421374"/>
            <a:ext cx="6675120" cy="1889886"/>
          </a:xfrm>
          <a:prstGeom prst="rect">
            <a:avLst/>
          </a:prstGeom>
          <a:noFill/>
        </p:spPr>
        <p:txBody>
          <a:bodyPr wrap="square" lIns="0" rIns="0" tIns="0" bIns="0" anchor="t">
            <a:spAutoFit/>
          </a:bodyPr>
          <a:lstStyle/>
          <a:p>
            <a:pPr algn="l">
              <a:spcAft>
                <a:spcPts val="200"/>
              </a:spcAft>
            </a:pPr>
            <a:r>
              <a:rPr sz="1250" b="1">
                <a:solidFill>
                  <a:srgbClr val="009900"/>
                </a:solidFill>
                <a:latin typeface="Arial"/>
              </a:rPr>
              <a:t>The particles move at random, in all directions (1).</a:t>
            </a:r>
          </a:p>
          <a:p>
            <a:pPr algn="l">
              <a:spcAft>
                <a:spcPts val="200"/>
              </a:spcAft>
            </a:pPr>
            <a:r>
              <a:rPr sz="1250" b="1">
                <a:solidFill>
                  <a:srgbClr val="009900"/>
                </a:solidFill>
                <a:latin typeface="Arial"/>
              </a:rPr>
              <a:t>There are more particles in the area of higher concentration (1).</a:t>
            </a:r>
          </a:p>
          <a:p>
            <a:pPr algn="l">
              <a:spcAft>
                <a:spcPts val="200"/>
              </a:spcAft>
            </a:pPr>
            <a:r>
              <a:rPr sz="1250" b="1">
                <a:solidFill>
                  <a:srgbClr val="009900"/>
                </a:solidFill>
                <a:latin typeface="Arial"/>
              </a:rPr>
              <a:t>So more particles move out of that area than move into it / more cross one way than the other (1).</a:t>
            </a:r>
          </a:p>
          <a:p>
            <a:pPr algn="l">
              <a:spcAft>
                <a:spcPts val="200"/>
              </a:spcAft>
            </a:pPr>
            <a:r>
              <a:rPr sz="1250" b="0">
                <a:solidFill>
                  <a:srgbClr val="009900"/>
                </a:solidFill>
                <a:latin typeface="Arial"/>
              </a:rPr>
              <a:t>Do not accept “the particles want to spread out” or “energy from respiration pushes the particles”.</a:t>
            </a:r>
          </a:p>
          <a:p>
            <a:pPr algn="l">
              <a:spcAft>
                <a:spcPts val="200"/>
              </a:spcAft>
            </a:pPr>
            <a:r>
              <a:rPr sz="1250" b="1">
                <a:solidFill>
                  <a:srgbClr val="000000"/>
                </a:solidFill>
                <a:latin typeface="Arial"/>
              </a:rPr>
              <a:t>Model answer: </a:t>
            </a:r>
            <a:r>
              <a:rPr sz="1250" b="1">
                <a:solidFill>
                  <a:srgbClr val="009900"/>
                </a:solidFill>
                <a:latin typeface="Arial"/>
              </a:rPr>
              <a:t>The particles move at random, in all directions. There are more particles in the area of higher concentration, so more of them move out of it than move back into it. So, overall, there is a net movement to the area of lower concentration.</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Challenge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Distance and diffusion</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808472" y="1284732"/>
            <a:ext cx="210788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9 and 10</a:t>
            </a:r>
          </a:p>
        </p:txBody>
      </p:sp>
      <p:sp>
        <p:nvSpPr>
          <p:cNvPr id="11" name="TextBox 10"/>
          <p:cNvSpPr txBox="1"/>
          <p:nvPr/>
        </p:nvSpPr>
        <p:spPr>
          <a:xfrm>
            <a:off x="685800" y="1572768"/>
            <a:ext cx="66751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student puts a layer of clear jelly into four dishes. Each layer is a different thickness. The student adds the same dye on top of each layer and times how long the colour takes to reach the bottom.</a:t>
            </a:r>
          </a:p>
        </p:txBody>
      </p:sp>
      <p:pic>
        <p:nvPicPr>
          <p:cNvPr id="12" name="Picture 11" descr="A. Distance and diffusion. (b) Calculate the mean rate of diffusion through the 6 mm layer. Give your answer in mm per hour. [3]."/>
          <p:cNvPicPr>
            <a:picLocks noChangeAspect="1"/>
          </p:cNvPicPr>
          <p:nvPr/>
        </p:nvPicPr>
        <p:blipFill>
          <a:blip r:embed="rId2"/>
          <a:srcRect l="1633" t="2231" r="1067" b="1364"/>
          <a:stretch>
            <a:fillRect/>
          </a:stretch>
        </p:blipFill>
        <p:spPr>
          <a:xfrm>
            <a:off x="685800" y="2306574"/>
            <a:ext cx="3749039" cy="3142514"/>
          </a:xfrm>
          <a:prstGeom prst="rect">
            <a:avLst/>
          </a:prstGeom>
        </p:spPr>
      </p:pic>
      <p:sp>
        <p:nvSpPr>
          <p:cNvPr id="13" name="TextBox 12"/>
          <p:cNvSpPr txBox="1"/>
          <p:nvPr/>
        </p:nvSpPr>
        <p:spPr>
          <a:xfrm>
            <a:off x="4572000" y="2306574"/>
            <a:ext cx="2651760" cy="256032"/>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Table 1</a:t>
            </a:r>
          </a:p>
        </p:txBody>
      </p:sp>
      <p:graphicFrame>
        <p:nvGraphicFramePr>
          <p:cNvPr id="14" name="Table 13"/>
          <p:cNvGraphicFramePr>
            <a:graphicFrameLocks noGrp="1"/>
          </p:cNvGraphicFramePr>
          <p:nvPr/>
        </p:nvGraphicFramePr>
        <p:xfrm>
          <a:off x="4572000" y="2580894"/>
          <a:ext cx="2651760" cy="2066544"/>
        </p:xfrm>
        <a:graphic>
          <a:graphicData uri="http://schemas.openxmlformats.org/drawingml/2006/table">
            <a:tbl>
              <a:tblPr firstRow="0" bandRow="0">
                <a:tableStyleId>{5C22544A-7EE6-4342-B048-85BDC9FD1C3A}</a:tableStyleId>
              </a:tblPr>
              <a:tblGrid>
                <a:gridCol w="1188720"/>
                <a:gridCol w="1463040"/>
              </a:tblGrid>
              <a:tr h="713232">
                <a:tc>
                  <a:txBody>
                    <a:bodyPr/>
                    <a:lstStyle/>
                    <a:p>
                      <a:pPr algn="ctr"/>
                      <a:r>
                        <a:rPr sz="1200" b="1">
                          <a:solidFill>
                            <a:srgbClr val="000000"/>
                          </a:solidFill>
                          <a:latin typeface="Arial"/>
                        </a:rPr>
                        <a:t>Thickness of the jelly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00" b="1">
                          <a:solidFill>
                            <a:srgbClr val="000000"/>
                          </a:solidFill>
                          <a:latin typeface="Arial"/>
                        </a:rPr>
                        <a:t>Time for the dye to reach the bottom (minutes)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38328">
                <a:tc>
                  <a:txBody>
                    <a:bodyPr/>
                    <a:lstStyle/>
                    <a:p>
                      <a:pPr algn="ctr"/>
                      <a:r>
                        <a:rPr sz="1400" b="0">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8328">
                <a:tc>
                  <a:txBody>
                    <a:bodyPr/>
                    <a:lstStyle/>
                    <a:p>
                      <a:pPr algn="ctr"/>
                      <a:r>
                        <a:rPr sz="1400" b="0">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8328">
                <a:tc>
                  <a:txBody>
                    <a:bodyPr/>
                    <a:lstStyle/>
                    <a:p>
                      <a:pPr algn="ctr"/>
                      <a:r>
                        <a:rPr sz="1400" b="0">
                          <a:solidFill>
                            <a:srgbClr val="000000"/>
                          </a:solidFill>
                          <a:latin typeface="Arial"/>
                        </a:rPr>
                        <a:t>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36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38328">
                <a:tc>
                  <a:txBody>
                    <a:bodyPr/>
                    <a:lstStyle/>
                    <a:p>
                      <a:pPr algn="ctr"/>
                      <a:r>
                        <a:rPr sz="1400" b="0">
                          <a:solidFill>
                            <a:srgbClr val="000000"/>
                          </a:solidFill>
                          <a:latin typeface="Arial"/>
                        </a:rPr>
                        <a:t>8</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64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5" name="TextBox 14"/>
          <p:cNvSpPr txBox="1"/>
          <p:nvPr/>
        </p:nvSpPr>
        <p:spPr>
          <a:xfrm>
            <a:off x="4572000" y="4793742"/>
            <a:ext cx="27889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Plot the results on the grid. Draw a smooth curve through the points.  [3]</a:t>
            </a:r>
          </a:p>
        </p:txBody>
      </p:sp>
      <p:sp>
        <p:nvSpPr>
          <p:cNvPr id="16" name="TextBox 15"/>
          <p:cNvSpPr txBox="1"/>
          <p:nvPr/>
        </p:nvSpPr>
        <p:spPr>
          <a:xfrm>
            <a:off x="685800" y="5586984"/>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Calculate the mean rate of diffusion through the 6 mm layer. Give your answer in mm per hour.  [3]</a:t>
            </a:r>
          </a:p>
        </p:txBody>
      </p:sp>
      <p:sp>
        <p:nvSpPr>
          <p:cNvPr id="17" name="Rectangle 16"/>
          <p:cNvSpPr/>
          <p:nvPr/>
        </p:nvSpPr>
        <p:spPr>
          <a:xfrm>
            <a:off x="3611880" y="6816852"/>
            <a:ext cx="2486278"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189598" y="6569964"/>
            <a:ext cx="1171321"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 per hour</a:t>
            </a:r>
          </a:p>
        </p:txBody>
      </p:sp>
      <p:sp>
        <p:nvSpPr>
          <p:cNvPr id="19" name="TextBox 18"/>
          <p:cNvSpPr txBox="1"/>
          <p:nvPr/>
        </p:nvSpPr>
        <p:spPr>
          <a:xfrm>
            <a:off x="685800" y="7008876"/>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 A student says: ‘If the jelly is twice as thick, the dye takes twice as long to reach the bottom.’ Use Table 1 to show that the student is wrong.  [2]</a:t>
            </a:r>
          </a:p>
        </p:txBody>
      </p:sp>
      <p:sp>
        <p:nvSpPr>
          <p:cNvPr id="20" name="Rectangle 19"/>
          <p:cNvSpPr/>
          <p:nvPr/>
        </p:nvSpPr>
        <p:spPr>
          <a:xfrm>
            <a:off x="685800" y="7790688"/>
            <a:ext cx="667512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685800" y="8174736"/>
            <a:ext cx="667512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When the kidneys stop working</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5" name="TextBox 24"/>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and 7</a:t>
            </a:r>
          </a:p>
        </p:txBody>
      </p:sp>
      <p:sp>
        <p:nvSpPr>
          <p:cNvPr id="26" name="TextBox 25"/>
          <p:cNvSpPr txBox="1"/>
          <p:nvPr/>
        </p:nvSpPr>
        <p:spPr>
          <a:xfrm>
            <a:off x="7882128" y="1572768"/>
            <a:ext cx="66751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The kidneys remove urea from the blood. In some people the kidneys stop working properly. Then urea builds up in the blood plasma. Figure 1 shows urea (◆) in a liver cell and in the plasma next to it.</a:t>
            </a:r>
          </a:p>
        </p:txBody>
      </p:sp>
      <p:pic>
        <p:nvPicPr>
          <p:cNvPr id="27" name="Picture 26" descr="B. When the kidneys stop working. (a) Explain why urea diffuses out of the liver cells more slowly when the kidneys are not working. Use Figure 1. [3]."/>
          <p:cNvPicPr>
            <a:picLocks noChangeAspect="1"/>
          </p:cNvPicPr>
          <p:nvPr/>
        </p:nvPicPr>
        <p:blipFill>
          <a:blip r:embed="rId3"/>
          <a:stretch>
            <a:fillRect/>
          </a:stretch>
        </p:blipFill>
        <p:spPr>
          <a:xfrm>
            <a:off x="8531521" y="2288286"/>
            <a:ext cx="5376333" cy="2322576"/>
          </a:xfrm>
          <a:prstGeom prst="rect">
            <a:avLst/>
          </a:prstGeom>
        </p:spPr>
      </p:pic>
      <p:sp>
        <p:nvSpPr>
          <p:cNvPr id="28" name="TextBox 27"/>
          <p:cNvSpPr txBox="1"/>
          <p:nvPr/>
        </p:nvSpPr>
        <p:spPr>
          <a:xfrm>
            <a:off x="7882128" y="4702302"/>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Explain why urea diffuses out of the liver cells more slowly when the kidneys are not working. Use Figure 1.  [3]</a:t>
            </a:r>
          </a:p>
        </p:txBody>
      </p:sp>
      <p:sp>
        <p:nvSpPr>
          <p:cNvPr id="29" name="Rectangle 28"/>
          <p:cNvSpPr/>
          <p:nvPr/>
        </p:nvSpPr>
        <p:spPr>
          <a:xfrm>
            <a:off x="7882128" y="5484114"/>
            <a:ext cx="6675120" cy="10972"/>
          </a:xfrm>
          <a:prstGeom prst="rect">
            <a:avLst/>
          </a:prstGeom>
          <a:solidFill>
            <a:srgbClr val="000000"/>
          </a:solidFill>
          <a:ln>
            <a:noFill/>
          </a:ln>
          <a:effectLst/>
        </p:spPr>
        <p:txBody>
          <a:bodyPr rtlCol="0" anchor="ctr"/>
          <a:lstStyle/>
          <a:p>
            <a:pPr algn="ctr"/>
          </a:p>
        </p:txBody>
      </p:sp>
      <p:sp>
        <p:nvSpPr>
          <p:cNvPr id="30" name="Rectangle 29"/>
          <p:cNvSpPr/>
          <p:nvPr/>
        </p:nvSpPr>
        <p:spPr>
          <a:xfrm>
            <a:off x="7882128" y="5868162"/>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6252210"/>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6636258"/>
            <a:ext cx="6675120"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7882128" y="6800850"/>
            <a:ext cx="66751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In dialysis, a person’s blood flows past a special liquid. The liquid has no urea in it. Urea diffuses out of the blood into the liquid. Suggest why the liquid has no urea in it.  [1]</a:t>
            </a:r>
          </a:p>
        </p:txBody>
      </p:sp>
      <p:sp>
        <p:nvSpPr>
          <p:cNvPr id="34" name="Rectangle 33"/>
          <p:cNvSpPr/>
          <p:nvPr/>
        </p:nvSpPr>
        <p:spPr>
          <a:xfrm>
            <a:off x="7882128" y="7790688"/>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8174736"/>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Challenge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Reading a graph</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19782" y="1284732"/>
            <a:ext cx="209657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9 and 11</a:t>
            </a:r>
          </a:p>
        </p:txBody>
      </p:sp>
      <p:sp>
        <p:nvSpPr>
          <p:cNvPr id="11" name="TextBox 10"/>
          <p:cNvSpPr txBox="1"/>
          <p:nvPr/>
        </p:nvSpPr>
        <p:spPr>
          <a:xfrm>
            <a:off x="685800" y="1572768"/>
            <a:ext cx="66751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scientist changed the difference in oxygen concentration between the blood and some cells. She measured the rate of diffusion of oxygen into the cells each time. Figure 2 shows the results.</a:t>
            </a:r>
          </a:p>
        </p:txBody>
      </p:sp>
      <p:pic>
        <p:nvPicPr>
          <p:cNvPr id="12" name="Picture 11" descr="C. Reading a graph. (b) Describe the relationship between the difference in concentration and the rate of diffusion. [2]."/>
          <p:cNvPicPr>
            <a:picLocks noChangeAspect="1"/>
          </p:cNvPicPr>
          <p:nvPr/>
        </p:nvPicPr>
        <p:blipFill>
          <a:blip r:embed="rId2"/>
          <a:srcRect l="1281" t="1713" r="805" b="860"/>
          <a:stretch>
            <a:fillRect/>
          </a:stretch>
        </p:blipFill>
        <p:spPr>
          <a:xfrm>
            <a:off x="685800" y="2306574"/>
            <a:ext cx="3368569" cy="2944368"/>
          </a:xfrm>
          <a:prstGeom prst="rect">
            <a:avLst/>
          </a:prstGeom>
        </p:spPr>
      </p:pic>
      <p:sp>
        <p:nvSpPr>
          <p:cNvPr id="13" name="TextBox 12"/>
          <p:cNvSpPr txBox="1"/>
          <p:nvPr/>
        </p:nvSpPr>
        <p:spPr>
          <a:xfrm>
            <a:off x="4237249" y="2398014"/>
            <a:ext cx="312367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Use Figure 2 to find the rate of diffusion when the difference in concentration is 60 units.  [1]</a:t>
            </a:r>
          </a:p>
        </p:txBody>
      </p:sp>
      <p:sp>
        <p:nvSpPr>
          <p:cNvPr id="14" name="Rectangle 13"/>
          <p:cNvSpPr/>
          <p:nvPr/>
        </p:nvSpPr>
        <p:spPr>
          <a:xfrm>
            <a:off x="4511569" y="3680460"/>
            <a:ext cx="2290895"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93905" y="3433572"/>
            <a:ext cx="467014"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units</a:t>
            </a:r>
          </a:p>
        </p:txBody>
      </p:sp>
      <p:sp>
        <p:nvSpPr>
          <p:cNvPr id="16" name="TextBox 15"/>
          <p:cNvSpPr txBox="1"/>
          <p:nvPr/>
        </p:nvSpPr>
        <p:spPr>
          <a:xfrm>
            <a:off x="685800" y="5378958"/>
            <a:ext cx="6675120" cy="461772"/>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Describe the relationship between the difference in concentration and the rate of diffusion.  [2]</a:t>
            </a:r>
          </a:p>
        </p:txBody>
      </p:sp>
      <p:sp>
        <p:nvSpPr>
          <p:cNvPr id="17" name="Rectangle 16"/>
          <p:cNvSpPr/>
          <p:nvPr/>
        </p:nvSpPr>
        <p:spPr>
          <a:xfrm>
            <a:off x="685800" y="6160770"/>
            <a:ext cx="6675120"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685800" y="6544818"/>
            <a:ext cx="667512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6709410"/>
            <a:ext cx="6675120" cy="66979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 During exercise, the oxygen concentration in a muscle cell falls from 40 units to 10 units. The oxygen concentration in the blood stays at 100 units. Use Figure 2 to calculate how many times faster oxygen diffuses into the cell during exercise.  [2]</a:t>
            </a:r>
          </a:p>
        </p:txBody>
      </p:sp>
      <p:sp>
        <p:nvSpPr>
          <p:cNvPr id="20" name="Rectangle 19"/>
          <p:cNvSpPr/>
          <p:nvPr/>
        </p:nvSpPr>
        <p:spPr>
          <a:xfrm>
            <a:off x="3611880" y="8147303"/>
            <a:ext cx="3111013"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14333" y="7900415"/>
            <a:ext cx="54658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22" name="Rectangle 2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5" name="TextBox 24"/>
          <p:cNvSpPr txBox="1"/>
          <p:nvPr/>
        </p:nvSpPr>
        <p:spPr>
          <a:xfrm>
            <a:off x="11835362"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9 and 10</a:t>
            </a:r>
          </a:p>
        </p:txBody>
      </p:sp>
      <p:sp>
        <p:nvSpPr>
          <p:cNvPr id="26" name="TextBox 25"/>
          <p:cNvSpPr txBox="1"/>
          <p:nvPr/>
        </p:nvSpPr>
        <p:spPr>
          <a:xfrm>
            <a:off x="7882128" y="1572768"/>
            <a:ext cx="6675120" cy="93725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Most body cells are within about 0.1 mm of a capillary. Your toes are more than 1 metre from your lungs. Use your answers to Task A to explain why the body needs blood to carry oxygen to the toes, and why capillaries must pass very close to every cell.  [6]</a:t>
            </a:r>
          </a:p>
        </p:txBody>
      </p:sp>
      <p:sp>
        <p:nvSpPr>
          <p:cNvPr id="27" name="TextBox 26"/>
          <p:cNvSpPr txBox="1"/>
          <p:nvPr/>
        </p:nvSpPr>
        <p:spPr>
          <a:xfrm>
            <a:off x="7882128" y="2537460"/>
            <a:ext cx="6675120" cy="461772"/>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think about how the time for diffusion changes when the distance gets bigger.</a:t>
            </a:r>
          </a:p>
        </p:txBody>
      </p:sp>
      <p:sp>
        <p:nvSpPr>
          <p:cNvPr id="28" name="Rectangle 27"/>
          <p:cNvSpPr/>
          <p:nvPr/>
        </p:nvSpPr>
        <p:spPr>
          <a:xfrm>
            <a:off x="7882128" y="3364992"/>
            <a:ext cx="667512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7882128" y="3762756"/>
            <a:ext cx="6675120" cy="10972"/>
          </a:xfrm>
          <a:prstGeom prst="rect">
            <a:avLst/>
          </a:prstGeom>
          <a:solidFill>
            <a:srgbClr val="000000"/>
          </a:solidFill>
          <a:ln>
            <a:noFill/>
          </a:ln>
          <a:effectLst/>
        </p:spPr>
        <p:txBody>
          <a:bodyPr rtlCol="0" anchor="ctr"/>
          <a:lstStyle/>
          <a:p>
            <a:pPr algn="ctr"/>
          </a:p>
        </p:txBody>
      </p:sp>
      <p:sp>
        <p:nvSpPr>
          <p:cNvPr id="30" name="Rectangle 29"/>
          <p:cNvSpPr/>
          <p:nvPr/>
        </p:nvSpPr>
        <p:spPr>
          <a:xfrm>
            <a:off x="7882128" y="4160520"/>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4558284"/>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4956048"/>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5353812"/>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5751576"/>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6149340"/>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6547104"/>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6944868"/>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7342632"/>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7740396"/>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813816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Distance and diffusion</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pic>
        <p:nvPicPr>
          <p:cNvPr id="9" name="Picture 8" descr="A. Distance and diffusion."/>
          <p:cNvPicPr>
            <a:picLocks noChangeAspect="1"/>
          </p:cNvPicPr>
          <p:nvPr/>
        </p:nvPicPr>
        <p:blipFill>
          <a:blip r:embed="rId2"/>
          <a:srcRect l="1633" t="2231" r="1067" b="1364"/>
          <a:stretch>
            <a:fillRect/>
          </a:stretch>
        </p:blipFill>
        <p:spPr>
          <a:xfrm>
            <a:off x="685800" y="1572768"/>
            <a:ext cx="3749039" cy="3142514"/>
          </a:xfrm>
          <a:prstGeom prst="rect">
            <a:avLst/>
          </a:prstGeom>
        </p:spPr>
      </p:pic>
      <p:sp>
        <p:nvSpPr>
          <p:cNvPr id="10" name="TextBox 9"/>
          <p:cNvSpPr txBox="1"/>
          <p:nvPr/>
        </p:nvSpPr>
        <p:spPr>
          <a:xfrm>
            <a:off x="4572000" y="1572768"/>
            <a:ext cx="2788920" cy="1919538"/>
          </a:xfrm>
          <a:prstGeom prst="rect">
            <a:avLst/>
          </a:prstGeom>
          <a:noFill/>
        </p:spPr>
        <p:txBody>
          <a:bodyPr wrap="square" lIns="0" rIns="0" tIns="0" bIns="0" anchor="t">
            <a:spAutoFit/>
          </a:bodyPr>
          <a:lstStyle/>
          <a:p>
            <a:pPr algn="l">
              <a:spcAft>
                <a:spcPts val="400"/>
              </a:spcAft>
            </a:pPr>
            <a:r>
              <a:rPr sz="1400" b="0">
                <a:solidFill>
                  <a:srgbClr val="000000"/>
                </a:solidFill>
                <a:latin typeface="Arial"/>
              </a:rPr>
              <a:t>(a)</a:t>
            </a:r>
          </a:p>
          <a:p>
            <a:pPr algn="l">
              <a:spcAft>
                <a:spcPts val="400"/>
              </a:spcAft>
            </a:pPr>
            <a:r>
              <a:rPr sz="1400" b="1">
                <a:solidFill>
                  <a:srgbClr val="009900"/>
                </a:solidFill>
                <a:latin typeface="Arial"/>
              </a:rPr>
              <a:t>All four points plotted correctly, within half a small square (2); two or three points correct (1).</a:t>
            </a:r>
          </a:p>
          <a:p>
            <a:pPr algn="l">
              <a:spcAft>
                <a:spcPts val="400"/>
              </a:spcAft>
            </a:pPr>
            <a:r>
              <a:rPr sz="1400" b="1">
                <a:solidFill>
                  <a:srgbClr val="009900"/>
                </a:solidFill>
                <a:latin typeface="Arial"/>
              </a:rPr>
              <a:t>A smooth curve through the points, not dot to dot with a ruler (1).</a:t>
            </a:r>
          </a:p>
          <a:p>
            <a:pPr algn="l">
              <a:spcAft>
                <a:spcPts val="400"/>
              </a:spcAft>
            </a:pPr>
            <a:r>
              <a:rPr sz="1300" b="0">
                <a:solidFill>
                  <a:srgbClr val="009900"/>
                </a:solidFill>
                <a:latin typeface="Arial"/>
              </a:rPr>
              <a:t>Allow the curve to start at (0, 0).</a:t>
            </a:r>
          </a:p>
        </p:txBody>
      </p:sp>
      <p:sp>
        <p:nvSpPr>
          <p:cNvPr id="11" name="TextBox 10"/>
          <p:cNvSpPr txBox="1"/>
          <p:nvPr/>
        </p:nvSpPr>
        <p:spPr>
          <a:xfrm>
            <a:off x="685800" y="4852442"/>
            <a:ext cx="6675120" cy="2987273"/>
          </a:xfrm>
          <a:prstGeom prst="rect">
            <a:avLst/>
          </a:prstGeom>
          <a:noFill/>
        </p:spPr>
        <p:txBody>
          <a:bodyPr wrap="square" lIns="0" rIns="0" tIns="0" bIns="0" anchor="t">
            <a:spAutoFit/>
          </a:bodyPr>
          <a:lstStyle/>
          <a:p>
            <a:pPr algn="l">
              <a:spcAft>
                <a:spcPts val="400"/>
              </a:spcAft>
            </a:pPr>
            <a:r>
              <a:rPr sz="1400" b="0">
                <a:solidFill>
                  <a:srgbClr val="000000"/>
                </a:solidFill>
                <a:latin typeface="Arial"/>
              </a:rPr>
              <a:t>(b)</a:t>
            </a:r>
          </a:p>
          <a:p>
            <a:pPr algn="l">
              <a:spcAft>
                <a:spcPts val="400"/>
              </a:spcAft>
            </a:pPr>
            <a:r>
              <a:rPr sz="1400" b="1">
                <a:solidFill>
                  <a:srgbClr val="009900"/>
                </a:solidFill>
                <a:latin typeface="Arial"/>
              </a:rPr>
              <a:t>36 minutes = 36 ÷ 60 = 0.6 hours (1)</a:t>
            </a:r>
          </a:p>
          <a:p>
            <a:pPr algn="l">
              <a:spcAft>
                <a:spcPts val="400"/>
              </a:spcAft>
            </a:pPr>
            <a:r>
              <a:rPr sz="1400" b="1">
                <a:solidFill>
                  <a:srgbClr val="009900"/>
                </a:solidFill>
                <a:latin typeface="Arial"/>
              </a:rPr>
              <a:t>Rate = 6 ÷ 0.6 (1) = 10 mm per hour (1)</a:t>
            </a:r>
          </a:p>
          <a:p>
            <a:pPr algn="l">
              <a:spcAft>
                <a:spcPts val="400"/>
              </a:spcAft>
            </a:pPr>
            <a:r>
              <a:rPr sz="1300" b="0">
                <a:solidFill>
                  <a:srgbClr val="009900"/>
                </a:solidFill>
                <a:latin typeface="Arial"/>
              </a:rPr>
              <a:t>Allow the route 6 ÷ 36 = 0.167 mm per minute (1), × 60 (1) = 10 (1). Allow 0.17 mm per minute with no conversion for 1 mark only.</a:t>
            </a:r>
          </a:p>
          <a:p>
            <a:pPr algn="l">
              <a:spcAft>
                <a:spcPts val="400"/>
              </a:spcAft>
            </a:pPr>
            <a:r>
              <a:rPr sz="1300" b="1">
                <a:solidFill>
                  <a:srgbClr val="000000"/>
                </a:solidFill>
                <a:latin typeface="Arial"/>
              </a:rPr>
              <a:t>Model answer: </a:t>
            </a:r>
            <a:r>
              <a:rPr sz="1300" b="1">
                <a:solidFill>
                  <a:srgbClr val="009900"/>
                </a:solidFill>
                <a:latin typeface="Arial"/>
              </a:rPr>
              <a:t>36 minutes = 0.6 hours. 6 ÷ 0.6 = 10 mm per hour.</a:t>
            </a:r>
          </a:p>
          <a:p>
            <a:pPr algn="l">
              <a:spcAft>
                <a:spcPts val="400"/>
              </a:spcAft>
            </a:pPr>
            <a:r>
              <a:rPr sz="1400" b="0">
                <a:solidFill>
                  <a:srgbClr val="000000"/>
                </a:solidFill>
                <a:latin typeface="Arial"/>
              </a:rPr>
              <a:t>(c)</a:t>
            </a:r>
          </a:p>
          <a:p>
            <a:pPr algn="l">
              <a:spcAft>
                <a:spcPts val="400"/>
              </a:spcAft>
            </a:pPr>
            <a:r>
              <a:rPr sz="1400" b="1">
                <a:solidFill>
                  <a:srgbClr val="009900"/>
                </a:solidFill>
                <a:latin typeface="Arial"/>
              </a:rPr>
              <a:t>Uses a pair of values, for example 2 mm takes 4 minutes but 4 mm takes 16 minutes (or 4 mm → 16 and 8 mm → 64) (1).</a:t>
            </a:r>
          </a:p>
          <a:p>
            <a:pPr algn="l">
              <a:spcAft>
                <a:spcPts val="400"/>
              </a:spcAft>
            </a:pPr>
            <a:r>
              <a:rPr sz="1400" b="1">
                <a:solidFill>
                  <a:srgbClr val="009900"/>
                </a:solidFill>
                <a:latin typeface="Arial"/>
              </a:rPr>
              <a:t>So twice the thickness takes four times as long, not twice as long (1).</a:t>
            </a:r>
          </a:p>
          <a:p>
            <a:pPr algn="l">
              <a:spcAft>
                <a:spcPts val="400"/>
              </a:spcAft>
            </a:pPr>
            <a:r>
              <a:rPr sz="1300" b="1">
                <a:solidFill>
                  <a:srgbClr val="000000"/>
                </a:solidFill>
                <a:latin typeface="Arial"/>
              </a:rPr>
              <a:t>Model answer: </a:t>
            </a:r>
            <a:r>
              <a:rPr sz="1300" b="1">
                <a:solidFill>
                  <a:srgbClr val="009900"/>
                </a:solidFill>
                <a:latin typeface="Arial"/>
              </a:rPr>
              <a:t>A 2 mm layer takes 4 minutes, but a 4 mm layer takes 16 minutes. Doubling the thickness makes the time four times as long, not twice as long.</a:t>
            </a:r>
          </a:p>
        </p:txBody>
      </p:sp>
      <p:sp>
        <p:nvSpPr>
          <p:cNvPr id="12" name="Rectangle 1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When the kidneys stop working</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7882128" y="1572768"/>
            <a:ext cx="6675120" cy="3892021"/>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a:t>
            </a:r>
          </a:p>
          <a:p>
            <a:pPr algn="l">
              <a:spcAft>
                <a:spcPts val="600"/>
              </a:spcAft>
            </a:pPr>
            <a:r>
              <a:rPr sz="1500" b="1">
                <a:solidFill>
                  <a:srgbClr val="009900"/>
                </a:solidFill>
                <a:latin typeface="Arial"/>
              </a:rPr>
              <a:t>The urea concentration in the plasma is higher (9 compared with 2) (1).</a:t>
            </a:r>
          </a:p>
          <a:p>
            <a:pPr algn="l">
              <a:spcAft>
                <a:spcPts val="600"/>
              </a:spcAft>
            </a:pPr>
            <a:r>
              <a:rPr sz="1500" b="1">
                <a:solidFill>
                  <a:srgbClr val="009900"/>
                </a:solidFill>
                <a:latin typeface="Arial"/>
              </a:rPr>
              <a:t>So the difference in concentration between the liver cell and the plasma is smaller / the concentration gradient is less steep (1).</a:t>
            </a:r>
          </a:p>
          <a:p>
            <a:pPr algn="l">
              <a:spcAft>
                <a:spcPts val="600"/>
              </a:spcAft>
            </a:pPr>
            <a:r>
              <a:rPr sz="1500" b="1">
                <a:solidFill>
                  <a:srgbClr val="009900"/>
                </a:solidFill>
                <a:latin typeface="Arial"/>
              </a:rPr>
              <a:t>So the net movement of urea out of the cells is slower (1).</a:t>
            </a:r>
          </a:p>
          <a:p>
            <a:pPr algn="l">
              <a:spcAft>
                <a:spcPts val="600"/>
              </a:spcAft>
            </a:pPr>
            <a:r>
              <a:rPr sz="1300" b="1">
                <a:solidFill>
                  <a:srgbClr val="000000"/>
                </a:solidFill>
                <a:latin typeface="Arial"/>
              </a:rPr>
              <a:t>Model answer: </a:t>
            </a:r>
            <a:r>
              <a:rPr sz="1300" b="1">
                <a:solidFill>
                  <a:srgbClr val="009900"/>
                </a:solidFill>
                <a:latin typeface="Arial"/>
              </a:rPr>
              <a:t>When the kidneys are not working, there is more urea in the plasma: 9 particles, not 2. The difference in concentration between the liver cell and the plasma is smaller, so the concentration gradient is less steep. The net movement of urea out of the liver cells is slower.</a:t>
            </a:r>
          </a:p>
          <a:p>
            <a:pPr algn="l">
              <a:spcAft>
                <a:spcPts val="600"/>
              </a:spcAft>
            </a:pPr>
            <a:r>
              <a:rPr sz="1500" b="0">
                <a:solidFill>
                  <a:srgbClr val="000000"/>
                </a:solidFill>
                <a:latin typeface="Arial"/>
              </a:rPr>
              <a:t>(b)</a:t>
            </a:r>
          </a:p>
          <a:p>
            <a:pPr algn="l">
              <a:spcAft>
                <a:spcPts val="600"/>
              </a:spcAft>
            </a:pPr>
            <a:r>
              <a:rPr sz="1500" b="1">
                <a:solidFill>
                  <a:srgbClr val="009900"/>
                </a:solidFill>
                <a:latin typeface="Arial"/>
              </a:rPr>
              <a:t>So there is a big difference in urea concentration / a steep concentration gradient between the blood and the liquid, so urea diffuses out of the blood (quickly) (1).</a:t>
            </a:r>
          </a:p>
          <a:p>
            <a:pPr algn="l">
              <a:spcAft>
                <a:spcPts val="600"/>
              </a:spcAft>
            </a:pPr>
            <a:r>
              <a:rPr sz="1300" b="1">
                <a:solidFill>
                  <a:srgbClr val="000000"/>
                </a:solidFill>
                <a:latin typeface="Arial"/>
              </a:rPr>
              <a:t>Model answer: </a:t>
            </a:r>
            <a:r>
              <a:rPr sz="1300" b="1">
                <a:solidFill>
                  <a:srgbClr val="009900"/>
                </a:solidFill>
                <a:latin typeface="Arial"/>
              </a:rPr>
              <a:t>With no urea in the liquid, the concentration gradient between the blood and the liquid is steep, so urea diffuses out of the blood quickly.</a:t>
            </a:r>
          </a:p>
        </p:txBody>
      </p:sp>
      <p:sp>
        <p:nvSpPr>
          <p:cNvPr id="16" name="TextBox 15"/>
          <p:cNvSpPr txBox="1"/>
          <p:nvPr/>
        </p:nvSpPr>
        <p:spPr>
          <a:xfrm>
            <a:off x="7882128" y="5739109"/>
            <a:ext cx="6675120" cy="432054"/>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A kind context: some students may have relatives with kidney disease or on dialysis. Keep it factual. How the kidney and a dialysis machine work is not needed (Biology only).</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Reading a graph</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4625726"/>
          </a:xfrm>
          <a:prstGeom prst="rect">
            <a:avLst/>
          </a:prstGeom>
          <a:noFill/>
        </p:spPr>
        <p:txBody>
          <a:bodyPr wrap="square" lIns="0" rIns="0" tIns="0" bIns="0" anchor="t">
            <a:spAutoFit/>
          </a:bodyPr>
          <a:lstStyle/>
          <a:p>
            <a:pPr algn="l">
              <a:spcAft>
                <a:spcPts val="800"/>
              </a:spcAft>
            </a:pPr>
            <a:r>
              <a:rPr sz="1500" b="0">
                <a:solidFill>
                  <a:srgbClr val="000000"/>
                </a:solidFill>
                <a:latin typeface="Arial"/>
              </a:rPr>
              <a:t>(a)</a:t>
            </a:r>
          </a:p>
          <a:p>
            <a:pPr algn="l">
              <a:spcAft>
                <a:spcPts val="800"/>
              </a:spcAft>
            </a:pPr>
            <a:r>
              <a:rPr sz="1500" b="1">
                <a:solidFill>
                  <a:srgbClr val="009900"/>
                </a:solidFill>
                <a:latin typeface="Arial"/>
              </a:rPr>
              <a:t>30 (units) (1).</a:t>
            </a:r>
          </a:p>
          <a:p>
            <a:pPr algn="l">
              <a:spcAft>
                <a:spcPts val="800"/>
              </a:spcAft>
            </a:pPr>
            <a:r>
              <a:rPr sz="1500" b="0">
                <a:solidFill>
                  <a:srgbClr val="000000"/>
                </a:solidFill>
                <a:latin typeface="Arial"/>
              </a:rPr>
              <a:t>(b)</a:t>
            </a:r>
          </a:p>
          <a:p>
            <a:pPr algn="l">
              <a:spcAft>
                <a:spcPts val="800"/>
              </a:spcAft>
            </a:pPr>
            <a:r>
              <a:rPr sz="1500" b="1">
                <a:solidFill>
                  <a:srgbClr val="009900"/>
                </a:solidFill>
                <a:latin typeface="Arial"/>
              </a:rPr>
              <a:t>As the difference in concentration increases, the rate of diffusion increases (1).</a:t>
            </a:r>
          </a:p>
          <a:p>
            <a:pPr algn="l">
              <a:spcAft>
                <a:spcPts val="800"/>
              </a:spcAft>
            </a:pPr>
            <a:r>
              <a:rPr sz="1500" b="1">
                <a:solidFill>
                  <a:srgbClr val="009900"/>
                </a:solidFill>
                <a:latin typeface="Arial"/>
              </a:rPr>
              <a:t>The rate is (directly) proportional to the difference / a straight line through the origin / doubling the difference doubles the rate (1).</a:t>
            </a:r>
          </a:p>
          <a:p>
            <a:pPr algn="l">
              <a:spcAft>
                <a:spcPts val="800"/>
              </a:spcAft>
            </a:pPr>
            <a:r>
              <a:rPr sz="1300" b="1">
                <a:solidFill>
                  <a:srgbClr val="000000"/>
                </a:solidFill>
                <a:latin typeface="Arial"/>
              </a:rPr>
              <a:t>Model answer: </a:t>
            </a:r>
            <a:r>
              <a:rPr sz="1300" b="1">
                <a:solidFill>
                  <a:srgbClr val="009900"/>
                </a:solidFill>
                <a:latin typeface="Arial"/>
              </a:rPr>
              <a:t>As the difference in concentration increases, the rate of diffusion increases. The line is straight and goes through the origin, so the rate is directly proportional to the difference.</a:t>
            </a:r>
          </a:p>
          <a:p>
            <a:pPr algn="l">
              <a:spcAft>
                <a:spcPts val="800"/>
              </a:spcAft>
            </a:pPr>
            <a:r>
              <a:rPr sz="1500" b="0">
                <a:solidFill>
                  <a:srgbClr val="000000"/>
                </a:solidFill>
                <a:latin typeface="Arial"/>
              </a:rPr>
              <a:t>(c)</a:t>
            </a:r>
          </a:p>
          <a:p>
            <a:pPr algn="l">
              <a:spcAft>
                <a:spcPts val="800"/>
              </a:spcAft>
            </a:pPr>
            <a:r>
              <a:rPr sz="1500" b="1">
                <a:solidFill>
                  <a:srgbClr val="009900"/>
                </a:solidFill>
                <a:latin typeface="Arial"/>
              </a:rPr>
              <a:t>The differences are 60 and 90 units, giving rates of 30 and 45 (1).</a:t>
            </a:r>
          </a:p>
          <a:p>
            <a:pPr algn="l">
              <a:spcAft>
                <a:spcPts val="800"/>
              </a:spcAft>
            </a:pPr>
            <a:r>
              <a:rPr sz="1500" b="1">
                <a:solidFill>
                  <a:srgbClr val="009900"/>
                </a:solidFill>
                <a:latin typeface="Arial"/>
              </a:rPr>
              <a:t>45 ÷ 30 = 1.5 (times) (1).</a:t>
            </a:r>
          </a:p>
          <a:p>
            <a:pPr algn="l">
              <a:spcAft>
                <a:spcPts val="800"/>
              </a:spcAft>
            </a:pPr>
            <a:r>
              <a:rPr sz="1300" b="0">
                <a:solidFill>
                  <a:srgbClr val="009900"/>
                </a:solidFill>
                <a:latin typeface="Arial"/>
              </a:rPr>
              <a:t>Correct answer with no working scores 2.</a:t>
            </a:r>
          </a:p>
          <a:p>
            <a:pPr algn="l">
              <a:spcAft>
                <a:spcPts val="800"/>
              </a:spcAft>
            </a:pPr>
            <a:r>
              <a:rPr sz="1300" b="1">
                <a:solidFill>
                  <a:srgbClr val="000000"/>
                </a:solidFill>
                <a:latin typeface="Arial"/>
              </a:rPr>
              <a:t>Model answer: </a:t>
            </a:r>
            <a:r>
              <a:rPr sz="1300" b="1">
                <a:solidFill>
                  <a:srgbClr val="009900"/>
                </a:solidFill>
                <a:latin typeface="Arial"/>
              </a:rPr>
              <a:t>At rest the difference is 100 − 40 = 60 units, so the rate is 30. During exercise it is 100 − 10 = 90 units, so the rate is 45. 45 ÷ 30 = 1.5 times faster.</a:t>
            </a:r>
          </a:p>
        </p:txBody>
      </p:sp>
      <p:sp>
        <p:nvSpPr>
          <p:cNvPr id="10" name="Rectangle 9"/>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1" name="TextBox 1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12" name="TextBox 1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3" name="TextBox 12"/>
          <p:cNvSpPr txBox="1"/>
          <p:nvPr/>
        </p:nvSpPr>
        <p:spPr>
          <a:xfrm>
            <a:off x="7882128" y="1572768"/>
            <a:ext cx="6675120" cy="6613596"/>
          </a:xfrm>
          <a:prstGeom prst="rect">
            <a:avLst/>
          </a:prstGeom>
          <a:noFill/>
        </p:spPr>
        <p:txBody>
          <a:bodyPr wrap="square" lIns="0" rIns="0" tIns="0" bIns="0" anchor="t">
            <a:spAutoFit/>
          </a:bodyPr>
          <a:lstStyle/>
          <a:p>
            <a:pPr algn="l">
              <a:spcAft>
                <a:spcPts val="400"/>
              </a:spcAft>
            </a:pPr>
            <a:r>
              <a:rPr sz="1350" b="1">
                <a:solidFill>
                  <a:srgbClr val="000000"/>
                </a:solidFill>
                <a:latin typeface="Arial"/>
              </a:rPr>
              <a:t>Level 3 (5–6 marks): </a:t>
            </a:r>
            <a:r>
              <a:rPr sz="1350" b="1">
                <a:solidFill>
                  <a:srgbClr val="009900"/>
                </a:solidFill>
                <a:latin typeface="Arial"/>
              </a:rPr>
              <a:t>A clear, logical explanation that uses the pattern in Task A (twice the distance takes four times as long) to explain that diffusion is fast over very short distances but far too slow over long ones; links this to blood carrying oxygen over the long distance and to capillaries keeping the final diffusion distance short.</a:t>
            </a:r>
          </a:p>
          <a:p>
            <a:pPr algn="l">
              <a:spcAft>
                <a:spcPts val="400"/>
              </a:spcAft>
            </a:pPr>
            <a:r>
              <a:rPr sz="1350" b="1">
                <a:solidFill>
                  <a:srgbClr val="000000"/>
                </a:solidFill>
                <a:latin typeface="Arial"/>
              </a:rPr>
              <a:t>Level 2 (3–4 marks): </a:t>
            </a:r>
            <a:r>
              <a:rPr sz="1350" b="1">
                <a:solidFill>
                  <a:srgbClr val="009900"/>
                </a:solidFill>
                <a:latin typeface="Arial"/>
              </a:rPr>
              <a:t>Explains that diffusion is slow over long distances and that blood carries oxygen, or that capillaries make the distance short, with some use of Task A. Some links are missing.</a:t>
            </a:r>
          </a:p>
          <a:p>
            <a:pPr algn="l">
              <a:spcAft>
                <a:spcPts val="400"/>
              </a:spcAft>
            </a:pPr>
            <a:r>
              <a:rPr sz="1350" b="1">
                <a:solidFill>
                  <a:srgbClr val="000000"/>
                </a:solidFill>
                <a:latin typeface="Arial"/>
              </a:rPr>
              <a:t>Level 1 (1–2 marks): </a:t>
            </a:r>
            <a:r>
              <a:rPr sz="1350" b="1">
                <a:solidFill>
                  <a:srgbClr val="009900"/>
                </a:solidFill>
                <a:latin typeface="Arial"/>
              </a:rPr>
              <a:t>Simple statements, such as “diffusion is slow” or “blood carries oxygen”, with little or no link to distance.</a:t>
            </a:r>
          </a:p>
          <a:p>
            <a:pPr algn="l">
              <a:spcAft>
                <a:spcPts val="400"/>
              </a:spcAft>
            </a:pPr>
            <a:r>
              <a:rPr sz="1350" b="1">
                <a:solidFill>
                  <a:srgbClr val="000000"/>
                </a:solidFill>
                <a:latin typeface="Arial"/>
              </a:rPr>
              <a:t>0 marks: </a:t>
            </a:r>
            <a:r>
              <a:rPr sz="1350" b="1">
                <a:solidFill>
                  <a:srgbClr val="009900"/>
                </a:solidFill>
                <a:latin typeface="Arial"/>
              </a:rPr>
              <a:t>No relevant content.</a:t>
            </a:r>
          </a:p>
          <a:p>
            <a:pPr algn="l">
              <a:spcAft>
                <a:spcPts val="400"/>
              </a:spcAft>
            </a:pPr>
            <a:r>
              <a:rPr sz="1350" b="1">
                <a:solidFill>
                  <a:srgbClr val="000000"/>
                </a:solidFill>
                <a:latin typeface="Arial"/>
              </a:rPr>
              <a:t>Indicative content: </a:t>
            </a:r>
            <a:r>
              <a:rPr sz="1350" b="1">
                <a:solidFill>
                  <a:srgbClr val="009900"/>
                </a:solidFill>
                <a:latin typeface="Arial"/>
              </a:rPr>
              <a:t>in Task A, twice the distance takes four times as long; so the time for diffusion rises very steeply with distance; over about 0.1 mm diffusion is very fast; over 1 metre diffusion alone would take far too long (using the Task A pattern, 1000 mm is 125 times 8 mm, so about 125 × 125 × 64 minutes: about 2 years in the jelly); cells need a constant supply of oxygen for respiration, which releases energy; the blood carries oxygen quickly over long distances (it is pumped by the heart); capillaries come within about 0.1 mm of every cell, so the last part of the journey, by diffusion, is short and fast; cells use oxygen, so the concentration gradient between the blood and the cells stays steep.</a:t>
            </a:r>
          </a:p>
          <a:p>
            <a:pPr algn="l">
              <a:spcAft>
                <a:spcPts val="400"/>
              </a:spcAft>
            </a:pPr>
            <a:r>
              <a:rPr sz="1300" b="0">
                <a:solidFill>
                  <a:srgbClr val="009900"/>
                </a:solidFill>
                <a:latin typeface="Arial"/>
              </a:rPr>
              <a:t>Do not accept “blood diffuses to the toes” or “energy is made”.</a:t>
            </a:r>
          </a:p>
          <a:p>
            <a:pPr algn="l">
              <a:spcAft>
                <a:spcPts val="400"/>
              </a:spcAft>
            </a:pPr>
            <a:r>
              <a:rPr sz="1350" b="1">
                <a:solidFill>
                  <a:srgbClr val="000000"/>
                </a:solidFill>
                <a:latin typeface="Arial"/>
              </a:rPr>
              <a:t>Model answer (Level 3): </a:t>
            </a:r>
            <a:r>
              <a:rPr sz="1350" b="1">
                <a:solidFill>
                  <a:srgbClr val="009900"/>
                </a:solidFill>
                <a:latin typeface="Arial"/>
              </a:rPr>
              <a:t>Task A shows that when the distance doubles, the time for diffusion is four times as long. So diffusion is very fast over a tiny distance like 0.1 mm, but far too slow over a long distance. Using the pattern in Task A, diffusion over 1 metre would take years, and the cells in the toes would not get the oxygen they need for respiration. So the blood carries oxygen quickly from the lungs to the toes, pumped by the heart. Capillaries pass within about 0.1 mm of every cell, so the oxygen only has to diffuse a very short distance, from the blood into the cell. The cells keep using oxygen, so the concentration gradient stays steep and diffusion stays fast.</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Alternative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3409632"/>
          </a:xfrm>
          <a:prstGeom prst="rect">
            <a:avLst/>
          </a:prstGeom>
          <a:noFill/>
        </p:spPr>
        <p:txBody>
          <a:bodyPr wrap="square" lIns="0" rIns="0" tIns="0" bIns="0" anchor="t">
            <a:spAutoFit/>
          </a:bodyPr>
          <a:lstStyle/>
          <a:p>
            <a:pPr algn="l" marL="256032" indent="-256032">
              <a:spcAft>
                <a:spcPts val="200"/>
              </a:spcAft>
              <a:buClr>
                <a:srgbClr val="223A5A"/>
              </a:buClr>
              <a:buSzPct val="120000"/>
              <a:buFont typeface="Arial"/>
              <a:buChar char="•"/>
            </a:pPr>
            <a:r>
              <a:rPr sz="1450" b="1">
                <a:solidFill>
                  <a:srgbClr val="000000"/>
                </a:solidFill>
                <a:latin typeface="Arial"/>
              </a:rPr>
              <a:t>Diffusion</a:t>
            </a:r>
            <a:r>
              <a:rPr sz="1450" b="0">
                <a:solidFill>
                  <a:srgbClr val="000000"/>
                </a:solidFill>
                <a:latin typeface="Arial"/>
              </a:rPr>
              <a:t> is the net movement of particles from an area of higher concentration to an area of lower concentration.</a:t>
            </a:r>
          </a:p>
          <a:p>
            <a:pPr algn="l" marL="256032" indent="-256032">
              <a:spcAft>
                <a:spcPts val="200"/>
              </a:spcAft>
              <a:buClr>
                <a:srgbClr val="223A5A"/>
              </a:buClr>
              <a:buSzPct val="120000"/>
              <a:buFont typeface="Arial"/>
              <a:buChar char="•"/>
            </a:pPr>
            <a:r>
              <a:rPr sz="1450" b="1">
                <a:solidFill>
                  <a:srgbClr val="000000"/>
                </a:solidFill>
                <a:latin typeface="Arial"/>
              </a:rPr>
              <a:t>Concentration</a:t>
            </a:r>
            <a:r>
              <a:rPr sz="1450" b="0">
                <a:solidFill>
                  <a:srgbClr val="000000"/>
                </a:solidFill>
                <a:latin typeface="Arial"/>
              </a:rPr>
              <a:t> is the amount of a substance in a given volume.</a:t>
            </a:r>
          </a:p>
          <a:p>
            <a:pPr algn="l" marL="256032" indent="-256032">
              <a:spcAft>
                <a:spcPts val="200"/>
              </a:spcAft>
              <a:buClr>
                <a:srgbClr val="223A5A"/>
              </a:buClr>
              <a:buSzPct val="120000"/>
              <a:buFont typeface="Arial"/>
              <a:buChar char="•"/>
            </a:pPr>
            <a:r>
              <a:rPr sz="1450" b="0">
                <a:solidFill>
                  <a:srgbClr val="000000"/>
                </a:solidFill>
                <a:latin typeface="Arial"/>
              </a:rPr>
              <a:t>Particles move at </a:t>
            </a:r>
            <a:r>
              <a:rPr sz="1450" b="1">
                <a:solidFill>
                  <a:srgbClr val="000000"/>
                </a:solidFill>
                <a:latin typeface="Arial"/>
              </a:rPr>
              <a:t>random</a:t>
            </a:r>
            <a:r>
              <a:rPr sz="1450" b="0">
                <a:solidFill>
                  <a:srgbClr val="000000"/>
                </a:solidFill>
                <a:latin typeface="Arial"/>
              </a:rPr>
              <a:t>, all the time. Diffusion needs </a:t>
            </a:r>
            <a:r>
              <a:rPr sz="1450" b="1">
                <a:solidFill>
                  <a:srgbClr val="000000"/>
                </a:solidFill>
                <a:latin typeface="Arial"/>
              </a:rPr>
              <a:t>no energy</a:t>
            </a:r>
            <a:r>
              <a:rPr sz="1450" b="0">
                <a:solidFill>
                  <a:srgbClr val="000000"/>
                </a:solidFill>
                <a:latin typeface="Arial"/>
              </a:rPr>
              <a:t> from respiration.</a:t>
            </a:r>
          </a:p>
          <a:p>
            <a:pPr algn="l" marL="256032" indent="-256032">
              <a:spcAft>
                <a:spcPts val="200"/>
              </a:spcAft>
              <a:buClr>
                <a:srgbClr val="223A5A"/>
              </a:buClr>
              <a:buSzPct val="120000"/>
              <a:buFont typeface="Arial"/>
              <a:buChar char="•"/>
            </a:pPr>
            <a:r>
              <a:rPr sz="1450" b="0">
                <a:solidFill>
                  <a:srgbClr val="000000"/>
                </a:solidFill>
                <a:latin typeface="Arial"/>
              </a:rPr>
              <a:t>Diffusion happens in </a:t>
            </a:r>
            <a:r>
              <a:rPr sz="1450" b="1">
                <a:solidFill>
                  <a:srgbClr val="000000"/>
                </a:solidFill>
                <a:latin typeface="Arial"/>
              </a:rPr>
              <a:t>gases</a:t>
            </a:r>
            <a:r>
              <a:rPr sz="1450" b="0">
                <a:solidFill>
                  <a:srgbClr val="000000"/>
                </a:solidFill>
                <a:latin typeface="Arial"/>
              </a:rPr>
              <a:t> and in </a:t>
            </a:r>
            <a:r>
              <a:rPr sz="1450" b="1">
                <a:solidFill>
                  <a:srgbClr val="000000"/>
                </a:solidFill>
                <a:latin typeface="Arial"/>
              </a:rPr>
              <a:t>solutions</a:t>
            </a:r>
            <a:r>
              <a:rPr sz="1450" b="0">
                <a:solidFill>
                  <a:srgbClr val="000000"/>
                </a:solidFill>
                <a:latin typeface="Arial"/>
              </a:rPr>
              <a:t>.</a:t>
            </a:r>
          </a:p>
          <a:p>
            <a:pPr algn="l" marL="256032" indent="-256032">
              <a:spcAft>
                <a:spcPts val="200"/>
              </a:spcAft>
              <a:buClr>
                <a:srgbClr val="223A5A"/>
              </a:buClr>
              <a:buSzPct val="120000"/>
              <a:buFont typeface="Arial"/>
              <a:buChar char="•"/>
            </a:pPr>
            <a:r>
              <a:rPr sz="1450" b="0">
                <a:solidFill>
                  <a:srgbClr val="000000"/>
                </a:solidFill>
                <a:latin typeface="Arial"/>
              </a:rPr>
              <a:t>When the particles are evenly spread, they </a:t>
            </a:r>
            <a:r>
              <a:rPr sz="1450" b="1">
                <a:solidFill>
                  <a:srgbClr val="000000"/>
                </a:solidFill>
                <a:latin typeface="Arial"/>
              </a:rPr>
              <a:t>keep moving</a:t>
            </a:r>
            <a:r>
              <a:rPr sz="1450" b="0">
                <a:solidFill>
                  <a:srgbClr val="000000"/>
                </a:solidFill>
                <a:latin typeface="Arial"/>
              </a:rPr>
              <a:t>, but there is no net movement.</a:t>
            </a:r>
          </a:p>
          <a:p>
            <a:pPr algn="l" marL="256032" indent="-256032">
              <a:spcAft>
                <a:spcPts val="200"/>
              </a:spcAft>
              <a:buClr>
                <a:srgbClr val="223A5A"/>
              </a:buClr>
              <a:buSzPct val="120000"/>
              <a:buFont typeface="Arial"/>
              <a:buChar char="•"/>
            </a:pPr>
            <a:r>
              <a:rPr sz="1450" b="1">
                <a:solidFill>
                  <a:srgbClr val="000000"/>
                </a:solidFill>
                <a:latin typeface="Arial"/>
              </a:rPr>
              <a:t>Oxygen</a:t>
            </a:r>
            <a:r>
              <a:rPr sz="1450" b="0">
                <a:solidFill>
                  <a:srgbClr val="000000"/>
                </a:solidFill>
                <a:latin typeface="Arial"/>
              </a:rPr>
              <a:t> diffuses from the blood into body cells. </a:t>
            </a:r>
            <a:r>
              <a:rPr sz="1450" b="1">
                <a:solidFill>
                  <a:srgbClr val="000000"/>
                </a:solidFill>
                <a:latin typeface="Arial"/>
              </a:rPr>
              <a:t>Carbon dioxide</a:t>
            </a:r>
            <a:r>
              <a:rPr sz="1450" b="0">
                <a:solidFill>
                  <a:srgbClr val="000000"/>
                </a:solidFill>
                <a:latin typeface="Arial"/>
              </a:rPr>
              <a:t> diffuses out of body cells into the blood.</a:t>
            </a:r>
          </a:p>
          <a:p>
            <a:pPr algn="l" marL="256032" indent="-256032">
              <a:spcAft>
                <a:spcPts val="200"/>
              </a:spcAft>
              <a:buClr>
                <a:srgbClr val="223A5A"/>
              </a:buClr>
              <a:buSzPct val="120000"/>
              <a:buFont typeface="Arial"/>
              <a:buChar char="•"/>
            </a:pPr>
            <a:r>
              <a:rPr sz="1450" b="1">
                <a:solidFill>
                  <a:srgbClr val="000000"/>
                </a:solidFill>
                <a:latin typeface="Arial"/>
              </a:rPr>
              <a:t>Urea</a:t>
            </a:r>
            <a:r>
              <a:rPr sz="1450" b="0">
                <a:solidFill>
                  <a:srgbClr val="000000"/>
                </a:solidFill>
                <a:latin typeface="Arial"/>
              </a:rPr>
              <a:t> is a waste product. It diffuses from cells into the blood plasma. The </a:t>
            </a:r>
            <a:r>
              <a:rPr sz="1450" b="1">
                <a:solidFill>
                  <a:srgbClr val="000000"/>
                </a:solidFill>
                <a:latin typeface="Arial"/>
              </a:rPr>
              <a:t>kidneys</a:t>
            </a:r>
            <a:r>
              <a:rPr sz="1450" b="0">
                <a:solidFill>
                  <a:srgbClr val="000000"/>
                </a:solidFill>
                <a:latin typeface="Arial"/>
              </a:rPr>
              <a:t> remove it.</a:t>
            </a:r>
          </a:p>
          <a:p>
            <a:pPr algn="l" marL="256032" indent="-256032">
              <a:spcAft>
                <a:spcPts val="200"/>
              </a:spcAft>
              <a:buClr>
                <a:srgbClr val="223A5A"/>
              </a:buClr>
              <a:buSzPct val="120000"/>
              <a:buFont typeface="Arial"/>
              <a:buChar char="•"/>
            </a:pPr>
            <a:r>
              <a:rPr sz="1450" b="0">
                <a:solidFill>
                  <a:srgbClr val="000000"/>
                </a:solidFill>
                <a:latin typeface="Arial"/>
              </a:rPr>
              <a:t>Diffusion is </a:t>
            </a:r>
            <a:r>
              <a:rPr sz="1450" b="1">
                <a:solidFill>
                  <a:srgbClr val="000000"/>
                </a:solidFill>
                <a:latin typeface="Arial"/>
              </a:rPr>
              <a:t>faster</a:t>
            </a:r>
            <a:r>
              <a:rPr sz="1450" b="0">
                <a:solidFill>
                  <a:srgbClr val="000000"/>
                </a:solidFill>
                <a:latin typeface="Arial"/>
              </a:rPr>
              <a:t> with a bigger difference in concentration, a higher temperature, a larger surface area and a shorter distance (a thinner membrane). The opposite of each makes it </a:t>
            </a:r>
            <a:r>
              <a:rPr sz="1450" b="1">
                <a:solidFill>
                  <a:srgbClr val="000000"/>
                </a:solidFill>
                <a:latin typeface="Arial"/>
              </a:rPr>
              <a:t>slower</a:t>
            </a:r>
            <a:r>
              <a:rPr sz="1450" b="0">
                <a:solidFill>
                  <a:srgbClr val="000000"/>
                </a:solidFill>
                <a:latin typeface="Arial"/>
              </a:rPr>
              <a:t>.</a:t>
            </a:r>
          </a:p>
        </p:txBody>
      </p:sp>
      <p:pic>
        <p:nvPicPr>
          <p:cNvPr id="10" name="Picture 9" descr="Key facts. A real beaker (left) and a particle diagram (right)."/>
          <p:cNvPicPr>
            <a:picLocks noChangeAspect="1"/>
          </p:cNvPicPr>
          <p:nvPr/>
        </p:nvPicPr>
        <p:blipFill>
          <a:blip r:embed="rId2"/>
          <a:stretch>
            <a:fillRect/>
          </a:stretch>
        </p:blipFill>
        <p:spPr>
          <a:xfrm>
            <a:off x="1534808" y="5119560"/>
            <a:ext cx="4977102" cy="2583116"/>
          </a:xfrm>
          <a:prstGeom prst="rect">
            <a:avLst/>
          </a:prstGeom>
        </p:spPr>
      </p:pic>
      <p:sp>
        <p:nvSpPr>
          <p:cNvPr id="11" name="TextBox 10"/>
          <p:cNvSpPr txBox="1"/>
          <p:nvPr/>
        </p:nvSpPr>
        <p:spPr>
          <a:xfrm>
            <a:off x="685800" y="7748397"/>
            <a:ext cx="6675120" cy="224028"/>
          </a:xfrm>
          <a:prstGeom prst="rect">
            <a:avLst/>
          </a:prstGeom>
          <a:noFill/>
        </p:spPr>
        <p:txBody>
          <a:bodyPr wrap="square" lIns="0" rIns="0" tIns="0" bIns="0" anchor="t">
            <a:spAutoFit/>
          </a:bodyPr>
          <a:lstStyle/>
          <a:p>
            <a:pPr algn="ctr">
              <a:spcAft>
                <a:spcPts val="0"/>
              </a:spcAft>
            </a:pPr>
            <a:r>
              <a:rPr sz="1200" b="0">
                <a:solidFill>
                  <a:srgbClr val="5A5A5A"/>
                </a:solidFill>
                <a:latin typeface="Arial"/>
              </a:rPr>
              <a:t>A real beaker (left) and a particle diagram (right).</a:t>
            </a:r>
          </a:p>
        </p:txBody>
      </p:sp>
      <p:sp>
        <p:nvSpPr>
          <p:cNvPr id="12" name="TextBox 11"/>
          <p:cNvSpPr txBox="1"/>
          <p:nvPr/>
        </p:nvSpPr>
        <p:spPr>
          <a:xfrm>
            <a:off x="685800" y="8018145"/>
            <a:ext cx="6675120" cy="238886"/>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Real particles are far too small to see. The dots are a model.</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6" name="TextBox 15"/>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and 3</a:t>
            </a:r>
          </a:p>
        </p:txBody>
      </p:sp>
      <p:sp>
        <p:nvSpPr>
          <p:cNvPr id="17" name="TextBox 16"/>
          <p:cNvSpPr txBox="1"/>
          <p:nvPr/>
        </p:nvSpPr>
        <p:spPr>
          <a:xfrm>
            <a:off x="7882128" y="157276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next to each number.</a:t>
            </a:r>
          </a:p>
        </p:txBody>
      </p:sp>
      <p:sp>
        <p:nvSpPr>
          <p:cNvPr id="18" name="Rectangle 17"/>
          <p:cNvSpPr/>
          <p:nvPr/>
        </p:nvSpPr>
        <p:spPr>
          <a:xfrm>
            <a:off x="8156448" y="1905380"/>
            <a:ext cx="6126480" cy="731520"/>
          </a:xfrm>
          <a:prstGeom prst="rect">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8247888" y="195110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higher concentration</a:t>
            </a:r>
          </a:p>
        </p:txBody>
      </p:sp>
      <p:sp>
        <p:nvSpPr>
          <p:cNvPr id="20" name="TextBox 19"/>
          <p:cNvSpPr txBox="1"/>
          <p:nvPr/>
        </p:nvSpPr>
        <p:spPr>
          <a:xfrm>
            <a:off x="11219688" y="195110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lower concentration</a:t>
            </a:r>
          </a:p>
        </p:txBody>
      </p:sp>
      <p:sp>
        <p:nvSpPr>
          <p:cNvPr id="21" name="TextBox 20"/>
          <p:cNvSpPr txBox="1"/>
          <p:nvPr/>
        </p:nvSpPr>
        <p:spPr>
          <a:xfrm>
            <a:off x="8247888" y="227114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particle</a:t>
            </a:r>
          </a:p>
        </p:txBody>
      </p:sp>
      <p:sp>
        <p:nvSpPr>
          <p:cNvPr id="22" name="TextBox 21"/>
          <p:cNvSpPr txBox="1"/>
          <p:nvPr/>
        </p:nvSpPr>
        <p:spPr>
          <a:xfrm>
            <a:off x="11219688" y="227114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net movement</a:t>
            </a:r>
          </a:p>
        </p:txBody>
      </p:sp>
      <p:pic>
        <p:nvPicPr>
          <p:cNvPr id="23" name="Picture 22" descr="net movement."/>
          <p:cNvPicPr>
            <a:picLocks noChangeAspect="1"/>
          </p:cNvPicPr>
          <p:nvPr/>
        </p:nvPicPr>
        <p:blipFill>
          <a:blip r:embed="rId3"/>
          <a:stretch>
            <a:fillRect/>
          </a:stretch>
        </p:blipFill>
        <p:spPr>
          <a:xfrm>
            <a:off x="8407438" y="2819781"/>
            <a:ext cx="5624499" cy="3835908"/>
          </a:xfrm>
          <a:prstGeom prst="rect">
            <a:avLst/>
          </a:prstGeom>
        </p:spPr>
      </p:pic>
      <p:sp>
        <p:nvSpPr>
          <p:cNvPr id="24" name="TextBox 23"/>
          <p:cNvSpPr txBox="1"/>
          <p:nvPr/>
        </p:nvSpPr>
        <p:spPr>
          <a:xfrm>
            <a:off x="8019288" y="683856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25" name="Rectangle 24"/>
          <p:cNvSpPr/>
          <p:nvPr/>
        </p:nvSpPr>
        <p:spPr>
          <a:xfrm>
            <a:off x="8366760" y="7085457"/>
            <a:ext cx="2834640" cy="10972"/>
          </a:xfrm>
          <a:prstGeom prst="rect">
            <a:avLst/>
          </a:prstGeom>
          <a:solidFill>
            <a:srgbClr val="000000"/>
          </a:solidFill>
          <a:ln>
            <a:noFill/>
          </a:ln>
          <a:effectLst/>
        </p:spPr>
        <p:txBody>
          <a:bodyPr rtlCol="0" anchor="ctr"/>
          <a:lstStyle/>
          <a:p>
            <a:pPr algn="ctr"/>
          </a:p>
        </p:txBody>
      </p:sp>
      <p:sp>
        <p:nvSpPr>
          <p:cNvPr id="26" name="TextBox 25"/>
          <p:cNvSpPr txBox="1"/>
          <p:nvPr/>
        </p:nvSpPr>
        <p:spPr>
          <a:xfrm>
            <a:off x="8019288" y="7496937"/>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27" name="Rectangle 26"/>
          <p:cNvSpPr/>
          <p:nvPr/>
        </p:nvSpPr>
        <p:spPr>
          <a:xfrm>
            <a:off x="8366760" y="7743825"/>
            <a:ext cx="2834640" cy="10972"/>
          </a:xfrm>
          <a:prstGeom prst="rect">
            <a:avLst/>
          </a:prstGeom>
          <a:solidFill>
            <a:srgbClr val="000000"/>
          </a:solidFill>
          <a:ln>
            <a:noFill/>
          </a:ln>
          <a:effectLst/>
        </p:spPr>
        <p:txBody>
          <a:bodyPr rtlCol="0" anchor="ctr"/>
          <a:lstStyle/>
          <a:p>
            <a:pPr algn="ctr"/>
          </a:p>
        </p:txBody>
      </p:sp>
      <p:sp>
        <p:nvSpPr>
          <p:cNvPr id="28" name="TextBox 27"/>
          <p:cNvSpPr txBox="1"/>
          <p:nvPr/>
        </p:nvSpPr>
        <p:spPr>
          <a:xfrm>
            <a:off x="11356848" y="683856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29" name="Rectangle 28"/>
          <p:cNvSpPr/>
          <p:nvPr/>
        </p:nvSpPr>
        <p:spPr>
          <a:xfrm>
            <a:off x="11704320" y="7085457"/>
            <a:ext cx="2834640" cy="10972"/>
          </a:xfrm>
          <a:prstGeom prst="rect">
            <a:avLst/>
          </a:prstGeom>
          <a:solidFill>
            <a:srgbClr val="000000"/>
          </a:solidFill>
          <a:ln>
            <a:noFill/>
          </a:ln>
          <a:effectLst/>
        </p:spPr>
        <p:txBody>
          <a:bodyPr rtlCol="0" anchor="ctr"/>
          <a:lstStyle/>
          <a:p>
            <a:pPr algn="ctr"/>
          </a:p>
        </p:txBody>
      </p:sp>
      <p:sp>
        <p:nvSpPr>
          <p:cNvPr id="30" name="TextBox 29"/>
          <p:cNvSpPr txBox="1"/>
          <p:nvPr/>
        </p:nvSpPr>
        <p:spPr>
          <a:xfrm>
            <a:off x="11356848" y="7496937"/>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31" name="Rectangle 30"/>
          <p:cNvSpPr/>
          <p:nvPr/>
        </p:nvSpPr>
        <p:spPr>
          <a:xfrm>
            <a:off x="11704320" y="7743825"/>
            <a:ext cx="2834640" cy="10972"/>
          </a:xfrm>
          <a:prstGeom prst="rect">
            <a:avLst/>
          </a:prstGeom>
          <a:solidFill>
            <a:srgbClr val="000000"/>
          </a:solidFill>
          <a:ln>
            <a:noFill/>
          </a:ln>
          <a:effectLst/>
        </p:spPr>
        <p:txBody>
          <a:bodyPr rtlCol="0" anchor="ctr"/>
          <a:lstStyle/>
          <a:p>
            <a:pPr algn="ctr"/>
          </a:p>
        </p:txBody>
      </p:sp>
      <p:sp>
        <p:nvSpPr>
          <p:cNvPr id="32" name="TextBox 31"/>
          <p:cNvSpPr txBox="1"/>
          <p:nvPr/>
        </p:nvSpPr>
        <p:spPr>
          <a:xfrm>
            <a:off x="7882128" y="8018145"/>
            <a:ext cx="6675120" cy="238886"/>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Tip: look at where the dots are crowded.</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L8 Alternative worksheet: Diffusion</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7" name="Rectangle 6"/>
          <p:cNvSpPr/>
          <p:nvPr/>
        </p:nvSpPr>
        <p:spPr>
          <a:xfrm>
            <a:off x="548640" y="1143000"/>
            <a:ext cx="6949440" cy="393192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up</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723794"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and 6</a:t>
            </a:r>
          </a:p>
        </p:txBody>
      </p:sp>
      <p:sp>
        <p:nvSpPr>
          <p:cNvPr id="11" name="TextBox 10"/>
          <p:cNvSpPr txBox="1"/>
          <p:nvPr/>
        </p:nvSpPr>
        <p:spPr>
          <a:xfrm>
            <a:off x="685800" y="1554480"/>
            <a:ext cx="6675120" cy="32004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what it means.</a:t>
            </a:r>
          </a:p>
        </p:txBody>
      </p:sp>
      <p:sp>
        <p:nvSpPr>
          <p:cNvPr id="12" name="Rectangle 11"/>
          <p:cNvSpPr/>
          <p:nvPr/>
        </p:nvSpPr>
        <p:spPr>
          <a:xfrm>
            <a:off x="731520" y="1984248"/>
            <a:ext cx="1417320" cy="512064"/>
          </a:xfrm>
          <a:prstGeom prst="rect">
            <a:avLst/>
          </a:prstGeom>
          <a:solidFill>
            <a:srgbClr val="FFFFFF"/>
          </a:solidFill>
          <a:ln w="12700">
            <a:solidFill>
              <a:srgbClr val="000000"/>
            </a:solidFill>
          </a:ln>
          <a:effectLst/>
        </p:spPr>
        <p:txBody>
          <a:bodyPr rtlCol="0" anchor="ctr"/>
          <a:lstStyle/>
          <a:p>
            <a:pPr algn="ctr"/>
          </a:p>
        </p:txBody>
      </p:sp>
      <p:sp>
        <p:nvSpPr>
          <p:cNvPr id="13" name="TextBox 12"/>
          <p:cNvSpPr txBox="1"/>
          <p:nvPr/>
        </p:nvSpPr>
        <p:spPr>
          <a:xfrm>
            <a:off x="777240" y="1984248"/>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diffusion</a:t>
            </a:r>
          </a:p>
        </p:txBody>
      </p:sp>
      <p:sp>
        <p:nvSpPr>
          <p:cNvPr id="14" name="Oval 13"/>
          <p:cNvSpPr/>
          <p:nvPr/>
        </p:nvSpPr>
        <p:spPr>
          <a:xfrm>
            <a:off x="2093976" y="2185416"/>
            <a:ext cx="109728" cy="109728"/>
          </a:xfrm>
          <a:prstGeom prst="ellipse">
            <a:avLst/>
          </a:prstGeom>
          <a:solidFill>
            <a:srgbClr val="000000"/>
          </a:solidFill>
          <a:ln>
            <a:noFill/>
          </a:ln>
          <a:effectLst/>
        </p:spPr>
        <p:txBody>
          <a:bodyPr rtlCol="0" anchor="ctr"/>
          <a:lstStyle/>
          <a:p>
            <a:pPr algn="ctr"/>
          </a:p>
        </p:txBody>
      </p:sp>
      <p:sp>
        <p:nvSpPr>
          <p:cNvPr id="15" name="Rectangle 14"/>
          <p:cNvSpPr/>
          <p:nvPr/>
        </p:nvSpPr>
        <p:spPr>
          <a:xfrm>
            <a:off x="3063240" y="1984248"/>
            <a:ext cx="4297679" cy="512064"/>
          </a:xfrm>
          <a:prstGeom prst="rect">
            <a:avLst/>
          </a:prstGeom>
          <a:solidFill>
            <a:srgbClr val="FFFFFF"/>
          </a:solidFill>
          <a:ln w="12700">
            <a:solidFill>
              <a:srgbClr val="000000"/>
            </a:solidFill>
          </a:ln>
          <a:effectLst/>
        </p:spPr>
        <p:txBody>
          <a:bodyPr rtlCol="0" anchor="ctr"/>
          <a:lstStyle/>
          <a:p>
            <a:pPr algn="ctr"/>
          </a:p>
        </p:txBody>
      </p:sp>
      <p:sp>
        <p:nvSpPr>
          <p:cNvPr id="16" name="TextBox 15"/>
          <p:cNvSpPr txBox="1"/>
          <p:nvPr/>
        </p:nvSpPr>
        <p:spPr>
          <a:xfrm>
            <a:off x="3200400" y="1984248"/>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in any direction, with no pattern</a:t>
            </a:r>
          </a:p>
        </p:txBody>
      </p:sp>
      <p:sp>
        <p:nvSpPr>
          <p:cNvPr id="17" name="Oval 16"/>
          <p:cNvSpPr/>
          <p:nvPr/>
        </p:nvSpPr>
        <p:spPr>
          <a:xfrm>
            <a:off x="3008376" y="2185416"/>
            <a:ext cx="109728" cy="109728"/>
          </a:xfrm>
          <a:prstGeom prst="ellipse">
            <a:avLst/>
          </a:prstGeom>
          <a:solidFill>
            <a:srgbClr val="000000"/>
          </a:solidFill>
          <a:ln>
            <a:noFill/>
          </a:ln>
          <a:effectLst/>
        </p:spPr>
        <p:txBody>
          <a:bodyPr rtlCol="0" anchor="ctr"/>
          <a:lstStyle/>
          <a:p>
            <a:pPr algn="ctr"/>
          </a:p>
        </p:txBody>
      </p:sp>
      <p:sp>
        <p:nvSpPr>
          <p:cNvPr id="18" name="Rectangle 17"/>
          <p:cNvSpPr/>
          <p:nvPr/>
        </p:nvSpPr>
        <p:spPr>
          <a:xfrm>
            <a:off x="731520" y="2596896"/>
            <a:ext cx="1417320" cy="512064"/>
          </a:xfrm>
          <a:prstGeom prst="rect">
            <a:avLst/>
          </a:prstGeom>
          <a:solidFill>
            <a:srgbClr val="FFFFFF"/>
          </a:solidFill>
          <a:ln w="12700">
            <a:solidFill>
              <a:srgbClr val="000000"/>
            </a:solidFill>
          </a:ln>
          <a:effectLst/>
        </p:spPr>
        <p:txBody>
          <a:bodyPr rtlCol="0" anchor="ctr"/>
          <a:lstStyle/>
          <a:p>
            <a:pPr algn="ctr"/>
          </a:p>
        </p:txBody>
      </p:sp>
      <p:sp>
        <p:nvSpPr>
          <p:cNvPr id="19" name="TextBox 18"/>
          <p:cNvSpPr txBox="1"/>
          <p:nvPr/>
        </p:nvSpPr>
        <p:spPr>
          <a:xfrm>
            <a:off x="777240" y="2596896"/>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concentration</a:t>
            </a:r>
          </a:p>
        </p:txBody>
      </p:sp>
      <p:sp>
        <p:nvSpPr>
          <p:cNvPr id="20" name="Oval 19"/>
          <p:cNvSpPr/>
          <p:nvPr/>
        </p:nvSpPr>
        <p:spPr>
          <a:xfrm>
            <a:off x="2093976" y="2798064"/>
            <a:ext cx="109728" cy="109728"/>
          </a:xfrm>
          <a:prstGeom prst="ellipse">
            <a:avLst/>
          </a:prstGeom>
          <a:solidFill>
            <a:srgbClr val="000000"/>
          </a:solidFill>
          <a:ln>
            <a:noFill/>
          </a:ln>
          <a:effectLst/>
        </p:spPr>
        <p:txBody>
          <a:bodyPr rtlCol="0" anchor="ctr"/>
          <a:lstStyle/>
          <a:p>
            <a:pPr algn="ctr"/>
          </a:p>
        </p:txBody>
      </p:sp>
      <p:sp>
        <p:nvSpPr>
          <p:cNvPr id="21" name="Rectangle 20"/>
          <p:cNvSpPr/>
          <p:nvPr/>
        </p:nvSpPr>
        <p:spPr>
          <a:xfrm>
            <a:off x="3063240" y="2596896"/>
            <a:ext cx="4297679" cy="512064"/>
          </a:xfrm>
          <a:prstGeom prst="rect">
            <a:avLst/>
          </a:prstGeom>
          <a:solidFill>
            <a:srgbClr val="FFFFFF"/>
          </a:solidFill>
          <a:ln w="12700">
            <a:solidFill>
              <a:srgbClr val="000000"/>
            </a:solidFill>
          </a:ln>
          <a:effectLst/>
        </p:spPr>
        <p:txBody>
          <a:bodyPr rtlCol="0" anchor="ctr"/>
          <a:lstStyle/>
          <a:p>
            <a:pPr algn="ctr"/>
          </a:p>
        </p:txBody>
      </p:sp>
      <p:sp>
        <p:nvSpPr>
          <p:cNvPr id="22" name="TextBox 21"/>
          <p:cNvSpPr txBox="1"/>
          <p:nvPr/>
        </p:nvSpPr>
        <p:spPr>
          <a:xfrm>
            <a:off x="3200400" y="2596896"/>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organs that remove urea from the blood</a:t>
            </a:r>
          </a:p>
        </p:txBody>
      </p:sp>
      <p:sp>
        <p:nvSpPr>
          <p:cNvPr id="23" name="Oval 22"/>
          <p:cNvSpPr/>
          <p:nvPr/>
        </p:nvSpPr>
        <p:spPr>
          <a:xfrm>
            <a:off x="3008376" y="2798064"/>
            <a:ext cx="109728" cy="109728"/>
          </a:xfrm>
          <a:prstGeom prst="ellipse">
            <a:avLst/>
          </a:prstGeom>
          <a:solidFill>
            <a:srgbClr val="000000"/>
          </a:solidFill>
          <a:ln>
            <a:noFill/>
          </a:ln>
          <a:effectLst/>
        </p:spPr>
        <p:txBody>
          <a:bodyPr rtlCol="0" anchor="ctr"/>
          <a:lstStyle/>
          <a:p>
            <a:pPr algn="ctr"/>
          </a:p>
        </p:txBody>
      </p:sp>
      <p:sp>
        <p:nvSpPr>
          <p:cNvPr id="24" name="Rectangle 23"/>
          <p:cNvSpPr/>
          <p:nvPr/>
        </p:nvSpPr>
        <p:spPr>
          <a:xfrm>
            <a:off x="731520" y="3209544"/>
            <a:ext cx="1417320" cy="512064"/>
          </a:xfrm>
          <a:prstGeom prst="rect">
            <a:avLst/>
          </a:prstGeom>
          <a:solidFill>
            <a:srgbClr val="FFFFFF"/>
          </a:solidFill>
          <a:ln w="12700">
            <a:solidFill>
              <a:srgbClr val="000000"/>
            </a:solidFill>
          </a:ln>
          <a:effectLst/>
        </p:spPr>
        <p:txBody>
          <a:bodyPr rtlCol="0" anchor="ctr"/>
          <a:lstStyle/>
          <a:p>
            <a:pPr algn="ctr"/>
          </a:p>
        </p:txBody>
      </p:sp>
      <p:sp>
        <p:nvSpPr>
          <p:cNvPr id="25" name="TextBox 24"/>
          <p:cNvSpPr txBox="1"/>
          <p:nvPr/>
        </p:nvSpPr>
        <p:spPr>
          <a:xfrm>
            <a:off x="777240" y="3209544"/>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urea</a:t>
            </a:r>
          </a:p>
        </p:txBody>
      </p:sp>
      <p:sp>
        <p:nvSpPr>
          <p:cNvPr id="26" name="Oval 25"/>
          <p:cNvSpPr/>
          <p:nvPr/>
        </p:nvSpPr>
        <p:spPr>
          <a:xfrm>
            <a:off x="2093976" y="3410712"/>
            <a:ext cx="109728" cy="109728"/>
          </a:xfrm>
          <a:prstGeom prst="ellipse">
            <a:avLst/>
          </a:prstGeom>
          <a:solidFill>
            <a:srgbClr val="000000"/>
          </a:solidFill>
          <a:ln>
            <a:noFill/>
          </a:ln>
          <a:effectLst/>
        </p:spPr>
        <p:txBody>
          <a:bodyPr rtlCol="0" anchor="ctr"/>
          <a:lstStyle/>
          <a:p>
            <a:pPr algn="ctr"/>
          </a:p>
        </p:txBody>
      </p:sp>
      <p:sp>
        <p:nvSpPr>
          <p:cNvPr id="27" name="Rectangle 26"/>
          <p:cNvSpPr/>
          <p:nvPr/>
        </p:nvSpPr>
        <p:spPr>
          <a:xfrm>
            <a:off x="3063240" y="3209544"/>
            <a:ext cx="4297679" cy="512064"/>
          </a:xfrm>
          <a:prstGeom prst="rect">
            <a:avLst/>
          </a:prstGeom>
          <a:solidFill>
            <a:srgbClr val="FFFFFF"/>
          </a:solidFill>
          <a:ln w="12700">
            <a:solidFill>
              <a:srgbClr val="000000"/>
            </a:solidFill>
          </a:ln>
          <a:effectLst/>
        </p:spPr>
        <p:txBody>
          <a:bodyPr rtlCol="0" anchor="ctr"/>
          <a:lstStyle/>
          <a:p>
            <a:pPr algn="ctr"/>
          </a:p>
        </p:txBody>
      </p:sp>
      <p:sp>
        <p:nvSpPr>
          <p:cNvPr id="28" name="TextBox 27"/>
          <p:cNvSpPr txBox="1"/>
          <p:nvPr/>
        </p:nvSpPr>
        <p:spPr>
          <a:xfrm>
            <a:off x="3200400" y="3209544"/>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net movement of particles from an area of higher concentration to an area of lower concentration</a:t>
            </a:r>
          </a:p>
        </p:txBody>
      </p:sp>
      <p:sp>
        <p:nvSpPr>
          <p:cNvPr id="29" name="Oval 28"/>
          <p:cNvSpPr/>
          <p:nvPr/>
        </p:nvSpPr>
        <p:spPr>
          <a:xfrm>
            <a:off x="3008376" y="3410712"/>
            <a:ext cx="109728" cy="109728"/>
          </a:xfrm>
          <a:prstGeom prst="ellipse">
            <a:avLst/>
          </a:prstGeom>
          <a:solidFill>
            <a:srgbClr val="000000"/>
          </a:solidFill>
          <a:ln>
            <a:noFill/>
          </a:ln>
          <a:effectLst/>
        </p:spPr>
        <p:txBody>
          <a:bodyPr rtlCol="0" anchor="ctr"/>
          <a:lstStyle/>
          <a:p>
            <a:pPr algn="ctr"/>
          </a:p>
        </p:txBody>
      </p:sp>
      <p:sp>
        <p:nvSpPr>
          <p:cNvPr id="30" name="Rectangle 29"/>
          <p:cNvSpPr/>
          <p:nvPr/>
        </p:nvSpPr>
        <p:spPr>
          <a:xfrm>
            <a:off x="731520" y="3822191"/>
            <a:ext cx="1417320" cy="512064"/>
          </a:xfrm>
          <a:prstGeom prst="rect">
            <a:avLst/>
          </a:prstGeom>
          <a:solidFill>
            <a:srgbClr val="FFFFFF"/>
          </a:solidFill>
          <a:ln w="12700">
            <a:solidFill>
              <a:srgbClr val="000000"/>
            </a:solidFill>
          </a:ln>
          <a:effectLst/>
        </p:spPr>
        <p:txBody>
          <a:bodyPr rtlCol="0" anchor="ctr"/>
          <a:lstStyle/>
          <a:p>
            <a:pPr algn="ctr"/>
          </a:p>
        </p:txBody>
      </p:sp>
      <p:sp>
        <p:nvSpPr>
          <p:cNvPr id="31" name="TextBox 30"/>
          <p:cNvSpPr txBox="1"/>
          <p:nvPr/>
        </p:nvSpPr>
        <p:spPr>
          <a:xfrm>
            <a:off x="777240" y="3822191"/>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kidneys</a:t>
            </a:r>
          </a:p>
        </p:txBody>
      </p:sp>
      <p:sp>
        <p:nvSpPr>
          <p:cNvPr id="32" name="Oval 31"/>
          <p:cNvSpPr/>
          <p:nvPr/>
        </p:nvSpPr>
        <p:spPr>
          <a:xfrm>
            <a:off x="2093976" y="4023360"/>
            <a:ext cx="109728" cy="109728"/>
          </a:xfrm>
          <a:prstGeom prst="ellipse">
            <a:avLst/>
          </a:prstGeom>
          <a:solidFill>
            <a:srgbClr val="000000"/>
          </a:solidFill>
          <a:ln>
            <a:noFill/>
          </a:ln>
          <a:effectLst/>
        </p:spPr>
        <p:txBody>
          <a:bodyPr rtlCol="0" anchor="ctr"/>
          <a:lstStyle/>
          <a:p>
            <a:pPr algn="ctr"/>
          </a:p>
        </p:txBody>
      </p:sp>
      <p:sp>
        <p:nvSpPr>
          <p:cNvPr id="33" name="Rectangle 32"/>
          <p:cNvSpPr/>
          <p:nvPr/>
        </p:nvSpPr>
        <p:spPr>
          <a:xfrm>
            <a:off x="3063240" y="3822191"/>
            <a:ext cx="4297679" cy="512064"/>
          </a:xfrm>
          <a:prstGeom prst="rect">
            <a:avLst/>
          </a:prstGeom>
          <a:solidFill>
            <a:srgbClr val="FFFFFF"/>
          </a:solidFill>
          <a:ln w="12700">
            <a:solidFill>
              <a:srgbClr val="000000"/>
            </a:solidFill>
          </a:ln>
          <a:effectLst/>
        </p:spPr>
        <p:txBody>
          <a:bodyPr rtlCol="0" anchor="ctr"/>
          <a:lstStyle/>
          <a:p>
            <a:pPr algn="ctr"/>
          </a:p>
        </p:txBody>
      </p:sp>
      <p:sp>
        <p:nvSpPr>
          <p:cNvPr id="34" name="TextBox 33"/>
          <p:cNvSpPr txBox="1"/>
          <p:nvPr/>
        </p:nvSpPr>
        <p:spPr>
          <a:xfrm>
            <a:off x="3200400" y="3822191"/>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waste product that diffuses from cells into the blood plasma</a:t>
            </a:r>
          </a:p>
        </p:txBody>
      </p:sp>
      <p:sp>
        <p:nvSpPr>
          <p:cNvPr id="35" name="Oval 34"/>
          <p:cNvSpPr/>
          <p:nvPr/>
        </p:nvSpPr>
        <p:spPr>
          <a:xfrm>
            <a:off x="3008376" y="4023360"/>
            <a:ext cx="109728" cy="109728"/>
          </a:xfrm>
          <a:prstGeom prst="ellipse">
            <a:avLst/>
          </a:prstGeom>
          <a:solidFill>
            <a:srgbClr val="000000"/>
          </a:solidFill>
          <a:ln>
            <a:noFill/>
          </a:ln>
          <a:effectLst/>
        </p:spPr>
        <p:txBody>
          <a:bodyPr rtlCol="0" anchor="ctr"/>
          <a:lstStyle/>
          <a:p>
            <a:pPr algn="ctr"/>
          </a:p>
        </p:txBody>
      </p:sp>
      <p:sp>
        <p:nvSpPr>
          <p:cNvPr id="36" name="Rectangle 35"/>
          <p:cNvSpPr/>
          <p:nvPr/>
        </p:nvSpPr>
        <p:spPr>
          <a:xfrm>
            <a:off x="731520" y="4434840"/>
            <a:ext cx="1417320" cy="512064"/>
          </a:xfrm>
          <a:prstGeom prst="rect">
            <a:avLst/>
          </a:prstGeom>
          <a:solidFill>
            <a:srgbClr val="FFFFFF"/>
          </a:solidFill>
          <a:ln w="12700">
            <a:solidFill>
              <a:srgbClr val="000000"/>
            </a:solidFill>
          </a:ln>
          <a:effectLst/>
        </p:spPr>
        <p:txBody>
          <a:bodyPr rtlCol="0" anchor="ctr"/>
          <a:lstStyle/>
          <a:p>
            <a:pPr algn="ctr"/>
          </a:p>
        </p:txBody>
      </p:sp>
      <p:sp>
        <p:nvSpPr>
          <p:cNvPr id="37" name="TextBox 36"/>
          <p:cNvSpPr txBox="1"/>
          <p:nvPr/>
        </p:nvSpPr>
        <p:spPr>
          <a:xfrm>
            <a:off x="777240" y="4434840"/>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random</a:t>
            </a:r>
          </a:p>
        </p:txBody>
      </p:sp>
      <p:sp>
        <p:nvSpPr>
          <p:cNvPr id="38" name="Oval 37"/>
          <p:cNvSpPr/>
          <p:nvPr/>
        </p:nvSpPr>
        <p:spPr>
          <a:xfrm>
            <a:off x="2093976" y="4636008"/>
            <a:ext cx="109728" cy="109728"/>
          </a:xfrm>
          <a:prstGeom prst="ellipse">
            <a:avLst/>
          </a:prstGeom>
          <a:solidFill>
            <a:srgbClr val="000000"/>
          </a:solidFill>
          <a:ln>
            <a:noFill/>
          </a:ln>
          <a:effectLst/>
        </p:spPr>
        <p:txBody>
          <a:bodyPr rtlCol="0" anchor="ctr"/>
          <a:lstStyle/>
          <a:p>
            <a:pPr algn="ctr"/>
          </a:p>
        </p:txBody>
      </p:sp>
      <p:sp>
        <p:nvSpPr>
          <p:cNvPr id="39" name="Rectangle 38"/>
          <p:cNvSpPr/>
          <p:nvPr/>
        </p:nvSpPr>
        <p:spPr>
          <a:xfrm>
            <a:off x="3063240" y="4434840"/>
            <a:ext cx="4297679" cy="512064"/>
          </a:xfrm>
          <a:prstGeom prst="rect">
            <a:avLst/>
          </a:prstGeom>
          <a:solidFill>
            <a:srgbClr val="FFFFFF"/>
          </a:solidFill>
          <a:ln w="12700">
            <a:solidFill>
              <a:srgbClr val="000000"/>
            </a:solidFill>
          </a:ln>
          <a:effectLst/>
        </p:spPr>
        <p:txBody>
          <a:bodyPr rtlCol="0" anchor="ctr"/>
          <a:lstStyle/>
          <a:p>
            <a:pPr algn="ctr"/>
          </a:p>
        </p:txBody>
      </p:sp>
      <p:sp>
        <p:nvSpPr>
          <p:cNvPr id="40" name="TextBox 39"/>
          <p:cNvSpPr txBox="1"/>
          <p:nvPr/>
        </p:nvSpPr>
        <p:spPr>
          <a:xfrm>
            <a:off x="3200400" y="4434840"/>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amount of a substance in a given volume</a:t>
            </a:r>
          </a:p>
        </p:txBody>
      </p:sp>
      <p:sp>
        <p:nvSpPr>
          <p:cNvPr id="41" name="Oval 40"/>
          <p:cNvSpPr/>
          <p:nvPr/>
        </p:nvSpPr>
        <p:spPr>
          <a:xfrm>
            <a:off x="3008376" y="4636008"/>
            <a:ext cx="109728" cy="109728"/>
          </a:xfrm>
          <a:prstGeom prst="ellipse">
            <a:avLst/>
          </a:prstGeom>
          <a:solidFill>
            <a:srgbClr val="000000"/>
          </a:solidFill>
          <a:ln>
            <a:noFill/>
          </a:ln>
          <a:effectLst/>
        </p:spPr>
        <p:txBody>
          <a:bodyPr rtlCol="0" anchor="ctr"/>
          <a:lstStyle/>
          <a:p>
            <a:pPr algn="ctr"/>
          </a:p>
        </p:txBody>
      </p:sp>
      <p:sp>
        <p:nvSpPr>
          <p:cNvPr id="42" name="Rectangle 41"/>
          <p:cNvSpPr/>
          <p:nvPr/>
        </p:nvSpPr>
        <p:spPr>
          <a:xfrm>
            <a:off x="548640"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43" name="TextBox 42"/>
          <p:cNvSpPr txBox="1"/>
          <p:nvPr/>
        </p:nvSpPr>
        <p:spPr>
          <a:xfrm>
            <a:off x="658368"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in the gaps</a:t>
            </a:r>
          </a:p>
        </p:txBody>
      </p:sp>
      <p:sp>
        <p:nvSpPr>
          <p:cNvPr id="44" name="TextBox 43"/>
          <p:cNvSpPr txBox="1"/>
          <p:nvPr/>
        </p:nvSpPr>
        <p:spPr>
          <a:xfrm>
            <a:off x="6400799"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45" name="TextBox 44"/>
          <p:cNvSpPr txBox="1"/>
          <p:nvPr/>
        </p:nvSpPr>
        <p:spPr>
          <a:xfrm>
            <a:off x="4723794" y="535381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and 9</a:t>
            </a:r>
          </a:p>
        </p:txBody>
      </p:sp>
      <p:sp>
        <p:nvSpPr>
          <p:cNvPr id="46" name="TextBox 45"/>
          <p:cNvSpPr txBox="1"/>
          <p:nvPr/>
        </p:nvSpPr>
        <p:spPr>
          <a:xfrm>
            <a:off x="685800" y="564184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47" name="Rectangle 46"/>
          <p:cNvSpPr/>
          <p:nvPr/>
        </p:nvSpPr>
        <p:spPr>
          <a:xfrm>
            <a:off x="685800" y="5956173"/>
            <a:ext cx="6675120" cy="411480"/>
          </a:xfrm>
          <a:prstGeom prst="rect">
            <a:avLst/>
          </a:prstGeom>
          <a:solidFill>
            <a:srgbClr val="FFFFFF"/>
          </a:solidFill>
          <a:ln w="15875">
            <a:solidFill>
              <a:srgbClr val="000000"/>
            </a:solidFill>
          </a:ln>
          <a:effectLst/>
        </p:spPr>
        <p:txBody>
          <a:bodyPr rtlCol="0" anchor="ctr"/>
          <a:lstStyle/>
          <a:p>
            <a:pPr algn="ctr"/>
          </a:p>
        </p:txBody>
      </p:sp>
      <p:sp>
        <p:nvSpPr>
          <p:cNvPr id="48" name="TextBox 47"/>
          <p:cNvSpPr txBox="1"/>
          <p:nvPr/>
        </p:nvSpPr>
        <p:spPr>
          <a:xfrm>
            <a:off x="777240"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oxygen</a:t>
            </a:r>
          </a:p>
        </p:txBody>
      </p:sp>
      <p:sp>
        <p:nvSpPr>
          <p:cNvPr id="49" name="TextBox 48"/>
          <p:cNvSpPr txBox="1"/>
          <p:nvPr/>
        </p:nvSpPr>
        <p:spPr>
          <a:xfrm>
            <a:off x="2075688"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carbon dioxide</a:t>
            </a:r>
          </a:p>
        </p:txBody>
      </p:sp>
      <p:sp>
        <p:nvSpPr>
          <p:cNvPr id="50" name="TextBox 49"/>
          <p:cNvSpPr txBox="1"/>
          <p:nvPr/>
        </p:nvSpPr>
        <p:spPr>
          <a:xfrm>
            <a:off x="3374136"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urea</a:t>
            </a:r>
          </a:p>
        </p:txBody>
      </p:sp>
      <p:sp>
        <p:nvSpPr>
          <p:cNvPr id="51" name="TextBox 50"/>
          <p:cNvSpPr txBox="1"/>
          <p:nvPr/>
        </p:nvSpPr>
        <p:spPr>
          <a:xfrm>
            <a:off x="4672583"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faster</a:t>
            </a:r>
          </a:p>
        </p:txBody>
      </p:sp>
      <p:sp>
        <p:nvSpPr>
          <p:cNvPr id="52" name="TextBox 51"/>
          <p:cNvSpPr txBox="1"/>
          <p:nvPr/>
        </p:nvSpPr>
        <p:spPr>
          <a:xfrm>
            <a:off x="5971031"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moving</a:t>
            </a:r>
          </a:p>
        </p:txBody>
      </p:sp>
      <p:sp>
        <p:nvSpPr>
          <p:cNvPr id="53" name="TextBox 52"/>
          <p:cNvSpPr txBox="1"/>
          <p:nvPr/>
        </p:nvSpPr>
        <p:spPr>
          <a:xfrm>
            <a:off x="777240" y="6466065"/>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____________ diffuses from the blood into body cells.</a:t>
            </a:r>
          </a:p>
        </p:txBody>
      </p:sp>
      <p:sp>
        <p:nvSpPr>
          <p:cNvPr id="54" name="TextBox 53"/>
          <p:cNvSpPr txBox="1"/>
          <p:nvPr/>
        </p:nvSpPr>
        <p:spPr>
          <a:xfrm>
            <a:off x="777240" y="6827481"/>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____________ diffuses out of body cells into the blood.</a:t>
            </a:r>
          </a:p>
        </p:txBody>
      </p:sp>
      <p:sp>
        <p:nvSpPr>
          <p:cNvPr id="55" name="TextBox 54"/>
          <p:cNvSpPr txBox="1"/>
          <p:nvPr/>
        </p:nvSpPr>
        <p:spPr>
          <a:xfrm>
            <a:off x="777240" y="7188898"/>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____________ is a waste product that the kidneys remove.</a:t>
            </a:r>
          </a:p>
        </p:txBody>
      </p:sp>
      <p:sp>
        <p:nvSpPr>
          <p:cNvPr id="56" name="TextBox 55"/>
          <p:cNvSpPr txBox="1"/>
          <p:nvPr/>
        </p:nvSpPr>
        <p:spPr>
          <a:xfrm>
            <a:off x="777240" y="7550315"/>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When particles are evenly spread, they keep ____________.</a:t>
            </a:r>
          </a:p>
        </p:txBody>
      </p:sp>
      <p:sp>
        <p:nvSpPr>
          <p:cNvPr id="57" name="TextBox 56"/>
          <p:cNvSpPr txBox="1"/>
          <p:nvPr/>
        </p:nvSpPr>
        <p:spPr>
          <a:xfrm>
            <a:off x="777240" y="7911731"/>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Diffusion is ____________ at a higher temperature.</a:t>
            </a:r>
          </a:p>
        </p:txBody>
      </p:sp>
      <p:sp>
        <p:nvSpPr>
          <p:cNvPr id="58" name="Rectangle 57"/>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9" name="TextBox 5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60" name="TextBox 5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1" name="TextBox 60"/>
          <p:cNvSpPr txBox="1"/>
          <p:nvPr/>
        </p:nvSpPr>
        <p:spPr>
          <a:xfrm>
            <a:off x="11581247" y="1284732"/>
            <a:ext cx="253143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2, 3, 4 and 9</a:t>
            </a:r>
          </a:p>
        </p:txBody>
      </p:sp>
      <p:sp>
        <p:nvSpPr>
          <p:cNvPr id="62" name="TextBox 61"/>
          <p:cNvSpPr txBox="1"/>
          <p:nvPr/>
        </p:nvSpPr>
        <p:spPr>
          <a:xfrm>
            <a:off x="7882128" y="1554480"/>
            <a:ext cx="6675120" cy="32004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true or false after each sentence.</a:t>
            </a:r>
          </a:p>
        </p:txBody>
      </p:sp>
      <p:sp>
        <p:nvSpPr>
          <p:cNvPr id="63" name="TextBox 62"/>
          <p:cNvSpPr txBox="1"/>
          <p:nvPr/>
        </p:nvSpPr>
        <p:spPr>
          <a:xfrm>
            <a:off x="7882128" y="1965960"/>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Diffusion can happen in a gas.</a:t>
            </a:r>
          </a:p>
        </p:txBody>
      </p:sp>
      <p:sp>
        <p:nvSpPr>
          <p:cNvPr id="64" name="Rectangle 63"/>
          <p:cNvSpPr/>
          <p:nvPr/>
        </p:nvSpPr>
        <p:spPr>
          <a:xfrm>
            <a:off x="13185648" y="2194560"/>
            <a:ext cx="1325880" cy="10972"/>
          </a:xfrm>
          <a:prstGeom prst="rect">
            <a:avLst/>
          </a:prstGeom>
          <a:solidFill>
            <a:srgbClr val="000000"/>
          </a:solidFill>
          <a:ln>
            <a:noFill/>
          </a:ln>
          <a:effectLst/>
        </p:spPr>
        <p:txBody>
          <a:bodyPr rtlCol="0" anchor="ctr"/>
          <a:lstStyle/>
          <a:p>
            <a:pPr algn="ctr"/>
          </a:p>
        </p:txBody>
      </p:sp>
      <p:sp>
        <p:nvSpPr>
          <p:cNvPr id="65" name="TextBox 64"/>
          <p:cNvSpPr txBox="1"/>
          <p:nvPr/>
        </p:nvSpPr>
        <p:spPr>
          <a:xfrm>
            <a:off x="7882128" y="2414015"/>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Diffusion needs energy from respiration.</a:t>
            </a:r>
          </a:p>
        </p:txBody>
      </p:sp>
      <p:sp>
        <p:nvSpPr>
          <p:cNvPr id="66" name="Rectangle 65"/>
          <p:cNvSpPr/>
          <p:nvPr/>
        </p:nvSpPr>
        <p:spPr>
          <a:xfrm>
            <a:off x="13185648" y="2642615"/>
            <a:ext cx="1325880" cy="10972"/>
          </a:xfrm>
          <a:prstGeom prst="rect">
            <a:avLst/>
          </a:prstGeom>
          <a:solidFill>
            <a:srgbClr val="000000"/>
          </a:solidFill>
          <a:ln>
            <a:noFill/>
          </a:ln>
          <a:effectLst/>
        </p:spPr>
        <p:txBody>
          <a:bodyPr rtlCol="0" anchor="ctr"/>
          <a:lstStyle/>
          <a:p>
            <a:pPr algn="ctr"/>
          </a:p>
        </p:txBody>
      </p:sp>
      <p:sp>
        <p:nvSpPr>
          <p:cNvPr id="67" name="TextBox 66"/>
          <p:cNvSpPr txBox="1"/>
          <p:nvPr/>
        </p:nvSpPr>
        <p:spPr>
          <a:xfrm>
            <a:off x="7882128" y="2862072"/>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Particles all move in the same direction.</a:t>
            </a:r>
          </a:p>
        </p:txBody>
      </p:sp>
      <p:sp>
        <p:nvSpPr>
          <p:cNvPr id="68" name="Rectangle 67"/>
          <p:cNvSpPr/>
          <p:nvPr/>
        </p:nvSpPr>
        <p:spPr>
          <a:xfrm>
            <a:off x="13185648" y="3090672"/>
            <a:ext cx="1325880" cy="10972"/>
          </a:xfrm>
          <a:prstGeom prst="rect">
            <a:avLst/>
          </a:prstGeom>
          <a:solidFill>
            <a:srgbClr val="000000"/>
          </a:solidFill>
          <a:ln>
            <a:noFill/>
          </a:ln>
          <a:effectLst/>
        </p:spPr>
        <p:txBody>
          <a:bodyPr rtlCol="0" anchor="ctr"/>
          <a:lstStyle/>
          <a:p>
            <a:pPr algn="ctr"/>
          </a:p>
        </p:txBody>
      </p:sp>
      <p:sp>
        <p:nvSpPr>
          <p:cNvPr id="69" name="TextBox 68"/>
          <p:cNvSpPr txBox="1"/>
          <p:nvPr/>
        </p:nvSpPr>
        <p:spPr>
          <a:xfrm>
            <a:off x="7882128" y="3310127"/>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You can see one particle of the purple dye in water.</a:t>
            </a:r>
          </a:p>
        </p:txBody>
      </p:sp>
      <p:sp>
        <p:nvSpPr>
          <p:cNvPr id="70" name="Rectangle 69"/>
          <p:cNvSpPr/>
          <p:nvPr/>
        </p:nvSpPr>
        <p:spPr>
          <a:xfrm>
            <a:off x="13185648" y="3538727"/>
            <a:ext cx="1325880" cy="10972"/>
          </a:xfrm>
          <a:prstGeom prst="rect">
            <a:avLst/>
          </a:prstGeom>
          <a:solidFill>
            <a:srgbClr val="000000"/>
          </a:solidFill>
          <a:ln>
            <a:noFill/>
          </a:ln>
          <a:effectLst/>
        </p:spPr>
        <p:txBody>
          <a:bodyPr rtlCol="0" anchor="ctr"/>
          <a:lstStyle/>
          <a:p>
            <a:pPr algn="ctr"/>
          </a:p>
        </p:txBody>
      </p:sp>
      <p:sp>
        <p:nvSpPr>
          <p:cNvPr id="71" name="TextBox 70"/>
          <p:cNvSpPr txBox="1"/>
          <p:nvPr/>
        </p:nvSpPr>
        <p:spPr>
          <a:xfrm>
            <a:off x="7882128" y="3758183"/>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A bigger difference in concentration makes diffusion faster.</a:t>
            </a:r>
          </a:p>
        </p:txBody>
      </p:sp>
      <p:sp>
        <p:nvSpPr>
          <p:cNvPr id="72" name="Rectangle 71"/>
          <p:cNvSpPr/>
          <p:nvPr/>
        </p:nvSpPr>
        <p:spPr>
          <a:xfrm>
            <a:off x="13185648" y="3986783"/>
            <a:ext cx="1325880" cy="10972"/>
          </a:xfrm>
          <a:prstGeom prst="rect">
            <a:avLst/>
          </a:prstGeom>
          <a:solidFill>
            <a:srgbClr val="000000"/>
          </a:solidFill>
          <a:ln>
            <a:noFill/>
          </a:ln>
          <a:effectLst/>
        </p:spPr>
        <p:txBody>
          <a:bodyPr rtlCol="0" anchor="ctr"/>
          <a:lstStyle/>
          <a:p>
            <a:pPr algn="ctr"/>
          </a:p>
        </p:txBody>
      </p:sp>
      <p:sp>
        <p:nvSpPr>
          <p:cNvPr id="73" name="TextBox 72"/>
          <p:cNvSpPr txBox="1"/>
          <p:nvPr/>
        </p:nvSpPr>
        <p:spPr>
          <a:xfrm>
            <a:off x="7882128" y="4206240"/>
            <a:ext cx="512064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When particles are evenly spread, they stop moving.</a:t>
            </a:r>
          </a:p>
        </p:txBody>
      </p:sp>
      <p:sp>
        <p:nvSpPr>
          <p:cNvPr id="74" name="Rectangle 73"/>
          <p:cNvSpPr/>
          <p:nvPr/>
        </p:nvSpPr>
        <p:spPr>
          <a:xfrm>
            <a:off x="13185648" y="4434840"/>
            <a:ext cx="1325880" cy="10972"/>
          </a:xfrm>
          <a:prstGeom prst="rect">
            <a:avLst/>
          </a:prstGeom>
          <a:solidFill>
            <a:srgbClr val="000000"/>
          </a:solidFill>
          <a:ln>
            <a:noFill/>
          </a:ln>
          <a:effectLst/>
        </p:spPr>
        <p:txBody>
          <a:bodyPr rtlCol="0" anchor="ctr"/>
          <a:lstStyle/>
          <a:p>
            <a:pPr algn="ctr"/>
          </a:p>
        </p:txBody>
      </p:sp>
      <p:sp>
        <p:nvSpPr>
          <p:cNvPr id="75" name="Rectangle 74"/>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76" name="TextBox 75"/>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Faster or slower?</a:t>
            </a:r>
          </a:p>
        </p:txBody>
      </p:sp>
      <p:sp>
        <p:nvSpPr>
          <p:cNvPr id="77" name="TextBox 76"/>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8" name="TextBox 77"/>
          <p:cNvSpPr txBox="1"/>
          <p:nvPr/>
        </p:nvSpPr>
        <p:spPr>
          <a:xfrm>
            <a:off x="12589480" y="49423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79" name="TextBox 78"/>
          <p:cNvSpPr txBox="1"/>
          <p:nvPr/>
        </p:nvSpPr>
        <p:spPr>
          <a:xfrm>
            <a:off x="7882128" y="52303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each change make diffusion faster or slower? Tick (✓) one box in each row.</a:t>
            </a:r>
          </a:p>
        </p:txBody>
      </p:sp>
      <p:graphicFrame>
        <p:nvGraphicFramePr>
          <p:cNvPr id="80" name="Table 79"/>
          <p:cNvGraphicFramePr>
            <a:graphicFrameLocks noGrp="1"/>
          </p:cNvGraphicFramePr>
          <p:nvPr/>
        </p:nvGraphicFramePr>
        <p:xfrm>
          <a:off x="7882128" y="5767577"/>
          <a:ext cx="6675120" cy="2443734"/>
        </p:xfrm>
        <a:graphic>
          <a:graphicData uri="http://schemas.openxmlformats.org/drawingml/2006/table">
            <a:tbl>
              <a:tblPr firstRow="0" bandRow="0">
                <a:tableStyleId>{5C22544A-7EE6-4342-B048-85BDC9FD1C3A}</a:tableStyleId>
              </a:tblPr>
              <a:tblGrid>
                <a:gridCol w="4114800"/>
                <a:gridCol w="1280160"/>
                <a:gridCol w="1280160"/>
              </a:tblGrid>
              <a:tr h="347472">
                <a:tc>
                  <a:txBody>
                    <a:bodyPr/>
                    <a:lstStyle/>
                    <a:p>
                      <a:pPr algn="ctr"/>
                      <a:r>
                        <a:rPr sz="1400" b="1">
                          <a:solidFill>
                            <a:srgbClr val="000000"/>
                          </a:solidFill>
                          <a:latin typeface="Arial"/>
                        </a:rPr>
                        <a:t>Change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Faster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Slower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9377">
                <a:tc>
                  <a:txBody>
                    <a:bodyPr/>
                    <a:lstStyle/>
                    <a:p>
                      <a:pPr algn="l"/>
                      <a:r>
                        <a:rPr sz="1400" b="0">
                          <a:solidFill>
                            <a:srgbClr val="000000"/>
                          </a:solidFill>
                          <a:latin typeface="Arial"/>
                        </a:rPr>
                        <a:t>1. a warmer temperature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2. a colder temperature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3. a bigger difference in concentration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4. a larger surface area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5. a thicker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6. a smaller difference in concentration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3409632"/>
          </a:xfrm>
          <a:prstGeom prst="rect">
            <a:avLst/>
          </a:prstGeom>
          <a:noFill/>
        </p:spPr>
        <p:txBody>
          <a:bodyPr wrap="square" lIns="0" rIns="0" tIns="0" bIns="0" anchor="t">
            <a:spAutoFit/>
          </a:bodyPr>
          <a:lstStyle/>
          <a:p>
            <a:pPr algn="l" marL="256032" indent="-256032">
              <a:spcAft>
                <a:spcPts val="200"/>
              </a:spcAft>
              <a:buClr>
                <a:srgbClr val="223A5A"/>
              </a:buClr>
              <a:buSzPct val="120000"/>
              <a:buFont typeface="Arial"/>
              <a:buChar char="•"/>
            </a:pPr>
            <a:r>
              <a:rPr sz="1450" b="1">
                <a:solidFill>
                  <a:srgbClr val="000000"/>
                </a:solidFill>
                <a:latin typeface="Arial"/>
              </a:rPr>
              <a:t>Diffusion</a:t>
            </a:r>
            <a:r>
              <a:rPr sz="1450" b="0">
                <a:solidFill>
                  <a:srgbClr val="000000"/>
                </a:solidFill>
                <a:latin typeface="Arial"/>
              </a:rPr>
              <a:t> is the net movement of particles from an area of higher concentration to an area of lower concentration.</a:t>
            </a:r>
          </a:p>
          <a:p>
            <a:pPr algn="l" marL="256032" indent="-256032">
              <a:spcAft>
                <a:spcPts val="200"/>
              </a:spcAft>
              <a:buClr>
                <a:srgbClr val="223A5A"/>
              </a:buClr>
              <a:buSzPct val="120000"/>
              <a:buFont typeface="Arial"/>
              <a:buChar char="•"/>
            </a:pPr>
            <a:r>
              <a:rPr sz="1450" b="1">
                <a:solidFill>
                  <a:srgbClr val="000000"/>
                </a:solidFill>
                <a:latin typeface="Arial"/>
              </a:rPr>
              <a:t>Concentration</a:t>
            </a:r>
            <a:r>
              <a:rPr sz="1450" b="0">
                <a:solidFill>
                  <a:srgbClr val="000000"/>
                </a:solidFill>
                <a:latin typeface="Arial"/>
              </a:rPr>
              <a:t> is the amount of a substance in a given volume.</a:t>
            </a:r>
          </a:p>
          <a:p>
            <a:pPr algn="l" marL="256032" indent="-256032">
              <a:spcAft>
                <a:spcPts val="200"/>
              </a:spcAft>
              <a:buClr>
                <a:srgbClr val="223A5A"/>
              </a:buClr>
              <a:buSzPct val="120000"/>
              <a:buFont typeface="Arial"/>
              <a:buChar char="•"/>
            </a:pPr>
            <a:r>
              <a:rPr sz="1450" b="0">
                <a:solidFill>
                  <a:srgbClr val="000000"/>
                </a:solidFill>
                <a:latin typeface="Arial"/>
              </a:rPr>
              <a:t>Particles move at </a:t>
            </a:r>
            <a:r>
              <a:rPr sz="1450" b="1">
                <a:solidFill>
                  <a:srgbClr val="000000"/>
                </a:solidFill>
                <a:latin typeface="Arial"/>
              </a:rPr>
              <a:t>random</a:t>
            </a:r>
            <a:r>
              <a:rPr sz="1450" b="0">
                <a:solidFill>
                  <a:srgbClr val="000000"/>
                </a:solidFill>
                <a:latin typeface="Arial"/>
              </a:rPr>
              <a:t>, all the time. Diffusion needs </a:t>
            </a:r>
            <a:r>
              <a:rPr sz="1450" b="1">
                <a:solidFill>
                  <a:srgbClr val="000000"/>
                </a:solidFill>
                <a:latin typeface="Arial"/>
              </a:rPr>
              <a:t>no energy</a:t>
            </a:r>
            <a:r>
              <a:rPr sz="1450" b="0">
                <a:solidFill>
                  <a:srgbClr val="000000"/>
                </a:solidFill>
                <a:latin typeface="Arial"/>
              </a:rPr>
              <a:t> from respiration.</a:t>
            </a:r>
          </a:p>
          <a:p>
            <a:pPr algn="l" marL="256032" indent="-256032">
              <a:spcAft>
                <a:spcPts val="200"/>
              </a:spcAft>
              <a:buClr>
                <a:srgbClr val="223A5A"/>
              </a:buClr>
              <a:buSzPct val="120000"/>
              <a:buFont typeface="Arial"/>
              <a:buChar char="•"/>
            </a:pPr>
            <a:r>
              <a:rPr sz="1450" b="0">
                <a:solidFill>
                  <a:srgbClr val="000000"/>
                </a:solidFill>
                <a:latin typeface="Arial"/>
              </a:rPr>
              <a:t>Diffusion happens in </a:t>
            </a:r>
            <a:r>
              <a:rPr sz="1450" b="1">
                <a:solidFill>
                  <a:srgbClr val="000000"/>
                </a:solidFill>
                <a:latin typeface="Arial"/>
              </a:rPr>
              <a:t>gases</a:t>
            </a:r>
            <a:r>
              <a:rPr sz="1450" b="0">
                <a:solidFill>
                  <a:srgbClr val="000000"/>
                </a:solidFill>
                <a:latin typeface="Arial"/>
              </a:rPr>
              <a:t> and in </a:t>
            </a:r>
            <a:r>
              <a:rPr sz="1450" b="1">
                <a:solidFill>
                  <a:srgbClr val="000000"/>
                </a:solidFill>
                <a:latin typeface="Arial"/>
              </a:rPr>
              <a:t>solutions</a:t>
            </a:r>
            <a:r>
              <a:rPr sz="1450" b="0">
                <a:solidFill>
                  <a:srgbClr val="000000"/>
                </a:solidFill>
                <a:latin typeface="Arial"/>
              </a:rPr>
              <a:t>.</a:t>
            </a:r>
          </a:p>
          <a:p>
            <a:pPr algn="l" marL="256032" indent="-256032">
              <a:spcAft>
                <a:spcPts val="200"/>
              </a:spcAft>
              <a:buClr>
                <a:srgbClr val="223A5A"/>
              </a:buClr>
              <a:buSzPct val="120000"/>
              <a:buFont typeface="Arial"/>
              <a:buChar char="•"/>
            </a:pPr>
            <a:r>
              <a:rPr sz="1450" b="0">
                <a:solidFill>
                  <a:srgbClr val="000000"/>
                </a:solidFill>
                <a:latin typeface="Arial"/>
              </a:rPr>
              <a:t>When the particles are evenly spread, they </a:t>
            </a:r>
            <a:r>
              <a:rPr sz="1450" b="1">
                <a:solidFill>
                  <a:srgbClr val="000000"/>
                </a:solidFill>
                <a:latin typeface="Arial"/>
              </a:rPr>
              <a:t>keep moving</a:t>
            </a:r>
            <a:r>
              <a:rPr sz="1450" b="0">
                <a:solidFill>
                  <a:srgbClr val="000000"/>
                </a:solidFill>
                <a:latin typeface="Arial"/>
              </a:rPr>
              <a:t>, but there is no net movement.</a:t>
            </a:r>
          </a:p>
          <a:p>
            <a:pPr algn="l" marL="256032" indent="-256032">
              <a:spcAft>
                <a:spcPts val="200"/>
              </a:spcAft>
              <a:buClr>
                <a:srgbClr val="223A5A"/>
              </a:buClr>
              <a:buSzPct val="120000"/>
              <a:buFont typeface="Arial"/>
              <a:buChar char="•"/>
            </a:pPr>
            <a:r>
              <a:rPr sz="1450" b="1">
                <a:solidFill>
                  <a:srgbClr val="000000"/>
                </a:solidFill>
                <a:latin typeface="Arial"/>
              </a:rPr>
              <a:t>Oxygen</a:t>
            </a:r>
            <a:r>
              <a:rPr sz="1450" b="0">
                <a:solidFill>
                  <a:srgbClr val="000000"/>
                </a:solidFill>
                <a:latin typeface="Arial"/>
              </a:rPr>
              <a:t> diffuses from the blood into body cells. </a:t>
            </a:r>
            <a:r>
              <a:rPr sz="1450" b="1">
                <a:solidFill>
                  <a:srgbClr val="000000"/>
                </a:solidFill>
                <a:latin typeface="Arial"/>
              </a:rPr>
              <a:t>Carbon dioxide</a:t>
            </a:r>
            <a:r>
              <a:rPr sz="1450" b="0">
                <a:solidFill>
                  <a:srgbClr val="000000"/>
                </a:solidFill>
                <a:latin typeface="Arial"/>
              </a:rPr>
              <a:t> diffuses out of body cells into the blood.</a:t>
            </a:r>
          </a:p>
          <a:p>
            <a:pPr algn="l" marL="256032" indent="-256032">
              <a:spcAft>
                <a:spcPts val="200"/>
              </a:spcAft>
              <a:buClr>
                <a:srgbClr val="223A5A"/>
              </a:buClr>
              <a:buSzPct val="120000"/>
              <a:buFont typeface="Arial"/>
              <a:buChar char="•"/>
            </a:pPr>
            <a:r>
              <a:rPr sz="1450" b="1">
                <a:solidFill>
                  <a:srgbClr val="000000"/>
                </a:solidFill>
                <a:latin typeface="Arial"/>
              </a:rPr>
              <a:t>Urea</a:t>
            </a:r>
            <a:r>
              <a:rPr sz="1450" b="0">
                <a:solidFill>
                  <a:srgbClr val="000000"/>
                </a:solidFill>
                <a:latin typeface="Arial"/>
              </a:rPr>
              <a:t> is a waste product. It diffuses from cells into the blood plasma. The </a:t>
            </a:r>
            <a:r>
              <a:rPr sz="1450" b="1">
                <a:solidFill>
                  <a:srgbClr val="000000"/>
                </a:solidFill>
                <a:latin typeface="Arial"/>
              </a:rPr>
              <a:t>kidneys</a:t>
            </a:r>
            <a:r>
              <a:rPr sz="1450" b="0">
                <a:solidFill>
                  <a:srgbClr val="000000"/>
                </a:solidFill>
                <a:latin typeface="Arial"/>
              </a:rPr>
              <a:t> remove it.</a:t>
            </a:r>
          </a:p>
          <a:p>
            <a:pPr algn="l" marL="256032" indent="-256032">
              <a:spcAft>
                <a:spcPts val="200"/>
              </a:spcAft>
              <a:buClr>
                <a:srgbClr val="223A5A"/>
              </a:buClr>
              <a:buSzPct val="120000"/>
              <a:buFont typeface="Arial"/>
              <a:buChar char="•"/>
            </a:pPr>
            <a:r>
              <a:rPr sz="1450" b="0">
                <a:solidFill>
                  <a:srgbClr val="000000"/>
                </a:solidFill>
                <a:latin typeface="Arial"/>
              </a:rPr>
              <a:t>Diffusion is </a:t>
            </a:r>
            <a:r>
              <a:rPr sz="1450" b="1">
                <a:solidFill>
                  <a:srgbClr val="000000"/>
                </a:solidFill>
                <a:latin typeface="Arial"/>
              </a:rPr>
              <a:t>faster</a:t>
            </a:r>
            <a:r>
              <a:rPr sz="1450" b="0">
                <a:solidFill>
                  <a:srgbClr val="000000"/>
                </a:solidFill>
                <a:latin typeface="Arial"/>
              </a:rPr>
              <a:t> with a bigger difference in concentration, a higher temperature, a larger surface area and a shorter distance (a thinner membrane). The opposite of each makes it </a:t>
            </a:r>
            <a:r>
              <a:rPr sz="1450" b="1">
                <a:solidFill>
                  <a:srgbClr val="000000"/>
                </a:solidFill>
                <a:latin typeface="Arial"/>
              </a:rPr>
              <a:t>slower</a:t>
            </a:r>
            <a:r>
              <a:rPr sz="1450" b="0">
                <a:solidFill>
                  <a:srgbClr val="000000"/>
                </a:solidFill>
                <a:latin typeface="Arial"/>
              </a:rPr>
              <a:t>.</a:t>
            </a:r>
          </a:p>
        </p:txBody>
      </p:sp>
      <p:pic>
        <p:nvPicPr>
          <p:cNvPr id="9" name="Picture 8" descr="Key facts. A real beaker (left) and a particle diagram (right)."/>
          <p:cNvPicPr>
            <a:picLocks noChangeAspect="1"/>
          </p:cNvPicPr>
          <p:nvPr/>
        </p:nvPicPr>
        <p:blipFill>
          <a:blip r:embed="rId2"/>
          <a:stretch>
            <a:fillRect/>
          </a:stretch>
        </p:blipFill>
        <p:spPr>
          <a:xfrm>
            <a:off x="1534808" y="5119560"/>
            <a:ext cx="4977102" cy="2583116"/>
          </a:xfrm>
          <a:prstGeom prst="rect">
            <a:avLst/>
          </a:prstGeom>
        </p:spPr>
      </p:pic>
      <p:sp>
        <p:nvSpPr>
          <p:cNvPr id="10" name="TextBox 9"/>
          <p:cNvSpPr txBox="1"/>
          <p:nvPr/>
        </p:nvSpPr>
        <p:spPr>
          <a:xfrm>
            <a:off x="685800" y="7748397"/>
            <a:ext cx="6675120" cy="224028"/>
          </a:xfrm>
          <a:prstGeom prst="rect">
            <a:avLst/>
          </a:prstGeom>
          <a:noFill/>
        </p:spPr>
        <p:txBody>
          <a:bodyPr wrap="square" lIns="0" rIns="0" tIns="0" bIns="0" anchor="t">
            <a:spAutoFit/>
          </a:bodyPr>
          <a:lstStyle/>
          <a:p>
            <a:pPr algn="ctr">
              <a:spcAft>
                <a:spcPts val="0"/>
              </a:spcAft>
            </a:pPr>
            <a:r>
              <a:rPr sz="1200" b="0">
                <a:solidFill>
                  <a:srgbClr val="5A5A5A"/>
                </a:solidFill>
                <a:latin typeface="Arial"/>
              </a:rPr>
              <a:t>A real beaker (left) and a particle diagram (right).</a:t>
            </a:r>
          </a:p>
        </p:txBody>
      </p:sp>
      <p:sp>
        <p:nvSpPr>
          <p:cNvPr id="11" name="TextBox 10"/>
          <p:cNvSpPr txBox="1"/>
          <p:nvPr/>
        </p:nvSpPr>
        <p:spPr>
          <a:xfrm>
            <a:off x="685800" y="8018145"/>
            <a:ext cx="6675120" cy="238886"/>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Real particles are far too small to see. The dots are a model.</a:t>
            </a:r>
          </a:p>
        </p:txBody>
      </p:sp>
      <p:sp>
        <p:nvSpPr>
          <p:cNvPr id="12" name="Rectangle 1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7882128" y="157276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next to each number.</a:t>
            </a:r>
          </a:p>
        </p:txBody>
      </p:sp>
      <p:sp>
        <p:nvSpPr>
          <p:cNvPr id="16" name="Rectangle 15"/>
          <p:cNvSpPr/>
          <p:nvPr/>
        </p:nvSpPr>
        <p:spPr>
          <a:xfrm>
            <a:off x="8156448" y="1905380"/>
            <a:ext cx="6126480" cy="731520"/>
          </a:xfrm>
          <a:prstGeom prst="rect">
            <a:avLst/>
          </a:prstGeom>
          <a:solidFill>
            <a:srgbClr val="FFFFFF"/>
          </a:solidFill>
          <a:ln w="15875">
            <a:solidFill>
              <a:srgbClr val="000000"/>
            </a:solidFill>
          </a:ln>
          <a:effectLst/>
        </p:spPr>
        <p:txBody>
          <a:bodyPr rtlCol="0" anchor="ctr"/>
          <a:lstStyle/>
          <a:p>
            <a:pPr algn="ctr"/>
          </a:p>
        </p:txBody>
      </p:sp>
      <p:sp>
        <p:nvSpPr>
          <p:cNvPr id="17" name="TextBox 16"/>
          <p:cNvSpPr txBox="1"/>
          <p:nvPr/>
        </p:nvSpPr>
        <p:spPr>
          <a:xfrm>
            <a:off x="8247888" y="195110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higher concentration</a:t>
            </a:r>
          </a:p>
        </p:txBody>
      </p:sp>
      <p:sp>
        <p:nvSpPr>
          <p:cNvPr id="18" name="TextBox 17"/>
          <p:cNvSpPr txBox="1"/>
          <p:nvPr/>
        </p:nvSpPr>
        <p:spPr>
          <a:xfrm>
            <a:off x="11219688" y="195110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lower concentration</a:t>
            </a:r>
          </a:p>
        </p:txBody>
      </p:sp>
      <p:sp>
        <p:nvSpPr>
          <p:cNvPr id="19" name="TextBox 18"/>
          <p:cNvSpPr txBox="1"/>
          <p:nvPr/>
        </p:nvSpPr>
        <p:spPr>
          <a:xfrm>
            <a:off x="8247888" y="227114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particle</a:t>
            </a:r>
          </a:p>
        </p:txBody>
      </p:sp>
      <p:sp>
        <p:nvSpPr>
          <p:cNvPr id="20" name="TextBox 19"/>
          <p:cNvSpPr txBox="1"/>
          <p:nvPr/>
        </p:nvSpPr>
        <p:spPr>
          <a:xfrm>
            <a:off x="11219688" y="2271140"/>
            <a:ext cx="297180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net movement</a:t>
            </a:r>
          </a:p>
        </p:txBody>
      </p:sp>
      <p:pic>
        <p:nvPicPr>
          <p:cNvPr id="21" name="Picture 20" descr="net movement."/>
          <p:cNvPicPr>
            <a:picLocks noChangeAspect="1"/>
          </p:cNvPicPr>
          <p:nvPr/>
        </p:nvPicPr>
        <p:blipFill>
          <a:blip r:embed="rId3"/>
          <a:stretch>
            <a:fillRect/>
          </a:stretch>
        </p:blipFill>
        <p:spPr>
          <a:xfrm>
            <a:off x="8407438" y="2819781"/>
            <a:ext cx="5624499" cy="3835908"/>
          </a:xfrm>
          <a:prstGeom prst="rect">
            <a:avLst/>
          </a:prstGeom>
        </p:spPr>
      </p:pic>
      <p:sp>
        <p:nvSpPr>
          <p:cNvPr id="22" name="TextBox 21"/>
          <p:cNvSpPr txBox="1"/>
          <p:nvPr/>
        </p:nvSpPr>
        <p:spPr>
          <a:xfrm>
            <a:off x="8019288" y="683856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23" name="TextBox 22"/>
          <p:cNvSpPr txBox="1"/>
          <p:nvPr/>
        </p:nvSpPr>
        <p:spPr>
          <a:xfrm>
            <a:off x="8366760" y="6838569"/>
            <a:ext cx="306324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higher concentration (1)</a:t>
            </a:r>
          </a:p>
        </p:txBody>
      </p:sp>
      <p:sp>
        <p:nvSpPr>
          <p:cNvPr id="24" name="TextBox 23"/>
          <p:cNvSpPr txBox="1"/>
          <p:nvPr/>
        </p:nvSpPr>
        <p:spPr>
          <a:xfrm>
            <a:off x="8019288" y="7496937"/>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25" name="TextBox 24"/>
          <p:cNvSpPr txBox="1"/>
          <p:nvPr/>
        </p:nvSpPr>
        <p:spPr>
          <a:xfrm>
            <a:off x="8366760" y="7496937"/>
            <a:ext cx="306324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lower concentration (1)</a:t>
            </a:r>
          </a:p>
        </p:txBody>
      </p:sp>
      <p:sp>
        <p:nvSpPr>
          <p:cNvPr id="26" name="TextBox 25"/>
          <p:cNvSpPr txBox="1"/>
          <p:nvPr/>
        </p:nvSpPr>
        <p:spPr>
          <a:xfrm>
            <a:off x="11356848" y="683856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27" name="TextBox 26"/>
          <p:cNvSpPr txBox="1"/>
          <p:nvPr/>
        </p:nvSpPr>
        <p:spPr>
          <a:xfrm>
            <a:off x="11704320" y="6838569"/>
            <a:ext cx="306324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particle (1)</a:t>
            </a:r>
          </a:p>
        </p:txBody>
      </p:sp>
      <p:sp>
        <p:nvSpPr>
          <p:cNvPr id="28" name="TextBox 27"/>
          <p:cNvSpPr txBox="1"/>
          <p:nvPr/>
        </p:nvSpPr>
        <p:spPr>
          <a:xfrm>
            <a:off x="11356848" y="7496937"/>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9" name="TextBox 28"/>
          <p:cNvSpPr txBox="1"/>
          <p:nvPr/>
        </p:nvSpPr>
        <p:spPr>
          <a:xfrm>
            <a:off x="11704320" y="7496937"/>
            <a:ext cx="3063240"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net movement (1)</a:t>
            </a:r>
          </a:p>
        </p:txBody>
      </p:sp>
      <p:sp>
        <p:nvSpPr>
          <p:cNvPr id="30" name="TextBox 29"/>
          <p:cNvSpPr txBox="1"/>
          <p:nvPr/>
        </p:nvSpPr>
        <p:spPr>
          <a:xfrm>
            <a:off x="7882128" y="8018145"/>
            <a:ext cx="6675120" cy="238886"/>
          </a:xfrm>
          <a:prstGeom prst="rect">
            <a:avLst/>
          </a:prstGeom>
          <a:noFill/>
        </p:spPr>
        <p:txBody>
          <a:bodyPr wrap="square" lIns="0" rIns="0" tIns="0" bIns="0" anchor="t">
            <a:spAutoFit/>
          </a:bodyPr>
          <a:lstStyle/>
          <a:p>
            <a:pPr algn="l">
              <a:spcAft>
                <a:spcPts val="0"/>
              </a:spcAft>
            </a:pPr>
            <a:r>
              <a:rPr sz="1300" b="0">
                <a:solidFill>
                  <a:srgbClr val="009900"/>
                </a:solidFill>
                <a:latin typeface="Arial"/>
              </a:rPr>
              <a:t>1 mark for each correct label. 2: do not accept “particle” (number 3 is the particle).</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393192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up</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54480"/>
            <a:ext cx="6675120" cy="32004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what it means.</a:t>
            </a:r>
          </a:p>
        </p:txBody>
      </p:sp>
      <p:sp>
        <p:nvSpPr>
          <p:cNvPr id="10" name="Rectangle 9"/>
          <p:cNvSpPr/>
          <p:nvPr/>
        </p:nvSpPr>
        <p:spPr>
          <a:xfrm>
            <a:off x="731520" y="1984248"/>
            <a:ext cx="1417320" cy="512064"/>
          </a:xfrm>
          <a:prstGeom prst="rect">
            <a:avLst/>
          </a:prstGeom>
          <a:solidFill>
            <a:srgbClr val="FFFFFF"/>
          </a:solidFill>
          <a:ln w="12700">
            <a:solidFill>
              <a:srgbClr val="000000"/>
            </a:solidFill>
          </a:ln>
          <a:effectLst/>
        </p:spPr>
        <p:txBody>
          <a:bodyPr rtlCol="0" anchor="ctr"/>
          <a:lstStyle/>
          <a:p>
            <a:pPr algn="ctr"/>
          </a:p>
        </p:txBody>
      </p:sp>
      <p:sp>
        <p:nvSpPr>
          <p:cNvPr id="11" name="TextBox 10"/>
          <p:cNvSpPr txBox="1"/>
          <p:nvPr/>
        </p:nvSpPr>
        <p:spPr>
          <a:xfrm>
            <a:off x="777240" y="1984248"/>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diffusion</a:t>
            </a:r>
          </a:p>
        </p:txBody>
      </p:sp>
      <p:sp>
        <p:nvSpPr>
          <p:cNvPr id="12" name="Oval 11"/>
          <p:cNvSpPr/>
          <p:nvPr/>
        </p:nvSpPr>
        <p:spPr>
          <a:xfrm>
            <a:off x="2093976" y="2185416"/>
            <a:ext cx="109728" cy="109728"/>
          </a:xfrm>
          <a:prstGeom prst="ellipse">
            <a:avLst/>
          </a:prstGeom>
          <a:solidFill>
            <a:srgbClr val="000000"/>
          </a:solidFill>
          <a:ln>
            <a:noFill/>
          </a:ln>
          <a:effectLst/>
        </p:spPr>
        <p:txBody>
          <a:bodyPr rtlCol="0" anchor="ctr"/>
          <a:lstStyle/>
          <a:p>
            <a:pPr algn="ctr"/>
          </a:p>
        </p:txBody>
      </p:sp>
      <p:sp>
        <p:nvSpPr>
          <p:cNvPr id="13" name="Rectangle 12"/>
          <p:cNvSpPr/>
          <p:nvPr/>
        </p:nvSpPr>
        <p:spPr>
          <a:xfrm>
            <a:off x="3063240" y="1984248"/>
            <a:ext cx="4297679" cy="512064"/>
          </a:xfrm>
          <a:prstGeom prst="rect">
            <a:avLst/>
          </a:prstGeom>
          <a:solidFill>
            <a:srgbClr val="FFFFFF"/>
          </a:solidFill>
          <a:ln w="12700">
            <a:solidFill>
              <a:srgbClr val="000000"/>
            </a:solidFill>
          </a:ln>
          <a:effectLst/>
        </p:spPr>
        <p:txBody>
          <a:bodyPr rtlCol="0" anchor="ctr"/>
          <a:lstStyle/>
          <a:p>
            <a:pPr algn="ctr"/>
          </a:p>
        </p:txBody>
      </p:sp>
      <p:sp>
        <p:nvSpPr>
          <p:cNvPr id="14" name="TextBox 13"/>
          <p:cNvSpPr txBox="1"/>
          <p:nvPr/>
        </p:nvSpPr>
        <p:spPr>
          <a:xfrm>
            <a:off x="3200400" y="1984248"/>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in any direction, with no pattern</a:t>
            </a:r>
          </a:p>
        </p:txBody>
      </p:sp>
      <p:sp>
        <p:nvSpPr>
          <p:cNvPr id="15" name="Oval 14"/>
          <p:cNvSpPr/>
          <p:nvPr/>
        </p:nvSpPr>
        <p:spPr>
          <a:xfrm>
            <a:off x="3008376" y="2185416"/>
            <a:ext cx="109728" cy="109728"/>
          </a:xfrm>
          <a:prstGeom prst="ellipse">
            <a:avLst/>
          </a:prstGeom>
          <a:solidFill>
            <a:srgbClr val="000000"/>
          </a:solidFill>
          <a:ln>
            <a:noFill/>
          </a:ln>
          <a:effectLst/>
        </p:spPr>
        <p:txBody>
          <a:bodyPr rtlCol="0" anchor="ctr"/>
          <a:lstStyle/>
          <a:p>
            <a:pPr algn="ctr"/>
          </a:p>
        </p:txBody>
      </p:sp>
      <p:sp>
        <p:nvSpPr>
          <p:cNvPr id="16" name="Rectangle 15"/>
          <p:cNvSpPr/>
          <p:nvPr/>
        </p:nvSpPr>
        <p:spPr>
          <a:xfrm>
            <a:off x="731520" y="2596896"/>
            <a:ext cx="1417320" cy="512064"/>
          </a:xfrm>
          <a:prstGeom prst="rect">
            <a:avLst/>
          </a:prstGeom>
          <a:solidFill>
            <a:srgbClr val="FFFFFF"/>
          </a:solidFill>
          <a:ln w="12700">
            <a:solidFill>
              <a:srgbClr val="000000"/>
            </a:solidFill>
          </a:ln>
          <a:effectLst/>
        </p:spPr>
        <p:txBody>
          <a:bodyPr rtlCol="0" anchor="ctr"/>
          <a:lstStyle/>
          <a:p>
            <a:pPr algn="ctr"/>
          </a:p>
        </p:txBody>
      </p:sp>
      <p:sp>
        <p:nvSpPr>
          <p:cNvPr id="17" name="TextBox 16"/>
          <p:cNvSpPr txBox="1"/>
          <p:nvPr/>
        </p:nvSpPr>
        <p:spPr>
          <a:xfrm>
            <a:off x="777240" y="2596896"/>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concentration</a:t>
            </a:r>
          </a:p>
        </p:txBody>
      </p:sp>
      <p:sp>
        <p:nvSpPr>
          <p:cNvPr id="18" name="Oval 17"/>
          <p:cNvSpPr/>
          <p:nvPr/>
        </p:nvSpPr>
        <p:spPr>
          <a:xfrm>
            <a:off x="2093976" y="2798064"/>
            <a:ext cx="109728" cy="109728"/>
          </a:xfrm>
          <a:prstGeom prst="ellipse">
            <a:avLst/>
          </a:prstGeom>
          <a:solidFill>
            <a:srgbClr val="000000"/>
          </a:solidFill>
          <a:ln>
            <a:noFill/>
          </a:ln>
          <a:effectLst/>
        </p:spPr>
        <p:txBody>
          <a:bodyPr rtlCol="0" anchor="ctr"/>
          <a:lstStyle/>
          <a:p>
            <a:pPr algn="ctr"/>
          </a:p>
        </p:txBody>
      </p:sp>
      <p:sp>
        <p:nvSpPr>
          <p:cNvPr id="19" name="Rectangle 18"/>
          <p:cNvSpPr/>
          <p:nvPr/>
        </p:nvSpPr>
        <p:spPr>
          <a:xfrm>
            <a:off x="3063240" y="2596896"/>
            <a:ext cx="4297679" cy="512064"/>
          </a:xfrm>
          <a:prstGeom prst="rect">
            <a:avLst/>
          </a:prstGeom>
          <a:solidFill>
            <a:srgbClr val="FFFFFF"/>
          </a:solidFill>
          <a:ln w="12700">
            <a:solidFill>
              <a:srgbClr val="000000"/>
            </a:solidFill>
          </a:ln>
          <a:effectLst/>
        </p:spPr>
        <p:txBody>
          <a:bodyPr rtlCol="0" anchor="ctr"/>
          <a:lstStyle/>
          <a:p>
            <a:pPr algn="ctr"/>
          </a:p>
        </p:txBody>
      </p:sp>
      <p:sp>
        <p:nvSpPr>
          <p:cNvPr id="20" name="TextBox 19"/>
          <p:cNvSpPr txBox="1"/>
          <p:nvPr/>
        </p:nvSpPr>
        <p:spPr>
          <a:xfrm>
            <a:off x="3200400" y="2596896"/>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organs that remove urea from the blood</a:t>
            </a:r>
          </a:p>
        </p:txBody>
      </p:sp>
      <p:sp>
        <p:nvSpPr>
          <p:cNvPr id="21" name="Oval 20"/>
          <p:cNvSpPr/>
          <p:nvPr/>
        </p:nvSpPr>
        <p:spPr>
          <a:xfrm>
            <a:off x="3008376" y="2798064"/>
            <a:ext cx="109728" cy="109728"/>
          </a:xfrm>
          <a:prstGeom prst="ellipse">
            <a:avLst/>
          </a:prstGeom>
          <a:solidFill>
            <a:srgbClr val="000000"/>
          </a:solidFill>
          <a:ln>
            <a:noFill/>
          </a:ln>
          <a:effectLst/>
        </p:spPr>
        <p:txBody>
          <a:bodyPr rtlCol="0" anchor="ctr"/>
          <a:lstStyle/>
          <a:p>
            <a:pPr algn="ctr"/>
          </a:p>
        </p:txBody>
      </p:sp>
      <p:sp>
        <p:nvSpPr>
          <p:cNvPr id="22" name="Rectangle 21"/>
          <p:cNvSpPr/>
          <p:nvPr/>
        </p:nvSpPr>
        <p:spPr>
          <a:xfrm>
            <a:off x="731520" y="3209544"/>
            <a:ext cx="1417320" cy="512064"/>
          </a:xfrm>
          <a:prstGeom prst="rect">
            <a:avLst/>
          </a:prstGeom>
          <a:solidFill>
            <a:srgbClr val="FFFFFF"/>
          </a:solidFill>
          <a:ln w="12700">
            <a:solidFill>
              <a:srgbClr val="000000"/>
            </a:solidFill>
          </a:ln>
          <a:effectLst/>
        </p:spPr>
        <p:txBody>
          <a:bodyPr rtlCol="0" anchor="ctr"/>
          <a:lstStyle/>
          <a:p>
            <a:pPr algn="ctr"/>
          </a:p>
        </p:txBody>
      </p:sp>
      <p:sp>
        <p:nvSpPr>
          <p:cNvPr id="23" name="TextBox 22"/>
          <p:cNvSpPr txBox="1"/>
          <p:nvPr/>
        </p:nvSpPr>
        <p:spPr>
          <a:xfrm>
            <a:off x="777240" y="3209544"/>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urea</a:t>
            </a:r>
          </a:p>
        </p:txBody>
      </p:sp>
      <p:sp>
        <p:nvSpPr>
          <p:cNvPr id="24" name="Oval 23"/>
          <p:cNvSpPr/>
          <p:nvPr/>
        </p:nvSpPr>
        <p:spPr>
          <a:xfrm>
            <a:off x="2093976" y="3410712"/>
            <a:ext cx="109728" cy="109728"/>
          </a:xfrm>
          <a:prstGeom prst="ellipse">
            <a:avLst/>
          </a:prstGeom>
          <a:solidFill>
            <a:srgbClr val="000000"/>
          </a:solidFill>
          <a:ln>
            <a:noFill/>
          </a:ln>
          <a:effectLst/>
        </p:spPr>
        <p:txBody>
          <a:bodyPr rtlCol="0" anchor="ctr"/>
          <a:lstStyle/>
          <a:p>
            <a:pPr algn="ctr"/>
          </a:p>
        </p:txBody>
      </p:sp>
      <p:sp>
        <p:nvSpPr>
          <p:cNvPr id="25" name="Rectangle 24"/>
          <p:cNvSpPr/>
          <p:nvPr/>
        </p:nvSpPr>
        <p:spPr>
          <a:xfrm>
            <a:off x="3063240" y="3209544"/>
            <a:ext cx="4297679" cy="512064"/>
          </a:xfrm>
          <a:prstGeom prst="rect">
            <a:avLst/>
          </a:prstGeom>
          <a:solidFill>
            <a:srgbClr val="FFFFFF"/>
          </a:solidFill>
          <a:ln w="12700">
            <a:solidFill>
              <a:srgbClr val="000000"/>
            </a:solidFill>
          </a:ln>
          <a:effectLst/>
        </p:spPr>
        <p:txBody>
          <a:bodyPr rtlCol="0" anchor="ctr"/>
          <a:lstStyle/>
          <a:p>
            <a:pPr algn="ctr"/>
          </a:p>
        </p:txBody>
      </p:sp>
      <p:sp>
        <p:nvSpPr>
          <p:cNvPr id="26" name="TextBox 25"/>
          <p:cNvSpPr txBox="1"/>
          <p:nvPr/>
        </p:nvSpPr>
        <p:spPr>
          <a:xfrm>
            <a:off x="3200400" y="3209544"/>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net movement of particles from an area of higher concentration to an area of lower concentration</a:t>
            </a:r>
          </a:p>
        </p:txBody>
      </p:sp>
      <p:sp>
        <p:nvSpPr>
          <p:cNvPr id="27" name="Oval 26"/>
          <p:cNvSpPr/>
          <p:nvPr/>
        </p:nvSpPr>
        <p:spPr>
          <a:xfrm>
            <a:off x="3008376" y="3410712"/>
            <a:ext cx="109728" cy="109728"/>
          </a:xfrm>
          <a:prstGeom prst="ellipse">
            <a:avLst/>
          </a:prstGeom>
          <a:solidFill>
            <a:srgbClr val="000000"/>
          </a:solidFill>
          <a:ln>
            <a:noFill/>
          </a:ln>
          <a:effectLst/>
        </p:spPr>
        <p:txBody>
          <a:bodyPr rtlCol="0" anchor="ctr"/>
          <a:lstStyle/>
          <a:p>
            <a:pPr algn="ctr"/>
          </a:p>
        </p:txBody>
      </p:sp>
      <p:sp>
        <p:nvSpPr>
          <p:cNvPr id="28" name="Rectangle 27"/>
          <p:cNvSpPr/>
          <p:nvPr/>
        </p:nvSpPr>
        <p:spPr>
          <a:xfrm>
            <a:off x="731520" y="3822191"/>
            <a:ext cx="1417320" cy="512064"/>
          </a:xfrm>
          <a:prstGeom prst="rect">
            <a:avLst/>
          </a:prstGeom>
          <a:solidFill>
            <a:srgbClr val="FFFFFF"/>
          </a:solidFill>
          <a:ln w="12700">
            <a:solidFill>
              <a:srgbClr val="000000"/>
            </a:solidFill>
          </a:ln>
          <a:effectLst/>
        </p:spPr>
        <p:txBody>
          <a:bodyPr rtlCol="0" anchor="ctr"/>
          <a:lstStyle/>
          <a:p>
            <a:pPr algn="ctr"/>
          </a:p>
        </p:txBody>
      </p:sp>
      <p:sp>
        <p:nvSpPr>
          <p:cNvPr id="29" name="TextBox 28"/>
          <p:cNvSpPr txBox="1"/>
          <p:nvPr/>
        </p:nvSpPr>
        <p:spPr>
          <a:xfrm>
            <a:off x="777240" y="3822191"/>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kidneys</a:t>
            </a:r>
          </a:p>
        </p:txBody>
      </p:sp>
      <p:sp>
        <p:nvSpPr>
          <p:cNvPr id="30" name="Oval 29"/>
          <p:cNvSpPr/>
          <p:nvPr/>
        </p:nvSpPr>
        <p:spPr>
          <a:xfrm>
            <a:off x="2093976" y="4023360"/>
            <a:ext cx="109728" cy="109728"/>
          </a:xfrm>
          <a:prstGeom prst="ellipse">
            <a:avLst/>
          </a:prstGeom>
          <a:solidFill>
            <a:srgbClr val="000000"/>
          </a:solidFill>
          <a:ln>
            <a:noFill/>
          </a:ln>
          <a:effectLst/>
        </p:spPr>
        <p:txBody>
          <a:bodyPr rtlCol="0" anchor="ctr"/>
          <a:lstStyle/>
          <a:p>
            <a:pPr algn="ctr"/>
          </a:p>
        </p:txBody>
      </p:sp>
      <p:sp>
        <p:nvSpPr>
          <p:cNvPr id="31" name="Rectangle 30"/>
          <p:cNvSpPr/>
          <p:nvPr/>
        </p:nvSpPr>
        <p:spPr>
          <a:xfrm>
            <a:off x="3063240" y="3822191"/>
            <a:ext cx="4297679" cy="512064"/>
          </a:xfrm>
          <a:prstGeom prst="rect">
            <a:avLst/>
          </a:prstGeom>
          <a:solidFill>
            <a:srgbClr val="FFFFFF"/>
          </a:solidFill>
          <a:ln w="12700">
            <a:solidFill>
              <a:srgbClr val="000000"/>
            </a:solidFill>
          </a:ln>
          <a:effectLst/>
        </p:spPr>
        <p:txBody>
          <a:bodyPr rtlCol="0" anchor="ctr"/>
          <a:lstStyle/>
          <a:p>
            <a:pPr algn="ctr"/>
          </a:p>
        </p:txBody>
      </p:sp>
      <p:sp>
        <p:nvSpPr>
          <p:cNvPr id="32" name="TextBox 31"/>
          <p:cNvSpPr txBox="1"/>
          <p:nvPr/>
        </p:nvSpPr>
        <p:spPr>
          <a:xfrm>
            <a:off x="3200400" y="3822191"/>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waste product that diffuses from cells into the blood plasma</a:t>
            </a:r>
          </a:p>
        </p:txBody>
      </p:sp>
      <p:sp>
        <p:nvSpPr>
          <p:cNvPr id="33" name="Oval 32"/>
          <p:cNvSpPr/>
          <p:nvPr/>
        </p:nvSpPr>
        <p:spPr>
          <a:xfrm>
            <a:off x="3008376" y="4023360"/>
            <a:ext cx="109728" cy="109728"/>
          </a:xfrm>
          <a:prstGeom prst="ellipse">
            <a:avLst/>
          </a:prstGeom>
          <a:solidFill>
            <a:srgbClr val="000000"/>
          </a:solidFill>
          <a:ln>
            <a:noFill/>
          </a:ln>
          <a:effectLst/>
        </p:spPr>
        <p:txBody>
          <a:bodyPr rtlCol="0" anchor="ctr"/>
          <a:lstStyle/>
          <a:p>
            <a:pPr algn="ctr"/>
          </a:p>
        </p:txBody>
      </p:sp>
      <p:sp>
        <p:nvSpPr>
          <p:cNvPr id="34" name="Rectangle 33"/>
          <p:cNvSpPr/>
          <p:nvPr/>
        </p:nvSpPr>
        <p:spPr>
          <a:xfrm>
            <a:off x="731520" y="4434840"/>
            <a:ext cx="1417320" cy="512064"/>
          </a:xfrm>
          <a:prstGeom prst="rect">
            <a:avLst/>
          </a:prstGeom>
          <a:solidFill>
            <a:srgbClr val="FFFFFF"/>
          </a:solidFill>
          <a:ln w="12700">
            <a:solidFill>
              <a:srgbClr val="000000"/>
            </a:solidFill>
          </a:ln>
          <a:effectLst/>
        </p:spPr>
        <p:txBody>
          <a:bodyPr rtlCol="0" anchor="ctr"/>
          <a:lstStyle/>
          <a:p>
            <a:pPr algn="ctr"/>
          </a:p>
        </p:txBody>
      </p:sp>
      <p:sp>
        <p:nvSpPr>
          <p:cNvPr id="35" name="TextBox 34"/>
          <p:cNvSpPr txBox="1"/>
          <p:nvPr/>
        </p:nvSpPr>
        <p:spPr>
          <a:xfrm>
            <a:off x="777240" y="4434840"/>
            <a:ext cx="1325880" cy="512064"/>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random</a:t>
            </a:r>
          </a:p>
        </p:txBody>
      </p:sp>
      <p:sp>
        <p:nvSpPr>
          <p:cNvPr id="36" name="Oval 35"/>
          <p:cNvSpPr/>
          <p:nvPr/>
        </p:nvSpPr>
        <p:spPr>
          <a:xfrm>
            <a:off x="2093976" y="4636008"/>
            <a:ext cx="109728" cy="109728"/>
          </a:xfrm>
          <a:prstGeom prst="ellipse">
            <a:avLst/>
          </a:prstGeom>
          <a:solidFill>
            <a:srgbClr val="000000"/>
          </a:solidFill>
          <a:ln>
            <a:noFill/>
          </a:ln>
          <a:effectLst/>
        </p:spPr>
        <p:txBody>
          <a:bodyPr rtlCol="0" anchor="ctr"/>
          <a:lstStyle/>
          <a:p>
            <a:pPr algn="ctr"/>
          </a:p>
        </p:txBody>
      </p:sp>
      <p:sp>
        <p:nvSpPr>
          <p:cNvPr id="37" name="Rectangle 36"/>
          <p:cNvSpPr/>
          <p:nvPr/>
        </p:nvSpPr>
        <p:spPr>
          <a:xfrm>
            <a:off x="3063240" y="4434840"/>
            <a:ext cx="4297679" cy="512064"/>
          </a:xfrm>
          <a:prstGeom prst="rect">
            <a:avLst/>
          </a:prstGeom>
          <a:solidFill>
            <a:srgbClr val="FFFFFF"/>
          </a:solidFill>
          <a:ln w="12700">
            <a:solidFill>
              <a:srgbClr val="000000"/>
            </a:solidFill>
          </a:ln>
          <a:effectLst/>
        </p:spPr>
        <p:txBody>
          <a:bodyPr rtlCol="0" anchor="ctr"/>
          <a:lstStyle/>
          <a:p>
            <a:pPr algn="ctr"/>
          </a:p>
        </p:txBody>
      </p:sp>
      <p:sp>
        <p:nvSpPr>
          <p:cNvPr id="38" name="TextBox 37"/>
          <p:cNvSpPr txBox="1"/>
          <p:nvPr/>
        </p:nvSpPr>
        <p:spPr>
          <a:xfrm>
            <a:off x="3200400" y="4434840"/>
            <a:ext cx="4096511" cy="51206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amount of a substance in a given volume</a:t>
            </a:r>
          </a:p>
        </p:txBody>
      </p:sp>
      <p:sp>
        <p:nvSpPr>
          <p:cNvPr id="39" name="Oval 38"/>
          <p:cNvSpPr/>
          <p:nvPr/>
        </p:nvSpPr>
        <p:spPr>
          <a:xfrm>
            <a:off x="3008376" y="4636008"/>
            <a:ext cx="109728" cy="109728"/>
          </a:xfrm>
          <a:prstGeom prst="ellipse">
            <a:avLst/>
          </a:prstGeom>
          <a:solidFill>
            <a:srgbClr val="000000"/>
          </a:solidFill>
          <a:ln>
            <a:noFill/>
          </a:ln>
          <a:effectLst/>
        </p:spPr>
        <p:txBody>
          <a:bodyPr rtlCol="0" anchor="ctr"/>
          <a:lstStyle/>
          <a:p>
            <a:pPr algn="ctr"/>
          </a:p>
        </p:txBody>
      </p:sp>
      <p:cxnSp>
        <p:nvCxnSpPr>
          <p:cNvPr id="40" name="Connector 39"/>
          <p:cNvCxnSpPr/>
          <p:nvPr/>
        </p:nvCxnSpPr>
        <p:spPr>
          <a:xfrm>
            <a:off x="2148840" y="2240280"/>
            <a:ext cx="914400" cy="1225296"/>
          </a:xfrm>
          <a:prstGeom prst="line">
            <a:avLst/>
          </a:prstGeom>
          <a:ln w="31750">
            <a:solidFill>
              <a:srgbClr val="009900"/>
            </a:solidFill>
          </a:ln>
        </p:spPr>
      </p:cxnSp>
      <p:cxnSp>
        <p:nvCxnSpPr>
          <p:cNvPr id="41" name="Connector 40"/>
          <p:cNvCxnSpPr/>
          <p:nvPr/>
        </p:nvCxnSpPr>
        <p:spPr>
          <a:xfrm>
            <a:off x="2148840" y="2852928"/>
            <a:ext cx="914400" cy="1837944"/>
          </a:xfrm>
          <a:prstGeom prst="line">
            <a:avLst/>
          </a:prstGeom>
          <a:ln w="31750">
            <a:solidFill>
              <a:srgbClr val="009900"/>
            </a:solidFill>
          </a:ln>
        </p:spPr>
      </p:cxnSp>
      <p:cxnSp>
        <p:nvCxnSpPr>
          <p:cNvPr id="42" name="Connector 41"/>
          <p:cNvCxnSpPr/>
          <p:nvPr/>
        </p:nvCxnSpPr>
        <p:spPr>
          <a:xfrm>
            <a:off x="2148840" y="3465576"/>
            <a:ext cx="914400" cy="612648"/>
          </a:xfrm>
          <a:prstGeom prst="line">
            <a:avLst/>
          </a:prstGeom>
          <a:ln w="31750">
            <a:solidFill>
              <a:srgbClr val="009900"/>
            </a:solidFill>
          </a:ln>
        </p:spPr>
      </p:cxnSp>
      <p:cxnSp>
        <p:nvCxnSpPr>
          <p:cNvPr id="43" name="Connector 42"/>
          <p:cNvCxnSpPr/>
          <p:nvPr/>
        </p:nvCxnSpPr>
        <p:spPr>
          <a:xfrm flipV="1">
            <a:off x="2148840" y="2852928"/>
            <a:ext cx="914400" cy="1225296"/>
          </a:xfrm>
          <a:prstGeom prst="line">
            <a:avLst/>
          </a:prstGeom>
          <a:ln w="31750">
            <a:solidFill>
              <a:srgbClr val="009900"/>
            </a:solidFill>
          </a:ln>
        </p:spPr>
      </p:cxnSp>
      <p:cxnSp>
        <p:nvCxnSpPr>
          <p:cNvPr id="44" name="Connector 43"/>
          <p:cNvCxnSpPr/>
          <p:nvPr/>
        </p:nvCxnSpPr>
        <p:spPr>
          <a:xfrm flipV="1">
            <a:off x="2148840" y="2240280"/>
            <a:ext cx="914400" cy="2450592"/>
          </a:xfrm>
          <a:prstGeom prst="line">
            <a:avLst/>
          </a:prstGeom>
          <a:ln w="31750">
            <a:solidFill>
              <a:srgbClr val="009900"/>
            </a:solidFill>
          </a:ln>
        </p:spPr>
      </p:cxnSp>
      <p:sp>
        <p:nvSpPr>
          <p:cNvPr id="45" name="TextBox 44"/>
          <p:cNvSpPr txBox="1"/>
          <p:nvPr/>
        </p:nvSpPr>
        <p:spPr>
          <a:xfrm>
            <a:off x="685800" y="1572768"/>
            <a:ext cx="6675120" cy="274320"/>
          </a:xfrm>
          <a:prstGeom prst="rect">
            <a:avLst/>
          </a:prstGeom>
          <a:noFill/>
        </p:spPr>
        <p:txBody>
          <a:bodyPr wrap="square" lIns="0" rIns="0" tIns="0" bIns="0" anchor="t">
            <a:spAutoFit/>
          </a:bodyPr>
          <a:lstStyle/>
          <a:p>
            <a:pPr algn="r">
              <a:spcAft>
                <a:spcPts val="0"/>
              </a:spcAft>
            </a:pPr>
            <a:r>
              <a:rPr sz="1300" b="0">
                <a:solidFill>
                  <a:srgbClr val="009900"/>
                </a:solidFill>
                <a:latin typeface="Arial"/>
              </a:rPr>
              <a:t>1 mark for each correct line.</a:t>
            </a:r>
          </a:p>
        </p:txBody>
      </p:sp>
      <p:sp>
        <p:nvSpPr>
          <p:cNvPr id="46" name="Rectangle 45"/>
          <p:cNvSpPr/>
          <p:nvPr/>
        </p:nvSpPr>
        <p:spPr>
          <a:xfrm>
            <a:off x="548640"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47" name="TextBox 46"/>
          <p:cNvSpPr txBox="1"/>
          <p:nvPr/>
        </p:nvSpPr>
        <p:spPr>
          <a:xfrm>
            <a:off x="658368"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in the gaps</a:t>
            </a:r>
          </a:p>
        </p:txBody>
      </p:sp>
      <p:sp>
        <p:nvSpPr>
          <p:cNvPr id="48" name="TextBox 47"/>
          <p:cNvSpPr txBox="1"/>
          <p:nvPr/>
        </p:nvSpPr>
        <p:spPr>
          <a:xfrm>
            <a:off x="6400799"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49" name="TextBox 48"/>
          <p:cNvSpPr txBox="1"/>
          <p:nvPr/>
        </p:nvSpPr>
        <p:spPr>
          <a:xfrm>
            <a:off x="685800" y="5641848"/>
            <a:ext cx="6675120" cy="26860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50" name="Rectangle 49"/>
          <p:cNvSpPr/>
          <p:nvPr/>
        </p:nvSpPr>
        <p:spPr>
          <a:xfrm>
            <a:off x="685800" y="5956173"/>
            <a:ext cx="6675120" cy="411480"/>
          </a:xfrm>
          <a:prstGeom prst="rect">
            <a:avLst/>
          </a:prstGeom>
          <a:solidFill>
            <a:srgbClr val="FFFFFF"/>
          </a:solidFill>
          <a:ln w="15875">
            <a:solidFill>
              <a:srgbClr val="000000"/>
            </a:solidFill>
          </a:ln>
          <a:effectLst/>
        </p:spPr>
        <p:txBody>
          <a:bodyPr rtlCol="0" anchor="ctr"/>
          <a:lstStyle/>
          <a:p>
            <a:pPr algn="ctr"/>
          </a:p>
        </p:txBody>
      </p:sp>
      <p:sp>
        <p:nvSpPr>
          <p:cNvPr id="51" name="TextBox 50"/>
          <p:cNvSpPr txBox="1"/>
          <p:nvPr/>
        </p:nvSpPr>
        <p:spPr>
          <a:xfrm>
            <a:off x="777240"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oxygen</a:t>
            </a:r>
          </a:p>
        </p:txBody>
      </p:sp>
      <p:sp>
        <p:nvSpPr>
          <p:cNvPr id="52" name="TextBox 51"/>
          <p:cNvSpPr txBox="1"/>
          <p:nvPr/>
        </p:nvSpPr>
        <p:spPr>
          <a:xfrm>
            <a:off x="2075688"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carbon dioxide</a:t>
            </a:r>
          </a:p>
        </p:txBody>
      </p:sp>
      <p:sp>
        <p:nvSpPr>
          <p:cNvPr id="53" name="TextBox 52"/>
          <p:cNvSpPr txBox="1"/>
          <p:nvPr/>
        </p:nvSpPr>
        <p:spPr>
          <a:xfrm>
            <a:off x="3374136"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urea</a:t>
            </a:r>
          </a:p>
        </p:txBody>
      </p:sp>
      <p:sp>
        <p:nvSpPr>
          <p:cNvPr id="54" name="TextBox 53"/>
          <p:cNvSpPr txBox="1"/>
          <p:nvPr/>
        </p:nvSpPr>
        <p:spPr>
          <a:xfrm>
            <a:off x="4672583"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faster</a:t>
            </a:r>
          </a:p>
        </p:txBody>
      </p:sp>
      <p:sp>
        <p:nvSpPr>
          <p:cNvPr id="55" name="TextBox 54"/>
          <p:cNvSpPr txBox="1"/>
          <p:nvPr/>
        </p:nvSpPr>
        <p:spPr>
          <a:xfrm>
            <a:off x="5971031" y="6001893"/>
            <a:ext cx="1298448" cy="32004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moving</a:t>
            </a:r>
          </a:p>
        </p:txBody>
      </p:sp>
      <p:sp>
        <p:nvSpPr>
          <p:cNvPr id="56" name="TextBox 55"/>
          <p:cNvSpPr txBox="1"/>
          <p:nvPr/>
        </p:nvSpPr>
        <p:spPr>
          <a:xfrm>
            <a:off x="777240" y="6466065"/>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t>
            </a:r>
            <a:r>
              <a:rPr sz="1400" b="1">
                <a:solidFill>
                  <a:srgbClr val="009900"/>
                </a:solidFill>
                <a:latin typeface="Arial"/>
              </a:rPr>
              <a:t>Oxygen (1)</a:t>
            </a:r>
            <a:r>
              <a:rPr sz="1400" b="0">
                <a:solidFill>
                  <a:srgbClr val="000000"/>
                </a:solidFill>
                <a:latin typeface="Arial"/>
              </a:rPr>
              <a:t> diffuses from the blood into body cells.</a:t>
            </a:r>
          </a:p>
        </p:txBody>
      </p:sp>
      <p:sp>
        <p:nvSpPr>
          <p:cNvPr id="57" name="TextBox 56"/>
          <p:cNvSpPr txBox="1"/>
          <p:nvPr/>
        </p:nvSpPr>
        <p:spPr>
          <a:xfrm>
            <a:off x="777240" y="6827481"/>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t>
            </a:r>
            <a:r>
              <a:rPr sz="1400" b="1">
                <a:solidFill>
                  <a:srgbClr val="009900"/>
                </a:solidFill>
                <a:latin typeface="Arial"/>
              </a:rPr>
              <a:t>Carbon dioxide (1)</a:t>
            </a:r>
            <a:r>
              <a:rPr sz="1400" b="0">
                <a:solidFill>
                  <a:srgbClr val="000000"/>
                </a:solidFill>
                <a:latin typeface="Arial"/>
              </a:rPr>
              <a:t> diffuses out of body cells into the blood.</a:t>
            </a:r>
          </a:p>
        </p:txBody>
      </p:sp>
      <p:sp>
        <p:nvSpPr>
          <p:cNvPr id="58" name="TextBox 57"/>
          <p:cNvSpPr txBox="1"/>
          <p:nvPr/>
        </p:nvSpPr>
        <p:spPr>
          <a:xfrm>
            <a:off x="777240" y="7188898"/>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a:t>
            </a:r>
            <a:r>
              <a:rPr sz="1400" b="1">
                <a:solidFill>
                  <a:srgbClr val="009900"/>
                </a:solidFill>
                <a:latin typeface="Arial"/>
              </a:rPr>
              <a:t>Urea (1)</a:t>
            </a:r>
            <a:r>
              <a:rPr sz="1400" b="0">
                <a:solidFill>
                  <a:srgbClr val="000000"/>
                </a:solidFill>
                <a:latin typeface="Arial"/>
              </a:rPr>
              <a:t> is a waste product that the kidneys remove.</a:t>
            </a:r>
          </a:p>
        </p:txBody>
      </p:sp>
      <p:sp>
        <p:nvSpPr>
          <p:cNvPr id="59" name="TextBox 58"/>
          <p:cNvSpPr txBox="1"/>
          <p:nvPr/>
        </p:nvSpPr>
        <p:spPr>
          <a:xfrm>
            <a:off x="777240" y="7550315"/>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When particles are evenly spread, they keep </a:t>
            </a:r>
            <a:r>
              <a:rPr sz="1400" b="1">
                <a:solidFill>
                  <a:srgbClr val="009900"/>
                </a:solidFill>
                <a:latin typeface="Arial"/>
              </a:rPr>
              <a:t>moving (1)</a:t>
            </a:r>
            <a:r>
              <a:rPr sz="1400" b="0">
                <a:solidFill>
                  <a:srgbClr val="000000"/>
                </a:solidFill>
                <a:latin typeface="Arial"/>
              </a:rPr>
              <a:t>.</a:t>
            </a:r>
          </a:p>
        </p:txBody>
      </p:sp>
      <p:sp>
        <p:nvSpPr>
          <p:cNvPr id="60" name="TextBox 59"/>
          <p:cNvSpPr txBox="1"/>
          <p:nvPr/>
        </p:nvSpPr>
        <p:spPr>
          <a:xfrm>
            <a:off x="777240" y="7911731"/>
            <a:ext cx="6583680" cy="292608"/>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Diffusion is </a:t>
            </a:r>
            <a:r>
              <a:rPr sz="1400" b="1">
                <a:solidFill>
                  <a:srgbClr val="009900"/>
                </a:solidFill>
                <a:latin typeface="Arial"/>
              </a:rPr>
              <a:t>faster (1)</a:t>
            </a:r>
            <a:r>
              <a:rPr sz="1400" b="0">
                <a:solidFill>
                  <a:srgbClr val="000000"/>
                </a:solidFill>
                <a:latin typeface="Arial"/>
              </a:rPr>
              <a:t> at a higher temperature.</a:t>
            </a:r>
          </a:p>
        </p:txBody>
      </p:sp>
      <p:sp>
        <p:nvSpPr>
          <p:cNvPr id="61" name="Rectangle 60"/>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62" name="TextBox 6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63" name="TextBox 6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4" name="TextBox 63"/>
          <p:cNvSpPr txBox="1"/>
          <p:nvPr/>
        </p:nvSpPr>
        <p:spPr>
          <a:xfrm>
            <a:off x="7882128" y="1572768"/>
            <a:ext cx="6675120" cy="2605430"/>
          </a:xfrm>
          <a:prstGeom prst="rect">
            <a:avLst/>
          </a:prstGeom>
          <a:noFill/>
        </p:spPr>
        <p:txBody>
          <a:bodyPr wrap="square" lIns="0" rIns="0" tIns="0" bIns="0" anchor="t">
            <a:spAutoFit/>
          </a:bodyPr>
          <a:lstStyle/>
          <a:p>
            <a:pPr algn="l">
              <a:spcAft>
                <a:spcPts val="600"/>
              </a:spcAft>
            </a:pPr>
            <a:r>
              <a:rPr sz="1300" b="0">
                <a:solidFill>
                  <a:srgbClr val="000000"/>
                </a:solidFill>
                <a:latin typeface="Arial"/>
              </a:rPr>
              <a:t>1. Diffusion can happen in a gas.   </a:t>
            </a:r>
            <a:r>
              <a:rPr sz="1400" b="1">
                <a:solidFill>
                  <a:srgbClr val="009900"/>
                </a:solidFill>
                <a:latin typeface="Arial"/>
              </a:rPr>
              <a:t>True (1)</a:t>
            </a:r>
          </a:p>
          <a:p>
            <a:pPr algn="l">
              <a:spcAft>
                <a:spcPts val="600"/>
              </a:spcAft>
            </a:pPr>
            <a:r>
              <a:rPr sz="1300" b="0">
                <a:solidFill>
                  <a:srgbClr val="000000"/>
                </a:solidFill>
                <a:latin typeface="Arial"/>
              </a:rPr>
              <a:t>2. Diffusion needs energy from respiration.   </a:t>
            </a:r>
            <a:r>
              <a:rPr sz="1400" b="1">
                <a:solidFill>
                  <a:srgbClr val="009900"/>
                </a:solidFill>
                <a:latin typeface="Arial"/>
              </a:rPr>
              <a:t>False: it needs no energy from respiration (1)</a:t>
            </a:r>
          </a:p>
          <a:p>
            <a:pPr algn="l">
              <a:spcAft>
                <a:spcPts val="600"/>
              </a:spcAft>
            </a:pPr>
            <a:r>
              <a:rPr sz="1300" b="0">
                <a:solidFill>
                  <a:srgbClr val="000000"/>
                </a:solidFill>
                <a:latin typeface="Arial"/>
              </a:rPr>
              <a:t>3. Particles all move in the same direction.   </a:t>
            </a:r>
            <a:r>
              <a:rPr sz="1400" b="1">
                <a:solidFill>
                  <a:srgbClr val="009900"/>
                </a:solidFill>
                <a:latin typeface="Arial"/>
              </a:rPr>
              <a:t>False: they move at random, in all directions (1)</a:t>
            </a:r>
          </a:p>
          <a:p>
            <a:pPr algn="l">
              <a:spcAft>
                <a:spcPts val="600"/>
              </a:spcAft>
            </a:pPr>
            <a:r>
              <a:rPr sz="1300" b="0">
                <a:solidFill>
                  <a:srgbClr val="000000"/>
                </a:solidFill>
                <a:latin typeface="Arial"/>
              </a:rPr>
              <a:t>4. You can see one particle of the purple dye in water.   </a:t>
            </a:r>
            <a:r>
              <a:rPr sz="1400" b="1">
                <a:solidFill>
                  <a:srgbClr val="009900"/>
                </a:solidFill>
                <a:latin typeface="Arial"/>
              </a:rPr>
              <a:t>False: particles are far too small to see (1)</a:t>
            </a:r>
          </a:p>
          <a:p>
            <a:pPr algn="l">
              <a:spcAft>
                <a:spcPts val="600"/>
              </a:spcAft>
            </a:pPr>
            <a:r>
              <a:rPr sz="1300" b="0">
                <a:solidFill>
                  <a:srgbClr val="000000"/>
                </a:solidFill>
                <a:latin typeface="Arial"/>
              </a:rPr>
              <a:t>5. A bigger difference in concentration makes diffusion faster.   </a:t>
            </a:r>
            <a:r>
              <a:rPr sz="1400" b="1">
                <a:solidFill>
                  <a:srgbClr val="009900"/>
                </a:solidFill>
                <a:latin typeface="Arial"/>
              </a:rPr>
              <a:t>True (1)</a:t>
            </a:r>
          </a:p>
          <a:p>
            <a:pPr algn="l">
              <a:spcAft>
                <a:spcPts val="600"/>
              </a:spcAft>
            </a:pPr>
            <a:r>
              <a:rPr sz="1300" b="0">
                <a:solidFill>
                  <a:srgbClr val="000000"/>
                </a:solidFill>
                <a:latin typeface="Arial"/>
              </a:rPr>
              <a:t>6. When particles are evenly spread, they stop moving.   </a:t>
            </a:r>
            <a:r>
              <a:rPr sz="1400" b="1">
                <a:solidFill>
                  <a:srgbClr val="009900"/>
                </a:solidFill>
                <a:latin typeface="Arial"/>
              </a:rPr>
              <a:t>False: they keep moving; only the net movement stops (1)</a:t>
            </a:r>
          </a:p>
        </p:txBody>
      </p:sp>
      <p:sp>
        <p:nvSpPr>
          <p:cNvPr id="65" name="Rectangle 64"/>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66" name="TextBox 65"/>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Faster or slower?</a:t>
            </a:r>
          </a:p>
        </p:txBody>
      </p:sp>
      <p:sp>
        <p:nvSpPr>
          <p:cNvPr id="67" name="TextBox 66"/>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8" name="TextBox 67"/>
          <p:cNvSpPr txBox="1"/>
          <p:nvPr/>
        </p:nvSpPr>
        <p:spPr>
          <a:xfrm>
            <a:off x="7882128" y="5230368"/>
            <a:ext cx="6675120" cy="49149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Does each change make diffusion faster or slower? Tick (✓) one box in each row.</a:t>
            </a:r>
          </a:p>
        </p:txBody>
      </p:sp>
      <p:graphicFrame>
        <p:nvGraphicFramePr>
          <p:cNvPr id="69" name="Table 68"/>
          <p:cNvGraphicFramePr>
            <a:graphicFrameLocks noGrp="1"/>
          </p:cNvGraphicFramePr>
          <p:nvPr/>
        </p:nvGraphicFramePr>
        <p:xfrm>
          <a:off x="7882128" y="5767577"/>
          <a:ext cx="6675120" cy="2443734"/>
        </p:xfrm>
        <a:graphic>
          <a:graphicData uri="http://schemas.openxmlformats.org/drawingml/2006/table">
            <a:tbl>
              <a:tblPr firstRow="0" bandRow="0">
                <a:tableStyleId>{5C22544A-7EE6-4342-B048-85BDC9FD1C3A}</a:tableStyleId>
              </a:tblPr>
              <a:tblGrid>
                <a:gridCol w="4114800"/>
                <a:gridCol w="1280160"/>
                <a:gridCol w="1280160"/>
              </a:tblGrid>
              <a:tr h="347472">
                <a:tc>
                  <a:txBody>
                    <a:bodyPr/>
                    <a:lstStyle/>
                    <a:p>
                      <a:pPr algn="ctr"/>
                      <a:r>
                        <a:rPr sz="1400" b="1">
                          <a:solidFill>
                            <a:srgbClr val="000000"/>
                          </a:solidFill>
                          <a:latin typeface="Arial"/>
                        </a:rPr>
                        <a:t>Change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Faster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Slower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9377">
                <a:tc>
                  <a:txBody>
                    <a:bodyPr/>
                    <a:lstStyle/>
                    <a:p>
                      <a:pPr algn="l"/>
                      <a:r>
                        <a:rPr sz="1400" b="0">
                          <a:solidFill>
                            <a:srgbClr val="000000"/>
                          </a:solidFill>
                          <a:latin typeface="Arial"/>
                        </a:rPr>
                        <a:t>1. a warmer temperature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2. a colder temperature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3. a bigger difference in concentration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4. a larger surface area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5. a thicker membrane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9377">
                <a:tc>
                  <a:txBody>
                    <a:bodyPr/>
                    <a:lstStyle/>
                    <a:p>
                      <a:pPr algn="l"/>
                      <a:r>
                        <a:rPr sz="1400" b="0">
                          <a:solidFill>
                            <a:srgbClr val="000000"/>
                          </a:solidFill>
                          <a:latin typeface="Arial"/>
                        </a:rPr>
                        <a:t>6. a smaller difference in concentration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Particle diagram</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9" name="Picture 8" descr="01 Particle diagram."/>
          <p:cNvPicPr>
            <a:picLocks noChangeAspect="1"/>
          </p:cNvPicPr>
          <p:nvPr/>
        </p:nvPicPr>
        <p:blipFill>
          <a:blip r:embed="rId2"/>
          <a:stretch>
            <a:fillRect/>
          </a:stretch>
        </p:blipFill>
        <p:spPr>
          <a:xfrm>
            <a:off x="3520439" y="1600200"/>
            <a:ext cx="3840480" cy="1793504"/>
          </a:xfrm>
          <a:prstGeom prst="rect">
            <a:avLst/>
          </a:prstGeom>
        </p:spPr>
      </p:pic>
      <p:sp>
        <p:nvSpPr>
          <p:cNvPr id="10" name="TextBox 9"/>
          <p:cNvSpPr txBox="1"/>
          <p:nvPr/>
        </p:nvSpPr>
        <p:spPr>
          <a:xfrm>
            <a:off x="685800" y="1572768"/>
            <a:ext cx="2651759" cy="219456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Choose answers from the box.  </a:t>
            </a:r>
            <a:r>
              <a:rPr sz="1250" b="0">
                <a:solidFill>
                  <a:srgbClr val="5A5A5A"/>
                </a:solidFill>
                <a:latin typeface="Arial"/>
              </a:rPr>
              <a:t>[3]</a:t>
            </a:r>
          </a:p>
          <a:p>
            <a:pPr algn="l">
              <a:spcBef>
                <a:spcPts val="200"/>
              </a:spcBef>
              <a:spcAft>
                <a:spcPts val="0"/>
              </a:spcAft>
            </a:pPr>
            <a:r>
              <a:rPr sz="1200" b="1">
                <a:solidFill>
                  <a:srgbClr val="009900"/>
                </a:solidFill>
                <a:latin typeface="Arial"/>
              </a:rPr>
              <a:t>1 higher concentration (1)</a:t>
            </a:r>
          </a:p>
          <a:p>
            <a:pPr algn="l">
              <a:spcBef>
                <a:spcPts val="200"/>
              </a:spcBef>
              <a:spcAft>
                <a:spcPts val="0"/>
              </a:spcAft>
            </a:pPr>
            <a:r>
              <a:rPr sz="1200" b="1">
                <a:solidFill>
                  <a:srgbClr val="009900"/>
                </a:solidFill>
                <a:latin typeface="Arial"/>
              </a:rPr>
              <a:t>2 lower concentration (1)</a:t>
            </a:r>
          </a:p>
          <a:p>
            <a:pPr algn="l">
              <a:spcBef>
                <a:spcPts val="200"/>
              </a:spcBef>
              <a:spcAft>
                <a:spcPts val="0"/>
              </a:spcAft>
            </a:pPr>
            <a:r>
              <a:rPr sz="1200" b="1">
                <a:solidFill>
                  <a:srgbClr val="009900"/>
                </a:solidFill>
                <a:latin typeface="Arial"/>
              </a:rPr>
              <a:t>3 net movement (1)</a:t>
            </a:r>
          </a:p>
          <a:p>
            <a:pPr algn="l">
              <a:spcBef>
                <a:spcPts val="200"/>
              </a:spcBef>
              <a:spcAft>
                <a:spcPts val="0"/>
              </a:spcAft>
            </a:pPr>
            <a:r>
              <a:rPr sz="1200" b="0">
                <a:solidFill>
                  <a:srgbClr val="009900"/>
                </a:solidFill>
                <a:latin typeface="Arial"/>
              </a:rPr>
              <a:t>1 mark for each correct label. If more than one phrase from the box is written on one line, do not give that mark. </a:t>
            </a:r>
            <a:r>
              <a:rPr sz="1200" b="1">
                <a:solidFill>
                  <a:srgbClr val="009900"/>
                </a:solidFill>
                <a:latin typeface="Arial"/>
              </a:rPr>
              <a:t>do not accept</a:t>
            </a:r>
            <a:r>
              <a:rPr sz="1200" b="0">
                <a:solidFill>
                  <a:srgbClr val="009900"/>
                </a:solidFill>
                <a:latin typeface="Arial"/>
              </a:rPr>
              <a:t> ‘osmosis’ or ‘cell wall’.</a:t>
            </a:r>
          </a:p>
        </p:txBody>
      </p:sp>
      <p:sp>
        <p:nvSpPr>
          <p:cNvPr id="11" name="TextBox 10"/>
          <p:cNvSpPr txBox="1"/>
          <p:nvPr/>
        </p:nvSpPr>
        <p:spPr>
          <a:xfrm>
            <a:off x="685800" y="3411992"/>
            <a:ext cx="6675120" cy="1160007"/>
          </a:xfrm>
          <a:prstGeom prst="rect">
            <a:avLst/>
          </a:prstGeom>
          <a:noFill/>
        </p:spPr>
        <p:txBody>
          <a:bodyPr wrap="square" lIns="0" rIns="0" tIns="0" bIns="0" anchor="t">
            <a:spAutoFit/>
          </a:bodyPr>
          <a:lstStyle/>
          <a:p>
            <a:pPr algn="l">
              <a:spcBef>
                <a:spcPts val="400"/>
              </a:spcBef>
              <a:spcAft>
                <a:spcPts val="0"/>
              </a:spcAft>
            </a:pPr>
            <a:r>
              <a:rPr sz="1250" b="1">
                <a:solidFill>
                  <a:srgbClr val="000000"/>
                </a:solidFill>
                <a:latin typeface="Arial"/>
              </a:rPr>
              <a:t>01.2  </a:t>
            </a:r>
            <a:r>
              <a:rPr sz="1250" b="0">
                <a:solidFill>
                  <a:srgbClr val="000000"/>
                </a:solidFill>
                <a:latin typeface="Arial"/>
              </a:rPr>
              <a:t>Which statement about diffusion is correct?  </a:t>
            </a:r>
            <a:r>
              <a:rPr sz="1250" b="0">
                <a:solidFill>
                  <a:srgbClr val="5A5A5A"/>
                </a:solidFill>
                <a:latin typeface="Arial"/>
              </a:rPr>
              <a:t>[1]</a:t>
            </a:r>
          </a:p>
          <a:p>
            <a:pPr algn="l">
              <a:spcBef>
                <a:spcPts val="200"/>
              </a:spcBef>
              <a:spcAft>
                <a:spcPts val="0"/>
              </a:spcAft>
            </a:pPr>
            <a:r>
              <a:rPr sz="1200" b="1">
                <a:solidFill>
                  <a:srgbClr val="009900"/>
                </a:solidFill>
                <a:latin typeface="Arial"/>
              </a:rPr>
              <a:t>Diffusion happens in gases and in solutions. (1)</a:t>
            </a:r>
          </a:p>
          <a:p>
            <a:pPr algn="l">
              <a:spcBef>
                <a:spcPts val="200"/>
              </a:spcBef>
              <a:spcAft>
                <a:spcPts val="0"/>
              </a:spcAft>
            </a:pPr>
            <a:r>
              <a:rPr sz="1200" b="0">
                <a:solidFill>
                  <a:srgbClr val="009900"/>
                </a:solidFill>
                <a:latin typeface="Arial"/>
              </a:rPr>
              <a:t>If more than one box is ticked, give 0 marks.</a:t>
            </a:r>
          </a:p>
        </p:txBody>
      </p:sp>
      <p:sp>
        <p:nvSpPr>
          <p:cNvPr id="12" name="Rectangle 11"/>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Dye in agar</a:t>
            </a:r>
          </a:p>
        </p:txBody>
      </p:sp>
      <p:sp>
        <p:nvSpPr>
          <p:cNvPr id="14" name="TextBox 1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5" name="TextBox 14"/>
          <p:cNvSpPr txBox="1"/>
          <p:nvPr/>
        </p:nvSpPr>
        <p:spPr>
          <a:xfrm>
            <a:off x="685800"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the rate of diffusion of the 8 % dye.  </a:t>
            </a:r>
            <a:r>
              <a:rPr sz="1250" b="0">
                <a:solidFill>
                  <a:srgbClr val="5A5A5A"/>
                </a:solidFill>
                <a:latin typeface="Arial"/>
              </a:rPr>
              <a:t>[2]</a:t>
            </a:r>
          </a:p>
          <a:p>
            <a:pPr algn="l">
              <a:spcBef>
                <a:spcPts val="200"/>
              </a:spcBef>
              <a:spcAft>
                <a:spcPts val="0"/>
              </a:spcAft>
            </a:pPr>
            <a:r>
              <a:rPr sz="1200" b="1">
                <a:solidFill>
                  <a:srgbClr val="009900"/>
                </a:solidFill>
                <a:latin typeface="Arial"/>
              </a:rPr>
              <a:t>7.5 ÷ 30 (1)  = 0.25 (mm per minute) (1)</a:t>
            </a:r>
          </a:p>
          <a:p>
            <a:pPr algn="l">
              <a:spcBef>
                <a:spcPts val="200"/>
              </a:spcBef>
              <a:spcAft>
                <a:spcPts val="0"/>
              </a:spcAft>
            </a:pPr>
            <a:r>
              <a:rPr sz="1200" b="0">
                <a:solidFill>
                  <a:srgbClr val="009900"/>
                </a:solidFill>
                <a:latin typeface="Arial"/>
              </a:rPr>
              <a:t>Correct answer with no working = 2 marks. 4 (30 ÷ 7.5) = 0 marks. </a:t>
            </a:r>
            <a:r>
              <a:rPr sz="1200" b="1">
                <a:solidFill>
                  <a:srgbClr val="009900"/>
                </a:solidFill>
                <a:latin typeface="Arial"/>
              </a:rPr>
              <a:t>allow</a:t>
            </a:r>
            <a:r>
              <a:rPr sz="1200" b="0">
                <a:solidFill>
                  <a:srgbClr val="009900"/>
                </a:solidFill>
                <a:latin typeface="Arial"/>
              </a:rPr>
              <a:t> 0.25 written as 1/4.</a:t>
            </a:r>
          </a:p>
          <a:p>
            <a:pPr algn="l">
              <a:spcBef>
                <a:spcPts val="900"/>
              </a:spcBef>
              <a:spcAft>
                <a:spcPts val="0"/>
              </a:spcAft>
            </a:pPr>
            <a:r>
              <a:rPr sz="1250" b="1">
                <a:solidFill>
                  <a:srgbClr val="000000"/>
                </a:solidFill>
                <a:latin typeface="Arial"/>
              </a:rPr>
              <a:t>02.2  </a:t>
            </a:r>
            <a:r>
              <a:rPr sz="1250" b="0">
                <a:solidFill>
                  <a:srgbClr val="000000"/>
                </a:solidFill>
                <a:latin typeface="Arial"/>
              </a:rPr>
              <a:t>Describe how the concentration of the dye affects the distance it moves.  </a:t>
            </a:r>
            <a:r>
              <a:rPr sz="1250" b="0">
                <a:solidFill>
                  <a:srgbClr val="5A5A5A"/>
                </a:solidFill>
                <a:latin typeface="Arial"/>
              </a:rPr>
              <a:t>[1]</a:t>
            </a:r>
          </a:p>
          <a:p>
            <a:pPr algn="l">
              <a:spcBef>
                <a:spcPts val="200"/>
              </a:spcBef>
              <a:spcAft>
                <a:spcPts val="0"/>
              </a:spcAft>
            </a:pPr>
            <a:r>
              <a:rPr sz="1200" b="1">
                <a:solidFill>
                  <a:srgbClr val="009900"/>
                </a:solidFill>
                <a:latin typeface="Arial"/>
              </a:rPr>
              <a:t>As the concentration of the dye increases, the distance moved increases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higher the concentration, the further the dye moves’. </a:t>
            </a:r>
            <a:r>
              <a:rPr sz="1200" b="1">
                <a:solidFill>
                  <a:srgbClr val="009900"/>
                </a:solidFill>
                <a:latin typeface="Arial"/>
              </a:rPr>
              <a:t>allow</a:t>
            </a:r>
            <a:r>
              <a:rPr sz="1200" b="0">
                <a:solidFill>
                  <a:srgbClr val="009900"/>
                </a:solidFill>
                <a:latin typeface="Arial"/>
              </a:rPr>
              <a:t> ‘each time the concentration doubles, the distance goes up by 1.5 mm’. </a:t>
            </a:r>
            <a:r>
              <a:rPr sz="1200" b="1">
                <a:solidFill>
                  <a:srgbClr val="009900"/>
                </a:solidFill>
                <a:latin typeface="Arial"/>
              </a:rPr>
              <a:t>do not accept</a:t>
            </a:r>
            <a:r>
              <a:rPr sz="1200" b="0">
                <a:solidFill>
                  <a:srgbClr val="009900"/>
                </a:solidFill>
                <a:latin typeface="Arial"/>
              </a:rPr>
              <a:t> ‘it goes up’ with no variable named.</a:t>
            </a:r>
          </a:p>
          <a:p>
            <a:pPr algn="l">
              <a:spcBef>
                <a:spcPts val="900"/>
              </a:spcBef>
              <a:spcAft>
                <a:spcPts val="0"/>
              </a:spcAft>
            </a:pPr>
            <a:r>
              <a:rPr sz="1250" b="1">
                <a:solidFill>
                  <a:srgbClr val="000000"/>
                </a:solidFill>
                <a:latin typeface="Arial"/>
              </a:rPr>
              <a:t>02.3  </a:t>
            </a:r>
            <a:r>
              <a:rPr sz="1250" b="0">
                <a:solidFill>
                  <a:srgbClr val="000000"/>
                </a:solidFill>
                <a:latin typeface="Arial"/>
              </a:rPr>
              <a:t>Explain why the 8 % dye moved the furthest.  </a:t>
            </a:r>
            <a:r>
              <a:rPr sz="1250" b="0">
                <a:solidFill>
                  <a:srgbClr val="5A5A5A"/>
                </a:solidFill>
                <a:latin typeface="Arial"/>
              </a:rPr>
              <a:t>[2]</a:t>
            </a:r>
          </a:p>
          <a:p>
            <a:pPr algn="l">
              <a:spcBef>
                <a:spcPts val="200"/>
              </a:spcBef>
              <a:spcAft>
                <a:spcPts val="0"/>
              </a:spcAft>
            </a:pPr>
            <a:r>
              <a:rPr sz="1200" b="1">
                <a:solidFill>
                  <a:srgbClr val="009900"/>
                </a:solidFill>
                <a:latin typeface="Arial"/>
              </a:rPr>
              <a:t>The difference in concentration between the dye and the agar is bigger / the concentration gradient is steeper (1)</a:t>
            </a:r>
          </a:p>
          <a:p>
            <a:pPr algn="l">
              <a:spcBef>
                <a:spcPts val="200"/>
              </a:spcBef>
              <a:spcAft>
                <a:spcPts val="0"/>
              </a:spcAft>
            </a:pPr>
            <a:r>
              <a:rPr sz="1200" b="1">
                <a:solidFill>
                  <a:srgbClr val="009900"/>
                </a:solidFill>
                <a:latin typeface="Arial"/>
              </a:rPr>
              <a:t>so the (net) rate of diffusion is faster / more dye particles diffuse into the agar in the same time (1)</a:t>
            </a:r>
          </a:p>
          <a:p>
            <a:pPr algn="l">
              <a:spcBef>
                <a:spcPts val="200"/>
              </a:spcBef>
              <a:spcAft>
                <a:spcPts val="0"/>
              </a:spcAft>
            </a:pPr>
            <a:r>
              <a:rPr sz="1200" b="1">
                <a:solidFill>
                  <a:srgbClr val="009900"/>
                </a:solidFill>
                <a:latin typeface="Arial"/>
              </a:rPr>
              <a:t>allow</a:t>
            </a:r>
            <a:r>
              <a:rPr sz="1200" b="0">
                <a:solidFill>
                  <a:srgbClr val="009900"/>
                </a:solidFill>
                <a:latin typeface="Arial"/>
              </a:rPr>
              <a:t> ‘more particles move out of the well than move back’. </a:t>
            </a:r>
            <a:r>
              <a:rPr sz="1200" b="1">
                <a:solidFill>
                  <a:srgbClr val="009900"/>
                </a:solidFill>
                <a:latin typeface="Arial"/>
              </a:rPr>
              <a:t>ignore</a:t>
            </a:r>
            <a:r>
              <a:rPr sz="1200" b="0">
                <a:solidFill>
                  <a:srgbClr val="009900"/>
                </a:solidFill>
                <a:latin typeface="Arial"/>
              </a:rPr>
              <a:t> ‘there is more dye’. </a:t>
            </a:r>
            <a:r>
              <a:rPr sz="1200" b="1">
                <a:solidFill>
                  <a:srgbClr val="009900"/>
                </a:solidFill>
                <a:latin typeface="Arial"/>
              </a:rPr>
              <a:t>do not accept</a:t>
            </a:r>
            <a:r>
              <a:rPr sz="1200" b="0">
                <a:solidFill>
                  <a:srgbClr val="009900"/>
                </a:solidFill>
                <a:latin typeface="Arial"/>
              </a:rPr>
              <a:t> ‘the particles have more energy’ (that is temperature).</a:t>
            </a:r>
          </a:p>
        </p:txBody>
      </p:sp>
      <p:sp>
        <p:nvSpPr>
          <p:cNvPr id="16" name="Rectangle 15"/>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Urea</a:t>
            </a:r>
          </a:p>
        </p:txBody>
      </p:sp>
      <p:sp>
        <p:nvSpPr>
          <p:cNvPr id="18" name="TextBox 1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pic>
        <p:nvPicPr>
          <p:cNvPr id="19" name="Picture 18" descr="B1 L8 Exam questions worksheet mark scheme - page 1."/>
          <p:cNvPicPr>
            <a:picLocks noChangeAspect="1"/>
          </p:cNvPicPr>
          <p:nvPr/>
        </p:nvPicPr>
        <p:blipFill>
          <a:blip r:embed="rId3"/>
          <a:stretch>
            <a:fillRect/>
          </a:stretch>
        </p:blipFill>
        <p:spPr>
          <a:xfrm>
            <a:off x="11905488" y="1600200"/>
            <a:ext cx="2651760" cy="1575145"/>
          </a:xfrm>
          <a:prstGeom prst="rect">
            <a:avLst/>
          </a:prstGeom>
        </p:spPr>
      </p:pic>
      <p:sp>
        <p:nvSpPr>
          <p:cNvPr id="20" name="TextBox 19"/>
          <p:cNvSpPr txBox="1"/>
          <p:nvPr/>
        </p:nvSpPr>
        <p:spPr>
          <a:xfrm>
            <a:off x="7882128" y="1572768"/>
            <a:ext cx="3840480" cy="201168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03.1  </a:t>
            </a:r>
            <a:r>
              <a:rPr sz="1250" b="0">
                <a:solidFill>
                  <a:srgbClr val="000000"/>
                </a:solidFill>
                <a:latin typeface="Arial"/>
              </a:rPr>
              <a:t>What is meant by excretion?  </a:t>
            </a:r>
            <a:r>
              <a:rPr sz="1250" b="0">
                <a:solidFill>
                  <a:srgbClr val="5A5A5A"/>
                </a:solidFill>
                <a:latin typeface="Arial"/>
              </a:rPr>
              <a:t>[1]</a:t>
            </a:r>
          </a:p>
          <a:p>
            <a:pPr algn="l">
              <a:spcBef>
                <a:spcPts val="200"/>
              </a:spcBef>
              <a:spcAft>
                <a:spcPts val="0"/>
              </a:spcAft>
            </a:pPr>
            <a:r>
              <a:rPr sz="1200" b="1">
                <a:solidFill>
                  <a:srgbClr val="009900"/>
                </a:solidFill>
                <a:latin typeface="Arial"/>
              </a:rPr>
              <a:t>The removal of waste products made in the body (1)</a:t>
            </a:r>
          </a:p>
          <a:p>
            <a:pPr algn="l">
              <a:spcBef>
                <a:spcPts val="200"/>
              </a:spcBef>
              <a:spcAft>
                <a:spcPts val="0"/>
              </a:spcAft>
            </a:pPr>
            <a:r>
              <a:rPr sz="1200" b="1">
                <a:solidFill>
                  <a:srgbClr val="009900"/>
                </a:solidFill>
                <a:latin typeface="Arial"/>
              </a:rPr>
              <a:t>allow</a:t>
            </a:r>
            <a:r>
              <a:rPr sz="1200" b="0">
                <a:solidFill>
                  <a:srgbClr val="009900"/>
                </a:solidFill>
                <a:latin typeface="Arial"/>
              </a:rPr>
              <a:t> ‘getting rid of waste made by the body / by cells’. </a:t>
            </a:r>
            <a:r>
              <a:rPr sz="1200" b="1">
                <a:solidFill>
                  <a:srgbClr val="009900"/>
                </a:solidFill>
                <a:latin typeface="Arial"/>
              </a:rPr>
              <a:t>ignore</a:t>
            </a:r>
            <a:r>
              <a:rPr sz="1200" b="0">
                <a:solidFill>
                  <a:srgbClr val="009900"/>
                </a:solidFill>
                <a:latin typeface="Arial"/>
              </a:rPr>
              <a:t> ‘in urine’ / ‘by the kidneys’.</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‘getting rid of undigested food / faeces’ or ‘getting rid of waste’ with no idea that the waste is made in the body.</a:t>
            </a:r>
          </a:p>
        </p:txBody>
      </p:sp>
      <p:sp>
        <p:nvSpPr>
          <p:cNvPr id="21" name="TextBox 20"/>
          <p:cNvSpPr txBox="1"/>
          <p:nvPr/>
        </p:nvSpPr>
        <p:spPr>
          <a:xfrm>
            <a:off x="7882128" y="3193633"/>
            <a:ext cx="6675120" cy="1378366"/>
          </a:xfrm>
          <a:prstGeom prst="rect">
            <a:avLst/>
          </a:prstGeom>
          <a:noFill/>
        </p:spPr>
        <p:txBody>
          <a:bodyPr wrap="square" lIns="0" rIns="0" tIns="0" bIns="0" anchor="t">
            <a:spAutoFit/>
          </a:bodyPr>
          <a:lstStyle/>
          <a:p>
            <a:pPr algn="l">
              <a:spcBef>
                <a:spcPts val="200"/>
              </a:spcBef>
              <a:spcAft>
                <a:spcPts val="0"/>
              </a:spcAft>
            </a:pPr>
            <a:r>
              <a:rPr sz="1250" b="1">
                <a:solidFill>
                  <a:srgbClr val="000000"/>
                </a:solidFill>
                <a:latin typeface="Arial"/>
              </a:rPr>
              <a:t>03.2  </a:t>
            </a:r>
            <a:r>
              <a:rPr sz="1250" b="0">
                <a:solidFill>
                  <a:srgbClr val="000000"/>
                </a:solidFill>
                <a:latin typeface="Arial"/>
              </a:rPr>
              <a:t>Explain why urea diffuses from the liver cell into the blood. Use Figure 3.  </a:t>
            </a:r>
            <a:r>
              <a:rPr sz="1250" b="0">
                <a:solidFill>
                  <a:srgbClr val="5A5A5A"/>
                </a:solidFill>
                <a:latin typeface="Arial"/>
              </a:rPr>
              <a:t>[2]</a:t>
            </a:r>
          </a:p>
          <a:p>
            <a:pPr algn="l">
              <a:spcBef>
                <a:spcPts val="200"/>
              </a:spcBef>
              <a:spcAft>
                <a:spcPts val="0"/>
              </a:spcAft>
            </a:pPr>
            <a:r>
              <a:rPr sz="1200" b="1">
                <a:solidFill>
                  <a:srgbClr val="009900"/>
                </a:solidFill>
                <a:latin typeface="Arial"/>
              </a:rPr>
              <a:t>There are more urea particles / the concentration of urea is higher in the liver cell than in the blood (plasma) (1)</a:t>
            </a:r>
          </a:p>
          <a:p>
            <a:pPr algn="l">
              <a:spcBef>
                <a:spcPts val="200"/>
              </a:spcBef>
              <a:spcAft>
                <a:spcPts val="0"/>
              </a:spcAft>
            </a:pPr>
            <a:r>
              <a:rPr sz="1200" b="1">
                <a:solidFill>
                  <a:srgbClr val="009900"/>
                </a:solidFill>
                <a:latin typeface="Arial"/>
              </a:rPr>
              <a:t>so urea diffuses / there is a net movement from a higher to a lower concentration / down the concentration gradient (1)</a:t>
            </a:r>
          </a:p>
          <a:p>
            <a:pPr algn="l">
              <a:spcBef>
                <a:spcPts val="200"/>
              </a:spcBef>
              <a:spcAft>
                <a:spcPts val="0"/>
              </a:spcAft>
            </a:pPr>
            <a:r>
              <a:rPr sz="1200" b="1">
                <a:solidFill>
                  <a:srgbClr val="009900"/>
                </a:solidFill>
                <a:latin typeface="Arial"/>
              </a:rPr>
              <a:t>allow</a:t>
            </a:r>
            <a:r>
              <a:rPr sz="1200" b="0">
                <a:solidFill>
                  <a:srgbClr val="009900"/>
                </a:solidFill>
                <a:latin typeface="Arial"/>
              </a:rPr>
              <a:t> ‘11 urea particles in the cell and 2 in the blood’ for the first mark. </a:t>
            </a:r>
            <a:r>
              <a:rPr sz="1200" b="1">
                <a:solidFill>
                  <a:srgbClr val="009900"/>
                </a:solidFill>
                <a:latin typeface="Arial"/>
              </a:rPr>
              <a:t>do not accept</a:t>
            </a:r>
            <a:r>
              <a:rPr sz="1200" b="0">
                <a:solidFill>
                  <a:srgbClr val="009900"/>
                </a:solidFill>
                <a:latin typeface="Arial"/>
              </a:rPr>
              <a:t> ‘the cell pushes urea out’ or ‘the kidneys pull urea into the blood’.</a:t>
            </a:r>
          </a:p>
        </p:txBody>
      </p:sp>
      <p:sp>
        <p:nvSpPr>
          <p:cNvPr id="22" name="Rectangle 21"/>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Hot and cold water</a:t>
            </a:r>
          </a:p>
        </p:txBody>
      </p:sp>
      <p:sp>
        <p:nvSpPr>
          <p:cNvPr id="24" name="TextBox 23"/>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25" name="TextBox 24"/>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The colour spread out faster in the hot water. Explain why.  </a:t>
            </a:r>
            <a:r>
              <a:rPr sz="1250" b="0">
                <a:solidFill>
                  <a:srgbClr val="5A5A5A"/>
                </a:solidFill>
                <a:latin typeface="Arial"/>
              </a:rPr>
              <a:t>[2]</a:t>
            </a:r>
          </a:p>
          <a:p>
            <a:pPr algn="l">
              <a:spcBef>
                <a:spcPts val="200"/>
              </a:spcBef>
              <a:spcAft>
                <a:spcPts val="0"/>
              </a:spcAft>
            </a:pPr>
            <a:r>
              <a:rPr sz="1200" b="1">
                <a:solidFill>
                  <a:srgbClr val="009900"/>
                </a:solidFill>
                <a:latin typeface="Arial"/>
              </a:rPr>
              <a:t>In hot water the particles have more (kinetic) energy (1)</a:t>
            </a:r>
          </a:p>
          <a:p>
            <a:pPr algn="l">
              <a:spcBef>
                <a:spcPts val="200"/>
              </a:spcBef>
              <a:spcAft>
                <a:spcPts val="0"/>
              </a:spcAft>
            </a:pPr>
            <a:r>
              <a:rPr sz="1200" b="1">
                <a:solidFill>
                  <a:srgbClr val="009900"/>
                </a:solidFill>
                <a:latin typeface="Arial"/>
              </a:rPr>
              <a:t>so they move faster (so they spread out / diffuse faster) (1)</a:t>
            </a:r>
          </a:p>
          <a:p>
            <a:pPr algn="l">
              <a:spcBef>
                <a:spcPts val="200"/>
              </a:spcBef>
              <a:spcAft>
                <a:spcPts val="0"/>
              </a:spcAft>
            </a:pPr>
            <a:r>
              <a:rPr sz="1200" b="1">
                <a:solidFill>
                  <a:srgbClr val="009900"/>
                </a:solidFill>
                <a:latin typeface="Arial"/>
              </a:rPr>
              <a:t>ignore</a:t>
            </a:r>
            <a:r>
              <a:rPr sz="1200" b="0">
                <a:solidFill>
                  <a:srgbClr val="009900"/>
                </a:solidFill>
                <a:latin typeface="Arial"/>
              </a:rPr>
              <a:t> convection / currents.</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‘the particles expand / get bigger / melt’.</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‘the hot water has more energy’ alone for the first mark: the answer must refer to the particles.</a:t>
            </a:r>
          </a:p>
          <a:p>
            <a:pPr algn="l">
              <a:spcBef>
                <a:spcPts val="200"/>
              </a:spcBef>
              <a:spcAft>
                <a:spcPts val="0"/>
              </a:spcAft>
            </a:pPr>
            <a:r>
              <a:rPr sz="1200" b="1">
                <a:solidFill>
                  <a:srgbClr val="000000"/>
                </a:solidFill>
                <a:latin typeface="Arial"/>
              </a:rPr>
              <a:t>Model answer: </a:t>
            </a:r>
            <a:r>
              <a:rPr sz="1200" b="1">
                <a:solidFill>
                  <a:srgbClr val="009900"/>
                </a:solidFill>
                <a:latin typeface="Arial"/>
              </a:rPr>
              <a:t>In the hot water the particles have more energy, so they move faster and spread out faster.</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L8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L8 · Diffusion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Body cells need a constant supply of oxygen for respiration. Oxygen diffuses from the blood into the cells. Carbon dioxide diffuses from the cells into the blood. Explain how the concentration gradients of oxygen and carbon dioxide between the blood and the body cells are kept steep, and why this is important for the cells.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explanation. How both gradients are kept steep is explained (cells use oxygen and make carbon dioxide; the blood keeps flowing), and this is clearly linked to fast diffusion and to why the cells need it (respiration, removal of waste).</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How at least one gradient is kept steep is explained, with some link to faster diffusion or to respiration. The links may be incomplete.</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relevant statements, for example ‘the blood brings oxygen’ or ‘cells use oxygen’, with little or no link to the concentration gradient.</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Respiration in the cells uses oxygen all the time, so the oxygen concentration inside the cells stays low. The blood keeps flowing, pumped by the heart, so fresh blood with a high oxygen concentration keeps arriving. This keeps the oxygen gradient between the blood and the cells steep. Respiration also makes carbon dioxide, so its concentration inside the cells is high, and the flowing blood carries it away to the lungs, so its concentration in the blood stays low. Steep gradients mean fast diffusion. This is important because the cells need oxygen quickly for respiration, which releases the energy they need, and carbon dioxide is a waste product that must not build up.</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cells use oxygen in respiration, so the oxygen concentration inside the cells stays low</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flowing blood keeps bringing fresh blood with a high oxygen concentration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so the oxygen concentration is higher in the blood than in the cells: a steep gradient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respiration makes carbon dioxide, so its concentration inside the cells stays high</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flowing blood carries carbon dioxide away (to the lungs, where it is breathed out), so its concentration in the blood next to the cells stays low</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the heart keeps the blood moving / the blood is replaced all the time</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 steeper concentration gradient gives a faster rate of diffusion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so the cells get oxygen fast enough for respiration, which releases energy (for example for muscle contraction)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so carbon dioxide (a waste product) does not build up in the cells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if the blood stopped flowing, the gradients would become less steep and diffusion would slow down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during exercise, cells respire faster, so the gradients become steeper</a:t>
            </a:r>
          </a:p>
          <a:p>
            <a:pPr algn="l">
              <a:spcBef>
                <a:spcPts val="200"/>
              </a:spcBef>
              <a:spcAft>
                <a:spcPts val="0"/>
              </a:spcAft>
            </a:pPr>
            <a:r>
              <a:rPr sz="1500" b="1">
                <a:solidFill>
                  <a:srgbClr val="009900"/>
                </a:solidFill>
                <a:latin typeface="Arial"/>
              </a:rPr>
              <a:t>do not credit</a:t>
            </a:r>
            <a:r>
              <a:rPr sz="1500" b="0">
                <a:solidFill>
                  <a:srgbClr val="009900"/>
                </a:solidFill>
                <a:latin typeface="Arial"/>
              </a:rPr>
              <a:t> ‘respiration gives the oxygen energy to diffuse’ or ‘energy is made / produced’ (these statements do not score; the rest of the answer can still score).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L8 Diffusion</dc:title>
  <dc:subject>AQA GCSE Biology B1 Cell biology</dc:subject>
  <dc:creator>sciencegcse.co.uk</dc:creator>
  <cp:keywords/>
  <dc:description/>
  <cp:lastModifiedBy>sciencegcse.co.uk</cp:lastModifiedBy>
  <cp:revision>1</cp:revision>
  <dcterms:created xsi:type="dcterms:W3CDTF">2026-10-20T03:04:36Z</dcterms:created>
  <dcterms:modified xsi:type="dcterms:W3CDTF">2026-10-20T03:04:36Z</dcterms:modified>
  <cp:category/>
</cp:coreProperties>
</file>