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Lst>
  <p:sldSz cx="15240000" cy="85725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7"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 now: retrieval from B1 L8 (Q1, Q2) and B1 L5 (Q3). Link: osmosis is a special case of diffusion, and it needs no energy either; Q3 is where osmosis matters to a plant. The picture is a painting based on light micrographs of red onion cells: top left in pure water, bottom right in strong salt solution. The purple is the cell sap's own colour, not a stain. Ask the class: what has happened to the cells bottom right? (The purple has shrunk away from the walls. Water has left them.) This lesson includes Required practical 2 (Combined Science) · 3 (Biology): the potato cylinders. Suggested 60 min: slides 1-3 (6 min); slides 4-8 (12 min); slides 9-12 (8 min); set up the practical in groups, cut, blot, weigh and leave overnight (15 min); slides 13-18 with the typical results (13 min); exit ticket slides 22-23 (5 min). Weigh the cylinders again next lesson and pool the class results on slide 16. Without the practical: use the virtual lab on slide 13 and the results on slides 15 and 16, with slides 19-21 and the Mandatory worksheet in class. Homework: the online lesson quiz and the B1 L9 Exam questions worksheet. Technician list (per group): one large potato; a cork borer (size 4 or 5); a white tile; a scalpel; a ruler; paper towels; forceps; six boiling tubes in a rack, with labels; sugar solutions 0.0, 0.2, 0.4, 0.6, 0.8 and 1.0 mol/dm³ (or salt solutions); a 10 cm³ measuring cylinder; access to a balance reading to 0.01 g. Optional demonstration: red onion, microscope slides, coverslips, strong salt solution, a light microscope.</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 through the answers. Q2: also accept a higher temperature or a larger surface area. Then share the lesson focus. The online lesson (sciencegcse.co.uk, B1 L9) follows the same 12 screens as this PowerPoint, so students can go over it at home. There are three checkpoints along the way.</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Hook. Ask: why does a bag of salad go floppy in the fridge, and how could you make it crisp again? (Its cells lose water and become flaccid; in cold water, water moves back in by osmosis and the cells become turgid.) A drip: if pure water went into the blood, water would move into the red blood cells by osmosis and they could burst (slide 10). Jam and salted foods: microorganisms in them lose water by osmosis, so most cannot grow or reproduce. Today we find out why, and measure osmosis with potato cylinders.</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a painting based on light micrographs of red onion skin: one layer of cells, peeled from the outer (purple) surface of one of the onion's fleshy layers. Red onion is used because its cell sap is purple on its own, so you can see the vacuole without a stain. Ask: what is different between the left and the right? (On the right the purple has shrunk away from the walls.) What could have left the cells to make the purple shrink? (Water.) Today: how water moves into and out of cells by osmosis, and the potato required practical: Required practical 2 in Combined Science and 3 in Biology. Optional demonstration (B1 L3 Using a microscope): mount a thin piece of red onion skin in a drop of water under a coverslip and look at it at × 100. Then put a drop of strong salt solution at one edge of the coverslip and draw it under with a piece of paper towel at the other edge. In a few minutes the purple pulls away from the walls, as in the right-hand field. Add water the same way and the cells fill up again. The parts of a plant cell are B1 L1 Animal and plant cells. One key fact a click.</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Cover the right panel and ask: what is different between the painting and the diagram? Take ideas, then reveal the five differences one by one: each click shows one difference and puts its number on both pictures. Key message: exam diagrams are simplified on purpose. The diagram shows one cell in a dilute solution (left) and one in a concentrated solution (right), with arrows for the water. Difference 4 is worth stopping on: the cell wall lets water and salt through, so the gap between the wall and the shrunken cell fills with the salt solution. It is not air and not empty. Only the cell membrane is partially permeable. Both pictures show the same thing: a full vacuole in a dilute solution, a shrunken one in a concentrated solution. The online lesson, screen 2, has the same pictures and differences.</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Osmosis is a special case of diffusion (B1 L8 Diffusion): the diffusion of water across a partially permeable membrane. Watch the counters in the animation: water molecules cross both ways all the time, but more cross into the concentrated side, because there are more water molecules on the dilute side to hit the pores. That difference is the net movement. Sugar molecules are too big to pass through. Two traps: (1) a concentrated solution has LESS water, not more; (2) never write 'water moves from a high concentration to a low concentration' unless you say 'of water' every time: 'from a dilute solution to a more concentrated solution' is safer. Osmosis needs no energy from respiration: it is passive, like diffusion. Cell membranes are partially permeable, so osmosis happens in every cell. Optional demonstration: Visking tubing filled with sugar solution in a beaker of water swells, and the liquid rises up a capillary tube. Visking tubing is a model of a cell membrane. One line a click. The picture is an animated GIF (print and PDF show its first frame: the finished model).</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Checkpoint 1. Hinge check. Everyone shows A, B or C at the same time. Q1 A tests whether students think every coloured cell is stained (B1 L3). Q2 B is the common slip: a dilute solution has a lot of water, but pure water has more. Q3 B tests the idea that sugar moves by osmosis. If several get Q1 wrong, go back to slide 4; Q2 and Q3, slide 6.</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B, 2 C, 3 A. Each click shows one answer and why. Follow-ups: Q2, which has the lowest concentration of water? (The concentrated sugar solution.) Q3, why can water pass through the membrane but sugar cannot? (Water molecules are small enough to fit through; sugar molecules are too big.)</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Run screen 5 of the online lesson step by step. The words: turgid (swollen and firm), flaccid (soft), plasmolysis (the cytoplasm and cell membrane pull away from the wall). The cell wall is strong: when the vacuole presses against it, the wall pushes back, so the cell cannot take in more and never bursts. Turgid cells press against each other, which is what holds up a non-woody plant and keeps leaves flat. Ask: why does a plant wilt on a hot day when the soil is dry? (Its cells lose water and become flaccid, so they no longer hold the plant up. Why the leaves keep losing water is B2 L14 Transpiration and the potometer.) Link to slide 4: the right-hand field of the painting is plasmolysed red onion cells. Plasmolysis is reversible if the cell is put back in water soon enough. Each click shows the next step, then the summary and the Watch out. The picture is an animated GIF (print and PDF show its first frame).</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Contrast with slide 9: a plant cell in pure water becomes turgid but never bursts, because of its cell wall. An animal cell has no cell wall, so it keeps taking in water until it may burst. This is why a drip in hospital is a salt solution about as concentrated as the inside of blood cells, not pure water (slide 3). Root hair cells: the long, thin extension gives a large surface area (B1 L5 Specialised cells), so more water is taken in by osmosis. The soil water is usually more dilute than the root hair cell's cytoplasm and cell sap, so the net movement of water is into the cell. If the soil water becomes more concentrated (too much fertiliser, or salt spread on roads), water can move out of the roots and the plant wilts (Challenge task E). How mineral ions get in against a concentration gradient is B1 L10 Active transport and exchange surfaces. One line a click. The picture is an animated GIF: the three scenes play one after another (print and PDF show its first frame: the red blood cell in pure water, burst).</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Checkpoint 2. Mini whiteboards: A, B or C, all at the same time. Q1 B is the classic error: plant cells do not burst. Q3 A mixes up osmosis and active transport. If several get Q1 wrong, go back to slide 9; Q2 and Q3, slide 10.</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C, 2 A, 3 B. Each click shows one answer and why. Follow-ups: Q1, what would happen to the same cell in a very concentrated sugar solution? (It would lose water, become flaccid, then plasmolysed.) Q3, why does a long root hair help? (A larger surface area, so more water is taken in.)</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Required practical 2 in Combined Science and 3 in Biology (AQA 4.1.3.2). Run the online lesson, screen 8, step by step, or the virtual lab. Each click shows the next step; the animated GIF runs the six steps on its own (print and PDF show its first frame). Why a cork borer? Every cylinder has the same diameter, so they start the same size. Why take off the skin? The skin does not let water through in the same way as the inside of the potato. Why blot? Solution left on the surface would add to the mass; blot gently and the same way every time, or you squeeze water out. Label the tubes before you start, so the cylinders do not get mixed up. Safety: the cork borer and the scalpel are sharp: push the cork borer into the potato on a tile, twist, and cut away from your fingers. Wipe up spills of sugar solution (sticky, and a slip hazard). Do not eat the potato. The practical is low hazard. How to run it in class: groups of two or three, each group one or two concentrations, three cylinders each; set up in this lesson and weigh again next lesson; pool the class results on the board (slide 16). If there is no time for the practical, use the virtual lab and the results on slides 15 and 16. What goes wrong: cylinders not all the same length; skin left on; blotting too hard (it squeezes water out) or not at all; tubes not labelled; cylinders left out on the bench before weighing, so they dry in the air; a balance that reads only to 0.1 g. Salt solutions work too: the AQA practical says salt or sugar.</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Ask students to point to the part of the bench that sets each variable (the online lesson, screen 9, rings each one on the drawing). One row a click; each letter tag on the picture appears with its row. The independent variable is what we choose to change: the concentration of the sugar (or salt) solution. The dependent variable is what we measure: the mass, from which we calculate the percentage change in mass. Control variables are everything else that could change the result. Name them precisely in the exam: 'the volume of sugar solution', not 'the amount'. Why the same potato? Different potatoes, and even different parts of one potato, can have different concentrations inside their cells. Why the same time? A cylinder left longer has longer to gain or lose water. Temperature: water molecules move faster when it is warmer, so osmosis is faster (B1 L8 Diffusion: the same idea). Repeats show whether the results are repeatable and help you spot an anomaly (slide 16).</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clicks follow the step-by-step table on screen 10 of the online lesson: the change column, the percentage column, then the two worked examples, the check and why we use a percentage. Work through both examples: the equation in words, then the numbers, then the answer with its sign and unit, then a check (a dilute solution should give a gain). Subtract first, then divide by the STARTING mass, then multiply by 100. Common errors: dividing by the final mass (2.80 instead of 2.50); forgetting the minus sign for a loss; giving the change in grams instead of the percentage. Why percentages? The 0.8 mol/dm³ cylinder started at 3.00 g and the 0.6 one at 2.00 g: comparing grams would not be fair. A percentage shows each change as a share of that cylinder's own starting mass. Rate of water uptake (AQA asks for simple compound measures): the 0.0 cylinder gained 0.30 g in about 20 hours, so its mean rate of water uptake was 0.30 ÷ 20 = 0.015 g per hour.</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Ask: which variable goes along the bottom? (The independent variable, the concentration.) Up the side? (The mean percentage change in mass, the dependent variable.) The y-axis must go below zero, because some cylinders lost mass. Plot with small crosses and draw one smooth line of best fit, never dot to dot. Why leave out +18 %? It is far from the other two results at 0.2 mol/dm³: perhaps that cylinder was not blotted, or was cut from a different part of the potato. Where the line crosses 0 %, water still moves both ways across the cell membranes, but there is no net movement: not 'no movement'. That concentration estimates the concentration of the potato cells' contents. Real potatoes vary (about 0.2 to 0.4 mol/dm³); the virtual lab is simulated. Evaluating: blotting that is not the same each time, cylinders drying in the air before weighing, the balance's resolution, and differences between pieces of potato all make results less repeatable; repeats and a mean help. To find the crossing point more exactly, add more concentrations between 0.2 and 0.4 mol/dm³ (0.25, 0.30, 0.35). The animated GIF plots the means, draws the line and finds where it crosses 0 %, as the step-by-step graph on screen 11 does (print and PDF show the finished graph). The table and graph show from the start; the conclusion wipes in one line a click.</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Checkpoint 3. Mini whiteboards: A, B or C. Q1 A and C test the three kinds of variable. Q3 A names the 'no movement' error. If several get Q1 wrong, go back to slide 14; Q2, slide 15; Q3, slide 16.</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B, 2 A, 3 C. Each click shows one answer and why. Next: practise predicting which way water moves.</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Pairs, 4 minutes. For each picture, decide first: is the outside more dilute or more concentrated than the inside of the cell? Then the water moves towards the more concentrated side.</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 through the answers. Q3: animal cells have no cell wall, so C is the only one that can burst. Q5: a 1.0 mol/dm³ sugar solution is more concentrated than the potato cells (about 0.3 mol/dm³), so water moves out and the cylinder loses mass. Q6: B, because a plant cell in a strong salt solution keeps losing water until its cytoplasm pulls away from the wall.</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Model answers with mark points in brackets. Students try each question first, then mark their own work in green. Q1: say 'water', 'osmosis' and 'more dilute' (or 'a higher concentration of water'); the mark is lost for 'from high concentration to low concentration' without 'of water'. Q2: show the substitution for the first mark; keep the minus sign: the mass went down. For more, the B1 L9 Exam questions worksheet (PDF) has five questions, 20 marks; its mark scheme is at the end of this PowerPoint. The same five questions are in the online lesson, after the quiz.</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Students answer on their own, then rate their confidence: red, amber or green for each line. Q4: look for the substitution (2.30 − 2.00) ÷ 2.00 × 100 as well as the answer, with its + sign. Use the red and amber lines to plan the start of the next lesson.</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 through the answers. Q2: say 'out of the potato cells by osmosis'. Q3: also accept 'to dry the outside, so extra solution does not add to the mass'; 'to dry it' on its own is not enough. After this slide: the B1 L9 revision notes (4 printable pages), then the worksheets with answers in green: the Mandatory worksheet (everyone), the Challenge worksheet (stretch) and the Alternative worksheet (easier: key notes and very simple tasks). The B1 L9 Exam questions worksheet (exam style, black and white, 20 marks) is a separate PDF for homework; its mark scheme is the last two slides. The link bar opens the online lesson's quiz and exam questions. Homework: the online lesson quiz and the B1 L9 Exam questions worksheet.</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Revision notes page 1 of 4 (or use B1_L9_Revision_notes.pdf). These pages are the textbook for B1 L9: students read them before the lesson, use them to catch up, or revise from them. Page 1: what osmosis is, partially permeable membranes, dilute and concentrated solutions, and the real red onion cells beside the diagram.</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Revision notes page 2 of 4. What happens to plant cells and animal cells in dilute and concentrated solutions, why plants wilt, and how root hair cells take in water.</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Revision notes page 3 of 4. The required practical: the method, the variables, safety, percentage change in mass, the graph, the conclusion and evaluating.</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Revision notes page 4 of 4. Key words, exam tips, and check-yourself questions with answers. Students cover the answers box, answer the questions, then check and correct in a different colour.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hyperlink" Target="https://sciencegcse.co.uk/osmosis.html#screen-1" TargetMode="Externa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hyperlink" Target="https://sciencegcse.co.uk/osmosis.html#screen-2" TargetMode="External"/><Relationship Id="rId4" Type="http://schemas.openxmlformats.org/officeDocument/2006/relationships/image" Target="../media/image6.png"/><Relationship Id="rId5"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hyperlink" Target="https://sciencegcse.co.uk/osmosis.html#screen-3" TargetMode="External"/><Relationship Id="rId4" Type="http://schemas.openxmlformats.org/officeDocument/2006/relationships/image" Target="../media/image8.gi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hyperlink" Target="https://sciencegcse.co.uk/osmosis.html#screen-4"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hyperlink" Target="https://sciencegcse.co.uk/osmosis.html#screen-4"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hyperlink" Target="https://sciencegcse.co.uk/osmosis.html#screen-5" TargetMode="External"/><Relationship Id="rId4" Type="http://schemas.openxmlformats.org/officeDocument/2006/relationships/image" Target="../media/image9.gi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hyperlink" Target="https://sciencegcse.co.uk/osmosis.html#screen-6" TargetMode="External"/><Relationship Id="rId4" Type="http://schemas.openxmlformats.org/officeDocument/2006/relationships/image" Target="../media/image10.gi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hyperlink" Target="https://sciencegcse.co.uk/osmosis.html#screen-7"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hyperlink" Target="https://sciencegcse.co.uk/osmosis.html#screen-7"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hyperlink" Target="https://sciencegcse.co.uk/osmosis.html#screen-8" TargetMode="External"/><Relationship Id="rId4" Type="http://schemas.openxmlformats.org/officeDocument/2006/relationships/image" Target="../media/image11.gif"/><Relationship Id="rId5" Type="http://schemas.openxmlformats.org/officeDocument/2006/relationships/hyperlink" Target="https://sciencegcse.co.uk/required-practicals/biology/rp02-osmosis.html?course=combined"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hyperlink" Target="https://sciencegcse.co.uk/osmosis.html#screen-9" TargetMode="External"/><Relationship Id="rId4" Type="http://schemas.openxmlformats.org/officeDocument/2006/relationships/image" Target="../media/image1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hyperlink" Target="https://sciencegcse.co.uk/osmosis.html#screen-10" TargetMode="External"/><Relationship Id="rId4" Type="http://schemas.openxmlformats.org/officeDocument/2006/relationships/image" Target="../media/image1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hyperlink" Target="https://sciencegcse.co.uk/osmosis.html#screen-11" TargetMode="External"/><Relationship Id="rId4" Type="http://schemas.openxmlformats.org/officeDocument/2006/relationships/image" Target="../media/image14.gi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hyperlink" Target="https://sciencegcse.co.uk/osmosis.html#screen-12"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hyperlink" Target="https://sciencegcse.co.uk/osmosis.html#screen-12"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 Id="rId3" Type="http://schemas.openxmlformats.org/officeDocument/2006/relationships/image" Target="../media/image1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 Id="rId3" Type="http://schemas.openxmlformats.org/officeDocument/2006/relationships/image" Target="../media/image1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 Id="rId3" Type="http://schemas.openxmlformats.org/officeDocument/2006/relationships/hyperlink" Target="https://sciencegcse.co.uk/osmosis.html#quiz" TargetMode="External"/><Relationship Id="rId4" Type="http://schemas.openxmlformats.org/officeDocument/2006/relationships/hyperlink" Target="https://sciencegcse.co.uk/osmosis.html#exam"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6.png"/><Relationship Id="rId6" Type="http://schemas.openxmlformats.org/officeDocument/2006/relationships/image" Target="../media/image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 Id="rId3" Type="http://schemas.openxmlformats.org/officeDocument/2006/relationships/image" Target="../media/image2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25.png"/><Relationship Id="rId4" Type="http://schemas.openxmlformats.org/officeDocument/2006/relationships/image" Target="../media/image2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25.png"/><Relationship Id="rId4" Type="http://schemas.openxmlformats.org/officeDocument/2006/relationships/image" Target="../media/image27.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png"/><Relationship Id="rId3" Type="http://schemas.openxmlformats.org/officeDocument/2006/relationships/image" Target="../media/image29.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37744"/>
            <a:ext cx="9144000" cy="402336"/>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L9</a:t>
            </a:r>
          </a:p>
        </p:txBody>
      </p:sp>
      <p:sp>
        <p:nvSpPr>
          <p:cNvPr id="6" name="SG title"/>
          <p:cNvSpPr txBox="1"/>
          <p:nvPr/>
        </p:nvSpPr>
        <p:spPr>
          <a:xfrm>
            <a:off x="566928" y="822960"/>
            <a:ext cx="10515600" cy="1645920"/>
          </a:xfrm>
          <a:prstGeom prst="rect">
            <a:avLst/>
          </a:prstGeom>
          <a:noFill/>
        </p:spPr>
        <p:txBody>
          <a:bodyPr wrap="square" lIns="0" rIns="0" tIns="0" bIns="0" anchor="t">
            <a:spAutoFit/>
          </a:bodyPr>
          <a:lstStyle/>
          <a:p>
            <a:pPr algn="l">
              <a:spcAft>
                <a:spcPts val="600"/>
              </a:spcAft>
            </a:pPr>
            <a:r>
              <a:rPr sz="4000" b="1" i="0">
                <a:solidFill>
                  <a:srgbClr val="FFFFFF"/>
                </a:solidFill>
                <a:latin typeface="Arial"/>
              </a:rPr>
              <a:t>B1 L9: Osmosis</a:t>
            </a:r>
          </a:p>
        </p:txBody>
      </p:sp>
      <p:sp>
        <p:nvSpPr>
          <p:cNvPr id="7" name="TextBox 6"/>
          <p:cNvSpPr txBox="1"/>
          <p:nvPr/>
        </p:nvSpPr>
        <p:spPr>
          <a:xfrm>
            <a:off x="11594592" y="301752"/>
            <a:ext cx="2926080" cy="329184"/>
          </a:xfrm>
          <a:prstGeom prst="rect">
            <a:avLst/>
          </a:prstGeom>
          <a:noFill/>
        </p:spPr>
        <p:txBody>
          <a:bodyPr wrap="square" lIns="0" rIns="0" tIns="0" bIns="0" anchor="t">
            <a:spAutoFit/>
          </a:bodyPr>
          <a:lstStyle/>
          <a:p>
            <a:pPr algn="ctr">
              <a:spcAft>
                <a:spcPts val="600"/>
              </a:spcAft>
            </a:pPr>
            <a:r>
              <a:rPr sz="1600" b="1" i="0">
                <a:solidFill>
                  <a:srgbClr val="FFFFFF"/>
                </a:solidFill>
                <a:latin typeface="Arial"/>
              </a:rPr>
              <a:t>DATE</a:t>
            </a:r>
          </a:p>
        </p:txBody>
      </p:sp>
      <p:sp>
        <p:nvSpPr>
          <p:cNvPr id="8" name="Rectangle 7"/>
          <p:cNvSpPr/>
          <p:nvPr/>
        </p:nvSpPr>
        <p:spPr>
          <a:xfrm>
            <a:off x="11594592" y="731520"/>
            <a:ext cx="2926080" cy="731520"/>
          </a:xfrm>
          <a:prstGeom prst="rect">
            <a:avLst/>
          </a:prstGeom>
          <a:solidFill>
            <a:srgbClr val="438FC9"/>
          </a:solidFill>
          <a:ln>
            <a:noFill/>
          </a:ln>
        </p:spPr>
        <p:txBody>
          <a:bodyPr rtlCol="0" anchor="ctr"/>
          <a:lstStyle/>
          <a:p>
            <a:pPr algn="ctr"/>
            <a:fld id="{B6F15528-21DE-4FAA-801E-634DDDAF4B2B}" type="datetime1">
              <a:rPr lang="en-GB" sz="2200" b="1">
                <a:solidFill>
                  <a:srgbClr val="FFFFFF"/>
                </a:solidFill>
                <a:latin typeface="Arial"/>
              </a:rPr>
              <a:t>24/09/2026</a:t>
            </a:fld>
          </a:p>
        </p:txBody>
      </p:sp>
      <p:sp>
        <p:nvSpPr>
          <p:cNvPr id="9" name="SG donow head"/>
          <p:cNvSpPr txBox="1"/>
          <p:nvPr/>
        </p:nvSpPr>
        <p:spPr>
          <a:xfrm>
            <a:off x="594360" y="3063240"/>
            <a:ext cx="5596128" cy="640080"/>
          </a:xfrm>
          <a:prstGeom prst="rect">
            <a:avLst/>
          </a:prstGeom>
          <a:noFill/>
        </p:spPr>
        <p:txBody>
          <a:bodyPr wrap="square" lIns="0" rIns="0" tIns="0" bIns="0" anchor="t">
            <a:spAutoFit/>
          </a:bodyPr>
          <a:lstStyle/>
          <a:p>
            <a:pPr algn="l">
              <a:spcAft>
                <a:spcPts val="600"/>
              </a:spcAft>
            </a:pPr>
            <a:r>
              <a:rPr sz="3000" b="1" i="0">
                <a:solidFill>
                  <a:srgbClr val="223A5A"/>
                </a:solidFill>
                <a:latin typeface="Arial"/>
              </a:rPr>
              <a:t>DO NOW</a:t>
            </a:r>
          </a:p>
        </p:txBody>
      </p:sp>
      <p:sp>
        <p:nvSpPr>
          <p:cNvPr id="10" name="Rectangle 9"/>
          <p:cNvSpPr/>
          <p:nvPr/>
        </p:nvSpPr>
        <p:spPr>
          <a:xfrm>
            <a:off x="594360" y="3794760"/>
            <a:ext cx="4644281" cy="4297679"/>
          </a:xfrm>
          <a:prstGeom prst="rect">
            <a:avLst/>
          </a:prstGeom>
          <a:solidFill>
            <a:srgbClr val="FFFFFF"/>
          </a:solidFill>
          <a:ln w="9525">
            <a:solidFill>
              <a:srgbClr val="D2D2D2"/>
            </a:solidFill>
          </a:ln>
          <a:effectLst>
            <a:outerShdw blurRad="63500" dist="25400" dir="5400000" algn="t" rotWithShape="0">
              <a:srgbClr val="000000">
                <a:alpha val="28000"/>
              </a:srgbClr>
            </a:outerShdw>
          </a:effectLst>
        </p:spPr>
        <p:txBody>
          <a:bodyPr rtlCol="0" anchor="ctr"/>
          <a:lstStyle/>
          <a:p>
            <a:pPr algn="ctr"/>
          </a:p>
        </p:txBody>
      </p:sp>
      <p:sp>
        <p:nvSpPr>
          <p:cNvPr id="11" name="SG donow"/>
          <p:cNvSpPr txBox="1"/>
          <p:nvPr/>
        </p:nvSpPr>
        <p:spPr>
          <a:xfrm>
            <a:off x="868680" y="4050792"/>
            <a:ext cx="4095641" cy="3840479"/>
          </a:xfrm>
          <a:prstGeom prst="rect">
            <a:avLst/>
          </a:prstGeom>
          <a:noFill/>
        </p:spPr>
        <p:txBody>
          <a:bodyPr wrap="square" lIns="0" rIns="0" tIns="0" bIns="0" anchor="t">
            <a:noAutofit/>
          </a:bodyPr>
          <a:lstStyle/>
          <a:p>
            <a:pPr algn="l">
              <a:spcAft>
                <a:spcPts val="2435"/>
              </a:spcAft>
            </a:pPr>
            <a:r>
              <a:rPr sz="2800" b="0">
                <a:solidFill>
                  <a:srgbClr val="000000"/>
                </a:solidFill>
                <a:latin typeface="Arial"/>
              </a:rPr>
              <a:t>1. Does diffusion need energy from respiration?</a:t>
            </a:r>
          </a:p>
          <a:p>
            <a:pPr algn="l">
              <a:spcAft>
                <a:spcPts val="2435"/>
              </a:spcAft>
            </a:pPr>
            <a:r>
              <a:rPr sz="2800" b="0">
                <a:solidFill>
                  <a:srgbClr val="000000"/>
                </a:solidFill>
                <a:latin typeface="Arial"/>
              </a:rPr>
              <a:t>2. Name one factor that increases the rate of diffusion.</a:t>
            </a:r>
          </a:p>
          <a:p>
            <a:pPr algn="l">
              <a:spcAft>
                <a:spcPts val="2435"/>
              </a:spcAft>
            </a:pPr>
            <a:r>
              <a:rPr sz="2800" b="0">
                <a:solidFill>
                  <a:srgbClr val="000000"/>
                </a:solidFill>
                <a:latin typeface="Arial"/>
              </a:rPr>
              <a:t>3. Which plant cell takes in water from the soil?</a:t>
            </a:r>
          </a:p>
        </p:txBody>
      </p:sp>
      <p:sp>
        <p:nvSpPr>
          <p:cNvPr id="12" name="Rectangle 11"/>
          <p:cNvSpPr/>
          <p:nvPr/>
        </p:nvSpPr>
        <p:spPr>
          <a:xfrm>
            <a:off x="10652760" y="2734056"/>
            <a:ext cx="4590288" cy="5843016"/>
          </a:xfrm>
          <a:prstGeom prst="rect">
            <a:avLst/>
          </a:prstGeom>
          <a:solidFill>
            <a:srgbClr val="223A5A"/>
          </a:solidFill>
          <a:ln>
            <a:noFill/>
          </a:ln>
        </p:spPr>
        <p:txBody>
          <a:bodyPr rtlCol="0" anchor="ctr"/>
          <a:lstStyle/>
          <a:p>
            <a:pPr algn="ctr"/>
          </a:p>
        </p:txBody>
      </p:sp>
      <p:sp>
        <p:nvSpPr>
          <p:cNvPr id="13" name="TextBox 12"/>
          <p:cNvSpPr txBox="1"/>
          <p:nvPr/>
        </p:nvSpPr>
        <p:spPr>
          <a:xfrm>
            <a:off x="11219688" y="3063240"/>
            <a:ext cx="3566160" cy="548640"/>
          </a:xfrm>
          <a:prstGeom prst="rect">
            <a:avLst/>
          </a:prstGeom>
          <a:noFill/>
        </p:spPr>
        <p:txBody>
          <a:bodyPr wrap="square" lIns="0" rIns="0" tIns="0" bIns="0" anchor="t">
            <a:spAutoFit/>
          </a:bodyPr>
          <a:lstStyle/>
          <a:p>
            <a:pPr algn="l">
              <a:spcAft>
                <a:spcPts val="600"/>
              </a:spcAft>
            </a:pPr>
            <a:r>
              <a:rPr sz="2600" b="1" i="0">
                <a:solidFill>
                  <a:srgbClr val="FFFFFF"/>
                </a:solidFill>
                <a:latin typeface="Arial"/>
              </a:rPr>
              <a:t>KEYWORDS</a:t>
            </a:r>
          </a:p>
        </p:txBody>
      </p:sp>
      <p:sp>
        <p:nvSpPr>
          <p:cNvPr id="14" name="Rectangle 13"/>
          <p:cNvSpPr/>
          <p:nvPr/>
        </p:nvSpPr>
        <p:spPr>
          <a:xfrm>
            <a:off x="11219688" y="3730752"/>
            <a:ext cx="859536" cy="64008"/>
          </a:xfrm>
          <a:prstGeom prst="rect">
            <a:avLst/>
          </a:prstGeom>
          <a:solidFill>
            <a:srgbClr val="2E7D32"/>
          </a:solidFill>
          <a:ln>
            <a:noFill/>
          </a:ln>
        </p:spPr>
        <p:txBody>
          <a:bodyPr rtlCol="0" anchor="ctr"/>
          <a:lstStyle/>
          <a:p>
            <a:pPr algn="ctr"/>
          </a:p>
        </p:txBody>
      </p:sp>
      <p:sp>
        <p:nvSpPr>
          <p:cNvPr id="15" name="Rectangle 14"/>
          <p:cNvSpPr/>
          <p:nvPr/>
        </p:nvSpPr>
        <p:spPr>
          <a:xfrm>
            <a:off x="12070080" y="3730752"/>
            <a:ext cx="859536" cy="64008"/>
          </a:xfrm>
          <a:prstGeom prst="rect">
            <a:avLst/>
          </a:prstGeom>
          <a:solidFill>
            <a:srgbClr val="438FC9"/>
          </a:solidFill>
          <a:ln>
            <a:noFill/>
          </a:ln>
        </p:spPr>
        <p:txBody>
          <a:bodyPr rtlCol="0" anchor="ctr"/>
          <a:lstStyle/>
          <a:p>
            <a:pPr algn="ctr"/>
          </a:p>
        </p:txBody>
      </p:sp>
      <p:sp>
        <p:nvSpPr>
          <p:cNvPr id="16" name="SG keywords"/>
          <p:cNvSpPr txBox="1"/>
          <p:nvPr/>
        </p:nvSpPr>
        <p:spPr>
          <a:xfrm>
            <a:off x="11219688" y="4023360"/>
            <a:ext cx="3749039" cy="3474720"/>
          </a:xfrm>
          <a:prstGeom prst="rect">
            <a:avLst/>
          </a:prstGeom>
          <a:noFill/>
        </p:spPr>
        <p:txBody>
          <a:bodyPr wrap="square" lIns="0" rIns="0" tIns="0" bIns="0" anchor="t">
            <a:noAutofit/>
          </a:bodyPr>
          <a:lstStyle/>
          <a:p>
            <a:pPr algn="l">
              <a:spcAft>
                <a:spcPts val="1400"/>
              </a:spcAft>
            </a:pPr>
            <a:r>
              <a:rPr sz="2200" b="0">
                <a:solidFill>
                  <a:srgbClr val="FFFFFF"/>
                </a:solidFill>
                <a:latin typeface="Arial"/>
              </a:rPr>
              <a:t>Osmosis</a:t>
            </a:r>
          </a:p>
          <a:p>
            <a:pPr algn="l">
              <a:spcAft>
                <a:spcPts val="1400"/>
              </a:spcAft>
            </a:pPr>
            <a:r>
              <a:rPr sz="2200" b="0">
                <a:solidFill>
                  <a:srgbClr val="FFFFFF"/>
                </a:solidFill>
                <a:latin typeface="Arial"/>
              </a:rPr>
              <a:t>Partially permeable membrane</a:t>
            </a:r>
          </a:p>
          <a:p>
            <a:pPr algn="l">
              <a:spcAft>
                <a:spcPts val="1400"/>
              </a:spcAft>
            </a:pPr>
            <a:r>
              <a:rPr sz="2200" b="0">
                <a:solidFill>
                  <a:srgbClr val="FFFFFF"/>
                </a:solidFill>
                <a:latin typeface="Arial"/>
              </a:rPr>
              <a:t>Dilute solution</a:t>
            </a:r>
          </a:p>
          <a:p>
            <a:pPr algn="l">
              <a:spcAft>
                <a:spcPts val="1400"/>
              </a:spcAft>
            </a:pPr>
            <a:r>
              <a:rPr sz="2200" b="0">
                <a:solidFill>
                  <a:srgbClr val="FFFFFF"/>
                </a:solidFill>
                <a:latin typeface="Arial"/>
              </a:rPr>
              <a:t>Concentrated solution</a:t>
            </a:r>
          </a:p>
          <a:p>
            <a:pPr algn="l">
              <a:spcAft>
                <a:spcPts val="1400"/>
              </a:spcAft>
            </a:pPr>
            <a:r>
              <a:rPr sz="2200" b="0">
                <a:solidFill>
                  <a:srgbClr val="FFFFFF"/>
                </a:solidFill>
                <a:latin typeface="Arial"/>
              </a:rPr>
              <a:t>Percentage change in mass</a:t>
            </a:r>
          </a:p>
        </p:txBody>
      </p:sp>
      <p:sp>
        <p:nvSpPr>
          <p:cNvPr id="17" name="SG topic"/>
          <p:cNvSpPr txBox="1"/>
          <p:nvPr/>
        </p:nvSpPr>
        <p:spPr>
          <a:xfrm>
            <a:off x="11219688" y="7498079"/>
            <a:ext cx="3657600" cy="566928"/>
          </a:xfrm>
          <a:prstGeom prst="rect">
            <a:avLst/>
          </a:prstGeom>
          <a:noFill/>
        </p:spPr>
        <p:txBody>
          <a:bodyPr wrap="square" lIns="0" rIns="0" tIns="0" bIns="0" anchor="t">
            <a:noAutofit/>
          </a:bodyPr>
          <a:lstStyle/>
          <a:p>
            <a:pPr algn="l">
              <a:spcAft>
                <a:spcPts val="200"/>
              </a:spcAft>
            </a:pPr>
            <a:r>
              <a:rPr sz="1600" b="1">
                <a:solidFill>
                  <a:srgbClr val="FFFFFF"/>
                </a:solidFill>
                <a:latin typeface="Arial"/>
              </a:rPr>
              <a:t>B1 Cell biology</a:t>
            </a:r>
          </a:p>
          <a:p>
            <a:pPr algn="l">
              <a:spcAft>
                <a:spcPts val="200"/>
              </a:spcAft>
            </a:pPr>
            <a:r>
              <a:rPr sz="1600" b="0">
                <a:solidFill>
                  <a:srgbClr val="FFFFFF"/>
                </a:solidFill>
                <a:latin typeface="Arial"/>
              </a:rPr>
              <a:t>AQA Combined Science</a:t>
            </a:r>
          </a:p>
        </p:txBody>
      </p:sp>
      <p:sp>
        <p:nvSpPr>
          <p:cNvPr id="18" name="SG title frame"/>
          <p:cNvSpPr/>
          <p:nvPr/>
        </p:nvSpPr>
        <p:spPr>
          <a:xfrm>
            <a:off x="5531249" y="3063240"/>
            <a:ext cx="4646022" cy="5029200"/>
          </a:xfrm>
          <a:prstGeom prst="rect">
            <a:avLst/>
          </a:prstGeom>
          <a:solidFill>
            <a:srgbClr val="FFFFFF"/>
          </a:solidFill>
          <a:ln w="9525">
            <a:solidFill>
              <a:srgbClr val="D2D2D2"/>
            </a:solidFill>
          </a:ln>
          <a:effectLst>
            <a:outerShdw blurRad="63500" dist="25400" dir="5400000" algn="t" rotWithShape="0">
              <a:srgbClr val="000000">
                <a:alpha val="28000"/>
              </a:srgbClr>
            </a:outerShdw>
          </a:effectLst>
        </p:spPr>
        <p:txBody>
          <a:bodyPr rtlCol="0" anchor="ctr"/>
          <a:lstStyle/>
          <a:p>
            <a:pPr algn="ctr"/>
          </a:p>
        </p:txBody>
      </p:sp>
      <p:pic>
        <p:nvPicPr>
          <p:cNvPr id="19" name="SG title picture" descr="A painting of red onion cells seen down a microscope: top left, cells in pure water, each filled with purple cell sap; bottom right, cells in strong salt solution, with the purple shrunk away from the cell walls."/>
          <p:cNvPicPr>
            <a:picLocks noChangeAspect="1"/>
          </p:cNvPicPr>
          <p:nvPr/>
        </p:nvPicPr>
        <p:blipFill>
          <a:blip r:embed="rId2"/>
          <a:stretch>
            <a:fillRect/>
          </a:stretch>
        </p:blipFill>
        <p:spPr>
          <a:xfrm>
            <a:off x="5640977" y="3172968"/>
            <a:ext cx="4426566" cy="4206240"/>
          </a:xfrm>
          <a:prstGeom prst="rect">
            <a:avLst/>
          </a:prstGeom>
        </p:spPr>
      </p:pic>
      <p:sp>
        <p:nvSpPr>
          <p:cNvPr id="20" name="SG title caption"/>
          <p:cNvSpPr txBox="1"/>
          <p:nvPr/>
        </p:nvSpPr>
        <p:spPr>
          <a:xfrm>
            <a:off x="5604401" y="7415783"/>
            <a:ext cx="4499718" cy="530352"/>
          </a:xfrm>
          <a:prstGeom prst="rect">
            <a:avLst/>
          </a:prstGeom>
          <a:noFill/>
        </p:spPr>
        <p:txBody>
          <a:bodyPr wrap="square" lIns="0" rIns="0" tIns="0" bIns="0" anchor="ctr">
            <a:spAutoFit/>
          </a:bodyPr>
          <a:lstStyle/>
          <a:p>
            <a:pPr algn="ctr">
              <a:spcAft>
                <a:spcPts val="0"/>
              </a:spcAft>
            </a:pPr>
            <a:r>
              <a:rPr sz="1200" b="0">
                <a:solidFill>
                  <a:srgbClr val="5A5A5A"/>
                </a:solidFill>
                <a:latin typeface="Arial"/>
              </a:rPr>
              <a:t>A painting based on light micrographs. The purple is the cell sap's own colour.</a:t>
            </a:r>
          </a:p>
        </p:txBody>
      </p:sp>
      <p:sp>
        <p:nvSpPr>
          <p:cNvPr id="21" name="SG required practical"/>
          <p:cNvSpPr/>
          <p:nvPr/>
        </p:nvSpPr>
        <p:spPr>
          <a:xfrm>
            <a:off x="566928" y="1737360"/>
            <a:ext cx="6035040" cy="384048"/>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18288" bIns="18288"/>
          <a:lstStyle/>
          <a:p>
            <a:pPr algn="ctr"/>
            <a:r>
              <a:rPr sz="1500" b="1">
                <a:solidFill>
                  <a:srgbClr val="FFFFFF"/>
                </a:solidFill>
                <a:latin typeface="Arial"/>
              </a:rPr>
              <a:t>Required practical 2 (Combined Science) · 3 (Biology)</a:t>
            </a:r>
          </a:p>
        </p:txBody>
      </p:sp>
    </p:spTree>
  </p:cSld>
  <p:clrMapOvr>
    <a:masterClrMapping/>
  </p:clrMapOvr>
  <p:transition spd="fast">
    <p:fade/>
  </p:transition>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L9: Osmosis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Do now answers and lesson focus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L9  ·  sciencegcse.co.uk</a:t>
            </a:r>
          </a:p>
        </p:txBody>
      </p:sp>
      <p:sp>
        <p:nvSpPr>
          <p:cNvPr id="9" name="Rectangle 8"/>
          <p:cNvSpPr/>
          <p:nvPr/>
        </p:nvSpPr>
        <p:spPr>
          <a:xfrm>
            <a:off x="548640" y="1508760"/>
            <a:ext cx="6858000" cy="342900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685800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658368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Do now answers</a:t>
            </a:r>
          </a:p>
        </p:txBody>
      </p:sp>
      <p:sp>
        <p:nvSpPr>
          <p:cNvPr id="12" name="SG donow answers"/>
          <p:cNvSpPr txBox="1"/>
          <p:nvPr/>
        </p:nvSpPr>
        <p:spPr>
          <a:xfrm>
            <a:off x="777240" y="2194560"/>
            <a:ext cx="6400800" cy="2743200"/>
          </a:xfrm>
          <a:prstGeom prst="rect">
            <a:avLst/>
          </a:prstGeom>
          <a:noFill/>
        </p:spPr>
        <p:txBody>
          <a:bodyPr wrap="square" lIns="0" rIns="0" tIns="0" bIns="0" anchor="t">
            <a:spAutoFit/>
          </a:bodyPr>
          <a:lstStyle/>
          <a:p>
            <a:pPr algn="l">
              <a:spcAft>
                <a:spcPts val="3000"/>
              </a:spcAft>
            </a:pPr>
            <a:r>
              <a:rPr sz="2800" b="1">
                <a:solidFill>
                  <a:srgbClr val="009900"/>
                </a:solidFill>
                <a:latin typeface="Arial"/>
              </a:rPr>
              <a:t>1. No.</a:t>
            </a:r>
          </a:p>
          <a:p>
            <a:pPr algn="l">
              <a:spcAft>
                <a:spcPts val="3000"/>
              </a:spcAft>
            </a:pPr>
            <a:r>
              <a:rPr sz="2800" b="1">
                <a:solidFill>
                  <a:srgbClr val="009900"/>
                </a:solidFill>
                <a:latin typeface="Arial"/>
              </a:rPr>
              <a:t>2. A bigger concentration gradient.</a:t>
            </a:r>
          </a:p>
          <a:p>
            <a:pPr algn="l">
              <a:spcAft>
                <a:spcPts val="3000"/>
              </a:spcAft>
            </a:pPr>
            <a:r>
              <a:rPr sz="2800" b="1">
                <a:solidFill>
                  <a:srgbClr val="009900"/>
                </a:solidFill>
                <a:latin typeface="Arial"/>
              </a:rPr>
              <a:t>3. The root hair cell.</a:t>
            </a:r>
          </a:p>
        </p:txBody>
      </p:sp>
      <p:sp>
        <p:nvSpPr>
          <p:cNvPr id="13" name="Rectangle 12"/>
          <p:cNvSpPr/>
          <p:nvPr/>
        </p:nvSpPr>
        <p:spPr>
          <a:xfrm>
            <a:off x="7818120" y="1508760"/>
            <a:ext cx="6858000" cy="342900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7818120" y="1508760"/>
            <a:ext cx="685800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955280" y="1508760"/>
            <a:ext cx="658368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In this lesson</a:t>
            </a:r>
          </a:p>
        </p:txBody>
      </p:sp>
      <p:sp>
        <p:nvSpPr>
          <p:cNvPr id="16" name="TextBox 15"/>
          <p:cNvSpPr txBox="1"/>
          <p:nvPr/>
        </p:nvSpPr>
        <p:spPr>
          <a:xfrm>
            <a:off x="8046720" y="2194560"/>
            <a:ext cx="6446520" cy="2743200"/>
          </a:xfrm>
          <a:prstGeom prst="rect">
            <a:avLst/>
          </a:prstGeom>
          <a:noFill/>
        </p:spPr>
        <p:txBody>
          <a:bodyPr wrap="square" lIns="0" rIns="0" tIns="0" bIns="0" anchor="t">
            <a:spAutoFit/>
          </a:bodyPr>
          <a:lstStyle/>
          <a:p>
            <a:pPr algn="l">
              <a:spcAft>
                <a:spcPts val="800"/>
              </a:spcAft>
            </a:pPr>
            <a:r>
              <a:rPr sz="2100" b="0">
                <a:solidFill>
                  <a:srgbClr val="000000"/>
                </a:solidFill>
                <a:latin typeface="Arial"/>
              </a:rPr>
              <a:t>• Explain osmosis, and compare real onion cells with a diagram.</a:t>
            </a:r>
          </a:p>
          <a:p>
            <a:pPr algn="l">
              <a:spcAft>
                <a:spcPts val="800"/>
              </a:spcAft>
            </a:pPr>
            <a:r>
              <a:rPr sz="2100" b="0">
                <a:solidFill>
                  <a:srgbClr val="000000"/>
                </a:solidFill>
                <a:latin typeface="Arial"/>
              </a:rPr>
              <a:t>• Predict what happens to plant and animal cells in different solutions.</a:t>
            </a:r>
          </a:p>
          <a:p>
            <a:pPr algn="l">
              <a:spcAft>
                <a:spcPts val="800"/>
              </a:spcAft>
            </a:pPr>
            <a:r>
              <a:rPr sz="2100" b="0">
                <a:solidFill>
                  <a:srgbClr val="000000"/>
                </a:solidFill>
                <a:latin typeface="Arial"/>
              </a:rPr>
              <a:t>• Describe the potato practical and name its variables.</a:t>
            </a:r>
          </a:p>
          <a:p>
            <a:pPr algn="l">
              <a:spcAft>
                <a:spcPts val="800"/>
              </a:spcAft>
            </a:pPr>
            <a:r>
              <a:rPr sz="2100" b="0">
                <a:solidFill>
                  <a:srgbClr val="000000"/>
                </a:solidFill>
                <a:latin typeface="Arial"/>
              </a:rPr>
              <a:t>• Calculate percentage change in mass and read the graph.</a:t>
            </a:r>
          </a:p>
        </p:txBody>
      </p:sp>
      <p:sp>
        <p:nvSpPr>
          <p:cNvPr id="17" name="Rectangle 16"/>
          <p:cNvSpPr/>
          <p:nvPr/>
        </p:nvSpPr>
        <p:spPr>
          <a:xfrm>
            <a:off x="548640" y="5166360"/>
            <a:ext cx="14127480" cy="26060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166360"/>
            <a:ext cx="14127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85800" y="5166360"/>
            <a:ext cx="13853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Key idea</a:t>
            </a:r>
          </a:p>
        </p:txBody>
      </p:sp>
      <p:sp>
        <p:nvSpPr>
          <p:cNvPr id="20" name="Rectangle 19"/>
          <p:cNvSpPr/>
          <p:nvPr/>
        </p:nvSpPr>
        <p:spPr>
          <a:xfrm>
            <a:off x="566928" y="5687568"/>
            <a:ext cx="14090904" cy="2066543"/>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68680" y="5687568"/>
            <a:ext cx="13533120" cy="2066543"/>
          </a:xfrm>
          <a:prstGeom prst="rect">
            <a:avLst/>
          </a:prstGeom>
          <a:noFill/>
        </p:spPr>
        <p:txBody>
          <a:bodyPr wrap="square" lIns="0" rIns="0" tIns="0" bIns="0" anchor="ctr">
            <a:spAutoFit/>
          </a:bodyPr>
          <a:lstStyle/>
          <a:p>
            <a:pPr algn="l">
              <a:spcAft>
                <a:spcPts val="1000"/>
              </a:spcAft>
            </a:pPr>
            <a:r>
              <a:rPr sz="2600" b="1">
                <a:solidFill>
                  <a:srgbClr val="223A5A"/>
                </a:solidFill>
                <a:latin typeface="Arial"/>
              </a:rPr>
              <a:t>Osmosis is the diffusion of water across a partially permeable membrane.</a:t>
            </a:r>
          </a:p>
          <a:p>
            <a:pPr algn="l">
              <a:spcAft>
                <a:spcPts val="1000"/>
              </a:spcAft>
            </a:pPr>
            <a:r>
              <a:rPr sz="2600" b="1">
                <a:solidFill>
                  <a:srgbClr val="223A5A"/>
                </a:solidFill>
                <a:latin typeface="Arial"/>
              </a:rPr>
              <a:t>Water moves from a dilute solution to a more concentrated solution.</a:t>
            </a:r>
          </a:p>
        </p:txBody>
      </p:sp>
    </p:spTree>
  </p:cSld>
  <p:clrMapOvr>
    <a:masterClrMapping/>
  </p:clrMapOvr>
  <p:transition spd="fast">
    <p:fade/>
  </p:transition>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L9: Osmosis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Why this matters in the real world</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3</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L9  ·  sciencegcse.co.uk</a:t>
            </a:r>
          </a:p>
        </p:txBody>
      </p:sp>
      <p:sp>
        <p:nvSpPr>
          <p:cNvPr id="9" name="TextBox 8"/>
          <p:cNvSpPr txBox="1"/>
          <p:nvPr/>
        </p:nvSpPr>
        <p:spPr>
          <a:xfrm>
            <a:off x="548640" y="1481328"/>
            <a:ext cx="14081760" cy="411480"/>
          </a:xfrm>
          <a:prstGeom prst="rect">
            <a:avLst/>
          </a:prstGeom>
          <a:noFill/>
        </p:spPr>
        <p:txBody>
          <a:bodyPr wrap="square" lIns="0" rIns="0" tIns="0" bIns="0" anchor="t">
            <a:spAutoFit/>
          </a:bodyPr>
          <a:lstStyle/>
          <a:p>
            <a:pPr algn="l">
              <a:spcAft>
                <a:spcPts val="600"/>
              </a:spcAft>
            </a:pPr>
            <a:r>
              <a:rPr sz="2200" b="0">
                <a:solidFill>
                  <a:srgbClr val="FFFFFF"/>
                </a:solidFill>
                <a:latin typeface="Arial"/>
              </a:rPr>
              <a:t>Osmosis moves water into and out of cells: in plants, in your body and in your kitchen.</a:t>
            </a:r>
          </a:p>
        </p:txBody>
      </p:sp>
      <p:sp>
        <p:nvSpPr>
          <p:cNvPr id="10" name="Rectangle 9"/>
          <p:cNvSpPr/>
          <p:nvPr/>
        </p:nvSpPr>
        <p:spPr>
          <a:xfrm>
            <a:off x="548640" y="2103120"/>
            <a:ext cx="4434840" cy="566928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2103120"/>
            <a:ext cx="44348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210312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Crisp or floppy?</a:t>
            </a:r>
          </a:p>
        </p:txBody>
      </p:sp>
      <p:sp>
        <p:nvSpPr>
          <p:cNvPr id="13" name="Rectangle 12"/>
          <p:cNvSpPr/>
          <p:nvPr/>
        </p:nvSpPr>
        <p:spPr>
          <a:xfrm>
            <a:off x="822959" y="2788920"/>
            <a:ext cx="3886200" cy="2377440"/>
          </a:xfrm>
          <a:prstGeom prst="rect">
            <a:avLst/>
          </a:prstGeom>
          <a:solidFill>
            <a:srgbClr val="EAF3FB"/>
          </a:solidFill>
          <a:ln w="254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4" name="Picture 13" descr="Crisp or floppy?."/>
          <p:cNvPicPr>
            <a:picLocks noChangeAspect="1"/>
          </p:cNvPicPr>
          <p:nvPr/>
        </p:nvPicPr>
        <p:blipFill>
          <a:blip r:embed="rId3"/>
          <a:stretch>
            <a:fillRect/>
          </a:stretch>
        </p:blipFill>
        <p:spPr>
          <a:xfrm>
            <a:off x="1465965" y="2898648"/>
            <a:ext cx="2600189" cy="1097280"/>
          </a:xfrm>
          <a:prstGeom prst="rect">
            <a:avLst/>
          </a:prstGeom>
        </p:spPr>
      </p:pic>
      <p:sp>
        <p:nvSpPr>
          <p:cNvPr id="15" name="TextBox 14"/>
          <p:cNvSpPr txBox="1"/>
          <p:nvPr/>
        </p:nvSpPr>
        <p:spPr>
          <a:xfrm>
            <a:off x="822959" y="4041648"/>
            <a:ext cx="3886200" cy="640080"/>
          </a:xfrm>
          <a:prstGeom prst="rect">
            <a:avLst/>
          </a:prstGeom>
          <a:noFill/>
        </p:spPr>
        <p:txBody>
          <a:bodyPr wrap="square" lIns="0" rIns="0" tIns="0" bIns="0" anchor="t">
            <a:spAutoFit/>
          </a:bodyPr>
          <a:lstStyle/>
          <a:p>
            <a:pPr algn="ctr">
              <a:spcAft>
                <a:spcPts val="600"/>
              </a:spcAft>
            </a:pPr>
            <a:r>
              <a:rPr sz="4000" b="1">
                <a:solidFill>
                  <a:srgbClr val="223A5A"/>
                </a:solidFill>
                <a:latin typeface="Arial"/>
              </a:rPr>
              <a:t>95 %</a:t>
            </a:r>
          </a:p>
        </p:txBody>
      </p:sp>
      <p:sp>
        <p:nvSpPr>
          <p:cNvPr id="16" name="TextBox 15"/>
          <p:cNvSpPr txBox="1"/>
          <p:nvPr/>
        </p:nvSpPr>
        <p:spPr>
          <a:xfrm>
            <a:off x="822959" y="4681728"/>
            <a:ext cx="3886200" cy="365760"/>
          </a:xfrm>
          <a:prstGeom prst="rect">
            <a:avLst/>
          </a:prstGeom>
          <a:noFill/>
        </p:spPr>
        <p:txBody>
          <a:bodyPr wrap="square" lIns="0" rIns="0" tIns="0" bIns="0" anchor="t">
            <a:spAutoFit/>
          </a:bodyPr>
          <a:lstStyle/>
          <a:p>
            <a:pPr algn="ctr">
              <a:spcAft>
                <a:spcPts val="600"/>
              </a:spcAft>
            </a:pPr>
            <a:r>
              <a:rPr sz="1800" b="0">
                <a:solidFill>
                  <a:srgbClr val="5A5A5A"/>
                </a:solidFill>
                <a:latin typeface="Arial"/>
              </a:rPr>
              <a:t>of a lettuce is water</a:t>
            </a:r>
          </a:p>
        </p:txBody>
      </p:sp>
      <p:sp>
        <p:nvSpPr>
          <p:cNvPr id="17" name="TextBox 16"/>
          <p:cNvSpPr txBox="1"/>
          <p:nvPr/>
        </p:nvSpPr>
        <p:spPr>
          <a:xfrm>
            <a:off x="822959" y="5394960"/>
            <a:ext cx="3886200" cy="1463040"/>
          </a:xfrm>
          <a:prstGeom prst="rect">
            <a:avLst/>
          </a:prstGeom>
          <a:noFill/>
        </p:spPr>
        <p:txBody>
          <a:bodyPr wrap="square" lIns="0" rIns="0" tIns="0" bIns="0" anchor="t">
            <a:spAutoFit/>
          </a:bodyPr>
          <a:lstStyle/>
          <a:p>
            <a:pPr algn="ctr">
              <a:spcAft>
                <a:spcPts val="600"/>
              </a:spcAft>
            </a:pPr>
            <a:r>
              <a:rPr sz="2000" b="0">
                <a:solidFill>
                  <a:srgbClr val="000000"/>
                </a:solidFill>
                <a:latin typeface="Arial"/>
              </a:rPr>
              <a:t>Lettuce goes floppy when its cells lose water. Put it in cold water and it goes crisp again.</a:t>
            </a:r>
          </a:p>
        </p:txBody>
      </p:sp>
      <p:sp>
        <p:nvSpPr>
          <p:cNvPr id="18" name="Rectangle 17"/>
          <p:cNvSpPr/>
          <p:nvPr/>
        </p:nvSpPr>
        <p:spPr>
          <a:xfrm>
            <a:off x="777240" y="6995160"/>
            <a:ext cx="3977639" cy="548640"/>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6995160"/>
            <a:ext cx="3977639" cy="548640"/>
          </a:xfrm>
          <a:prstGeom prst="rect">
            <a:avLst/>
          </a:prstGeom>
          <a:noFill/>
        </p:spPr>
        <p:txBody>
          <a:bodyPr wrap="square" lIns="0" rIns="0" tIns="0" bIns="0" anchor="ctr">
            <a:spAutoFit/>
          </a:bodyPr>
          <a:lstStyle/>
          <a:p>
            <a:pPr algn="ctr">
              <a:spcAft>
                <a:spcPts val="600"/>
              </a:spcAft>
            </a:pPr>
            <a:r>
              <a:rPr sz="1800" b="1">
                <a:solidFill>
                  <a:srgbClr val="223A5A"/>
                </a:solidFill>
                <a:latin typeface="Arial"/>
              </a:rPr>
              <a:t>Turgid cells are firm</a:t>
            </a:r>
          </a:p>
        </p:txBody>
      </p:sp>
      <p:sp>
        <p:nvSpPr>
          <p:cNvPr id="20" name="Rectangle 19"/>
          <p:cNvSpPr/>
          <p:nvPr/>
        </p:nvSpPr>
        <p:spPr>
          <a:xfrm>
            <a:off x="5303520" y="2103120"/>
            <a:ext cx="4434840" cy="566928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5303520" y="2103120"/>
            <a:ext cx="44348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5440680" y="210312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 hospital drip</a:t>
            </a:r>
          </a:p>
        </p:txBody>
      </p:sp>
      <p:sp>
        <p:nvSpPr>
          <p:cNvPr id="23" name="Rectangle 22"/>
          <p:cNvSpPr/>
          <p:nvPr/>
        </p:nvSpPr>
        <p:spPr>
          <a:xfrm>
            <a:off x="5577840" y="2788920"/>
            <a:ext cx="3886200" cy="2377440"/>
          </a:xfrm>
          <a:prstGeom prst="rect">
            <a:avLst/>
          </a:prstGeom>
          <a:solidFill>
            <a:srgbClr val="FFFFFF"/>
          </a:solidFill>
          <a:ln w="254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4" name="Picture 23" descr="A hospital drip. A drip is a salt solution about as concentrated as the inside of blood cells, so they do not swell or shrink."/>
          <p:cNvPicPr>
            <a:picLocks noChangeAspect="1"/>
          </p:cNvPicPr>
          <p:nvPr/>
        </p:nvPicPr>
        <p:blipFill>
          <a:blip r:embed="rId4"/>
          <a:stretch>
            <a:fillRect/>
          </a:stretch>
        </p:blipFill>
        <p:spPr>
          <a:xfrm>
            <a:off x="5784560" y="2843784"/>
            <a:ext cx="3472759" cy="2267712"/>
          </a:xfrm>
          <a:prstGeom prst="rect">
            <a:avLst/>
          </a:prstGeom>
        </p:spPr>
      </p:pic>
      <p:sp>
        <p:nvSpPr>
          <p:cNvPr id="25" name="TextBox 24"/>
          <p:cNvSpPr txBox="1"/>
          <p:nvPr/>
        </p:nvSpPr>
        <p:spPr>
          <a:xfrm>
            <a:off x="5577840" y="5394960"/>
            <a:ext cx="3886200" cy="1463040"/>
          </a:xfrm>
          <a:prstGeom prst="rect">
            <a:avLst/>
          </a:prstGeom>
          <a:noFill/>
        </p:spPr>
        <p:txBody>
          <a:bodyPr wrap="square" lIns="0" rIns="0" tIns="0" bIns="0" anchor="t">
            <a:spAutoFit/>
          </a:bodyPr>
          <a:lstStyle/>
          <a:p>
            <a:pPr algn="ctr">
              <a:spcAft>
                <a:spcPts val="600"/>
              </a:spcAft>
            </a:pPr>
            <a:r>
              <a:rPr sz="2000" b="0">
                <a:solidFill>
                  <a:srgbClr val="000000"/>
                </a:solidFill>
                <a:latin typeface="Arial"/>
              </a:rPr>
              <a:t>A drip is a salt solution about as concentrated as the inside of blood cells, so they do not swell or shrink.</a:t>
            </a:r>
          </a:p>
        </p:txBody>
      </p:sp>
      <p:sp>
        <p:nvSpPr>
          <p:cNvPr id="26" name="Rectangle 25"/>
          <p:cNvSpPr/>
          <p:nvPr/>
        </p:nvSpPr>
        <p:spPr>
          <a:xfrm>
            <a:off x="5532120" y="6995160"/>
            <a:ext cx="3977639" cy="548640"/>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5532120" y="6995160"/>
            <a:ext cx="3977639" cy="548640"/>
          </a:xfrm>
          <a:prstGeom prst="rect">
            <a:avLst/>
          </a:prstGeom>
          <a:noFill/>
        </p:spPr>
        <p:txBody>
          <a:bodyPr wrap="square" lIns="0" rIns="0" tIns="0" bIns="0" anchor="ctr">
            <a:spAutoFit/>
          </a:bodyPr>
          <a:lstStyle/>
          <a:p>
            <a:pPr algn="ctr">
              <a:spcAft>
                <a:spcPts val="600"/>
              </a:spcAft>
            </a:pPr>
            <a:r>
              <a:rPr sz="1800" b="1">
                <a:solidFill>
                  <a:srgbClr val="223A5A"/>
                </a:solidFill>
                <a:latin typeface="Arial"/>
              </a:rPr>
              <a:t>No net movement</a:t>
            </a:r>
          </a:p>
        </p:txBody>
      </p:sp>
      <p:sp>
        <p:nvSpPr>
          <p:cNvPr id="28" name="Rectangle 27"/>
          <p:cNvSpPr/>
          <p:nvPr/>
        </p:nvSpPr>
        <p:spPr>
          <a:xfrm>
            <a:off x="10058400" y="2103120"/>
            <a:ext cx="4434840" cy="566928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0" y="2103120"/>
            <a:ext cx="44348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195560" y="210312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Keeping food safe</a:t>
            </a:r>
          </a:p>
        </p:txBody>
      </p:sp>
      <p:sp>
        <p:nvSpPr>
          <p:cNvPr id="31" name="Rectangle 30"/>
          <p:cNvSpPr/>
          <p:nvPr/>
        </p:nvSpPr>
        <p:spPr>
          <a:xfrm>
            <a:off x="10332720" y="2788920"/>
            <a:ext cx="3886200" cy="2377440"/>
          </a:xfrm>
          <a:prstGeom prst="rect">
            <a:avLst/>
          </a:prstGeom>
          <a:solidFill>
            <a:srgbClr val="EAF3FB"/>
          </a:solidFill>
          <a:ln w="254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2" name="Picture 31" descr="Keeping food safe."/>
          <p:cNvPicPr>
            <a:picLocks noChangeAspect="1"/>
          </p:cNvPicPr>
          <p:nvPr/>
        </p:nvPicPr>
        <p:blipFill>
          <a:blip r:embed="rId5"/>
          <a:stretch>
            <a:fillRect/>
          </a:stretch>
        </p:blipFill>
        <p:spPr>
          <a:xfrm>
            <a:off x="10743306" y="2898648"/>
            <a:ext cx="3065027" cy="1097280"/>
          </a:xfrm>
          <a:prstGeom prst="rect">
            <a:avLst/>
          </a:prstGeom>
        </p:spPr>
      </p:pic>
      <p:sp>
        <p:nvSpPr>
          <p:cNvPr id="33" name="TextBox 32"/>
          <p:cNvSpPr txBox="1"/>
          <p:nvPr/>
        </p:nvSpPr>
        <p:spPr>
          <a:xfrm>
            <a:off x="10332720" y="4041648"/>
            <a:ext cx="3886200" cy="640080"/>
          </a:xfrm>
          <a:prstGeom prst="rect">
            <a:avLst/>
          </a:prstGeom>
          <a:noFill/>
        </p:spPr>
        <p:txBody>
          <a:bodyPr wrap="square" lIns="0" rIns="0" tIns="0" bIns="0" anchor="t">
            <a:spAutoFit/>
          </a:bodyPr>
          <a:lstStyle/>
          <a:p>
            <a:pPr algn="ctr">
              <a:spcAft>
                <a:spcPts val="600"/>
              </a:spcAft>
            </a:pPr>
            <a:r>
              <a:rPr sz="4000" b="1">
                <a:solidFill>
                  <a:srgbClr val="223A5A"/>
                </a:solidFill>
                <a:latin typeface="Arial"/>
              </a:rPr>
              <a:t>60 %</a:t>
            </a:r>
          </a:p>
        </p:txBody>
      </p:sp>
      <p:sp>
        <p:nvSpPr>
          <p:cNvPr id="34" name="TextBox 33"/>
          <p:cNvSpPr txBox="1"/>
          <p:nvPr/>
        </p:nvSpPr>
        <p:spPr>
          <a:xfrm>
            <a:off x="10332720" y="4681728"/>
            <a:ext cx="3886200" cy="365760"/>
          </a:xfrm>
          <a:prstGeom prst="rect">
            <a:avLst/>
          </a:prstGeom>
          <a:noFill/>
        </p:spPr>
        <p:txBody>
          <a:bodyPr wrap="square" lIns="0" rIns="0" tIns="0" bIns="0" anchor="t">
            <a:spAutoFit/>
          </a:bodyPr>
          <a:lstStyle/>
          <a:p>
            <a:pPr algn="ctr">
              <a:spcAft>
                <a:spcPts val="600"/>
              </a:spcAft>
            </a:pPr>
            <a:r>
              <a:rPr sz="1800" b="0">
                <a:solidFill>
                  <a:srgbClr val="5A5A5A"/>
                </a:solidFill>
                <a:latin typeface="Arial"/>
              </a:rPr>
              <a:t>sugar in jam</a:t>
            </a:r>
          </a:p>
        </p:txBody>
      </p:sp>
      <p:sp>
        <p:nvSpPr>
          <p:cNvPr id="35" name="TextBox 34"/>
          <p:cNvSpPr txBox="1"/>
          <p:nvPr/>
        </p:nvSpPr>
        <p:spPr>
          <a:xfrm>
            <a:off x="10332720" y="5394960"/>
            <a:ext cx="3886200" cy="1463040"/>
          </a:xfrm>
          <a:prstGeom prst="rect">
            <a:avLst/>
          </a:prstGeom>
          <a:noFill/>
        </p:spPr>
        <p:txBody>
          <a:bodyPr wrap="square" lIns="0" rIns="0" tIns="0" bIns="0" anchor="t">
            <a:spAutoFit/>
          </a:bodyPr>
          <a:lstStyle/>
          <a:p>
            <a:pPr algn="ctr">
              <a:spcAft>
                <a:spcPts val="600"/>
              </a:spcAft>
            </a:pPr>
            <a:r>
              <a:rPr sz="2000" b="0">
                <a:solidFill>
                  <a:srgbClr val="000000"/>
                </a:solidFill>
                <a:latin typeface="Arial"/>
              </a:rPr>
              <a:t>With lots of sugar or salt around them, microorganisms lose water by osmosis, so most cannot grow.</a:t>
            </a:r>
          </a:p>
        </p:txBody>
      </p:sp>
      <p:sp>
        <p:nvSpPr>
          <p:cNvPr id="36" name="Rectangle 35"/>
          <p:cNvSpPr/>
          <p:nvPr/>
        </p:nvSpPr>
        <p:spPr>
          <a:xfrm>
            <a:off x="10287000" y="6995160"/>
            <a:ext cx="3977639" cy="548640"/>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10287000" y="6995160"/>
            <a:ext cx="3977639" cy="548640"/>
          </a:xfrm>
          <a:prstGeom prst="rect">
            <a:avLst/>
          </a:prstGeom>
          <a:noFill/>
        </p:spPr>
        <p:txBody>
          <a:bodyPr wrap="square" lIns="0" rIns="0" tIns="0" bIns="0" anchor="ctr">
            <a:spAutoFit/>
          </a:bodyPr>
          <a:lstStyle/>
          <a:p>
            <a:pPr algn="ctr">
              <a:spcAft>
                <a:spcPts val="600"/>
              </a:spcAft>
            </a:pPr>
            <a:r>
              <a:rPr sz="1800" b="1">
                <a:solidFill>
                  <a:srgbClr val="223A5A"/>
                </a:solidFill>
                <a:latin typeface="Arial"/>
              </a:rPr>
              <a:t>Jam and salted fish keep</a:t>
            </a:r>
          </a:p>
        </p:txBody>
      </p:sp>
    </p:spTree>
  </p:cSld>
  <p:clrMapOvr>
    <a:masterClrMapping/>
  </p:clrMapOvr>
  <p:transition spd="fast">
    <p:fade/>
  </p:transition>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L9: Osmosis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Red onion cells in water and salt</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4</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L9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 of 12</a:t>
            </a:r>
          </a:p>
        </p:txBody>
      </p:sp>
      <p:sp>
        <p:nvSpPr>
          <p:cNvPr id="10" name="Rectangle 9"/>
          <p:cNvSpPr/>
          <p:nvPr/>
        </p:nvSpPr>
        <p:spPr>
          <a:xfrm>
            <a:off x="548640" y="1508760"/>
            <a:ext cx="84124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412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8138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Red onion cells down a microscope</a:t>
            </a:r>
          </a:p>
        </p:txBody>
      </p:sp>
      <p:sp>
        <p:nvSpPr>
          <p:cNvPr id="13" name="Rectangle 12"/>
          <p:cNvSpPr/>
          <p:nvPr/>
        </p:nvSpPr>
        <p:spPr>
          <a:xfrm>
            <a:off x="9235440" y="1508760"/>
            <a:ext cx="54406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9235440" y="1508760"/>
            <a:ext cx="544068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72600" y="1508760"/>
            <a:ext cx="516636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Key facts</a:t>
            </a:r>
          </a:p>
        </p:txBody>
      </p:sp>
      <p:pic>
        <p:nvPicPr>
          <p:cNvPr id="16" name="Picture 15" descr="A painting of red onion cells seen down a microscope, in two round fields. Left, in pure water: each cell is filled with purple cell sap. Right, in strong salt solution: the purple has shrunk away from the cell walls. Labels: cell wall, vacuole full of purple cell sap, nucleus, cell wall keeps its shape, cytoplasm and membrane pulled away from the wall, salt solution in the gap."/>
          <p:cNvPicPr>
            <a:picLocks noChangeAspect="1"/>
          </p:cNvPicPr>
          <p:nvPr/>
        </p:nvPicPr>
        <p:blipFill>
          <a:blip r:embed="rId4"/>
          <a:stretch>
            <a:fillRect/>
          </a:stretch>
        </p:blipFill>
        <p:spPr>
          <a:xfrm>
            <a:off x="731520" y="2694051"/>
            <a:ext cx="8046719" cy="4023360"/>
          </a:xfrm>
          <a:prstGeom prst="rect">
            <a:avLst/>
          </a:prstGeom>
        </p:spPr>
      </p:pic>
      <p:sp>
        <p:nvSpPr>
          <p:cNvPr id="17" name="TextBox 16"/>
          <p:cNvSpPr txBox="1"/>
          <p:nvPr/>
        </p:nvSpPr>
        <p:spPr>
          <a:xfrm>
            <a:off x="731520" y="6827139"/>
            <a:ext cx="8046719" cy="262890"/>
          </a:xfrm>
          <a:prstGeom prst="rect">
            <a:avLst/>
          </a:prstGeom>
          <a:noFill/>
        </p:spPr>
        <p:txBody>
          <a:bodyPr wrap="square" lIns="0" rIns="0" tIns="0" bIns="0" anchor="t">
            <a:spAutoFit/>
          </a:bodyPr>
          <a:lstStyle/>
          <a:p>
            <a:pPr algn="ctr">
              <a:spcAft>
                <a:spcPts val="0"/>
              </a:spcAft>
            </a:pPr>
            <a:r>
              <a:rPr sz="1400" b="0">
                <a:solidFill>
                  <a:srgbClr val="5A5A5A"/>
                </a:solidFill>
                <a:latin typeface="Arial"/>
              </a:rPr>
              <a:t>A painting based on light micrographs. The purple is the cell sap's own colour: no stain.</a:t>
            </a:r>
          </a:p>
        </p:txBody>
      </p:sp>
      <p:sp>
        <p:nvSpPr>
          <p:cNvPr id="18" name="TextBox 17"/>
          <p:cNvSpPr txBox="1"/>
          <p:nvPr/>
        </p:nvSpPr>
        <p:spPr>
          <a:xfrm>
            <a:off x="9418319" y="2148839"/>
            <a:ext cx="5074920" cy="5486400"/>
          </a:xfrm>
          <a:prstGeom prst="rect">
            <a:avLst/>
          </a:prstGeom>
          <a:noFill/>
        </p:spPr>
        <p:txBody>
          <a:bodyPr wrap="square" lIns="0" rIns="0" tIns="0" bIns="0" anchor="t">
            <a:spAutoFit/>
          </a:bodyPr>
          <a:lstStyle/>
          <a:p>
            <a:pPr algn="l">
              <a:spcAft>
                <a:spcPts val="2200"/>
              </a:spcAft>
            </a:pPr>
            <a:r>
              <a:rPr sz="2400" b="0">
                <a:solidFill>
                  <a:srgbClr val="000000"/>
                </a:solidFill>
                <a:latin typeface="Arial"/>
              </a:rPr>
              <a:t>Red onion </a:t>
            </a:r>
            <a:r>
              <a:rPr sz="2400" b="1">
                <a:solidFill>
                  <a:srgbClr val="000000"/>
                </a:solidFill>
                <a:latin typeface="Arial"/>
              </a:rPr>
              <a:t>cell sap</a:t>
            </a:r>
            <a:r>
              <a:rPr sz="2400" b="0">
                <a:solidFill>
                  <a:srgbClr val="000000"/>
                </a:solidFill>
                <a:latin typeface="Arial"/>
              </a:rPr>
              <a:t> is purple, so you can see the </a:t>
            </a:r>
            <a:r>
              <a:rPr sz="2400" b="1">
                <a:solidFill>
                  <a:srgbClr val="000000"/>
                </a:solidFill>
                <a:latin typeface="Arial"/>
              </a:rPr>
              <a:t>vacuole</a:t>
            </a:r>
            <a:r>
              <a:rPr sz="2400" b="0">
                <a:solidFill>
                  <a:srgbClr val="000000"/>
                </a:solidFill>
                <a:latin typeface="Arial"/>
              </a:rPr>
              <a:t> without a stain.</a:t>
            </a:r>
          </a:p>
          <a:p>
            <a:pPr algn="l">
              <a:spcAft>
                <a:spcPts val="2200"/>
              </a:spcAft>
            </a:pPr>
            <a:r>
              <a:rPr sz="2400" b="0">
                <a:solidFill>
                  <a:srgbClr val="000000"/>
                </a:solidFill>
                <a:latin typeface="Arial"/>
              </a:rPr>
              <a:t>In </a:t>
            </a:r>
            <a:r>
              <a:rPr sz="2400" b="1">
                <a:solidFill>
                  <a:srgbClr val="000000"/>
                </a:solidFill>
                <a:latin typeface="Arial"/>
              </a:rPr>
              <a:t>pure water</a:t>
            </a:r>
            <a:r>
              <a:rPr sz="2400" b="0">
                <a:solidFill>
                  <a:srgbClr val="000000"/>
                </a:solidFill>
                <a:latin typeface="Arial"/>
              </a:rPr>
              <a:t>, each vacuole is full. The cells are firm.</a:t>
            </a:r>
          </a:p>
          <a:p>
            <a:pPr algn="l">
              <a:spcAft>
                <a:spcPts val="2200"/>
              </a:spcAft>
            </a:pPr>
            <a:r>
              <a:rPr sz="2400" b="0">
                <a:solidFill>
                  <a:srgbClr val="000000"/>
                </a:solidFill>
                <a:latin typeface="Arial"/>
              </a:rPr>
              <a:t>In strong </a:t>
            </a:r>
            <a:r>
              <a:rPr sz="2400" b="1">
                <a:solidFill>
                  <a:srgbClr val="000000"/>
                </a:solidFill>
                <a:latin typeface="Arial"/>
              </a:rPr>
              <a:t>salt solution</a:t>
            </a:r>
            <a:r>
              <a:rPr sz="2400" b="0">
                <a:solidFill>
                  <a:srgbClr val="000000"/>
                </a:solidFill>
                <a:latin typeface="Arial"/>
              </a:rPr>
              <a:t>, water leaves the cells. The vacuoles shrink.</a:t>
            </a:r>
          </a:p>
          <a:p>
            <a:pPr algn="l">
              <a:spcAft>
                <a:spcPts val="2200"/>
              </a:spcAft>
            </a:pPr>
            <a:r>
              <a:rPr sz="2400" b="0">
                <a:solidFill>
                  <a:srgbClr val="000000"/>
                </a:solidFill>
                <a:latin typeface="Arial"/>
              </a:rPr>
              <a:t>The </a:t>
            </a:r>
            <a:r>
              <a:rPr sz="2400" b="1">
                <a:solidFill>
                  <a:srgbClr val="000000"/>
                </a:solidFill>
                <a:latin typeface="Arial"/>
              </a:rPr>
              <a:t>cell wall</a:t>
            </a:r>
            <a:r>
              <a:rPr sz="2400" b="0">
                <a:solidFill>
                  <a:srgbClr val="000000"/>
                </a:solidFill>
                <a:latin typeface="Arial"/>
              </a:rPr>
              <a:t> keeps its shape.</a:t>
            </a:r>
          </a:p>
          <a:p>
            <a:pPr algn="l">
              <a:spcAft>
                <a:spcPts val="2200"/>
              </a:spcAft>
            </a:pPr>
            <a:r>
              <a:rPr sz="2400" b="1">
                <a:solidFill>
                  <a:srgbClr val="009900"/>
                </a:solidFill>
                <a:latin typeface="Arial"/>
              </a:rPr>
              <a:t>Water moves into and out of cells by osmosis.</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3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Effect transition="in" filter="fade">
                                      <p:cBhvr>
                                        <p:cTn id="12" dur="300"/>
                                        <p:tgtEl>
                                          <p:spTgt spid="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Effect transition="in" filter="fade">
                                      <p:cBhvr>
                                        <p:cTn id="17" dur="300"/>
                                        <p:tgtEl>
                                          <p:spTgt spid="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xEl>
                                              <p:pRg st="3" end="3"/>
                                            </p:txEl>
                                          </p:spTgt>
                                        </p:tgtEl>
                                        <p:attrNameLst>
                                          <p:attrName>style.visibility</p:attrName>
                                        </p:attrNameLst>
                                      </p:cBhvr>
                                      <p:to>
                                        <p:strVal val="visible"/>
                                      </p:to>
                                    </p:set>
                                    <p:animEffect transition="in" filter="fade">
                                      <p:cBhvr>
                                        <p:cTn id="22" dur="300"/>
                                        <p:tgtEl>
                                          <p:spTgt spid="1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xEl>
                                              <p:pRg st="4" end="4"/>
                                            </p:txEl>
                                          </p:spTgt>
                                        </p:tgtEl>
                                        <p:attrNameLst>
                                          <p:attrName>style.visibility</p:attrName>
                                        </p:attrNameLst>
                                      </p:cBhvr>
                                      <p:to>
                                        <p:strVal val="visible"/>
                                      </p:to>
                                    </p:set>
                                    <p:animEffect transition="in" filter="fade">
                                      <p:cBhvr>
                                        <p:cTn id="27" dur="300"/>
                                        <p:tgtEl>
                                          <p:spTgt spid="1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Lst>
  </p:timing>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L9: Osmosis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Real onion cells and a diagram</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5</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L9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2 of 12</a:t>
            </a:r>
          </a:p>
        </p:txBody>
      </p:sp>
      <p:sp>
        <p:nvSpPr>
          <p:cNvPr id="10" name="Rectangle 9"/>
          <p:cNvSpPr/>
          <p:nvPr/>
        </p:nvSpPr>
        <p:spPr>
          <a:xfrm>
            <a:off x="548640" y="1508760"/>
            <a:ext cx="93268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932688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SG compare"/>
          <p:cNvSpPr txBox="1"/>
          <p:nvPr/>
        </p:nvSpPr>
        <p:spPr>
          <a:xfrm>
            <a:off x="685800" y="1508760"/>
            <a:ext cx="90525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Same thing, two ways</a:t>
            </a:r>
          </a:p>
        </p:txBody>
      </p:sp>
      <p:pic>
        <p:nvPicPr>
          <p:cNvPr id="13" name="SG cmp real" descr="Same thing, two ways. Real onion cells."/>
          <p:cNvPicPr>
            <a:picLocks noChangeAspect="1"/>
          </p:cNvPicPr>
          <p:nvPr/>
        </p:nvPicPr>
        <p:blipFill>
          <a:blip r:embed="rId4"/>
          <a:stretch>
            <a:fillRect/>
          </a:stretch>
        </p:blipFill>
        <p:spPr>
          <a:xfrm>
            <a:off x="777240" y="3017520"/>
            <a:ext cx="4297679" cy="2148839"/>
          </a:xfrm>
          <a:prstGeom prst="rect">
            <a:avLst/>
          </a:prstGeom>
        </p:spPr>
      </p:pic>
      <p:pic>
        <p:nvPicPr>
          <p:cNvPr id="14" name="SG cmp diagram" descr="Same thing, two ways. A diagram."/>
          <p:cNvPicPr>
            <a:picLocks noChangeAspect="1"/>
          </p:cNvPicPr>
          <p:nvPr/>
        </p:nvPicPr>
        <p:blipFill>
          <a:blip r:embed="rId5"/>
          <a:stretch>
            <a:fillRect/>
          </a:stretch>
        </p:blipFill>
        <p:spPr>
          <a:xfrm>
            <a:off x="5349239" y="3017520"/>
            <a:ext cx="4297679" cy="2148839"/>
          </a:xfrm>
          <a:prstGeom prst="rect">
            <a:avLst/>
          </a:prstGeom>
        </p:spPr>
      </p:pic>
      <p:sp>
        <p:nvSpPr>
          <p:cNvPr id="15" name="TextBox 14"/>
          <p:cNvSpPr txBox="1"/>
          <p:nvPr/>
        </p:nvSpPr>
        <p:spPr>
          <a:xfrm>
            <a:off x="777240" y="5239512"/>
            <a:ext cx="4297679" cy="329184"/>
          </a:xfrm>
          <a:prstGeom prst="rect">
            <a:avLst/>
          </a:prstGeom>
          <a:noFill/>
        </p:spPr>
        <p:txBody>
          <a:bodyPr wrap="square" lIns="0" rIns="0" tIns="0" bIns="0" anchor="t">
            <a:spAutoFit/>
          </a:bodyPr>
          <a:lstStyle/>
          <a:p>
            <a:pPr algn="ctr">
              <a:spcAft>
                <a:spcPts val="600"/>
              </a:spcAft>
            </a:pPr>
            <a:r>
              <a:rPr sz="1600" b="1">
                <a:solidFill>
                  <a:srgbClr val="223A5A"/>
                </a:solidFill>
                <a:latin typeface="Arial"/>
              </a:rPr>
              <a:t>Real onion cells</a:t>
            </a:r>
          </a:p>
        </p:txBody>
      </p:sp>
      <p:sp>
        <p:nvSpPr>
          <p:cNvPr id="16" name="TextBox 15"/>
          <p:cNvSpPr txBox="1"/>
          <p:nvPr/>
        </p:nvSpPr>
        <p:spPr>
          <a:xfrm>
            <a:off x="5349239" y="5239512"/>
            <a:ext cx="4297679" cy="329184"/>
          </a:xfrm>
          <a:prstGeom prst="rect">
            <a:avLst/>
          </a:prstGeom>
          <a:noFill/>
        </p:spPr>
        <p:txBody>
          <a:bodyPr wrap="square" lIns="0" rIns="0" tIns="0" bIns="0" anchor="t">
            <a:spAutoFit/>
          </a:bodyPr>
          <a:lstStyle/>
          <a:p>
            <a:pPr algn="ctr">
              <a:spcAft>
                <a:spcPts val="600"/>
              </a:spcAft>
            </a:pPr>
            <a:r>
              <a:rPr sz="1600" b="1">
                <a:solidFill>
                  <a:srgbClr val="223A5A"/>
                </a:solidFill>
                <a:latin typeface="Arial"/>
              </a:rPr>
              <a:t>A diagram</a:t>
            </a:r>
          </a:p>
        </p:txBody>
      </p:sp>
      <p:sp>
        <p:nvSpPr>
          <p:cNvPr id="17" name="Rounded Rectangle 16"/>
          <p:cNvSpPr/>
          <p:nvPr/>
        </p:nvSpPr>
        <p:spPr>
          <a:xfrm>
            <a:off x="1508759" y="5605272"/>
            <a:ext cx="2834640" cy="310896"/>
          </a:xfrm>
          <a:prstGeom prst="roundRect">
            <a:avLst>
              <a:gd name="adj" fmla="val 50000"/>
            </a:avLst>
          </a:prstGeom>
          <a:solidFill>
            <a:srgbClr val="EEF7EE"/>
          </a:solidFill>
          <a:ln w="12700">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18288" bIns="18288"/>
          <a:lstStyle/>
          <a:p>
            <a:pPr algn="ctr"/>
            <a:r>
              <a:rPr sz="1400" b="1">
                <a:solidFill>
                  <a:srgbClr val="2E7D32"/>
                </a:solidFill>
                <a:latin typeface="Arial"/>
              </a:rPr>
              <a:t>← dilute   |   concentrated →</a:t>
            </a:r>
          </a:p>
        </p:txBody>
      </p:sp>
      <p:sp>
        <p:nvSpPr>
          <p:cNvPr id="18" name="Rounded Rectangle 17"/>
          <p:cNvSpPr/>
          <p:nvPr/>
        </p:nvSpPr>
        <p:spPr>
          <a:xfrm>
            <a:off x="6080759" y="5605272"/>
            <a:ext cx="2834640" cy="310896"/>
          </a:xfrm>
          <a:prstGeom prst="roundRect">
            <a:avLst>
              <a:gd name="adj" fmla="val 50000"/>
            </a:avLst>
          </a:prstGeom>
          <a:solidFill>
            <a:srgbClr val="EEF7EE"/>
          </a:solidFill>
          <a:ln w="12700">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18288" bIns="18288"/>
          <a:lstStyle/>
          <a:p>
            <a:pPr algn="ctr"/>
            <a:r>
              <a:rPr sz="1400" b="1">
                <a:solidFill>
                  <a:srgbClr val="2E7D32"/>
                </a:solidFill>
                <a:latin typeface="Arial"/>
              </a:rPr>
              <a:t>← dilute   |   concentrated →</a:t>
            </a:r>
          </a:p>
        </p:txBody>
      </p:sp>
      <p:sp>
        <p:nvSpPr>
          <p:cNvPr id="19" name="TextBox 18"/>
          <p:cNvSpPr txBox="1"/>
          <p:nvPr/>
        </p:nvSpPr>
        <p:spPr>
          <a:xfrm>
            <a:off x="731520" y="6903720"/>
            <a:ext cx="8961119" cy="731520"/>
          </a:xfrm>
          <a:prstGeom prst="rect">
            <a:avLst/>
          </a:prstGeom>
          <a:noFill/>
        </p:spPr>
        <p:txBody>
          <a:bodyPr wrap="square" lIns="0" rIns="0" tIns="0" bIns="0" anchor="t">
            <a:spAutoFit/>
          </a:bodyPr>
          <a:lstStyle/>
          <a:p>
            <a:pPr algn="ctr">
              <a:spcAft>
                <a:spcPts val="600"/>
              </a:spcAft>
            </a:pPr>
            <a:r>
              <a:rPr sz="1500" b="0">
                <a:solidFill>
                  <a:srgbClr val="5A5A5A"/>
                </a:solidFill>
                <a:latin typeface="Arial"/>
              </a:rPr>
              <a:t>A painting based on light micrographs. The purple is the cell sap's own colour: no stain. Blue arrows show which way water moves. You cannot see water move.</a:t>
            </a:r>
          </a:p>
        </p:txBody>
      </p:sp>
      <p:sp>
        <p:nvSpPr>
          <p:cNvPr id="20" name="Rectangle 19"/>
          <p:cNvSpPr/>
          <p:nvPr/>
        </p:nvSpPr>
        <p:spPr>
          <a:xfrm>
            <a:off x="10058399" y="1508760"/>
            <a:ext cx="46177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058399" y="1508760"/>
            <a:ext cx="46177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0195559" y="1508760"/>
            <a:ext cx="43434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Spot the differences</a:t>
            </a:r>
          </a:p>
        </p:txBody>
      </p:sp>
      <p:sp>
        <p:nvSpPr>
          <p:cNvPr id="23" name="Oval 22"/>
          <p:cNvSpPr/>
          <p:nvPr/>
        </p:nvSpPr>
        <p:spPr>
          <a:xfrm>
            <a:off x="10250424" y="2113661"/>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1</a:t>
            </a:r>
          </a:p>
        </p:txBody>
      </p:sp>
      <p:sp>
        <p:nvSpPr>
          <p:cNvPr id="24" name="SG cmp diff 1"/>
          <p:cNvSpPr txBox="1"/>
          <p:nvPr/>
        </p:nvSpPr>
        <p:spPr>
          <a:xfrm>
            <a:off x="10698479" y="2176272"/>
            <a:ext cx="3840480" cy="825817"/>
          </a:xfrm>
          <a:prstGeom prst="rect">
            <a:avLst/>
          </a:prstGeom>
          <a:noFill/>
        </p:spPr>
        <p:txBody>
          <a:bodyPr wrap="square" lIns="0" rIns="0" tIns="0" bIns="0" anchor="t">
            <a:spAutoFit/>
          </a:bodyPr>
          <a:lstStyle/>
          <a:p>
            <a:pPr algn="l">
              <a:spcAft>
                <a:spcPts val="0"/>
              </a:spcAft>
            </a:pPr>
            <a:r>
              <a:rPr sz="1750" b="1">
                <a:solidFill>
                  <a:srgbClr val="000000"/>
                </a:solidFill>
                <a:latin typeface="Arial"/>
              </a:rPr>
              <a:t>Colour: </a:t>
            </a:r>
            <a:r>
              <a:rPr sz="1750" b="0">
                <a:solidFill>
                  <a:srgbClr val="000000"/>
                </a:solidFill>
                <a:latin typeface="Arial"/>
              </a:rPr>
              <a:t>Red onion cell sap is purple on its own: no stain. The diagram's colours only show the parts.</a:t>
            </a:r>
          </a:p>
        </p:txBody>
      </p:sp>
      <p:sp>
        <p:nvSpPr>
          <p:cNvPr id="25" name="Oval 24"/>
          <p:cNvSpPr/>
          <p:nvPr/>
        </p:nvSpPr>
        <p:spPr>
          <a:xfrm>
            <a:off x="1893036" y="3413455"/>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1</a:t>
            </a:r>
          </a:p>
        </p:txBody>
      </p:sp>
      <p:sp>
        <p:nvSpPr>
          <p:cNvPr id="26" name="Oval 25"/>
          <p:cNvSpPr/>
          <p:nvPr/>
        </p:nvSpPr>
        <p:spPr>
          <a:xfrm>
            <a:off x="6346850" y="3886200"/>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1</a:t>
            </a:r>
          </a:p>
        </p:txBody>
      </p:sp>
      <p:sp>
        <p:nvSpPr>
          <p:cNvPr id="27" name="Oval 26"/>
          <p:cNvSpPr/>
          <p:nvPr/>
        </p:nvSpPr>
        <p:spPr>
          <a:xfrm>
            <a:off x="10250424" y="3049206"/>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2</a:t>
            </a:r>
          </a:p>
        </p:txBody>
      </p:sp>
      <p:sp>
        <p:nvSpPr>
          <p:cNvPr id="28" name="SG cmp diff 2"/>
          <p:cNvSpPr txBox="1"/>
          <p:nvPr/>
        </p:nvSpPr>
        <p:spPr>
          <a:xfrm>
            <a:off x="10698479" y="3111817"/>
            <a:ext cx="3840480" cy="825817"/>
          </a:xfrm>
          <a:prstGeom prst="rect">
            <a:avLst/>
          </a:prstGeom>
          <a:noFill/>
        </p:spPr>
        <p:txBody>
          <a:bodyPr wrap="square" lIns="0" rIns="0" tIns="0" bIns="0" anchor="t">
            <a:spAutoFit/>
          </a:bodyPr>
          <a:lstStyle/>
          <a:p>
            <a:pPr algn="l">
              <a:spcAft>
                <a:spcPts val="0"/>
              </a:spcAft>
            </a:pPr>
            <a:r>
              <a:rPr sz="1750" b="1">
                <a:solidFill>
                  <a:srgbClr val="000000"/>
                </a:solidFill>
                <a:latin typeface="Arial"/>
              </a:rPr>
              <a:t>Many cells: </a:t>
            </a:r>
            <a:r>
              <a:rPr sz="1750" b="0">
                <a:solidFill>
                  <a:srgbClr val="000000"/>
                </a:solidFill>
                <a:latin typeface="Arial"/>
              </a:rPr>
              <a:t>Real cells are packed together and share their walls. The diagram shows one cell on its own.</a:t>
            </a:r>
          </a:p>
        </p:txBody>
      </p:sp>
      <p:sp>
        <p:nvSpPr>
          <p:cNvPr id="29" name="Oval 28"/>
          <p:cNvSpPr/>
          <p:nvPr/>
        </p:nvSpPr>
        <p:spPr>
          <a:xfrm>
            <a:off x="1252682" y="3950665"/>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2</a:t>
            </a:r>
          </a:p>
        </p:txBody>
      </p:sp>
      <p:sp>
        <p:nvSpPr>
          <p:cNvPr id="30" name="Oval 29"/>
          <p:cNvSpPr/>
          <p:nvPr/>
        </p:nvSpPr>
        <p:spPr>
          <a:xfrm>
            <a:off x="5551779" y="3306013"/>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2</a:t>
            </a:r>
          </a:p>
        </p:txBody>
      </p:sp>
      <p:sp>
        <p:nvSpPr>
          <p:cNvPr id="31" name="Oval 30"/>
          <p:cNvSpPr/>
          <p:nvPr/>
        </p:nvSpPr>
        <p:spPr>
          <a:xfrm>
            <a:off x="10250424" y="3984751"/>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3</a:t>
            </a:r>
          </a:p>
        </p:txBody>
      </p:sp>
      <p:sp>
        <p:nvSpPr>
          <p:cNvPr id="32" name="SG cmp diff 3"/>
          <p:cNvSpPr txBox="1"/>
          <p:nvPr/>
        </p:nvSpPr>
        <p:spPr>
          <a:xfrm>
            <a:off x="10698479" y="4047362"/>
            <a:ext cx="3840480" cy="825817"/>
          </a:xfrm>
          <a:prstGeom prst="rect">
            <a:avLst/>
          </a:prstGeom>
          <a:noFill/>
        </p:spPr>
        <p:txBody>
          <a:bodyPr wrap="square" lIns="0" rIns="0" tIns="0" bIns="0" anchor="t">
            <a:spAutoFit/>
          </a:bodyPr>
          <a:lstStyle/>
          <a:p>
            <a:pPr algn="l">
              <a:spcAft>
                <a:spcPts val="0"/>
              </a:spcAft>
            </a:pPr>
            <a:r>
              <a:rPr sz="1750" b="1">
                <a:solidFill>
                  <a:srgbClr val="000000"/>
                </a:solidFill>
                <a:latin typeface="Arial"/>
              </a:rPr>
              <a:t>Shrinking: </a:t>
            </a:r>
            <a:r>
              <a:rPr sz="1750" b="0">
                <a:solidFill>
                  <a:srgbClr val="000000"/>
                </a:solidFill>
                <a:latin typeface="Arial"/>
              </a:rPr>
              <a:t>Real cells shrink unevenly, often pulling away at the ends first. The diagram shows a neat, even gap.</a:t>
            </a:r>
          </a:p>
        </p:txBody>
      </p:sp>
      <p:sp>
        <p:nvSpPr>
          <p:cNvPr id="33" name="Oval 32"/>
          <p:cNvSpPr/>
          <p:nvPr/>
        </p:nvSpPr>
        <p:spPr>
          <a:xfrm>
            <a:off x="4005346" y="3576767"/>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3</a:t>
            </a:r>
          </a:p>
        </p:txBody>
      </p:sp>
      <p:sp>
        <p:nvSpPr>
          <p:cNvPr id="34" name="Oval 33"/>
          <p:cNvSpPr/>
          <p:nvPr/>
        </p:nvSpPr>
        <p:spPr>
          <a:xfrm>
            <a:off x="8891076" y="3886200"/>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3</a:t>
            </a:r>
          </a:p>
        </p:txBody>
      </p:sp>
      <p:sp>
        <p:nvSpPr>
          <p:cNvPr id="35" name="Oval 34"/>
          <p:cNvSpPr/>
          <p:nvPr/>
        </p:nvSpPr>
        <p:spPr>
          <a:xfrm>
            <a:off x="10250424" y="4920297"/>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4</a:t>
            </a:r>
          </a:p>
        </p:txBody>
      </p:sp>
      <p:sp>
        <p:nvSpPr>
          <p:cNvPr id="36" name="SG cmp diff 4"/>
          <p:cNvSpPr txBox="1"/>
          <p:nvPr/>
        </p:nvSpPr>
        <p:spPr>
          <a:xfrm>
            <a:off x="10698479" y="4982908"/>
            <a:ext cx="3840480" cy="825817"/>
          </a:xfrm>
          <a:prstGeom prst="rect">
            <a:avLst/>
          </a:prstGeom>
          <a:noFill/>
        </p:spPr>
        <p:txBody>
          <a:bodyPr wrap="square" lIns="0" rIns="0" tIns="0" bIns="0" anchor="t">
            <a:spAutoFit/>
          </a:bodyPr>
          <a:lstStyle/>
          <a:p>
            <a:pPr algn="l">
              <a:spcAft>
                <a:spcPts val="0"/>
              </a:spcAft>
            </a:pPr>
            <a:r>
              <a:rPr sz="1750" b="1">
                <a:solidFill>
                  <a:srgbClr val="000000"/>
                </a:solidFill>
                <a:latin typeface="Arial"/>
              </a:rPr>
              <a:t>The gap: </a:t>
            </a:r>
            <a:r>
              <a:rPr sz="1750" b="0">
                <a:solidFill>
                  <a:srgbClr val="000000"/>
                </a:solidFill>
                <a:latin typeface="Arial"/>
              </a:rPr>
              <a:t>In the real cells the clear gap is full of salt solution, not air. The diagram leaves it white.</a:t>
            </a:r>
          </a:p>
        </p:txBody>
      </p:sp>
      <p:sp>
        <p:nvSpPr>
          <p:cNvPr id="37" name="Oval 36"/>
          <p:cNvSpPr/>
          <p:nvPr/>
        </p:nvSpPr>
        <p:spPr>
          <a:xfrm>
            <a:off x="3380033" y="3437092"/>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4</a:t>
            </a:r>
          </a:p>
        </p:txBody>
      </p:sp>
      <p:sp>
        <p:nvSpPr>
          <p:cNvPr id="38" name="Oval 37"/>
          <p:cNvSpPr/>
          <p:nvPr/>
        </p:nvSpPr>
        <p:spPr>
          <a:xfrm>
            <a:off x="8323783" y="3413455"/>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4</a:t>
            </a:r>
          </a:p>
        </p:txBody>
      </p:sp>
      <p:sp>
        <p:nvSpPr>
          <p:cNvPr id="39" name="Oval 38"/>
          <p:cNvSpPr/>
          <p:nvPr/>
        </p:nvSpPr>
        <p:spPr>
          <a:xfrm>
            <a:off x="10250424" y="5855843"/>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5</a:t>
            </a:r>
          </a:p>
        </p:txBody>
      </p:sp>
      <p:sp>
        <p:nvSpPr>
          <p:cNvPr id="40" name="SG cmp diff 5"/>
          <p:cNvSpPr txBox="1"/>
          <p:nvPr/>
        </p:nvSpPr>
        <p:spPr>
          <a:xfrm>
            <a:off x="10698479" y="5918454"/>
            <a:ext cx="3840480" cy="825817"/>
          </a:xfrm>
          <a:prstGeom prst="rect">
            <a:avLst/>
          </a:prstGeom>
          <a:noFill/>
        </p:spPr>
        <p:txBody>
          <a:bodyPr wrap="square" lIns="0" rIns="0" tIns="0" bIns="0" anchor="t">
            <a:spAutoFit/>
          </a:bodyPr>
          <a:lstStyle/>
          <a:p>
            <a:pPr algn="l">
              <a:spcAft>
                <a:spcPts val="0"/>
              </a:spcAft>
            </a:pPr>
            <a:r>
              <a:rPr sz="1750" b="1">
                <a:solidFill>
                  <a:srgbClr val="000000"/>
                </a:solidFill>
                <a:latin typeface="Arial"/>
              </a:rPr>
              <a:t>Arrows: </a:t>
            </a:r>
            <a:r>
              <a:rPr sz="1750" b="0">
                <a:solidFill>
                  <a:srgbClr val="000000"/>
                </a:solidFill>
                <a:latin typeface="Arial"/>
              </a:rPr>
              <a:t>You cannot see water moving. The diagram's arrows show which way the water goes.</a:t>
            </a:r>
          </a:p>
        </p:txBody>
      </p:sp>
      <p:sp>
        <p:nvSpPr>
          <p:cNvPr id="41" name="Oval 40"/>
          <p:cNvSpPr/>
          <p:nvPr/>
        </p:nvSpPr>
        <p:spPr>
          <a:xfrm>
            <a:off x="3652936" y="4120423"/>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5</a:t>
            </a:r>
          </a:p>
        </p:txBody>
      </p:sp>
      <p:sp>
        <p:nvSpPr>
          <p:cNvPr id="42" name="Oval 41"/>
          <p:cNvSpPr/>
          <p:nvPr/>
        </p:nvSpPr>
        <p:spPr>
          <a:xfrm>
            <a:off x="6260896" y="3078236"/>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5</a:t>
            </a:r>
          </a:p>
        </p:txBody>
      </p:sp>
      <p:sp>
        <p:nvSpPr>
          <p:cNvPr id="43" name="SG cmp same"/>
          <p:cNvSpPr txBox="1"/>
          <p:nvPr/>
        </p:nvSpPr>
        <p:spPr>
          <a:xfrm>
            <a:off x="10286999" y="6872287"/>
            <a:ext cx="4233672" cy="825817"/>
          </a:xfrm>
          <a:prstGeom prst="rect">
            <a:avLst/>
          </a:prstGeom>
          <a:noFill/>
        </p:spPr>
        <p:txBody>
          <a:bodyPr wrap="square" lIns="0" rIns="0" tIns="0" bIns="0" anchor="t">
            <a:spAutoFit/>
          </a:bodyPr>
          <a:lstStyle/>
          <a:p>
            <a:pPr algn="l">
              <a:spcAft>
                <a:spcPts val="600"/>
              </a:spcAft>
            </a:pPr>
            <a:r>
              <a:rPr sz="1750" b="1">
                <a:solidFill>
                  <a:srgbClr val="009900"/>
                </a:solidFill>
                <a:latin typeface="Arial"/>
              </a:rPr>
              <a:t>In a dilute solution the vacuole is full. In a concentrated solution it shrinks and pulls away from the cell wall.</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3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300"/>
                                        <p:tgtEl>
                                          <p:spTgt spid="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300"/>
                                        <p:tgtEl>
                                          <p:spTgt spid="2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300"/>
                                        <p:tgtEl>
                                          <p:spTgt spid="2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300"/>
                                        <p:tgtEl>
                                          <p:spTgt spid="2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300"/>
                                        <p:tgtEl>
                                          <p:spTgt spid="2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300"/>
                                        <p:tgtEl>
                                          <p:spTgt spid="2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300"/>
                                        <p:tgtEl>
                                          <p:spTgt spid="3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300"/>
                                        <p:tgtEl>
                                          <p:spTgt spid="3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300"/>
                                        <p:tgtEl>
                                          <p:spTgt spid="3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fade">
                                      <p:cBhvr>
                                        <p:cTn id="41" dur="300"/>
                                        <p:tgtEl>
                                          <p:spTgt spid="3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fade">
                                      <p:cBhvr>
                                        <p:cTn id="44" dur="300"/>
                                        <p:tgtEl>
                                          <p:spTgt spid="34"/>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300"/>
                                        <p:tgtEl>
                                          <p:spTgt spid="3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300"/>
                                        <p:tgtEl>
                                          <p:spTgt spid="3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300"/>
                                        <p:tgtEl>
                                          <p:spTgt spid="3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fade">
                                      <p:cBhvr>
                                        <p:cTn id="58" dur="300"/>
                                        <p:tgtEl>
                                          <p:spTgt spid="38"/>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fade">
                                      <p:cBhvr>
                                        <p:cTn id="63" dur="300"/>
                                        <p:tgtEl>
                                          <p:spTgt spid="3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40"/>
                                        </p:tgtEl>
                                        <p:attrNameLst>
                                          <p:attrName>style.visibility</p:attrName>
                                        </p:attrNameLst>
                                      </p:cBhvr>
                                      <p:to>
                                        <p:strVal val="visible"/>
                                      </p:to>
                                    </p:set>
                                    <p:animEffect transition="in" filter="fade">
                                      <p:cBhvr>
                                        <p:cTn id="66" dur="300"/>
                                        <p:tgtEl>
                                          <p:spTgt spid="40"/>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41"/>
                                        </p:tgtEl>
                                        <p:attrNameLst>
                                          <p:attrName>style.visibility</p:attrName>
                                        </p:attrNameLst>
                                      </p:cBhvr>
                                      <p:to>
                                        <p:strVal val="visible"/>
                                      </p:to>
                                    </p:set>
                                    <p:animEffect transition="in" filter="fade">
                                      <p:cBhvr>
                                        <p:cTn id="69" dur="300"/>
                                        <p:tgtEl>
                                          <p:spTgt spid="41"/>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42"/>
                                        </p:tgtEl>
                                        <p:attrNameLst>
                                          <p:attrName>style.visibility</p:attrName>
                                        </p:attrNameLst>
                                      </p:cBhvr>
                                      <p:to>
                                        <p:strVal val="visible"/>
                                      </p:to>
                                    </p:set>
                                    <p:animEffect transition="in" filter="fade">
                                      <p:cBhvr>
                                        <p:cTn id="72" dur="300"/>
                                        <p:tgtEl>
                                          <p:spTgt spid="42"/>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3"/>
                                        </p:tgtEl>
                                        <p:attrNameLst>
                                          <p:attrName>style.visibility</p:attrName>
                                        </p:attrNameLst>
                                      </p:cBhvr>
                                      <p:to>
                                        <p:strVal val="visible"/>
                                      </p:to>
                                    </p:set>
                                    <p:animEffect transition="in" filter="fade">
                                      <p:cBhvr>
                                        <p:cTn id="77" dur="300"/>
                                        <p:tgtEl>
                                          <p:spTgt spid="43"/>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7"/>
                                        </p:tgtEl>
                                        <p:attrNameLst>
                                          <p:attrName>style.visibility</p:attrName>
                                        </p:attrNameLst>
                                      </p:cBhvr>
                                      <p:to>
                                        <p:strVal val="visible"/>
                                      </p:to>
                                    </p:set>
                                    <p:animEffect transition="in" filter="fade">
                                      <p:cBhvr>
                                        <p:cTn id="80" dur="300"/>
                                        <p:tgtEl>
                                          <p:spTgt spid="17"/>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fade">
                                      <p:cBhvr>
                                        <p:cTn id="83" dur="3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17" grpId="0" animBg="1"/>
      <p:bldP spid="18" grpId="0" animBg="1"/>
    </p:bldLst>
  </p:timing>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L9: Osmosis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Osmosis: water crosses a membrane</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6</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L9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3 of 12</a:t>
            </a:r>
          </a:p>
        </p:txBody>
      </p:sp>
      <p:sp>
        <p:nvSpPr>
          <p:cNvPr id="10" name="Rectangle 9"/>
          <p:cNvSpPr/>
          <p:nvPr/>
        </p:nvSpPr>
        <p:spPr>
          <a:xfrm>
            <a:off x="548640" y="1508760"/>
            <a:ext cx="84124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412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8138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 partially permeable membrane</a:t>
            </a:r>
          </a:p>
        </p:txBody>
      </p:sp>
      <p:sp>
        <p:nvSpPr>
          <p:cNvPr id="13" name="Rectangle 12"/>
          <p:cNvSpPr/>
          <p:nvPr/>
        </p:nvSpPr>
        <p:spPr>
          <a:xfrm>
            <a:off x="9235440" y="1508760"/>
            <a:ext cx="54406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9235440" y="1508760"/>
            <a:ext cx="544068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72600" y="1508760"/>
            <a:ext cx="516636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Key facts</a:t>
            </a:r>
          </a:p>
        </p:txBody>
      </p:sp>
      <p:sp>
        <p:nvSpPr>
          <p:cNvPr id="16" name="Rectangle 15"/>
          <p:cNvSpPr/>
          <p:nvPr/>
        </p:nvSpPr>
        <p:spPr>
          <a:xfrm>
            <a:off x="731520" y="7104888"/>
            <a:ext cx="8046719" cy="530352"/>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68680" y="7104888"/>
            <a:ext cx="7772399" cy="530352"/>
          </a:xfrm>
          <a:prstGeom prst="rect">
            <a:avLst/>
          </a:prstGeom>
          <a:noFill/>
        </p:spPr>
        <p:txBody>
          <a:bodyPr wrap="square" lIns="0" rIns="0" tIns="0" bIns="0" anchor="ctr">
            <a:spAutoFit/>
          </a:bodyPr>
          <a:lstStyle/>
          <a:p>
            <a:pPr algn="ctr">
              <a:spcAft>
                <a:spcPts val="600"/>
              </a:spcAft>
            </a:pPr>
            <a:r>
              <a:rPr sz="1600" b="1">
                <a:solidFill>
                  <a:srgbClr val="438FC9"/>
                </a:solidFill>
                <a:latin typeface="Arial"/>
                <a:hlinkClick r:id="rId3"/>
              </a:rPr>
              <a:t>▶ Online lesson, screen 3: Osmosis: water crosses a membrane</a:t>
            </a:r>
          </a:p>
        </p:txBody>
      </p:sp>
      <p:pic>
        <p:nvPicPr>
          <p:cNvPr id="18" name="Picture 17" descr="An animation of a partially permeable membrane between a dilute sugar solution on the left and a concentrated sugar solution on the right. Water molecules pass through the membrane both ways, more of them to the right; sugar molecules bounce off it. Counters show 12 crossings to the right and 4 to the left."/>
          <p:cNvPicPr>
            <a:picLocks noChangeAspect="1"/>
          </p:cNvPicPr>
          <p:nvPr/>
        </p:nvPicPr>
        <p:blipFill>
          <a:blip r:embed="rId4"/>
          <a:stretch>
            <a:fillRect/>
          </a:stretch>
        </p:blipFill>
        <p:spPr>
          <a:xfrm>
            <a:off x="1582063" y="2148839"/>
            <a:ext cx="6345633" cy="4265676"/>
          </a:xfrm>
          <a:prstGeom prst="rect">
            <a:avLst/>
          </a:prstGeom>
        </p:spPr>
      </p:pic>
      <p:sp>
        <p:nvSpPr>
          <p:cNvPr id="19" name="TextBox 18"/>
          <p:cNvSpPr txBox="1"/>
          <p:nvPr/>
        </p:nvSpPr>
        <p:spPr>
          <a:xfrm>
            <a:off x="731520" y="6524244"/>
            <a:ext cx="8046719" cy="470915"/>
          </a:xfrm>
          <a:prstGeom prst="rect">
            <a:avLst/>
          </a:prstGeom>
          <a:noFill/>
        </p:spPr>
        <p:txBody>
          <a:bodyPr wrap="square" lIns="0" rIns="0" tIns="0" bIns="0" anchor="t">
            <a:spAutoFit/>
          </a:bodyPr>
          <a:lstStyle/>
          <a:p>
            <a:pPr algn="ctr">
              <a:spcAft>
                <a:spcPts val="0"/>
              </a:spcAft>
            </a:pPr>
            <a:r>
              <a:rPr sz="1400" b="0">
                <a:solidFill>
                  <a:srgbClr val="5A5A5A"/>
                </a:solidFill>
                <a:latin typeface="Arial"/>
              </a:rPr>
              <a:t>A model: blue dots = water molecules, orange dots = sugar molecules. Real molecules are far too small to see.</a:t>
            </a:r>
          </a:p>
        </p:txBody>
      </p:sp>
      <p:sp>
        <p:nvSpPr>
          <p:cNvPr id="20" name="TextBox 19"/>
          <p:cNvSpPr txBox="1"/>
          <p:nvPr/>
        </p:nvSpPr>
        <p:spPr>
          <a:xfrm>
            <a:off x="9418319" y="2148839"/>
            <a:ext cx="5074920" cy="5486400"/>
          </a:xfrm>
          <a:prstGeom prst="rect">
            <a:avLst/>
          </a:prstGeom>
          <a:noFill/>
        </p:spPr>
        <p:txBody>
          <a:bodyPr wrap="square" lIns="0" rIns="0" tIns="0" bIns="0" anchor="t">
            <a:spAutoFit/>
          </a:bodyPr>
          <a:lstStyle/>
          <a:p>
            <a:pPr algn="l">
              <a:spcAft>
                <a:spcPts val="1000"/>
              </a:spcAft>
            </a:pPr>
            <a:r>
              <a:rPr sz="1900" b="0">
                <a:solidFill>
                  <a:srgbClr val="000000"/>
                </a:solidFill>
                <a:latin typeface="Arial"/>
              </a:rPr>
              <a:t>A </a:t>
            </a:r>
            <a:r>
              <a:rPr sz="1900" b="1">
                <a:solidFill>
                  <a:srgbClr val="000000"/>
                </a:solidFill>
                <a:latin typeface="Arial"/>
              </a:rPr>
              <a:t>partially permeable membrane</a:t>
            </a:r>
            <a:r>
              <a:rPr sz="1900" b="0">
                <a:solidFill>
                  <a:srgbClr val="000000"/>
                </a:solidFill>
                <a:latin typeface="Arial"/>
              </a:rPr>
              <a:t> lets </a:t>
            </a:r>
            <a:r>
              <a:rPr sz="1900" b="1">
                <a:solidFill>
                  <a:srgbClr val="000000"/>
                </a:solidFill>
                <a:latin typeface="Arial"/>
              </a:rPr>
              <a:t>water</a:t>
            </a:r>
            <a:r>
              <a:rPr sz="1900" b="0">
                <a:solidFill>
                  <a:srgbClr val="000000"/>
                </a:solidFill>
                <a:latin typeface="Arial"/>
              </a:rPr>
              <a:t> through, but not </a:t>
            </a:r>
            <a:r>
              <a:rPr sz="1900" b="1">
                <a:solidFill>
                  <a:srgbClr val="000000"/>
                </a:solidFill>
                <a:latin typeface="Arial"/>
              </a:rPr>
              <a:t>sugar</a:t>
            </a:r>
            <a:r>
              <a:rPr sz="1900" b="0">
                <a:solidFill>
                  <a:srgbClr val="000000"/>
                </a:solidFill>
                <a:latin typeface="Arial"/>
              </a:rPr>
              <a:t>.</a:t>
            </a:r>
          </a:p>
          <a:p>
            <a:pPr algn="l">
              <a:spcAft>
                <a:spcPts val="1000"/>
              </a:spcAft>
            </a:pPr>
            <a:r>
              <a:rPr sz="1900" b="1">
                <a:solidFill>
                  <a:srgbClr val="000000"/>
                </a:solidFill>
                <a:latin typeface="Arial"/>
              </a:rPr>
              <a:t>Dilute</a:t>
            </a:r>
            <a:r>
              <a:rPr sz="1900" b="0">
                <a:solidFill>
                  <a:srgbClr val="000000"/>
                </a:solidFill>
                <a:latin typeface="Arial"/>
              </a:rPr>
              <a:t> solution: a little solute, so a </a:t>
            </a:r>
            <a:r>
              <a:rPr sz="1900" b="1">
                <a:solidFill>
                  <a:srgbClr val="000000"/>
                </a:solidFill>
                <a:latin typeface="Arial"/>
              </a:rPr>
              <a:t>high</a:t>
            </a:r>
            <a:r>
              <a:rPr sz="1900" b="0">
                <a:solidFill>
                  <a:srgbClr val="000000"/>
                </a:solidFill>
                <a:latin typeface="Arial"/>
              </a:rPr>
              <a:t> concentration of water. </a:t>
            </a:r>
            <a:r>
              <a:rPr sz="1900" b="1">
                <a:solidFill>
                  <a:srgbClr val="000000"/>
                </a:solidFill>
                <a:latin typeface="Arial"/>
              </a:rPr>
              <a:t>Pure water</a:t>
            </a:r>
            <a:r>
              <a:rPr sz="1900" b="0">
                <a:solidFill>
                  <a:srgbClr val="000000"/>
                </a:solidFill>
                <a:latin typeface="Arial"/>
              </a:rPr>
              <a:t> has the most.</a:t>
            </a:r>
          </a:p>
          <a:p>
            <a:pPr algn="l">
              <a:spcAft>
                <a:spcPts val="1000"/>
              </a:spcAft>
            </a:pPr>
            <a:r>
              <a:rPr sz="1900" b="1">
                <a:solidFill>
                  <a:srgbClr val="000000"/>
                </a:solidFill>
                <a:latin typeface="Arial"/>
              </a:rPr>
              <a:t>Concentrated</a:t>
            </a:r>
            <a:r>
              <a:rPr sz="1900" b="0">
                <a:solidFill>
                  <a:srgbClr val="000000"/>
                </a:solidFill>
                <a:latin typeface="Arial"/>
              </a:rPr>
              <a:t> solution: a lot of solute, so a </a:t>
            </a:r>
            <a:r>
              <a:rPr sz="1900" b="1">
                <a:solidFill>
                  <a:srgbClr val="000000"/>
                </a:solidFill>
                <a:latin typeface="Arial"/>
              </a:rPr>
              <a:t>low</a:t>
            </a:r>
            <a:r>
              <a:rPr sz="1900" b="0">
                <a:solidFill>
                  <a:srgbClr val="000000"/>
                </a:solidFill>
                <a:latin typeface="Arial"/>
              </a:rPr>
              <a:t> concentration of water.</a:t>
            </a:r>
          </a:p>
          <a:p>
            <a:pPr algn="l">
              <a:spcAft>
                <a:spcPts val="1000"/>
              </a:spcAft>
            </a:pPr>
            <a:r>
              <a:rPr sz="1900" b="0">
                <a:solidFill>
                  <a:srgbClr val="000000"/>
                </a:solidFill>
                <a:latin typeface="Arial"/>
              </a:rPr>
              <a:t>Water moves </a:t>
            </a:r>
            <a:r>
              <a:rPr sz="1900" b="1">
                <a:solidFill>
                  <a:srgbClr val="000000"/>
                </a:solidFill>
                <a:latin typeface="Arial"/>
              </a:rPr>
              <a:t>both ways</a:t>
            </a:r>
            <a:r>
              <a:rPr sz="1900" b="0">
                <a:solidFill>
                  <a:srgbClr val="000000"/>
                </a:solidFill>
                <a:latin typeface="Arial"/>
              </a:rPr>
              <a:t>. More moves into the concentrated solution: a </a:t>
            </a:r>
            <a:r>
              <a:rPr sz="1900" b="1">
                <a:solidFill>
                  <a:srgbClr val="000000"/>
                </a:solidFill>
                <a:latin typeface="Arial"/>
              </a:rPr>
              <a:t>net movement</a:t>
            </a:r>
            <a:r>
              <a:rPr sz="1900" b="0">
                <a:solidFill>
                  <a:srgbClr val="000000"/>
                </a:solidFill>
                <a:latin typeface="Arial"/>
              </a:rPr>
              <a:t>.</a:t>
            </a:r>
          </a:p>
          <a:p>
            <a:pPr algn="l">
              <a:spcAft>
                <a:spcPts val="1000"/>
              </a:spcAft>
            </a:pPr>
            <a:r>
              <a:rPr sz="1900" b="1">
                <a:solidFill>
                  <a:srgbClr val="000000"/>
                </a:solidFill>
                <a:latin typeface="Arial"/>
              </a:rPr>
              <a:t>Watch out:</a:t>
            </a:r>
            <a:r>
              <a:rPr sz="1900" b="0">
                <a:solidFill>
                  <a:srgbClr val="000000"/>
                </a:solidFill>
                <a:latin typeface="Arial"/>
              </a:rPr>
              <a:t> only water moves by osmosis. It needs no energy from respiration.</a:t>
            </a:r>
          </a:p>
          <a:p>
            <a:pPr algn="l">
              <a:spcAft>
                <a:spcPts val="1000"/>
              </a:spcAft>
            </a:pPr>
            <a:r>
              <a:rPr sz="1900" b="1">
                <a:solidFill>
                  <a:srgbClr val="009900"/>
                </a:solidFill>
                <a:latin typeface="Arial"/>
              </a:rPr>
              <a:t>Osmosis is the diffusion of water from a dilute solution to a concentrated solution through a partially permeable membrane.</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fade">
                                      <p:cBhvr>
                                        <p:cTn id="7" dur="3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fade">
                                      <p:cBhvr>
                                        <p:cTn id="12" dur="3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fade">
                                      <p:cBhvr>
                                        <p:cTn id="17" dur="300"/>
                                        <p:tgtEl>
                                          <p:spTgt spid="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
                                            <p:txEl>
                                              <p:pRg st="3" end="3"/>
                                            </p:txEl>
                                          </p:spTgt>
                                        </p:tgtEl>
                                        <p:attrNameLst>
                                          <p:attrName>style.visibility</p:attrName>
                                        </p:attrNameLst>
                                      </p:cBhvr>
                                      <p:to>
                                        <p:strVal val="visible"/>
                                      </p:to>
                                    </p:set>
                                    <p:animEffect transition="in" filter="fade">
                                      <p:cBhvr>
                                        <p:cTn id="22" dur="300"/>
                                        <p:tgtEl>
                                          <p:spTgt spid="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xEl>
                                              <p:pRg st="4" end="4"/>
                                            </p:txEl>
                                          </p:spTgt>
                                        </p:tgtEl>
                                        <p:attrNameLst>
                                          <p:attrName>style.visibility</p:attrName>
                                        </p:attrNameLst>
                                      </p:cBhvr>
                                      <p:to>
                                        <p:strVal val="visible"/>
                                      </p:to>
                                    </p:set>
                                    <p:animEffect transition="in" filter="fade">
                                      <p:cBhvr>
                                        <p:cTn id="27" dur="300"/>
                                        <p:tgtEl>
                                          <p:spTgt spid="2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
                                            <p:txEl>
                                              <p:pRg st="5" end="5"/>
                                            </p:txEl>
                                          </p:spTgt>
                                        </p:tgtEl>
                                        <p:attrNameLst>
                                          <p:attrName>style.visibility</p:attrName>
                                        </p:attrNameLst>
                                      </p:cBhvr>
                                      <p:to>
                                        <p:strVal val="visible"/>
                                      </p:to>
                                    </p:set>
                                    <p:animEffect transition="in" filter="fade">
                                      <p:cBhvr>
                                        <p:cTn id="32" dur="300"/>
                                        <p:tgtEl>
                                          <p:spTgt spid="2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L9: Osmosis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1</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7</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L9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4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1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4 to 6 (online screens 1 to 3).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1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The red onion cells in the painting are purple. Why?</a:t>
            </a:r>
          </a:p>
        </p:txBody>
      </p:sp>
      <p:sp>
        <p:nvSpPr>
          <p:cNvPr id="18" name="SG cp1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A purple stain was added to the cells.</a:t>
            </a:r>
          </a:p>
        </p:txBody>
      </p:sp>
      <p:sp>
        <p:nvSpPr>
          <p:cNvPr id="19" name="SG cp1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Their cell sap is naturally purple.</a:t>
            </a:r>
          </a:p>
        </p:txBody>
      </p:sp>
      <p:sp>
        <p:nvSpPr>
          <p:cNvPr id="20" name="SG cp1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Water has turned the cells purple.</a:t>
            </a:r>
          </a:p>
        </p:txBody>
      </p:sp>
      <p:sp>
        <p:nvSpPr>
          <p:cNvPr id="21" name="Rectangle 20"/>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4" name="SG cp1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Which of these has the highest concentration of water?</a:t>
            </a:r>
          </a:p>
        </p:txBody>
      </p:sp>
      <p:sp>
        <p:nvSpPr>
          <p:cNvPr id="25" name="SG cp1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A concentrated sugar solution</a:t>
            </a:r>
          </a:p>
        </p:txBody>
      </p:sp>
      <p:sp>
        <p:nvSpPr>
          <p:cNvPr id="26" name="SG cp1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A dilute sugar solution</a:t>
            </a:r>
          </a:p>
        </p:txBody>
      </p:sp>
      <p:sp>
        <p:nvSpPr>
          <p:cNvPr id="27" name="SG cp1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Pure water</a:t>
            </a:r>
          </a:p>
        </p:txBody>
      </p:sp>
      <p:sp>
        <p:nvSpPr>
          <p:cNvPr id="28" name="Rectangle 27"/>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1" name="SG cp1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700" b="1">
                <a:solidFill>
                  <a:srgbClr val="223A5A"/>
                </a:solidFill>
                <a:latin typeface="Arial"/>
              </a:rPr>
              <a:t>A dilute and a concentrated sugar solution are separated by a partially permeable membrane. What happens?</a:t>
            </a:r>
          </a:p>
        </p:txBody>
      </p:sp>
      <p:sp>
        <p:nvSpPr>
          <p:cNvPr id="32" name="SG cp1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There is a net movement of water into the concentrated solution.</a:t>
            </a:r>
          </a:p>
        </p:txBody>
      </p:sp>
      <p:sp>
        <p:nvSpPr>
          <p:cNvPr id="33" name="SG cp1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Sugar moves into the dilute solution by osmosis.</a:t>
            </a:r>
          </a:p>
        </p:txBody>
      </p:sp>
      <p:sp>
        <p:nvSpPr>
          <p:cNvPr id="34" name="SG cp1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Water stops moving when it reaches the membrane.</a:t>
            </a:r>
          </a:p>
        </p:txBody>
      </p:sp>
      <p:sp>
        <p:nvSpPr>
          <p:cNvPr id="35" name="Rounded Rectangle 34"/>
          <p:cNvSpPr/>
          <p:nvPr/>
        </p:nvSpPr>
        <p:spPr>
          <a:xfrm>
            <a:off x="10515600" y="7552944"/>
            <a:ext cx="4160520" cy="310896"/>
          </a:xfrm>
          <a:prstGeom prst="roundRect">
            <a:avLst>
              <a:gd name="adj" fmla="val 50000"/>
            </a:avLst>
          </a:prstGeom>
          <a:solidFill>
            <a:srgbClr val="EEF7EE"/>
          </a:solidFill>
          <a:ln w="15875">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18288" bIns="18288"/>
          <a:lstStyle/>
          <a:p>
            <a:pPr algn="ctr"/>
            <a:r>
              <a:rPr sz="1400" b="1">
                <a:solidFill>
                  <a:srgbClr val="2E7D32"/>
                </a:solidFill>
                <a:latin typeface="Arial"/>
              </a:rPr>
              <a:t>✓  Check your answers on the next slide</a:t>
            </a:r>
          </a:p>
        </p:txBody>
      </p:sp>
    </p:spTree>
  </p:cSld>
  <p:clrMapOvr>
    <a:masterClrMapping/>
  </p:clrMapOvr>
  <p:transition spd="fast">
    <p:fade/>
  </p:transition>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L9: Osmosis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1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8</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L9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4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1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4 to 6 (online screens 1 to 3).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1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The red onion cells in the painting are purple. Why?</a:t>
            </a:r>
          </a:p>
        </p:txBody>
      </p:sp>
      <p:sp>
        <p:nvSpPr>
          <p:cNvPr id="18" name="SG cp1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A purple stain was added to the cells.</a:t>
            </a:r>
          </a:p>
        </p:txBody>
      </p:sp>
      <p:sp>
        <p:nvSpPr>
          <p:cNvPr id="19" name="SG cp1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Their cell sap is naturally purple.</a:t>
            </a:r>
          </a:p>
        </p:txBody>
      </p:sp>
      <p:sp>
        <p:nvSpPr>
          <p:cNvPr id="20" name="SG cp1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Water has turned the cells purple.</a:t>
            </a:r>
          </a:p>
        </p:txBody>
      </p:sp>
      <p:sp>
        <p:nvSpPr>
          <p:cNvPr id="21" name="SG cp1 q1 answer B"/>
          <p:cNvSpPr/>
          <p:nvPr/>
        </p:nvSpPr>
        <p:spPr>
          <a:xfrm>
            <a:off x="731520" y="482803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B.  Their cell sap is naturally purple. ✓</a:t>
            </a:r>
          </a:p>
        </p:txBody>
      </p:sp>
      <p:sp>
        <p:nvSpPr>
          <p:cNvPr id="22" name="SG cp1 q1 why"/>
          <p:cNvSpPr txBox="1"/>
          <p:nvPr/>
        </p:nvSpPr>
        <p:spPr>
          <a:xfrm>
            <a:off x="73152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The purple is the cell sap's own colour, so no stain is needed.</a:t>
            </a:r>
          </a:p>
        </p:txBody>
      </p:sp>
      <p:sp>
        <p:nvSpPr>
          <p:cNvPr id="23" name="Rectangle 22"/>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6" name="SG cp1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Which of these has the highest concentration of water?</a:t>
            </a:r>
          </a:p>
        </p:txBody>
      </p:sp>
      <p:sp>
        <p:nvSpPr>
          <p:cNvPr id="27" name="SG cp1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A concentrated sugar solution</a:t>
            </a:r>
          </a:p>
        </p:txBody>
      </p:sp>
      <p:sp>
        <p:nvSpPr>
          <p:cNvPr id="28" name="SG cp1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A dilute sugar solution</a:t>
            </a:r>
          </a:p>
        </p:txBody>
      </p:sp>
      <p:sp>
        <p:nvSpPr>
          <p:cNvPr id="29" name="SG cp1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Pure water</a:t>
            </a:r>
          </a:p>
        </p:txBody>
      </p:sp>
      <p:sp>
        <p:nvSpPr>
          <p:cNvPr id="30" name="SG cp1 q2 answer C"/>
          <p:cNvSpPr/>
          <p:nvPr/>
        </p:nvSpPr>
        <p:spPr>
          <a:xfrm>
            <a:off x="5486400" y="5833872"/>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C.  Pure water ✓</a:t>
            </a:r>
          </a:p>
        </p:txBody>
      </p:sp>
      <p:sp>
        <p:nvSpPr>
          <p:cNvPr id="31" name="SG cp1 q2 why"/>
          <p:cNvSpPr txBox="1"/>
          <p:nvPr/>
        </p:nvSpPr>
        <p:spPr>
          <a:xfrm>
            <a:off x="548640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Pure water has no solute at all, so it has the highest concentration of water.</a:t>
            </a:r>
          </a:p>
        </p:txBody>
      </p:sp>
      <p:sp>
        <p:nvSpPr>
          <p:cNvPr id="32" name="Rectangle 31"/>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5" name="SG cp1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700" b="1">
                <a:solidFill>
                  <a:srgbClr val="223A5A"/>
                </a:solidFill>
                <a:latin typeface="Arial"/>
              </a:rPr>
              <a:t>A dilute and a concentrated sugar solution are separated by a partially permeable membrane. What happens?</a:t>
            </a:r>
          </a:p>
        </p:txBody>
      </p:sp>
      <p:sp>
        <p:nvSpPr>
          <p:cNvPr id="36" name="SG cp1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There is a net movement of water into the concentrated solution.</a:t>
            </a:r>
          </a:p>
        </p:txBody>
      </p:sp>
      <p:sp>
        <p:nvSpPr>
          <p:cNvPr id="37" name="SG cp1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Sugar moves into the dilute solution by osmosis.</a:t>
            </a:r>
          </a:p>
        </p:txBody>
      </p:sp>
      <p:sp>
        <p:nvSpPr>
          <p:cNvPr id="38" name="SG cp1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Water stops moving when it reaches the membrane.</a:t>
            </a:r>
          </a:p>
        </p:txBody>
      </p:sp>
      <p:sp>
        <p:nvSpPr>
          <p:cNvPr id="39" name="SG cp1 q3 answer A"/>
          <p:cNvSpPr/>
          <p:nvPr/>
        </p:nvSpPr>
        <p:spPr>
          <a:xfrm>
            <a:off x="10241280" y="382219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A.  There is a net movement of water into the concentrated solution. ✓</a:t>
            </a:r>
          </a:p>
        </p:txBody>
      </p:sp>
      <p:sp>
        <p:nvSpPr>
          <p:cNvPr id="40" name="SG cp1 q3 why"/>
          <p:cNvSpPr txBox="1"/>
          <p:nvPr/>
        </p:nvSpPr>
        <p:spPr>
          <a:xfrm>
            <a:off x="1024128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Water moves both ways, but more moves into the concentrated solution.</a:t>
            </a:r>
          </a:p>
        </p:txBody>
      </p:sp>
      <p:sp>
        <p:nvSpPr>
          <p:cNvPr id="41" name="TextBox 40"/>
          <p:cNvSpPr txBox="1"/>
          <p:nvPr/>
        </p:nvSpPr>
        <p:spPr>
          <a:xfrm>
            <a:off x="548640" y="7534656"/>
            <a:ext cx="14127480" cy="274320"/>
          </a:xfrm>
          <a:prstGeom prst="rect">
            <a:avLst/>
          </a:prstGeom>
          <a:noFill/>
        </p:spPr>
        <p:txBody>
          <a:bodyPr wrap="square" lIns="0" rIns="0" tIns="0" bIns="0" anchor="ctr">
            <a:spAutoFit/>
          </a:bodyPr>
          <a:lstStyle/>
          <a:p>
            <a:pPr algn="r">
              <a:spcAft>
                <a:spcPts val="600"/>
              </a:spcAft>
            </a:pPr>
            <a:r>
              <a:rPr sz="1400" b="0">
                <a:solidFill>
                  <a:srgbClr val="5A5A5A"/>
                </a:solidFill>
                <a:latin typeface="Arial"/>
              </a:rPr>
              <a:t>Got one wrong? Look back: Q1 slide 4  ·  Q2 and Q3 slide 6</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300"/>
                                        <p:tgtEl>
                                          <p:spTgt spid="3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3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300"/>
                                        <p:tgtEl>
                                          <p:spTgt spid="3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3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9" grpId="0" animBg="1"/>
      <p:bldP spid="40" grpId="0" animBg="1"/>
    </p:bldLst>
  </p:timing>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L9: Osmosis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Plant cells in different solutions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9</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L9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5 of 12</a:t>
            </a:r>
          </a:p>
        </p:txBody>
      </p:sp>
      <p:sp>
        <p:nvSpPr>
          <p:cNvPr id="10" name="Rectangle 9"/>
          <p:cNvSpPr/>
          <p:nvPr/>
        </p:nvSpPr>
        <p:spPr>
          <a:xfrm>
            <a:off x="548640" y="1508760"/>
            <a:ext cx="603504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60350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57607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One plant cell, three solutions</a:t>
            </a:r>
          </a:p>
        </p:txBody>
      </p:sp>
      <p:pic>
        <p:nvPicPr>
          <p:cNvPr id="13" name="Picture 12" descr="An animation of a plant cell. In a dilute solution water moves in and the cell becomes turgid. In a concentrated solution water moves out and the cell becomes flaccid. In a very concentrated solution the cytoplasm pulls away from the cell wall, plasmolysis, and the plant wilts."/>
          <p:cNvPicPr>
            <a:picLocks noChangeAspect="1"/>
          </p:cNvPicPr>
          <p:nvPr/>
        </p:nvPicPr>
        <p:blipFill>
          <a:blip r:embed="rId4"/>
          <a:stretch>
            <a:fillRect/>
          </a:stretch>
        </p:blipFill>
        <p:spPr>
          <a:xfrm>
            <a:off x="685800" y="2954654"/>
            <a:ext cx="5760720" cy="3456432"/>
          </a:xfrm>
          <a:prstGeom prst="rect">
            <a:avLst/>
          </a:prstGeom>
        </p:spPr>
      </p:pic>
      <p:sp>
        <p:nvSpPr>
          <p:cNvPr id="14" name="TextBox 13"/>
          <p:cNvSpPr txBox="1"/>
          <p:nvPr/>
        </p:nvSpPr>
        <p:spPr>
          <a:xfrm>
            <a:off x="685800" y="6520815"/>
            <a:ext cx="5760720" cy="262890"/>
          </a:xfrm>
          <a:prstGeom prst="rect">
            <a:avLst/>
          </a:prstGeom>
          <a:noFill/>
        </p:spPr>
        <p:txBody>
          <a:bodyPr wrap="square" lIns="0" rIns="0" tIns="0" bIns="0" anchor="t">
            <a:spAutoFit/>
          </a:bodyPr>
          <a:lstStyle/>
          <a:p>
            <a:pPr algn="ctr">
              <a:spcAft>
                <a:spcPts val="0"/>
              </a:spcAft>
            </a:pPr>
            <a:r>
              <a:rPr sz="1400" b="0">
                <a:solidFill>
                  <a:srgbClr val="5A5A5A"/>
                </a:solidFill>
                <a:latin typeface="Arial"/>
              </a:rPr>
              <a:t>Blue arrows show which way water moves. You cannot see water move.</a:t>
            </a:r>
          </a:p>
        </p:txBody>
      </p:sp>
      <p:sp>
        <p:nvSpPr>
          <p:cNvPr id="15" name="Rectangle 14"/>
          <p:cNvSpPr/>
          <p:nvPr/>
        </p:nvSpPr>
        <p:spPr>
          <a:xfrm>
            <a:off x="6858000" y="1508760"/>
            <a:ext cx="7818120" cy="493776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858000" y="1508760"/>
            <a:ext cx="78181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995160" y="1508760"/>
            <a:ext cx="75438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Step by step</a:t>
            </a:r>
          </a:p>
        </p:txBody>
      </p:sp>
      <p:sp>
        <p:nvSpPr>
          <p:cNvPr id="18" name="Oval 17"/>
          <p:cNvSpPr/>
          <p:nvPr/>
        </p:nvSpPr>
        <p:spPr>
          <a:xfrm>
            <a:off x="7086600" y="2114803"/>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1</a:t>
            </a:r>
          </a:p>
        </p:txBody>
      </p:sp>
      <p:sp>
        <p:nvSpPr>
          <p:cNvPr id="19" name="TextBox 18"/>
          <p:cNvSpPr txBox="1"/>
          <p:nvPr/>
        </p:nvSpPr>
        <p:spPr>
          <a:xfrm>
            <a:off x="7635240" y="2157984"/>
            <a:ext cx="6858000" cy="699516"/>
          </a:xfrm>
          <a:prstGeom prst="rect">
            <a:avLst/>
          </a:prstGeom>
          <a:noFill/>
        </p:spPr>
        <p:txBody>
          <a:bodyPr wrap="square" lIns="0" rIns="0" tIns="0" bIns="0" anchor="t">
            <a:spAutoFit/>
          </a:bodyPr>
          <a:lstStyle/>
          <a:p>
            <a:pPr algn="l">
              <a:spcAft>
                <a:spcPts val="0"/>
              </a:spcAft>
            </a:pPr>
            <a:r>
              <a:rPr sz="2200" b="1">
                <a:solidFill>
                  <a:srgbClr val="223A5A"/>
                </a:solidFill>
                <a:latin typeface="Arial"/>
              </a:rPr>
              <a:t>Dilute solution:</a:t>
            </a:r>
            <a:r>
              <a:rPr sz="2200" b="0">
                <a:solidFill>
                  <a:srgbClr val="000000"/>
                </a:solidFill>
                <a:latin typeface="Arial"/>
              </a:rPr>
              <a:t> Water moves in by osmosis. The vacuole swells. The cell becomes turgid.</a:t>
            </a:r>
          </a:p>
        </p:txBody>
      </p:sp>
      <p:sp>
        <p:nvSpPr>
          <p:cNvPr id="20" name="Oval 19"/>
          <p:cNvSpPr/>
          <p:nvPr/>
        </p:nvSpPr>
        <p:spPr>
          <a:xfrm>
            <a:off x="7086600" y="3152648"/>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2</a:t>
            </a:r>
          </a:p>
        </p:txBody>
      </p:sp>
      <p:sp>
        <p:nvSpPr>
          <p:cNvPr id="21" name="TextBox 20"/>
          <p:cNvSpPr txBox="1"/>
          <p:nvPr/>
        </p:nvSpPr>
        <p:spPr>
          <a:xfrm>
            <a:off x="7635240" y="3195828"/>
            <a:ext cx="6858000" cy="699516"/>
          </a:xfrm>
          <a:prstGeom prst="rect">
            <a:avLst/>
          </a:prstGeom>
          <a:noFill/>
        </p:spPr>
        <p:txBody>
          <a:bodyPr wrap="square" lIns="0" rIns="0" tIns="0" bIns="0" anchor="t">
            <a:spAutoFit/>
          </a:bodyPr>
          <a:lstStyle/>
          <a:p>
            <a:pPr algn="l">
              <a:spcAft>
                <a:spcPts val="0"/>
              </a:spcAft>
            </a:pPr>
            <a:r>
              <a:rPr sz="2200" b="1">
                <a:solidFill>
                  <a:srgbClr val="223A5A"/>
                </a:solidFill>
                <a:latin typeface="Arial"/>
              </a:rPr>
              <a:t>Concentrated solution:</a:t>
            </a:r>
            <a:r>
              <a:rPr sz="2200" b="0">
                <a:solidFill>
                  <a:srgbClr val="000000"/>
                </a:solidFill>
                <a:latin typeface="Arial"/>
              </a:rPr>
              <a:t> Water moves out by osmosis. The vacuole shrinks. The cell becomes flaccid.</a:t>
            </a:r>
          </a:p>
        </p:txBody>
      </p:sp>
      <p:sp>
        <p:nvSpPr>
          <p:cNvPr id="22" name="Oval 21"/>
          <p:cNvSpPr/>
          <p:nvPr/>
        </p:nvSpPr>
        <p:spPr>
          <a:xfrm>
            <a:off x="7086600" y="4190491"/>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3</a:t>
            </a:r>
          </a:p>
        </p:txBody>
      </p:sp>
      <p:sp>
        <p:nvSpPr>
          <p:cNvPr id="23" name="TextBox 22"/>
          <p:cNvSpPr txBox="1"/>
          <p:nvPr/>
        </p:nvSpPr>
        <p:spPr>
          <a:xfrm>
            <a:off x="7635240" y="4233672"/>
            <a:ext cx="6858000" cy="699516"/>
          </a:xfrm>
          <a:prstGeom prst="rect">
            <a:avLst/>
          </a:prstGeom>
          <a:noFill/>
        </p:spPr>
        <p:txBody>
          <a:bodyPr wrap="square" lIns="0" rIns="0" tIns="0" bIns="0" anchor="t">
            <a:spAutoFit/>
          </a:bodyPr>
          <a:lstStyle/>
          <a:p>
            <a:pPr algn="l">
              <a:spcAft>
                <a:spcPts val="0"/>
              </a:spcAft>
            </a:pPr>
            <a:r>
              <a:rPr sz="2200" b="1">
                <a:solidFill>
                  <a:srgbClr val="223A5A"/>
                </a:solidFill>
                <a:latin typeface="Arial"/>
              </a:rPr>
              <a:t>Plasmolysis:</a:t>
            </a:r>
            <a:r>
              <a:rPr sz="2200" b="0">
                <a:solidFill>
                  <a:srgbClr val="000000"/>
                </a:solidFill>
                <a:latin typeface="Arial"/>
              </a:rPr>
              <a:t> More water leaves. The cytoplasm and cell membrane pull away from the cell wall.</a:t>
            </a:r>
          </a:p>
        </p:txBody>
      </p:sp>
      <p:sp>
        <p:nvSpPr>
          <p:cNvPr id="24" name="TextBox 23"/>
          <p:cNvSpPr txBox="1"/>
          <p:nvPr/>
        </p:nvSpPr>
        <p:spPr>
          <a:xfrm>
            <a:off x="7635240" y="5271516"/>
            <a:ext cx="6858000" cy="699516"/>
          </a:xfrm>
          <a:prstGeom prst="rect">
            <a:avLst/>
          </a:prstGeom>
          <a:noFill/>
        </p:spPr>
        <p:txBody>
          <a:bodyPr wrap="square" lIns="0" rIns="0" tIns="0" bIns="0" anchor="t">
            <a:spAutoFit/>
          </a:bodyPr>
          <a:lstStyle/>
          <a:p>
            <a:pPr algn="l">
              <a:spcAft>
                <a:spcPts val="600"/>
              </a:spcAft>
            </a:pPr>
            <a:r>
              <a:rPr sz="2200" b="1">
                <a:solidFill>
                  <a:srgbClr val="009900"/>
                </a:solidFill>
                <a:latin typeface="Arial"/>
              </a:rPr>
              <a:t>Turgid cells hold a plant up. When its cells are flaccid, the plant wilts.</a:t>
            </a:r>
          </a:p>
        </p:txBody>
      </p:sp>
      <p:sp>
        <p:nvSpPr>
          <p:cNvPr id="25" name="Rectangle 24"/>
          <p:cNvSpPr/>
          <p:nvPr/>
        </p:nvSpPr>
        <p:spPr>
          <a:xfrm>
            <a:off x="6858000" y="6601968"/>
            <a:ext cx="7818120" cy="548640"/>
          </a:xfrm>
          <a:prstGeom prst="rect">
            <a:avLst/>
          </a:prstGeom>
          <a:solidFill>
            <a:srgbClr val="EAF3FB"/>
          </a:solidFill>
          <a:ln w="19050">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995160" y="6601968"/>
            <a:ext cx="7543800" cy="548640"/>
          </a:xfrm>
          <a:prstGeom prst="rect">
            <a:avLst/>
          </a:prstGeom>
          <a:noFill/>
        </p:spPr>
        <p:txBody>
          <a:bodyPr wrap="square" lIns="0" rIns="0" tIns="0" bIns="0" anchor="ctr">
            <a:spAutoFit/>
          </a:bodyPr>
          <a:lstStyle/>
          <a:p>
            <a:pPr algn="ctr">
              <a:spcAft>
                <a:spcPts val="600"/>
              </a:spcAft>
            </a:pPr>
            <a:r>
              <a:rPr sz="1700" b="1">
                <a:solidFill>
                  <a:srgbClr val="223A5A"/>
                </a:solidFill>
                <a:latin typeface="Arial"/>
              </a:rPr>
              <a:t>Watch out!</a:t>
            </a:r>
            <a:r>
              <a:rPr sz="1700" b="0">
                <a:solidFill>
                  <a:srgbClr val="223A5A"/>
                </a:solidFill>
                <a:latin typeface="Arial"/>
              </a:rPr>
              <a:t> A plant cell never bursts in water: the cell wall stops it.</a:t>
            </a:r>
          </a:p>
        </p:txBody>
      </p:sp>
      <p:sp>
        <p:nvSpPr>
          <p:cNvPr id="27" name="Rectangle 26"/>
          <p:cNvSpPr/>
          <p:nvPr/>
        </p:nvSpPr>
        <p:spPr>
          <a:xfrm>
            <a:off x="6858000" y="7242048"/>
            <a:ext cx="7818120" cy="530352"/>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995160" y="7242048"/>
            <a:ext cx="7543800" cy="530352"/>
          </a:xfrm>
          <a:prstGeom prst="rect">
            <a:avLst/>
          </a:prstGeom>
          <a:noFill/>
        </p:spPr>
        <p:txBody>
          <a:bodyPr wrap="square" lIns="0" rIns="0" tIns="0" bIns="0" anchor="ctr">
            <a:spAutoFit/>
          </a:bodyPr>
          <a:lstStyle/>
          <a:p>
            <a:pPr algn="ctr">
              <a:spcAft>
                <a:spcPts val="600"/>
              </a:spcAft>
            </a:pPr>
            <a:r>
              <a:rPr sz="1600" b="1">
                <a:solidFill>
                  <a:srgbClr val="438FC9"/>
                </a:solidFill>
                <a:latin typeface="Arial"/>
                <a:hlinkClick r:id="rId3"/>
              </a:rPr>
              <a:t>▶ Online lesson, screen 5: Plant cells in different solutions</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3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3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300"/>
                                        <p:tgtEl>
                                          <p:spTgt spid="2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300"/>
                                        <p:tgtEl>
                                          <p:spTgt spid="2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300"/>
                                        <p:tgtEl>
                                          <p:spTgt spid="2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300"/>
                                        <p:tgtEl>
                                          <p:spTgt spid="2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300"/>
                                        <p:tgtEl>
                                          <p:spTgt spid="2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3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3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animBg="1"/>
      <p:bldP spid="25" grpId="0" animBg="1"/>
      <p:bldP spid="26" grpId="0" animBg="1"/>
    </p:bldLst>
  </p:timing>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L9: Osmosis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Animal cells and root hair cells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10</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L9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6 of 12</a:t>
            </a:r>
          </a:p>
        </p:txBody>
      </p:sp>
      <p:sp>
        <p:nvSpPr>
          <p:cNvPr id="10" name="Rectangle 9"/>
          <p:cNvSpPr/>
          <p:nvPr/>
        </p:nvSpPr>
        <p:spPr>
          <a:xfrm>
            <a:off x="548640" y="1508760"/>
            <a:ext cx="75895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758952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73152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Three cells, three solutions</a:t>
            </a:r>
          </a:p>
        </p:txBody>
      </p:sp>
      <p:pic>
        <p:nvPicPr>
          <p:cNvPr id="13" name="Picture 12" descr="Three scenes. A red blood cell in pure water swells and bursts. A red blood cell in a concentrated salt solution shrinks. A root hair cell in moist soil takes in water from between the soil particles."/>
          <p:cNvPicPr>
            <a:picLocks noChangeAspect="1"/>
          </p:cNvPicPr>
          <p:nvPr/>
        </p:nvPicPr>
        <p:blipFill>
          <a:blip r:embed="rId4"/>
          <a:stretch>
            <a:fillRect/>
          </a:stretch>
        </p:blipFill>
        <p:spPr>
          <a:xfrm>
            <a:off x="731520" y="2638932"/>
            <a:ext cx="7223760" cy="4133596"/>
          </a:xfrm>
          <a:prstGeom prst="rect">
            <a:avLst/>
          </a:prstGeom>
        </p:spPr>
      </p:pic>
      <p:sp>
        <p:nvSpPr>
          <p:cNvPr id="14" name="TextBox 13"/>
          <p:cNvSpPr txBox="1"/>
          <p:nvPr/>
        </p:nvSpPr>
        <p:spPr>
          <a:xfrm>
            <a:off x="731520" y="6882257"/>
            <a:ext cx="7223760" cy="262890"/>
          </a:xfrm>
          <a:prstGeom prst="rect">
            <a:avLst/>
          </a:prstGeom>
          <a:noFill/>
        </p:spPr>
        <p:txBody>
          <a:bodyPr wrap="square" lIns="0" rIns="0" tIns="0" bIns="0" anchor="t">
            <a:spAutoFit/>
          </a:bodyPr>
          <a:lstStyle/>
          <a:p>
            <a:pPr algn="ctr">
              <a:spcAft>
                <a:spcPts val="0"/>
              </a:spcAft>
            </a:pPr>
            <a:r>
              <a:rPr sz="1400" b="0">
                <a:solidFill>
                  <a:srgbClr val="5A5A5A"/>
                </a:solidFill>
                <a:latin typeface="Arial"/>
              </a:rPr>
              <a:t>Blue arrows show which way water moves. You cannot see water move.</a:t>
            </a:r>
          </a:p>
        </p:txBody>
      </p:sp>
      <p:sp>
        <p:nvSpPr>
          <p:cNvPr id="15" name="Rectangle 14"/>
          <p:cNvSpPr/>
          <p:nvPr/>
        </p:nvSpPr>
        <p:spPr>
          <a:xfrm>
            <a:off x="8412480" y="1508760"/>
            <a:ext cx="6263640" cy="32918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412480" y="1508760"/>
            <a:ext cx="62636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549640" y="1508760"/>
            <a:ext cx="59893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Animal cells</a:t>
            </a:r>
          </a:p>
        </p:txBody>
      </p:sp>
      <p:sp>
        <p:nvSpPr>
          <p:cNvPr id="18" name="TextBox 17"/>
          <p:cNvSpPr txBox="1"/>
          <p:nvPr/>
        </p:nvSpPr>
        <p:spPr>
          <a:xfrm>
            <a:off x="8613648" y="2130552"/>
            <a:ext cx="5897880" cy="2606040"/>
          </a:xfrm>
          <a:prstGeom prst="rect">
            <a:avLst/>
          </a:prstGeom>
          <a:noFill/>
        </p:spPr>
        <p:txBody>
          <a:bodyPr wrap="square" lIns="0" rIns="0" tIns="0" bIns="0" anchor="t">
            <a:spAutoFit/>
          </a:bodyPr>
          <a:lstStyle/>
          <a:p>
            <a:pPr algn="l">
              <a:spcAft>
                <a:spcPts val="1200"/>
              </a:spcAft>
            </a:pPr>
            <a:r>
              <a:rPr sz="1900" b="0">
                <a:solidFill>
                  <a:srgbClr val="000000"/>
                </a:solidFill>
                <a:latin typeface="Arial"/>
              </a:rPr>
              <a:t>A red blood cell has a cell membrane but </a:t>
            </a:r>
            <a:r>
              <a:rPr sz="1900" b="1">
                <a:solidFill>
                  <a:srgbClr val="000000"/>
                </a:solidFill>
                <a:latin typeface="Arial"/>
              </a:rPr>
              <a:t>no cell wall</a:t>
            </a:r>
            <a:r>
              <a:rPr sz="1900" b="0">
                <a:solidFill>
                  <a:srgbClr val="000000"/>
                </a:solidFill>
                <a:latin typeface="Arial"/>
              </a:rPr>
              <a:t>.</a:t>
            </a:r>
          </a:p>
          <a:p>
            <a:pPr algn="l">
              <a:spcAft>
                <a:spcPts val="1200"/>
              </a:spcAft>
            </a:pPr>
            <a:r>
              <a:rPr sz="1900" b="0">
                <a:solidFill>
                  <a:srgbClr val="000000"/>
                </a:solidFill>
                <a:latin typeface="Arial"/>
              </a:rPr>
              <a:t>In </a:t>
            </a:r>
            <a:r>
              <a:rPr sz="1900" b="1">
                <a:solidFill>
                  <a:srgbClr val="000000"/>
                </a:solidFill>
                <a:latin typeface="Arial"/>
              </a:rPr>
              <a:t>pure water</a:t>
            </a:r>
            <a:r>
              <a:rPr sz="1900" b="0">
                <a:solidFill>
                  <a:srgbClr val="000000"/>
                </a:solidFill>
                <a:latin typeface="Arial"/>
              </a:rPr>
              <a:t>, water moves in. The cell swells and may </a:t>
            </a:r>
            <a:r>
              <a:rPr sz="1900" b="1">
                <a:solidFill>
                  <a:srgbClr val="000000"/>
                </a:solidFill>
                <a:latin typeface="Arial"/>
              </a:rPr>
              <a:t>burst</a:t>
            </a:r>
            <a:r>
              <a:rPr sz="1900" b="0">
                <a:solidFill>
                  <a:srgbClr val="000000"/>
                </a:solidFill>
                <a:latin typeface="Arial"/>
              </a:rPr>
              <a:t>.</a:t>
            </a:r>
          </a:p>
          <a:p>
            <a:pPr algn="l">
              <a:spcAft>
                <a:spcPts val="1200"/>
              </a:spcAft>
            </a:pPr>
            <a:r>
              <a:rPr sz="1900" b="0">
                <a:solidFill>
                  <a:srgbClr val="000000"/>
                </a:solidFill>
                <a:latin typeface="Arial"/>
              </a:rPr>
              <a:t>In a </a:t>
            </a:r>
            <a:r>
              <a:rPr sz="1900" b="1">
                <a:solidFill>
                  <a:srgbClr val="000000"/>
                </a:solidFill>
                <a:latin typeface="Arial"/>
              </a:rPr>
              <a:t>concentrated</a:t>
            </a:r>
            <a:r>
              <a:rPr sz="1900" b="0">
                <a:solidFill>
                  <a:srgbClr val="000000"/>
                </a:solidFill>
                <a:latin typeface="Arial"/>
              </a:rPr>
              <a:t> salt solution, water moves out. The cell </a:t>
            </a:r>
            <a:r>
              <a:rPr sz="1900" b="1">
                <a:solidFill>
                  <a:srgbClr val="000000"/>
                </a:solidFill>
                <a:latin typeface="Arial"/>
              </a:rPr>
              <a:t>shrinks</a:t>
            </a:r>
            <a:r>
              <a:rPr sz="1900" b="0">
                <a:solidFill>
                  <a:srgbClr val="000000"/>
                </a:solidFill>
                <a:latin typeface="Arial"/>
              </a:rPr>
              <a:t>.</a:t>
            </a:r>
          </a:p>
          <a:p>
            <a:pPr algn="l">
              <a:spcAft>
                <a:spcPts val="1200"/>
              </a:spcAft>
            </a:pPr>
            <a:r>
              <a:rPr sz="1900" b="1">
                <a:solidFill>
                  <a:srgbClr val="009900"/>
                </a:solidFill>
                <a:latin typeface="Arial"/>
              </a:rPr>
              <a:t>No cell wall, so nothing stops an animal cell bursting.</a:t>
            </a:r>
          </a:p>
        </p:txBody>
      </p:sp>
      <p:sp>
        <p:nvSpPr>
          <p:cNvPr id="19" name="Rectangle 18"/>
          <p:cNvSpPr/>
          <p:nvPr/>
        </p:nvSpPr>
        <p:spPr>
          <a:xfrm>
            <a:off x="8412480" y="4983480"/>
            <a:ext cx="6263640" cy="278892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8412480" y="4983480"/>
            <a:ext cx="626364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549640" y="4983480"/>
            <a:ext cx="59893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Root hair cells</a:t>
            </a:r>
          </a:p>
        </p:txBody>
      </p:sp>
      <p:sp>
        <p:nvSpPr>
          <p:cNvPr id="22" name="TextBox 21"/>
          <p:cNvSpPr txBox="1"/>
          <p:nvPr/>
        </p:nvSpPr>
        <p:spPr>
          <a:xfrm>
            <a:off x="8613648" y="5605272"/>
            <a:ext cx="5897880" cy="2103120"/>
          </a:xfrm>
          <a:prstGeom prst="rect">
            <a:avLst/>
          </a:prstGeom>
          <a:noFill/>
        </p:spPr>
        <p:txBody>
          <a:bodyPr wrap="square" lIns="0" rIns="0" tIns="0" bIns="0" anchor="t">
            <a:spAutoFit/>
          </a:bodyPr>
          <a:lstStyle/>
          <a:p>
            <a:pPr algn="l">
              <a:spcAft>
                <a:spcPts val="1200"/>
              </a:spcAft>
            </a:pPr>
            <a:r>
              <a:rPr sz="1800" b="0">
                <a:solidFill>
                  <a:srgbClr val="000000"/>
                </a:solidFill>
                <a:latin typeface="Arial"/>
              </a:rPr>
              <a:t>The water in the soil is more </a:t>
            </a:r>
            <a:r>
              <a:rPr sz="1800" b="1">
                <a:solidFill>
                  <a:srgbClr val="000000"/>
                </a:solidFill>
                <a:latin typeface="Arial"/>
              </a:rPr>
              <a:t>dilute</a:t>
            </a:r>
            <a:r>
              <a:rPr sz="1800" b="0">
                <a:solidFill>
                  <a:srgbClr val="000000"/>
                </a:solidFill>
                <a:latin typeface="Arial"/>
              </a:rPr>
              <a:t> than the inside of a root hair cell.</a:t>
            </a:r>
          </a:p>
          <a:p>
            <a:pPr algn="l">
              <a:spcAft>
                <a:spcPts val="1200"/>
              </a:spcAft>
            </a:pPr>
            <a:r>
              <a:rPr sz="1800" b="1">
                <a:solidFill>
                  <a:srgbClr val="009900"/>
                </a:solidFill>
                <a:latin typeface="Arial"/>
              </a:rPr>
              <a:t>Root hair cells take in water from the soil by osmosis.</a:t>
            </a:r>
          </a:p>
          <a:p>
            <a:pPr algn="l">
              <a:spcAft>
                <a:spcPts val="1200"/>
              </a:spcAft>
            </a:pPr>
            <a:r>
              <a:rPr sz="1800" b="1">
                <a:solidFill>
                  <a:srgbClr val="000000"/>
                </a:solidFill>
                <a:latin typeface="Arial"/>
              </a:rPr>
              <a:t>Watch out:</a:t>
            </a:r>
            <a:r>
              <a:rPr sz="1800" b="0">
                <a:solidFill>
                  <a:srgbClr val="000000"/>
                </a:solidFill>
                <a:latin typeface="Arial"/>
              </a:rPr>
              <a:t> water enters by osmosis. Mineral ions enter by active transport (B1 L10 Active transport and exchange surfaces).</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3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Effect transition="in" filter="fade">
                                      <p:cBhvr>
                                        <p:cTn id="12" dur="300"/>
                                        <p:tgtEl>
                                          <p:spTgt spid="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Effect transition="in" filter="fade">
                                      <p:cBhvr>
                                        <p:cTn id="17" dur="300"/>
                                        <p:tgtEl>
                                          <p:spTgt spid="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xEl>
                                              <p:pRg st="3" end="3"/>
                                            </p:txEl>
                                          </p:spTgt>
                                        </p:tgtEl>
                                        <p:attrNameLst>
                                          <p:attrName>style.visibility</p:attrName>
                                        </p:attrNameLst>
                                      </p:cBhvr>
                                      <p:to>
                                        <p:strVal val="visible"/>
                                      </p:to>
                                    </p:set>
                                    <p:animEffect transition="in" filter="fade">
                                      <p:cBhvr>
                                        <p:cTn id="22" dur="300"/>
                                        <p:tgtEl>
                                          <p:spTgt spid="1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2">
                                            <p:txEl>
                                              <p:pRg st="0" end="0"/>
                                            </p:txEl>
                                          </p:spTgt>
                                        </p:tgtEl>
                                        <p:attrNameLst>
                                          <p:attrName>style.visibility</p:attrName>
                                        </p:attrNameLst>
                                      </p:cBhvr>
                                      <p:to>
                                        <p:strVal val="visible"/>
                                      </p:to>
                                    </p:set>
                                    <p:animEffect transition="in" filter="fade">
                                      <p:cBhvr>
                                        <p:cTn id="27" dur="300"/>
                                        <p:tgtEl>
                                          <p:spTgt spid="22">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2">
                                            <p:txEl>
                                              <p:pRg st="1" end="1"/>
                                            </p:txEl>
                                          </p:spTgt>
                                        </p:tgtEl>
                                        <p:attrNameLst>
                                          <p:attrName>style.visibility</p:attrName>
                                        </p:attrNameLst>
                                      </p:cBhvr>
                                      <p:to>
                                        <p:strVal val="visible"/>
                                      </p:to>
                                    </p:set>
                                    <p:animEffect transition="in" filter="fade">
                                      <p:cBhvr>
                                        <p:cTn id="32" dur="300"/>
                                        <p:tgtEl>
                                          <p:spTgt spid="22">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2">
                                            <p:txEl>
                                              <p:pRg st="2" end="2"/>
                                            </p:txEl>
                                          </p:spTgt>
                                        </p:tgtEl>
                                        <p:attrNameLst>
                                          <p:attrName>style.visibility</p:attrName>
                                        </p:attrNameLst>
                                      </p:cBhvr>
                                      <p:to>
                                        <p:strVal val="visible"/>
                                      </p:to>
                                    </p:set>
                                    <p:animEffect transition="in" filter="fade">
                                      <p:cBhvr>
                                        <p:cTn id="37" dur="300"/>
                                        <p:tgtEl>
                                          <p:spTgt spid="2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P spid="22" grpId="0" build="p"/>
    </p:bldLst>
  </p:timing>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L9: Osmosis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2</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11</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L9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7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2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9 and 10 (online screens 5 and 6).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2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 plant cell is put in pure water. What happens to it?</a:t>
            </a:r>
          </a:p>
        </p:txBody>
      </p:sp>
      <p:sp>
        <p:nvSpPr>
          <p:cNvPr id="18" name="SG cp2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Water moves out, and the cell becomes flaccid.</a:t>
            </a:r>
          </a:p>
        </p:txBody>
      </p:sp>
      <p:sp>
        <p:nvSpPr>
          <p:cNvPr id="19" name="SG cp2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Water moves in, and the cell bursts.</a:t>
            </a:r>
          </a:p>
        </p:txBody>
      </p:sp>
      <p:sp>
        <p:nvSpPr>
          <p:cNvPr id="20" name="SG cp2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Water moves in, and the cell becomes turgid.</a:t>
            </a:r>
          </a:p>
        </p:txBody>
      </p:sp>
      <p:sp>
        <p:nvSpPr>
          <p:cNvPr id="21" name="Rectangle 20"/>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4" name="SG cp2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Why can a red blood cell burst in pure water, but a plant cell cannot?</a:t>
            </a:r>
          </a:p>
        </p:txBody>
      </p:sp>
      <p:sp>
        <p:nvSpPr>
          <p:cNvPr id="25" name="SG cp2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A red blood cell has no cell wall.</a:t>
            </a:r>
          </a:p>
        </p:txBody>
      </p:sp>
      <p:sp>
        <p:nvSpPr>
          <p:cNvPr id="26" name="SG cp2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A red blood cell has no cell membrane.</a:t>
            </a:r>
          </a:p>
        </p:txBody>
      </p:sp>
      <p:sp>
        <p:nvSpPr>
          <p:cNvPr id="27" name="SG cp2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Water enters a red blood cell by active transport.</a:t>
            </a:r>
          </a:p>
        </p:txBody>
      </p:sp>
      <p:sp>
        <p:nvSpPr>
          <p:cNvPr id="28" name="Rectangle 27"/>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1" name="SG cp2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The water in the soil is more dilute than the inside of a root hair cell. How does water get into the cell?</a:t>
            </a:r>
          </a:p>
        </p:txBody>
      </p:sp>
      <p:sp>
        <p:nvSpPr>
          <p:cNvPr id="32" name="SG cp2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By active transport, using energy from respiration</a:t>
            </a:r>
          </a:p>
        </p:txBody>
      </p:sp>
      <p:sp>
        <p:nvSpPr>
          <p:cNvPr id="33" name="SG cp2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By osmosis, across the cell membrane</a:t>
            </a:r>
          </a:p>
        </p:txBody>
      </p:sp>
      <p:sp>
        <p:nvSpPr>
          <p:cNvPr id="34" name="SG cp2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Through the stomata in the root</a:t>
            </a:r>
          </a:p>
        </p:txBody>
      </p:sp>
      <p:sp>
        <p:nvSpPr>
          <p:cNvPr id="35" name="Rounded Rectangle 34"/>
          <p:cNvSpPr/>
          <p:nvPr/>
        </p:nvSpPr>
        <p:spPr>
          <a:xfrm>
            <a:off x="10515600" y="7552944"/>
            <a:ext cx="4160520" cy="310896"/>
          </a:xfrm>
          <a:prstGeom prst="roundRect">
            <a:avLst>
              <a:gd name="adj" fmla="val 50000"/>
            </a:avLst>
          </a:prstGeom>
          <a:solidFill>
            <a:srgbClr val="EEF7EE"/>
          </a:solidFill>
          <a:ln w="15875">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18288" bIns="18288"/>
          <a:lstStyle/>
          <a:p>
            <a:pPr algn="ctr"/>
            <a:r>
              <a:rPr sz="1400" b="1">
                <a:solidFill>
                  <a:srgbClr val="2E7D32"/>
                </a:solidFill>
                <a:latin typeface="Arial"/>
              </a:rPr>
              <a:t>✓  Check your answers on the next slide</a:t>
            </a:r>
          </a:p>
        </p:txBody>
      </p:sp>
    </p:spTree>
  </p:cSld>
  <p:clrMapOvr>
    <a:masterClrMapping/>
  </p:clrMapOvr>
  <p:transition spd="fast">
    <p:fade/>
  </p:transition>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L9: Osmosis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2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12</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L9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7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2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9 and 10 (online screens 5 and 6).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2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 plant cell is put in pure water. What happens to it?</a:t>
            </a:r>
          </a:p>
        </p:txBody>
      </p:sp>
      <p:sp>
        <p:nvSpPr>
          <p:cNvPr id="18" name="SG cp2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Water moves out, and the cell becomes flaccid.</a:t>
            </a:r>
          </a:p>
        </p:txBody>
      </p:sp>
      <p:sp>
        <p:nvSpPr>
          <p:cNvPr id="19" name="SG cp2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Water moves in, and the cell bursts.</a:t>
            </a:r>
          </a:p>
        </p:txBody>
      </p:sp>
      <p:sp>
        <p:nvSpPr>
          <p:cNvPr id="20" name="SG cp2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Water moves in, and the cell becomes turgid.</a:t>
            </a:r>
          </a:p>
        </p:txBody>
      </p:sp>
      <p:sp>
        <p:nvSpPr>
          <p:cNvPr id="21" name="SG cp2 q1 answer C"/>
          <p:cNvSpPr/>
          <p:nvPr/>
        </p:nvSpPr>
        <p:spPr>
          <a:xfrm>
            <a:off x="731520" y="5833872"/>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C.  Water moves in, and the cell becomes turgid. ✓</a:t>
            </a:r>
          </a:p>
        </p:txBody>
      </p:sp>
      <p:sp>
        <p:nvSpPr>
          <p:cNvPr id="22" name="SG cp2 q1 why"/>
          <p:cNvSpPr txBox="1"/>
          <p:nvPr/>
        </p:nvSpPr>
        <p:spPr>
          <a:xfrm>
            <a:off x="73152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The vacuole swells and presses against the cell wall, so the cell is firm.</a:t>
            </a:r>
          </a:p>
        </p:txBody>
      </p:sp>
      <p:sp>
        <p:nvSpPr>
          <p:cNvPr id="23" name="Rectangle 22"/>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6" name="SG cp2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Why can a red blood cell burst in pure water, but a plant cell cannot?</a:t>
            </a:r>
          </a:p>
        </p:txBody>
      </p:sp>
      <p:sp>
        <p:nvSpPr>
          <p:cNvPr id="27" name="SG cp2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A red blood cell has no cell wall.</a:t>
            </a:r>
          </a:p>
        </p:txBody>
      </p:sp>
      <p:sp>
        <p:nvSpPr>
          <p:cNvPr id="28" name="SG cp2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A red blood cell has no cell membrane.</a:t>
            </a:r>
          </a:p>
        </p:txBody>
      </p:sp>
      <p:sp>
        <p:nvSpPr>
          <p:cNvPr id="29" name="SG cp2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Water enters a red blood cell by active transport.</a:t>
            </a:r>
          </a:p>
        </p:txBody>
      </p:sp>
      <p:sp>
        <p:nvSpPr>
          <p:cNvPr id="30" name="SG cp2 q2 answer A"/>
          <p:cNvSpPr/>
          <p:nvPr/>
        </p:nvSpPr>
        <p:spPr>
          <a:xfrm>
            <a:off x="5486400" y="382219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A.  A red blood cell has no cell wall. ✓</a:t>
            </a:r>
          </a:p>
        </p:txBody>
      </p:sp>
      <p:sp>
        <p:nvSpPr>
          <p:cNvPr id="31" name="SG cp2 q2 why"/>
          <p:cNvSpPr txBox="1"/>
          <p:nvPr/>
        </p:nvSpPr>
        <p:spPr>
          <a:xfrm>
            <a:off x="548640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Water keeps moving in, and there is no cell wall to stop the cell bursting.</a:t>
            </a:r>
          </a:p>
        </p:txBody>
      </p:sp>
      <p:sp>
        <p:nvSpPr>
          <p:cNvPr id="32" name="Rectangle 31"/>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5" name="SG cp2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The water in the soil is more dilute than the inside of a root hair cell. How does water get into the cell?</a:t>
            </a:r>
          </a:p>
        </p:txBody>
      </p:sp>
      <p:sp>
        <p:nvSpPr>
          <p:cNvPr id="36" name="SG cp2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By active transport, using energy from respiration</a:t>
            </a:r>
          </a:p>
        </p:txBody>
      </p:sp>
      <p:sp>
        <p:nvSpPr>
          <p:cNvPr id="37" name="SG cp2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By osmosis, across the cell membrane</a:t>
            </a:r>
          </a:p>
        </p:txBody>
      </p:sp>
      <p:sp>
        <p:nvSpPr>
          <p:cNvPr id="38" name="SG cp2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Through the stomata in the root</a:t>
            </a:r>
          </a:p>
        </p:txBody>
      </p:sp>
      <p:sp>
        <p:nvSpPr>
          <p:cNvPr id="39" name="SG cp2 q3 answer B"/>
          <p:cNvSpPr/>
          <p:nvPr/>
        </p:nvSpPr>
        <p:spPr>
          <a:xfrm>
            <a:off x="10241280" y="482803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B.  By osmosis, across the cell membrane ✓</a:t>
            </a:r>
          </a:p>
        </p:txBody>
      </p:sp>
      <p:sp>
        <p:nvSpPr>
          <p:cNvPr id="40" name="SG cp2 q3 why"/>
          <p:cNvSpPr txBox="1"/>
          <p:nvPr/>
        </p:nvSpPr>
        <p:spPr>
          <a:xfrm>
            <a:off x="1024128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Water moves from the dilute soil water into the more concentrated cell by osmosis.</a:t>
            </a:r>
          </a:p>
        </p:txBody>
      </p:sp>
      <p:sp>
        <p:nvSpPr>
          <p:cNvPr id="41" name="TextBox 40"/>
          <p:cNvSpPr txBox="1"/>
          <p:nvPr/>
        </p:nvSpPr>
        <p:spPr>
          <a:xfrm>
            <a:off x="548640" y="7534656"/>
            <a:ext cx="14127480" cy="274320"/>
          </a:xfrm>
          <a:prstGeom prst="rect">
            <a:avLst/>
          </a:prstGeom>
          <a:noFill/>
        </p:spPr>
        <p:txBody>
          <a:bodyPr wrap="square" lIns="0" rIns="0" tIns="0" bIns="0" anchor="ctr">
            <a:spAutoFit/>
          </a:bodyPr>
          <a:lstStyle/>
          <a:p>
            <a:pPr algn="r">
              <a:spcAft>
                <a:spcPts val="600"/>
              </a:spcAft>
            </a:pPr>
            <a:r>
              <a:rPr sz="1400" b="0">
                <a:solidFill>
                  <a:srgbClr val="5A5A5A"/>
                </a:solidFill>
                <a:latin typeface="Arial"/>
              </a:rPr>
              <a:t>Got one wrong? Look back: Q1 slide 9  ·  Q2 and Q3 slide 10</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300"/>
                                        <p:tgtEl>
                                          <p:spTgt spid="3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3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300"/>
                                        <p:tgtEl>
                                          <p:spTgt spid="3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3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9" grpId="0" animBg="1"/>
      <p:bldP spid="40" grpId="0" animBg="1"/>
    </p:bldLst>
  </p:timing>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L9: Osmosis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The potato practical: method</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13</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L9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8 of 12</a:t>
            </a:r>
          </a:p>
        </p:txBody>
      </p:sp>
      <p:sp>
        <p:nvSpPr>
          <p:cNvPr id="10" name="Rectangle 9"/>
          <p:cNvSpPr/>
          <p:nvPr/>
        </p:nvSpPr>
        <p:spPr>
          <a:xfrm>
            <a:off x="548640" y="1508760"/>
            <a:ext cx="603504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60350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57607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The method</a:t>
            </a:r>
          </a:p>
        </p:txBody>
      </p:sp>
      <p:pic>
        <p:nvPicPr>
          <p:cNvPr id="13" name="Picture 12" descr="An animation of the method in six steps: cutting potato cylinders with a cork borer; putting 10 cm³ of each sugar solution into six boiling tubes; blotting and weighing a cylinder, 2.50 g; leaving a cylinder in each tube overnight; blotting and weighing it again, 2.80 g; calculating the percentage change, +12 %."/>
          <p:cNvPicPr>
            <a:picLocks noChangeAspect="1"/>
          </p:cNvPicPr>
          <p:nvPr/>
        </p:nvPicPr>
        <p:blipFill>
          <a:blip r:embed="rId4"/>
          <a:stretch>
            <a:fillRect/>
          </a:stretch>
        </p:blipFill>
        <p:spPr>
          <a:xfrm>
            <a:off x="685800" y="2716796"/>
            <a:ext cx="5760719" cy="3917289"/>
          </a:xfrm>
          <a:prstGeom prst="rect">
            <a:avLst/>
          </a:prstGeom>
        </p:spPr>
      </p:pic>
      <p:sp>
        <p:nvSpPr>
          <p:cNvPr id="14" name="TextBox 13"/>
          <p:cNvSpPr txBox="1"/>
          <p:nvPr/>
        </p:nvSpPr>
        <p:spPr>
          <a:xfrm>
            <a:off x="685800" y="6743814"/>
            <a:ext cx="5760720" cy="277748"/>
          </a:xfrm>
          <a:prstGeom prst="rect">
            <a:avLst/>
          </a:prstGeom>
          <a:noFill/>
        </p:spPr>
        <p:txBody>
          <a:bodyPr wrap="square" lIns="0" rIns="0" tIns="0" bIns="0" anchor="t">
            <a:spAutoFit/>
          </a:bodyPr>
          <a:lstStyle/>
          <a:p>
            <a:pPr algn="ctr">
              <a:spcAft>
                <a:spcPts val="0"/>
              </a:spcAft>
            </a:pPr>
            <a:r>
              <a:rPr sz="1500" b="0">
                <a:solidFill>
                  <a:srgbClr val="5A5A5A"/>
                </a:solidFill>
                <a:latin typeface="Arial"/>
              </a:rPr>
              <a:t>Cut onto a tile, away from your fingers.</a:t>
            </a:r>
          </a:p>
        </p:txBody>
      </p:sp>
      <p:sp>
        <p:nvSpPr>
          <p:cNvPr id="15" name="Rectangle 14"/>
          <p:cNvSpPr/>
          <p:nvPr/>
        </p:nvSpPr>
        <p:spPr>
          <a:xfrm>
            <a:off x="6858000" y="1508760"/>
            <a:ext cx="7818120" cy="498348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858000" y="1508760"/>
            <a:ext cx="78181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995160" y="1508760"/>
            <a:ext cx="75438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Step by step</a:t>
            </a:r>
          </a:p>
        </p:txBody>
      </p:sp>
      <p:sp>
        <p:nvSpPr>
          <p:cNvPr id="18" name="Oval 17"/>
          <p:cNvSpPr/>
          <p:nvPr/>
        </p:nvSpPr>
        <p:spPr>
          <a:xfrm>
            <a:off x="7086600" y="2052827"/>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1</a:t>
            </a:r>
          </a:p>
        </p:txBody>
      </p:sp>
      <p:sp>
        <p:nvSpPr>
          <p:cNvPr id="19" name="TextBox 18"/>
          <p:cNvSpPr txBox="1"/>
          <p:nvPr/>
        </p:nvSpPr>
        <p:spPr>
          <a:xfrm>
            <a:off x="7635240" y="2121408"/>
            <a:ext cx="6858000" cy="580644"/>
          </a:xfrm>
          <a:prstGeom prst="rect">
            <a:avLst/>
          </a:prstGeom>
          <a:noFill/>
        </p:spPr>
        <p:txBody>
          <a:bodyPr wrap="square" lIns="0" rIns="0" tIns="0" bIns="0" anchor="t">
            <a:spAutoFit/>
          </a:bodyPr>
          <a:lstStyle/>
          <a:p>
            <a:pPr algn="l">
              <a:spcAft>
                <a:spcPts val="0"/>
              </a:spcAft>
            </a:pPr>
            <a:r>
              <a:rPr sz="1800" b="1">
                <a:solidFill>
                  <a:srgbClr val="223A5A"/>
                </a:solidFill>
                <a:latin typeface="Arial"/>
              </a:rPr>
              <a:t>Cut:</a:t>
            </a:r>
            <a:r>
              <a:rPr sz="1800" b="0">
                <a:solidFill>
                  <a:srgbClr val="000000"/>
                </a:solidFill>
                <a:latin typeface="Arial"/>
              </a:rPr>
              <a:t> Use a cork borer to cut potato cylinders. Trim them all to 3 cm with a scalpel on a tile. Take off any skin.</a:t>
            </a:r>
          </a:p>
        </p:txBody>
      </p:sp>
      <p:sp>
        <p:nvSpPr>
          <p:cNvPr id="20" name="Oval 19"/>
          <p:cNvSpPr/>
          <p:nvPr/>
        </p:nvSpPr>
        <p:spPr>
          <a:xfrm>
            <a:off x="7086600" y="2679191"/>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2</a:t>
            </a:r>
          </a:p>
        </p:txBody>
      </p:sp>
      <p:sp>
        <p:nvSpPr>
          <p:cNvPr id="21" name="TextBox 20"/>
          <p:cNvSpPr txBox="1"/>
          <p:nvPr/>
        </p:nvSpPr>
        <p:spPr>
          <a:xfrm>
            <a:off x="7635240" y="2747772"/>
            <a:ext cx="6858000" cy="580644"/>
          </a:xfrm>
          <a:prstGeom prst="rect">
            <a:avLst/>
          </a:prstGeom>
          <a:noFill/>
        </p:spPr>
        <p:txBody>
          <a:bodyPr wrap="square" lIns="0" rIns="0" tIns="0" bIns="0" anchor="t">
            <a:spAutoFit/>
          </a:bodyPr>
          <a:lstStyle/>
          <a:p>
            <a:pPr algn="l">
              <a:spcAft>
                <a:spcPts val="0"/>
              </a:spcAft>
            </a:pPr>
            <a:r>
              <a:rPr sz="1800" b="1">
                <a:solidFill>
                  <a:srgbClr val="223A5A"/>
                </a:solidFill>
                <a:latin typeface="Arial"/>
              </a:rPr>
              <a:t>Fill the tubes:</a:t>
            </a:r>
            <a:r>
              <a:rPr sz="1800" b="0">
                <a:solidFill>
                  <a:srgbClr val="000000"/>
                </a:solidFill>
                <a:latin typeface="Arial"/>
              </a:rPr>
              <a:t> Put 10 cm³ of sugar solution into each boiling tube: 0.0, 0.2, 0.4, 0.6, 0.8 and 1.0 mol/dm³.</a:t>
            </a:r>
          </a:p>
        </p:txBody>
      </p:sp>
      <p:sp>
        <p:nvSpPr>
          <p:cNvPr id="22" name="Oval 21"/>
          <p:cNvSpPr/>
          <p:nvPr/>
        </p:nvSpPr>
        <p:spPr>
          <a:xfrm>
            <a:off x="7086600" y="3305556"/>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3</a:t>
            </a:r>
          </a:p>
        </p:txBody>
      </p:sp>
      <p:sp>
        <p:nvSpPr>
          <p:cNvPr id="23" name="TextBox 22"/>
          <p:cNvSpPr txBox="1"/>
          <p:nvPr/>
        </p:nvSpPr>
        <p:spPr>
          <a:xfrm>
            <a:off x="7635240" y="3374136"/>
            <a:ext cx="6858000" cy="580644"/>
          </a:xfrm>
          <a:prstGeom prst="rect">
            <a:avLst/>
          </a:prstGeom>
          <a:noFill/>
        </p:spPr>
        <p:txBody>
          <a:bodyPr wrap="square" lIns="0" rIns="0" tIns="0" bIns="0" anchor="t">
            <a:spAutoFit/>
          </a:bodyPr>
          <a:lstStyle/>
          <a:p>
            <a:pPr algn="l">
              <a:spcAft>
                <a:spcPts val="0"/>
              </a:spcAft>
            </a:pPr>
            <a:r>
              <a:rPr sz="1800" b="1">
                <a:solidFill>
                  <a:srgbClr val="223A5A"/>
                </a:solidFill>
                <a:latin typeface="Arial"/>
              </a:rPr>
              <a:t>Blot and weigh:</a:t>
            </a:r>
            <a:r>
              <a:rPr sz="1800" b="0">
                <a:solidFill>
                  <a:srgbClr val="000000"/>
                </a:solidFill>
                <a:latin typeface="Arial"/>
              </a:rPr>
              <a:t> Blot each cylinder gently with a paper towel. Find its mass on a balance. This is the starting mass.</a:t>
            </a:r>
          </a:p>
        </p:txBody>
      </p:sp>
      <p:sp>
        <p:nvSpPr>
          <p:cNvPr id="24" name="Oval 23"/>
          <p:cNvSpPr/>
          <p:nvPr/>
        </p:nvSpPr>
        <p:spPr>
          <a:xfrm>
            <a:off x="7086600" y="3931920"/>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4</a:t>
            </a:r>
          </a:p>
        </p:txBody>
      </p:sp>
      <p:sp>
        <p:nvSpPr>
          <p:cNvPr id="25" name="TextBox 24"/>
          <p:cNvSpPr txBox="1"/>
          <p:nvPr/>
        </p:nvSpPr>
        <p:spPr>
          <a:xfrm>
            <a:off x="7635240" y="4000500"/>
            <a:ext cx="6858000" cy="580644"/>
          </a:xfrm>
          <a:prstGeom prst="rect">
            <a:avLst/>
          </a:prstGeom>
          <a:noFill/>
        </p:spPr>
        <p:txBody>
          <a:bodyPr wrap="square" lIns="0" rIns="0" tIns="0" bIns="0" anchor="t">
            <a:spAutoFit/>
          </a:bodyPr>
          <a:lstStyle/>
          <a:p>
            <a:pPr algn="l">
              <a:spcAft>
                <a:spcPts val="0"/>
              </a:spcAft>
            </a:pPr>
            <a:r>
              <a:rPr sz="1800" b="1">
                <a:solidFill>
                  <a:srgbClr val="223A5A"/>
                </a:solidFill>
                <a:latin typeface="Arial"/>
              </a:rPr>
              <a:t>Leave:</a:t>
            </a:r>
            <a:r>
              <a:rPr sz="1800" b="0">
                <a:solidFill>
                  <a:srgbClr val="000000"/>
                </a:solidFill>
                <a:latin typeface="Arial"/>
              </a:rPr>
              <a:t> Put one cylinder into each tube. Leave them overnight at room temperature.</a:t>
            </a:r>
          </a:p>
        </p:txBody>
      </p:sp>
      <p:sp>
        <p:nvSpPr>
          <p:cNvPr id="26" name="Oval 25"/>
          <p:cNvSpPr/>
          <p:nvPr/>
        </p:nvSpPr>
        <p:spPr>
          <a:xfrm>
            <a:off x="7086600" y="4558283"/>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5</a:t>
            </a:r>
          </a:p>
        </p:txBody>
      </p:sp>
      <p:sp>
        <p:nvSpPr>
          <p:cNvPr id="27" name="TextBox 26"/>
          <p:cNvSpPr txBox="1"/>
          <p:nvPr/>
        </p:nvSpPr>
        <p:spPr>
          <a:xfrm>
            <a:off x="7635240" y="4626864"/>
            <a:ext cx="6858000" cy="580644"/>
          </a:xfrm>
          <a:prstGeom prst="rect">
            <a:avLst/>
          </a:prstGeom>
          <a:noFill/>
        </p:spPr>
        <p:txBody>
          <a:bodyPr wrap="square" lIns="0" rIns="0" tIns="0" bIns="0" anchor="t">
            <a:spAutoFit/>
          </a:bodyPr>
          <a:lstStyle/>
          <a:p>
            <a:pPr algn="l">
              <a:spcAft>
                <a:spcPts val="0"/>
              </a:spcAft>
            </a:pPr>
            <a:r>
              <a:rPr sz="1800" b="1">
                <a:solidFill>
                  <a:srgbClr val="223A5A"/>
                </a:solidFill>
                <a:latin typeface="Arial"/>
              </a:rPr>
              <a:t>Blot and weigh again:</a:t>
            </a:r>
            <a:r>
              <a:rPr sz="1800" b="0">
                <a:solidFill>
                  <a:srgbClr val="000000"/>
                </a:solidFill>
                <a:latin typeface="Arial"/>
              </a:rPr>
              <a:t> Take each cylinder out. Blot it gently in the same way. Find its mass again. This is the final mass.</a:t>
            </a:r>
          </a:p>
        </p:txBody>
      </p:sp>
      <p:sp>
        <p:nvSpPr>
          <p:cNvPr id="28" name="Oval 27"/>
          <p:cNvSpPr/>
          <p:nvPr/>
        </p:nvSpPr>
        <p:spPr>
          <a:xfrm>
            <a:off x="7086600" y="5184647"/>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6</a:t>
            </a:r>
          </a:p>
        </p:txBody>
      </p:sp>
      <p:sp>
        <p:nvSpPr>
          <p:cNvPr id="29" name="TextBox 28"/>
          <p:cNvSpPr txBox="1"/>
          <p:nvPr/>
        </p:nvSpPr>
        <p:spPr>
          <a:xfrm>
            <a:off x="7635240" y="5253227"/>
            <a:ext cx="6858000" cy="580644"/>
          </a:xfrm>
          <a:prstGeom prst="rect">
            <a:avLst/>
          </a:prstGeom>
          <a:noFill/>
        </p:spPr>
        <p:txBody>
          <a:bodyPr wrap="square" lIns="0" rIns="0" tIns="0" bIns="0" anchor="t">
            <a:spAutoFit/>
          </a:bodyPr>
          <a:lstStyle/>
          <a:p>
            <a:pPr algn="l">
              <a:spcAft>
                <a:spcPts val="0"/>
              </a:spcAft>
            </a:pPr>
            <a:r>
              <a:rPr sz="1800" b="1">
                <a:solidFill>
                  <a:srgbClr val="223A5A"/>
                </a:solidFill>
                <a:latin typeface="Arial"/>
              </a:rPr>
              <a:t>Calculate and repeat:</a:t>
            </a:r>
            <a:r>
              <a:rPr sz="1800" b="0">
                <a:solidFill>
                  <a:srgbClr val="000000"/>
                </a:solidFill>
                <a:latin typeface="Arial"/>
              </a:rPr>
              <a:t> Calculate the percentage change in mass. Do three cylinders at each concentration, and find the mean.</a:t>
            </a:r>
          </a:p>
        </p:txBody>
      </p:sp>
      <p:sp>
        <p:nvSpPr>
          <p:cNvPr id="30" name="TextBox 29"/>
          <p:cNvSpPr txBox="1"/>
          <p:nvPr/>
        </p:nvSpPr>
        <p:spPr>
          <a:xfrm>
            <a:off x="7635240" y="5879591"/>
            <a:ext cx="6858000" cy="580644"/>
          </a:xfrm>
          <a:prstGeom prst="rect">
            <a:avLst/>
          </a:prstGeom>
          <a:noFill/>
        </p:spPr>
        <p:txBody>
          <a:bodyPr wrap="square" lIns="0" rIns="0" tIns="0" bIns="0" anchor="t">
            <a:spAutoFit/>
          </a:bodyPr>
          <a:lstStyle/>
          <a:p>
            <a:pPr algn="l">
              <a:spcAft>
                <a:spcPts val="600"/>
              </a:spcAft>
            </a:pPr>
            <a:r>
              <a:rPr sz="1800" b="1">
                <a:solidFill>
                  <a:srgbClr val="009900"/>
                </a:solidFill>
                <a:latin typeface="Arial"/>
              </a:rPr>
              <a:t>Safety: cut onto a tile, away from your fingers. Wipe up spills. Do not eat the potato.</a:t>
            </a:r>
          </a:p>
        </p:txBody>
      </p:sp>
      <p:sp>
        <p:nvSpPr>
          <p:cNvPr id="31" name="Rectangle 30"/>
          <p:cNvSpPr/>
          <p:nvPr/>
        </p:nvSpPr>
        <p:spPr>
          <a:xfrm>
            <a:off x="6858000" y="6629400"/>
            <a:ext cx="7818120" cy="530352"/>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6995160" y="6629400"/>
            <a:ext cx="7543800" cy="530352"/>
          </a:xfrm>
          <a:prstGeom prst="rect">
            <a:avLst/>
          </a:prstGeom>
          <a:noFill/>
        </p:spPr>
        <p:txBody>
          <a:bodyPr wrap="square" lIns="0" rIns="0" tIns="0" bIns="0" anchor="ctr">
            <a:spAutoFit/>
          </a:bodyPr>
          <a:lstStyle/>
          <a:p>
            <a:pPr algn="ctr">
              <a:spcAft>
                <a:spcPts val="600"/>
              </a:spcAft>
            </a:pPr>
            <a:r>
              <a:rPr sz="1600" b="1">
                <a:solidFill>
                  <a:srgbClr val="438FC9"/>
                </a:solidFill>
                <a:latin typeface="Arial"/>
                <a:hlinkClick r:id="rId5"/>
              </a:rPr>
              <a:t>▶ Virtual lab: try the practical online</a:t>
            </a:r>
          </a:p>
        </p:txBody>
      </p:sp>
      <p:sp>
        <p:nvSpPr>
          <p:cNvPr id="33" name="Rectangle 32"/>
          <p:cNvSpPr/>
          <p:nvPr/>
        </p:nvSpPr>
        <p:spPr>
          <a:xfrm>
            <a:off x="6858000" y="7242048"/>
            <a:ext cx="7818120" cy="530352"/>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6995160" y="7242048"/>
            <a:ext cx="7543800" cy="530352"/>
          </a:xfrm>
          <a:prstGeom prst="rect">
            <a:avLst/>
          </a:prstGeom>
          <a:noFill/>
        </p:spPr>
        <p:txBody>
          <a:bodyPr wrap="square" lIns="0" rIns="0" tIns="0" bIns="0" anchor="ctr">
            <a:spAutoFit/>
          </a:bodyPr>
          <a:lstStyle/>
          <a:p>
            <a:pPr algn="ctr">
              <a:spcAft>
                <a:spcPts val="600"/>
              </a:spcAft>
            </a:pPr>
            <a:r>
              <a:rPr sz="1600" b="1">
                <a:solidFill>
                  <a:srgbClr val="438FC9"/>
                </a:solidFill>
                <a:latin typeface="Arial"/>
                <a:hlinkClick r:id="rId3"/>
              </a:rPr>
              <a:t>▶ Online lesson, screen 8: The potato practical: method</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3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3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300"/>
                                        <p:tgtEl>
                                          <p:spTgt spid="2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300"/>
                                        <p:tgtEl>
                                          <p:spTgt spid="2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300"/>
                                        <p:tgtEl>
                                          <p:spTgt spid="2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300"/>
                                        <p:tgtEl>
                                          <p:spTgt spid="2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300"/>
                                        <p:tgtEl>
                                          <p:spTgt spid="2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300"/>
                                        <p:tgtEl>
                                          <p:spTgt spid="2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300"/>
                                        <p:tgtEl>
                                          <p:spTgt spid="2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300"/>
                                        <p:tgtEl>
                                          <p:spTgt spid="2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300"/>
                                        <p:tgtEl>
                                          <p:spTgt spid="2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300"/>
                                        <p:tgtEl>
                                          <p:spTgt spid="29"/>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fade">
                                      <p:cBhvr>
                                        <p:cTn id="55" dur="3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Lst>
  </p:timing>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L9: Osmosis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The potato practical: variables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14</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L9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9 of 12</a:t>
            </a:r>
          </a:p>
        </p:txBody>
      </p:sp>
      <p:sp>
        <p:nvSpPr>
          <p:cNvPr id="10" name="Rectangle 9"/>
          <p:cNvSpPr/>
          <p:nvPr/>
        </p:nvSpPr>
        <p:spPr>
          <a:xfrm>
            <a:off x="548640" y="1508760"/>
            <a:ext cx="58521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585216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55778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The practical</a:t>
            </a:r>
          </a:p>
        </p:txBody>
      </p:sp>
      <p:sp>
        <p:nvSpPr>
          <p:cNvPr id="13" name="Rectangle 12"/>
          <p:cNvSpPr/>
          <p:nvPr/>
        </p:nvSpPr>
        <p:spPr>
          <a:xfrm>
            <a:off x="6675120" y="1508760"/>
            <a:ext cx="800100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675120" y="1508760"/>
            <a:ext cx="800100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812280" y="1508760"/>
            <a:ext cx="772667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Three kinds of variable</a:t>
            </a:r>
          </a:p>
        </p:txBody>
      </p:sp>
      <p:pic>
        <p:nvPicPr>
          <p:cNvPr id="16" name="Picture 15" descr="The potato practical on the bench: a cork borer, scalpel and tile, six boiling tubes of sugar solution from 0.0 to 1.0 mol/dm³ each with a potato cylinder, a measuring cylinder, a paper towel and a balance reading 2.80 g. Tags: I on the tube labels, D on the balance, C on the measuring cylinder."/>
          <p:cNvPicPr>
            <a:picLocks noChangeAspect="1"/>
          </p:cNvPicPr>
          <p:nvPr/>
        </p:nvPicPr>
        <p:blipFill>
          <a:blip r:embed="rId4"/>
          <a:stretch>
            <a:fillRect/>
          </a:stretch>
        </p:blipFill>
        <p:spPr>
          <a:xfrm>
            <a:off x="731520" y="3052381"/>
            <a:ext cx="5486400" cy="3291840"/>
          </a:xfrm>
          <a:prstGeom prst="rect">
            <a:avLst/>
          </a:prstGeom>
        </p:spPr>
      </p:pic>
      <p:sp>
        <p:nvSpPr>
          <p:cNvPr id="17" name="TextBox 16"/>
          <p:cNvSpPr txBox="1"/>
          <p:nvPr/>
        </p:nvSpPr>
        <p:spPr>
          <a:xfrm>
            <a:off x="731520" y="6453949"/>
            <a:ext cx="5486400" cy="277748"/>
          </a:xfrm>
          <a:prstGeom prst="rect">
            <a:avLst/>
          </a:prstGeom>
          <a:noFill/>
        </p:spPr>
        <p:txBody>
          <a:bodyPr wrap="square" lIns="0" rIns="0" tIns="0" bIns="0" anchor="t">
            <a:spAutoFit/>
          </a:bodyPr>
          <a:lstStyle/>
          <a:p>
            <a:pPr algn="ctr">
              <a:spcAft>
                <a:spcPts val="0"/>
              </a:spcAft>
            </a:pPr>
            <a:r>
              <a:rPr sz="1500" b="0">
                <a:solidFill>
                  <a:srgbClr val="5A5A5A"/>
                </a:solidFill>
                <a:latin typeface="Arial"/>
              </a:rPr>
              <a:t>I = independent. D = dependent. C = control.</a:t>
            </a:r>
          </a:p>
        </p:txBody>
      </p:sp>
      <p:sp>
        <p:nvSpPr>
          <p:cNvPr id="18" name="Rounded Rectangle 17"/>
          <p:cNvSpPr/>
          <p:nvPr/>
        </p:nvSpPr>
        <p:spPr>
          <a:xfrm>
            <a:off x="2279468" y="3973312"/>
            <a:ext cx="384048" cy="384048"/>
          </a:xfrm>
          <a:prstGeom prst="roundRect">
            <a:avLst>
              <a:gd name="adj" fmla="val 25000"/>
            </a:avLst>
          </a:prstGeom>
          <a:solidFill>
            <a:srgbClr val="2E7D32"/>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600" b="1">
                <a:solidFill>
                  <a:srgbClr val="FFFFFF"/>
                </a:solidFill>
                <a:latin typeface="Arial"/>
              </a:rPr>
              <a:t>I</a:t>
            </a:r>
          </a:p>
        </p:txBody>
      </p:sp>
      <p:sp>
        <p:nvSpPr>
          <p:cNvPr id="19" name="Rounded Rectangle 18"/>
          <p:cNvSpPr/>
          <p:nvPr/>
        </p:nvSpPr>
        <p:spPr>
          <a:xfrm>
            <a:off x="5022668" y="5799500"/>
            <a:ext cx="384048" cy="384048"/>
          </a:xfrm>
          <a:prstGeom prst="roundRect">
            <a:avLst>
              <a:gd name="adj" fmla="val 25000"/>
            </a:avLst>
          </a:prstGeom>
          <a:solidFill>
            <a:srgbClr val="2E7D32"/>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600" b="1">
                <a:solidFill>
                  <a:srgbClr val="FFFFFF"/>
                </a:solidFill>
                <a:latin typeface="Arial"/>
              </a:rPr>
              <a:t>D</a:t>
            </a:r>
          </a:p>
        </p:txBody>
      </p:sp>
      <p:sp>
        <p:nvSpPr>
          <p:cNvPr id="20" name="Rounded Rectangle 19"/>
          <p:cNvSpPr/>
          <p:nvPr/>
        </p:nvSpPr>
        <p:spPr>
          <a:xfrm>
            <a:off x="4568081" y="3644128"/>
            <a:ext cx="384048" cy="384048"/>
          </a:xfrm>
          <a:prstGeom prst="roundRect">
            <a:avLst>
              <a:gd name="adj" fmla="val 25000"/>
            </a:avLst>
          </a:prstGeom>
          <a:solidFill>
            <a:srgbClr val="2E7D32"/>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600" b="1">
                <a:solidFill>
                  <a:srgbClr val="FFFFFF"/>
                </a:solidFill>
                <a:latin typeface="Arial"/>
              </a:rPr>
              <a:t>C</a:t>
            </a:r>
          </a:p>
        </p:txBody>
      </p:sp>
      <p:sp>
        <p:nvSpPr>
          <p:cNvPr id="21" name="Rectangle 20"/>
          <p:cNvSpPr/>
          <p:nvPr/>
        </p:nvSpPr>
        <p:spPr>
          <a:xfrm>
            <a:off x="6858000" y="2157984"/>
            <a:ext cx="2743200" cy="502920"/>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FFFFFF"/>
                </a:solidFill>
                <a:latin typeface="Arial"/>
              </a:rPr>
              <a:t>Variable</a:t>
            </a:r>
          </a:p>
        </p:txBody>
      </p:sp>
      <p:sp>
        <p:nvSpPr>
          <p:cNvPr id="22" name="Rectangle 21"/>
          <p:cNvSpPr/>
          <p:nvPr/>
        </p:nvSpPr>
        <p:spPr>
          <a:xfrm>
            <a:off x="9601200" y="2157984"/>
            <a:ext cx="4892040" cy="502920"/>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FFFFFF"/>
                </a:solidFill>
                <a:latin typeface="Arial"/>
              </a:rPr>
              <a:t>In this practical</a:t>
            </a:r>
          </a:p>
        </p:txBody>
      </p:sp>
      <p:sp>
        <p:nvSpPr>
          <p:cNvPr id="23" name="Rectangle 22"/>
          <p:cNvSpPr/>
          <p:nvPr/>
        </p:nvSpPr>
        <p:spPr>
          <a:xfrm>
            <a:off x="6858000" y="2660904"/>
            <a:ext cx="2743200" cy="614934"/>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000000"/>
                </a:solidFill>
                <a:latin typeface="Arial"/>
              </a:rPr>
              <a:t>Independent: you change it</a:t>
            </a:r>
          </a:p>
        </p:txBody>
      </p:sp>
      <p:sp>
        <p:nvSpPr>
          <p:cNvPr id="24" name="Rectangle 23"/>
          <p:cNvSpPr/>
          <p:nvPr/>
        </p:nvSpPr>
        <p:spPr>
          <a:xfrm>
            <a:off x="9601200" y="2660904"/>
            <a:ext cx="4892040" cy="614934"/>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the concentration of the sugar (or salt) solution</a:t>
            </a:r>
          </a:p>
        </p:txBody>
      </p:sp>
      <p:sp>
        <p:nvSpPr>
          <p:cNvPr id="25" name="Rectangle 24"/>
          <p:cNvSpPr/>
          <p:nvPr/>
        </p:nvSpPr>
        <p:spPr>
          <a:xfrm>
            <a:off x="6858000" y="3275838"/>
            <a:ext cx="2743200" cy="614934"/>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000000"/>
                </a:solidFill>
                <a:latin typeface="Arial"/>
              </a:rPr>
              <a:t>Dependent: you measure it</a:t>
            </a:r>
          </a:p>
        </p:txBody>
      </p:sp>
      <p:sp>
        <p:nvSpPr>
          <p:cNvPr id="26" name="Rectangle 25"/>
          <p:cNvSpPr/>
          <p:nvPr/>
        </p:nvSpPr>
        <p:spPr>
          <a:xfrm>
            <a:off x="9601200" y="3275838"/>
            <a:ext cx="4892040" cy="614934"/>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the percentage change in mass</a:t>
            </a:r>
          </a:p>
        </p:txBody>
      </p:sp>
      <p:sp>
        <p:nvSpPr>
          <p:cNvPr id="27" name="Rectangle 26"/>
          <p:cNvSpPr/>
          <p:nvPr/>
        </p:nvSpPr>
        <p:spPr>
          <a:xfrm>
            <a:off x="6858000" y="3890772"/>
            <a:ext cx="2743200" cy="614934"/>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000000"/>
                </a:solidFill>
                <a:latin typeface="Arial"/>
              </a:rPr>
              <a:t>Control: you keep it the same</a:t>
            </a:r>
          </a:p>
        </p:txBody>
      </p:sp>
      <p:sp>
        <p:nvSpPr>
          <p:cNvPr id="28" name="Rectangle 27"/>
          <p:cNvSpPr/>
          <p:nvPr/>
        </p:nvSpPr>
        <p:spPr>
          <a:xfrm>
            <a:off x="9601200" y="3890772"/>
            <a:ext cx="4892040" cy="614934"/>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the size of each cylinder (cork borer, 3 cm long)</a:t>
            </a:r>
          </a:p>
        </p:txBody>
      </p:sp>
      <p:sp>
        <p:nvSpPr>
          <p:cNvPr id="29" name="Rectangle 28"/>
          <p:cNvSpPr/>
          <p:nvPr/>
        </p:nvSpPr>
        <p:spPr>
          <a:xfrm>
            <a:off x="6858000" y="4505706"/>
            <a:ext cx="2743200" cy="56692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000000"/>
                </a:solidFill>
                <a:latin typeface="Arial"/>
              </a:rPr>
              <a:t>Control</a:t>
            </a:r>
          </a:p>
        </p:txBody>
      </p:sp>
      <p:sp>
        <p:nvSpPr>
          <p:cNvPr id="30" name="Rectangle 29"/>
          <p:cNvSpPr/>
          <p:nvPr/>
        </p:nvSpPr>
        <p:spPr>
          <a:xfrm>
            <a:off x="9601200" y="4505706"/>
            <a:ext cx="4892040" cy="56692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the volume of solution (10 cm³)</a:t>
            </a:r>
          </a:p>
        </p:txBody>
      </p:sp>
      <p:sp>
        <p:nvSpPr>
          <p:cNvPr id="31" name="Rectangle 30"/>
          <p:cNvSpPr/>
          <p:nvPr/>
        </p:nvSpPr>
        <p:spPr>
          <a:xfrm>
            <a:off x="6858000" y="5072634"/>
            <a:ext cx="2743200" cy="56692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000000"/>
                </a:solidFill>
                <a:latin typeface="Arial"/>
              </a:rPr>
              <a:t>Control</a:t>
            </a:r>
          </a:p>
        </p:txBody>
      </p:sp>
      <p:sp>
        <p:nvSpPr>
          <p:cNvPr id="32" name="Rectangle 31"/>
          <p:cNvSpPr/>
          <p:nvPr/>
        </p:nvSpPr>
        <p:spPr>
          <a:xfrm>
            <a:off x="9601200" y="5072634"/>
            <a:ext cx="4892040" cy="56692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the time (overnight) and the temperature</a:t>
            </a:r>
          </a:p>
        </p:txBody>
      </p:sp>
      <p:sp>
        <p:nvSpPr>
          <p:cNvPr id="33" name="Rectangle 32"/>
          <p:cNvSpPr/>
          <p:nvPr/>
        </p:nvSpPr>
        <p:spPr>
          <a:xfrm>
            <a:off x="6858000" y="5639562"/>
            <a:ext cx="2743200" cy="56692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000000"/>
                </a:solidFill>
                <a:latin typeface="Arial"/>
              </a:rPr>
              <a:t>Control</a:t>
            </a:r>
          </a:p>
        </p:txBody>
      </p:sp>
      <p:sp>
        <p:nvSpPr>
          <p:cNvPr id="34" name="Rectangle 33"/>
          <p:cNvSpPr/>
          <p:nvPr/>
        </p:nvSpPr>
        <p:spPr>
          <a:xfrm>
            <a:off x="9601200" y="5639562"/>
            <a:ext cx="4892040" cy="56692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the same potato, and blotting the same way</a:t>
            </a:r>
          </a:p>
        </p:txBody>
      </p:sp>
      <p:sp>
        <p:nvSpPr>
          <p:cNvPr id="35" name="TextBox 34"/>
          <p:cNvSpPr txBox="1"/>
          <p:nvPr/>
        </p:nvSpPr>
        <p:spPr>
          <a:xfrm>
            <a:off x="6903720" y="6435090"/>
            <a:ext cx="7589520" cy="1245870"/>
          </a:xfrm>
          <a:prstGeom prst="rect">
            <a:avLst/>
          </a:prstGeom>
          <a:noFill/>
        </p:spPr>
        <p:txBody>
          <a:bodyPr wrap="square" lIns="0" rIns="0" tIns="0" bIns="0" anchor="t">
            <a:spAutoFit/>
          </a:bodyPr>
          <a:lstStyle/>
          <a:p>
            <a:pPr algn="l">
              <a:spcAft>
                <a:spcPts val="800"/>
              </a:spcAft>
            </a:pPr>
            <a:r>
              <a:rPr sz="1800" b="1">
                <a:solidFill>
                  <a:srgbClr val="009900"/>
                </a:solidFill>
                <a:latin typeface="Arial"/>
              </a:rPr>
              <a:t>Change only the concentration. Keep everything else the same: a fair test.</a:t>
            </a:r>
          </a:p>
          <a:p>
            <a:pPr algn="l">
              <a:spcAft>
                <a:spcPts val="800"/>
              </a:spcAft>
            </a:pPr>
            <a:r>
              <a:rPr sz="1800" b="1">
                <a:solidFill>
                  <a:srgbClr val="000000"/>
                </a:solidFill>
                <a:latin typeface="Arial"/>
              </a:rPr>
              <a:t>Good results:</a:t>
            </a:r>
            <a:r>
              <a:rPr sz="1800" b="0">
                <a:solidFill>
                  <a:srgbClr val="000000"/>
                </a:solidFill>
                <a:latin typeface="Arial"/>
              </a:rPr>
              <a:t> do three cylinders at each concentration and find the mean.</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3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300"/>
                                        <p:tgtEl>
                                          <p:spTgt spid="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3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300"/>
                                        <p:tgtEl>
                                          <p:spTgt spid="2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300"/>
                                        <p:tgtEl>
                                          <p:spTgt spid="2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300"/>
                                        <p:tgtEl>
                                          <p:spTgt spid="19"/>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300"/>
                                        <p:tgtEl>
                                          <p:spTgt spid="2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300"/>
                                        <p:tgtEl>
                                          <p:spTgt spid="2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300"/>
                                        <p:tgtEl>
                                          <p:spTgt spid="2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fade">
                                      <p:cBhvr>
                                        <p:cTn id="40" dur="300"/>
                                        <p:tgtEl>
                                          <p:spTgt spid="3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300"/>
                                        <p:tgtEl>
                                          <p:spTgt spid="20"/>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fade">
                                      <p:cBhvr>
                                        <p:cTn id="48" dur="300"/>
                                        <p:tgtEl>
                                          <p:spTgt spid="31"/>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300"/>
                                        <p:tgtEl>
                                          <p:spTgt spid="32"/>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fade">
                                      <p:cBhvr>
                                        <p:cTn id="56" dur="300"/>
                                        <p:tgtEl>
                                          <p:spTgt spid="33"/>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fade">
                                      <p:cBhvr>
                                        <p:cTn id="59" dur="300"/>
                                        <p:tgtEl>
                                          <p:spTgt spid="34"/>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35">
                                            <p:txEl>
                                              <p:pRg st="0" end="0"/>
                                            </p:txEl>
                                          </p:spTgt>
                                        </p:tgtEl>
                                        <p:attrNameLst>
                                          <p:attrName>style.visibility</p:attrName>
                                        </p:attrNameLst>
                                      </p:cBhvr>
                                      <p:to>
                                        <p:strVal val="visible"/>
                                      </p:to>
                                    </p:set>
                                    <p:animEffect transition="in" filter="fade">
                                      <p:cBhvr>
                                        <p:cTn id="64" dur="300"/>
                                        <p:tgtEl>
                                          <p:spTgt spid="35">
                                            <p:txEl>
                                              <p:pRg st="0" end="0"/>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35">
                                            <p:txEl>
                                              <p:pRg st="1" end="1"/>
                                            </p:txEl>
                                          </p:spTgt>
                                        </p:tgtEl>
                                        <p:attrNameLst>
                                          <p:attrName>style.visibility</p:attrName>
                                        </p:attrNameLst>
                                      </p:cBhvr>
                                      <p:to>
                                        <p:strVal val="visible"/>
                                      </p:to>
                                    </p:set>
                                    <p:animEffect transition="in" filter="fade">
                                      <p:cBhvr>
                                        <p:cTn id="69" dur="300"/>
                                        <p:tgtEl>
                                          <p:spTgt spid="3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18" grpId="0" animBg="1"/>
      <p:bldP spid="25" grpId="0" animBg="1"/>
      <p:bldP spid="26" grpId="0" animBg="1"/>
      <p:bldP spid="19" grpId="0" animBg="1"/>
      <p:bldP spid="27" grpId="0" animBg="1"/>
      <p:bldP spid="28" grpId="0" animBg="1"/>
      <p:bldP spid="29" grpId="0" animBg="1"/>
      <p:bldP spid="30" grpId="0" animBg="1"/>
      <p:bldP spid="20" grpId="0" animBg="1"/>
      <p:bldP spid="31" grpId="0" animBg="1"/>
      <p:bldP spid="32" grpId="0" animBg="1"/>
      <p:bldP spid="33" grpId="0" animBg="1"/>
      <p:bldP spid="34" grpId="0" animBg="1"/>
      <p:bldP spid="35" grpId="0" build="p"/>
    </p:bldLst>
  </p:timing>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L9: Osmosis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Percentage change in mass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15</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L9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10 of 12</a:t>
            </a:r>
          </a:p>
        </p:txBody>
      </p:sp>
      <p:sp>
        <p:nvSpPr>
          <p:cNvPr id="10" name="Rectangle 9"/>
          <p:cNvSpPr/>
          <p:nvPr/>
        </p:nvSpPr>
        <p:spPr>
          <a:xfrm>
            <a:off x="548640" y="1508760"/>
            <a:ext cx="84124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41248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8138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Table 1: one cylinder at each concentration</a:t>
            </a:r>
          </a:p>
        </p:txBody>
      </p:sp>
      <p:sp>
        <p:nvSpPr>
          <p:cNvPr id="13" name="Rectangle 12"/>
          <p:cNvSpPr/>
          <p:nvPr/>
        </p:nvSpPr>
        <p:spPr>
          <a:xfrm>
            <a:off x="5394959" y="2935224"/>
            <a:ext cx="1600200"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995159" y="2935224"/>
            <a:ext cx="1783080"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394959" y="3575304"/>
            <a:ext cx="1600200"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995159" y="3575304"/>
            <a:ext cx="1783080"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394959" y="4215383"/>
            <a:ext cx="1600200"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6995159" y="4215383"/>
            <a:ext cx="1783080"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394959" y="4855464"/>
            <a:ext cx="1600200"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6995159" y="4855464"/>
            <a:ext cx="1783080"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5394959" y="5495544"/>
            <a:ext cx="1600200"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6995159" y="5495544"/>
            <a:ext cx="1783080"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5394959" y="6135624"/>
            <a:ext cx="1600200"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6995159" y="6135624"/>
            <a:ext cx="1783080"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731520" y="2157984"/>
            <a:ext cx="1874519" cy="777240"/>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800" b="1">
                <a:solidFill>
                  <a:srgbClr val="FFFFFF"/>
                </a:solidFill>
                <a:latin typeface="Arial"/>
              </a:rPr>
              <a:t>Concentration (mol/dm³)</a:t>
            </a:r>
          </a:p>
        </p:txBody>
      </p:sp>
      <p:sp>
        <p:nvSpPr>
          <p:cNvPr id="26" name="Rectangle 25"/>
          <p:cNvSpPr/>
          <p:nvPr/>
        </p:nvSpPr>
        <p:spPr>
          <a:xfrm>
            <a:off x="2606039" y="2157984"/>
            <a:ext cx="1463040" cy="777240"/>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800" b="1">
                <a:solidFill>
                  <a:srgbClr val="FFFFFF"/>
                </a:solidFill>
                <a:latin typeface="Arial"/>
              </a:rPr>
              <a:t>Starting mass (g)</a:t>
            </a:r>
          </a:p>
        </p:txBody>
      </p:sp>
      <p:sp>
        <p:nvSpPr>
          <p:cNvPr id="27" name="Rectangle 26"/>
          <p:cNvSpPr/>
          <p:nvPr/>
        </p:nvSpPr>
        <p:spPr>
          <a:xfrm>
            <a:off x="4069079" y="2157984"/>
            <a:ext cx="1325880" cy="777240"/>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800" b="1">
                <a:solidFill>
                  <a:srgbClr val="FFFFFF"/>
                </a:solidFill>
                <a:latin typeface="Arial"/>
              </a:rPr>
              <a:t>Final mass (g)</a:t>
            </a:r>
          </a:p>
        </p:txBody>
      </p:sp>
      <p:sp>
        <p:nvSpPr>
          <p:cNvPr id="28" name="Rectangle 27"/>
          <p:cNvSpPr/>
          <p:nvPr/>
        </p:nvSpPr>
        <p:spPr>
          <a:xfrm>
            <a:off x="5394959" y="2157984"/>
            <a:ext cx="1600200" cy="777240"/>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800" b="1">
                <a:solidFill>
                  <a:srgbClr val="FFFFFF"/>
                </a:solidFill>
                <a:latin typeface="Arial"/>
              </a:rPr>
              <a:t>Change in mass (g)</a:t>
            </a:r>
          </a:p>
        </p:txBody>
      </p:sp>
      <p:sp>
        <p:nvSpPr>
          <p:cNvPr id="29" name="Rectangle 28"/>
          <p:cNvSpPr/>
          <p:nvPr/>
        </p:nvSpPr>
        <p:spPr>
          <a:xfrm>
            <a:off x="6995159" y="2157984"/>
            <a:ext cx="1783080" cy="777240"/>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800" b="1">
                <a:solidFill>
                  <a:srgbClr val="FFFFFF"/>
                </a:solidFill>
                <a:latin typeface="Arial"/>
              </a:rPr>
              <a:t>% change in mass</a:t>
            </a:r>
          </a:p>
        </p:txBody>
      </p:sp>
      <p:sp>
        <p:nvSpPr>
          <p:cNvPr id="30" name="Rectangle 29"/>
          <p:cNvSpPr/>
          <p:nvPr/>
        </p:nvSpPr>
        <p:spPr>
          <a:xfrm>
            <a:off x="731520" y="2935224"/>
            <a:ext cx="1874519"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900" b="1">
                <a:solidFill>
                  <a:srgbClr val="000000"/>
                </a:solidFill>
                <a:latin typeface="Arial"/>
              </a:rPr>
              <a:t>0.0</a:t>
            </a:r>
          </a:p>
        </p:txBody>
      </p:sp>
      <p:sp>
        <p:nvSpPr>
          <p:cNvPr id="31" name="Rectangle 30"/>
          <p:cNvSpPr/>
          <p:nvPr/>
        </p:nvSpPr>
        <p:spPr>
          <a:xfrm>
            <a:off x="2606039" y="2935224"/>
            <a:ext cx="1463040"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900" b="0">
                <a:solidFill>
                  <a:srgbClr val="000000"/>
                </a:solidFill>
                <a:latin typeface="Arial"/>
              </a:rPr>
              <a:t>2.50</a:t>
            </a:r>
          </a:p>
        </p:txBody>
      </p:sp>
      <p:sp>
        <p:nvSpPr>
          <p:cNvPr id="32" name="Rectangle 31"/>
          <p:cNvSpPr/>
          <p:nvPr/>
        </p:nvSpPr>
        <p:spPr>
          <a:xfrm>
            <a:off x="4069079" y="2935224"/>
            <a:ext cx="1325880"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900" b="0">
                <a:solidFill>
                  <a:srgbClr val="000000"/>
                </a:solidFill>
                <a:latin typeface="Arial"/>
              </a:rPr>
              <a:t>2.80</a:t>
            </a:r>
          </a:p>
        </p:txBody>
      </p:sp>
      <p:sp>
        <p:nvSpPr>
          <p:cNvPr id="33" name="Rectangle 32"/>
          <p:cNvSpPr/>
          <p:nvPr/>
        </p:nvSpPr>
        <p:spPr>
          <a:xfrm>
            <a:off x="5394959" y="2935224"/>
            <a:ext cx="1600200"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900" b="0">
                <a:solidFill>
                  <a:srgbClr val="000000"/>
                </a:solidFill>
                <a:latin typeface="Arial"/>
              </a:rPr>
              <a:t>+0.30</a:t>
            </a:r>
          </a:p>
        </p:txBody>
      </p:sp>
      <p:sp>
        <p:nvSpPr>
          <p:cNvPr id="34" name="Rectangle 33"/>
          <p:cNvSpPr/>
          <p:nvPr/>
        </p:nvSpPr>
        <p:spPr>
          <a:xfrm>
            <a:off x="6995159" y="2935224"/>
            <a:ext cx="1783080"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900" b="1">
                <a:solidFill>
                  <a:srgbClr val="223A5A"/>
                </a:solidFill>
                <a:latin typeface="Arial"/>
              </a:rPr>
              <a:t>+12</a:t>
            </a:r>
          </a:p>
        </p:txBody>
      </p:sp>
      <p:sp>
        <p:nvSpPr>
          <p:cNvPr id="35" name="Rectangle 34"/>
          <p:cNvSpPr/>
          <p:nvPr/>
        </p:nvSpPr>
        <p:spPr>
          <a:xfrm>
            <a:off x="731520" y="3575304"/>
            <a:ext cx="1874519"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900" b="1">
                <a:solidFill>
                  <a:srgbClr val="000000"/>
                </a:solidFill>
                <a:latin typeface="Arial"/>
              </a:rPr>
              <a:t>0.2</a:t>
            </a:r>
          </a:p>
        </p:txBody>
      </p:sp>
      <p:sp>
        <p:nvSpPr>
          <p:cNvPr id="36" name="Rectangle 35"/>
          <p:cNvSpPr/>
          <p:nvPr/>
        </p:nvSpPr>
        <p:spPr>
          <a:xfrm>
            <a:off x="2606039" y="3575304"/>
            <a:ext cx="1463040"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900" b="0">
                <a:solidFill>
                  <a:srgbClr val="000000"/>
                </a:solidFill>
                <a:latin typeface="Arial"/>
              </a:rPr>
              <a:t>2.40</a:t>
            </a:r>
          </a:p>
        </p:txBody>
      </p:sp>
      <p:sp>
        <p:nvSpPr>
          <p:cNvPr id="37" name="Rectangle 36"/>
          <p:cNvSpPr/>
          <p:nvPr/>
        </p:nvSpPr>
        <p:spPr>
          <a:xfrm>
            <a:off x="4069079" y="3575304"/>
            <a:ext cx="1325880"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900" b="0">
                <a:solidFill>
                  <a:srgbClr val="000000"/>
                </a:solidFill>
                <a:latin typeface="Arial"/>
              </a:rPr>
              <a:t>2.52</a:t>
            </a:r>
          </a:p>
        </p:txBody>
      </p:sp>
      <p:sp>
        <p:nvSpPr>
          <p:cNvPr id="38" name="Rectangle 37"/>
          <p:cNvSpPr/>
          <p:nvPr/>
        </p:nvSpPr>
        <p:spPr>
          <a:xfrm>
            <a:off x="5394959" y="3575304"/>
            <a:ext cx="1600200"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900" b="0">
                <a:solidFill>
                  <a:srgbClr val="000000"/>
                </a:solidFill>
                <a:latin typeface="Arial"/>
              </a:rPr>
              <a:t>+0.12</a:t>
            </a:r>
          </a:p>
        </p:txBody>
      </p:sp>
      <p:sp>
        <p:nvSpPr>
          <p:cNvPr id="39" name="Rectangle 38"/>
          <p:cNvSpPr/>
          <p:nvPr/>
        </p:nvSpPr>
        <p:spPr>
          <a:xfrm>
            <a:off x="6995159" y="3575304"/>
            <a:ext cx="1783080"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900" b="1">
                <a:solidFill>
                  <a:srgbClr val="223A5A"/>
                </a:solidFill>
                <a:latin typeface="Arial"/>
              </a:rPr>
              <a:t>+5</a:t>
            </a:r>
          </a:p>
        </p:txBody>
      </p:sp>
      <p:sp>
        <p:nvSpPr>
          <p:cNvPr id="40" name="Rectangle 39"/>
          <p:cNvSpPr/>
          <p:nvPr/>
        </p:nvSpPr>
        <p:spPr>
          <a:xfrm>
            <a:off x="731520" y="4215384"/>
            <a:ext cx="1874519"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900" b="1">
                <a:solidFill>
                  <a:srgbClr val="000000"/>
                </a:solidFill>
                <a:latin typeface="Arial"/>
              </a:rPr>
              <a:t>0.4</a:t>
            </a:r>
          </a:p>
        </p:txBody>
      </p:sp>
      <p:sp>
        <p:nvSpPr>
          <p:cNvPr id="41" name="Rectangle 40"/>
          <p:cNvSpPr/>
          <p:nvPr/>
        </p:nvSpPr>
        <p:spPr>
          <a:xfrm>
            <a:off x="2606039" y="4215384"/>
            <a:ext cx="1463040"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900" b="0">
                <a:solidFill>
                  <a:srgbClr val="000000"/>
                </a:solidFill>
                <a:latin typeface="Arial"/>
              </a:rPr>
              <a:t>2.25</a:t>
            </a:r>
          </a:p>
        </p:txBody>
      </p:sp>
      <p:sp>
        <p:nvSpPr>
          <p:cNvPr id="42" name="Rectangle 41"/>
          <p:cNvSpPr/>
          <p:nvPr/>
        </p:nvSpPr>
        <p:spPr>
          <a:xfrm>
            <a:off x="4069079" y="4215384"/>
            <a:ext cx="1325880"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900" b="0">
                <a:solidFill>
                  <a:srgbClr val="000000"/>
                </a:solidFill>
                <a:latin typeface="Arial"/>
              </a:rPr>
              <a:t>2.16</a:t>
            </a:r>
          </a:p>
        </p:txBody>
      </p:sp>
      <p:sp>
        <p:nvSpPr>
          <p:cNvPr id="43" name="Rectangle 42"/>
          <p:cNvSpPr/>
          <p:nvPr/>
        </p:nvSpPr>
        <p:spPr>
          <a:xfrm>
            <a:off x="5394959" y="4215384"/>
            <a:ext cx="1600200"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900" b="0">
                <a:solidFill>
                  <a:srgbClr val="000000"/>
                </a:solidFill>
                <a:latin typeface="Arial"/>
              </a:rPr>
              <a:t>−0.09</a:t>
            </a:r>
          </a:p>
        </p:txBody>
      </p:sp>
      <p:sp>
        <p:nvSpPr>
          <p:cNvPr id="44" name="Rectangle 43"/>
          <p:cNvSpPr/>
          <p:nvPr/>
        </p:nvSpPr>
        <p:spPr>
          <a:xfrm>
            <a:off x="6995159" y="4215384"/>
            <a:ext cx="1783080"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900" b="1">
                <a:solidFill>
                  <a:srgbClr val="223A5A"/>
                </a:solidFill>
                <a:latin typeface="Arial"/>
              </a:rPr>
              <a:t>−4</a:t>
            </a:r>
          </a:p>
        </p:txBody>
      </p:sp>
      <p:sp>
        <p:nvSpPr>
          <p:cNvPr id="45" name="Rectangle 44"/>
          <p:cNvSpPr/>
          <p:nvPr/>
        </p:nvSpPr>
        <p:spPr>
          <a:xfrm>
            <a:off x="731520" y="4855464"/>
            <a:ext cx="1874519"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900" b="1">
                <a:solidFill>
                  <a:srgbClr val="000000"/>
                </a:solidFill>
                <a:latin typeface="Arial"/>
              </a:rPr>
              <a:t>0.6</a:t>
            </a:r>
          </a:p>
        </p:txBody>
      </p:sp>
      <p:sp>
        <p:nvSpPr>
          <p:cNvPr id="46" name="Rectangle 45"/>
          <p:cNvSpPr/>
          <p:nvPr/>
        </p:nvSpPr>
        <p:spPr>
          <a:xfrm>
            <a:off x="2606039" y="4855464"/>
            <a:ext cx="1463040"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900" b="0">
                <a:solidFill>
                  <a:srgbClr val="000000"/>
                </a:solidFill>
                <a:latin typeface="Arial"/>
              </a:rPr>
              <a:t>2.00</a:t>
            </a:r>
          </a:p>
        </p:txBody>
      </p:sp>
      <p:sp>
        <p:nvSpPr>
          <p:cNvPr id="47" name="Rectangle 46"/>
          <p:cNvSpPr/>
          <p:nvPr/>
        </p:nvSpPr>
        <p:spPr>
          <a:xfrm>
            <a:off x="4069079" y="4855464"/>
            <a:ext cx="1325880"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900" b="0">
                <a:solidFill>
                  <a:srgbClr val="000000"/>
                </a:solidFill>
                <a:latin typeface="Arial"/>
              </a:rPr>
              <a:t>1.70</a:t>
            </a:r>
          </a:p>
        </p:txBody>
      </p:sp>
      <p:sp>
        <p:nvSpPr>
          <p:cNvPr id="48" name="Rectangle 47"/>
          <p:cNvSpPr/>
          <p:nvPr/>
        </p:nvSpPr>
        <p:spPr>
          <a:xfrm>
            <a:off x="5394959" y="4855464"/>
            <a:ext cx="1600200"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900" b="0">
                <a:solidFill>
                  <a:srgbClr val="000000"/>
                </a:solidFill>
                <a:latin typeface="Arial"/>
              </a:rPr>
              <a:t>−0.30</a:t>
            </a:r>
          </a:p>
        </p:txBody>
      </p:sp>
      <p:sp>
        <p:nvSpPr>
          <p:cNvPr id="49" name="Rectangle 48"/>
          <p:cNvSpPr/>
          <p:nvPr/>
        </p:nvSpPr>
        <p:spPr>
          <a:xfrm>
            <a:off x="6995159" y="4855464"/>
            <a:ext cx="1783080"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900" b="1">
                <a:solidFill>
                  <a:srgbClr val="223A5A"/>
                </a:solidFill>
                <a:latin typeface="Arial"/>
              </a:rPr>
              <a:t>−15</a:t>
            </a:r>
          </a:p>
        </p:txBody>
      </p:sp>
      <p:sp>
        <p:nvSpPr>
          <p:cNvPr id="50" name="Rectangle 49"/>
          <p:cNvSpPr/>
          <p:nvPr/>
        </p:nvSpPr>
        <p:spPr>
          <a:xfrm>
            <a:off x="731520" y="5495544"/>
            <a:ext cx="1874519"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900" b="1">
                <a:solidFill>
                  <a:srgbClr val="000000"/>
                </a:solidFill>
                <a:latin typeface="Arial"/>
              </a:rPr>
              <a:t>0.8</a:t>
            </a:r>
          </a:p>
        </p:txBody>
      </p:sp>
      <p:sp>
        <p:nvSpPr>
          <p:cNvPr id="51" name="Rectangle 50"/>
          <p:cNvSpPr/>
          <p:nvPr/>
        </p:nvSpPr>
        <p:spPr>
          <a:xfrm>
            <a:off x="2606039" y="5495544"/>
            <a:ext cx="1463040"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900" b="0">
                <a:solidFill>
                  <a:srgbClr val="000000"/>
                </a:solidFill>
                <a:latin typeface="Arial"/>
              </a:rPr>
              <a:t>3.00</a:t>
            </a:r>
          </a:p>
        </p:txBody>
      </p:sp>
      <p:sp>
        <p:nvSpPr>
          <p:cNvPr id="52" name="Rectangle 51"/>
          <p:cNvSpPr/>
          <p:nvPr/>
        </p:nvSpPr>
        <p:spPr>
          <a:xfrm>
            <a:off x="4069079" y="5495544"/>
            <a:ext cx="1325880"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900" b="0">
                <a:solidFill>
                  <a:srgbClr val="000000"/>
                </a:solidFill>
                <a:latin typeface="Arial"/>
              </a:rPr>
              <a:t>2.46</a:t>
            </a:r>
          </a:p>
        </p:txBody>
      </p:sp>
      <p:sp>
        <p:nvSpPr>
          <p:cNvPr id="53" name="Rectangle 52"/>
          <p:cNvSpPr/>
          <p:nvPr/>
        </p:nvSpPr>
        <p:spPr>
          <a:xfrm>
            <a:off x="5394959" y="5495544"/>
            <a:ext cx="1600200"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900" b="0">
                <a:solidFill>
                  <a:srgbClr val="000000"/>
                </a:solidFill>
                <a:latin typeface="Arial"/>
              </a:rPr>
              <a:t>−0.54</a:t>
            </a:r>
          </a:p>
        </p:txBody>
      </p:sp>
      <p:sp>
        <p:nvSpPr>
          <p:cNvPr id="54" name="Rectangle 53"/>
          <p:cNvSpPr/>
          <p:nvPr/>
        </p:nvSpPr>
        <p:spPr>
          <a:xfrm>
            <a:off x="6995159" y="5495544"/>
            <a:ext cx="1783080"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900" b="1">
                <a:solidFill>
                  <a:srgbClr val="223A5A"/>
                </a:solidFill>
                <a:latin typeface="Arial"/>
              </a:rPr>
              <a:t>−18</a:t>
            </a:r>
          </a:p>
        </p:txBody>
      </p:sp>
      <p:sp>
        <p:nvSpPr>
          <p:cNvPr id="55" name="Rectangle 54"/>
          <p:cNvSpPr/>
          <p:nvPr/>
        </p:nvSpPr>
        <p:spPr>
          <a:xfrm>
            <a:off x="731520" y="6135624"/>
            <a:ext cx="1874519"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900" b="1">
                <a:solidFill>
                  <a:srgbClr val="000000"/>
                </a:solidFill>
                <a:latin typeface="Arial"/>
              </a:rPr>
              <a:t>1.0</a:t>
            </a:r>
          </a:p>
        </p:txBody>
      </p:sp>
      <p:sp>
        <p:nvSpPr>
          <p:cNvPr id="56" name="Rectangle 55"/>
          <p:cNvSpPr/>
          <p:nvPr/>
        </p:nvSpPr>
        <p:spPr>
          <a:xfrm>
            <a:off x="2606039" y="6135624"/>
            <a:ext cx="1463040"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900" b="0">
                <a:solidFill>
                  <a:srgbClr val="000000"/>
                </a:solidFill>
                <a:latin typeface="Arial"/>
              </a:rPr>
              <a:t>2.40</a:t>
            </a:r>
          </a:p>
        </p:txBody>
      </p:sp>
      <p:sp>
        <p:nvSpPr>
          <p:cNvPr id="57" name="Rectangle 56"/>
          <p:cNvSpPr/>
          <p:nvPr/>
        </p:nvSpPr>
        <p:spPr>
          <a:xfrm>
            <a:off x="4069079" y="6135624"/>
            <a:ext cx="1325880"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900" b="0">
                <a:solidFill>
                  <a:srgbClr val="000000"/>
                </a:solidFill>
                <a:latin typeface="Arial"/>
              </a:rPr>
              <a:t>1.92</a:t>
            </a:r>
          </a:p>
        </p:txBody>
      </p:sp>
      <p:sp>
        <p:nvSpPr>
          <p:cNvPr id="58" name="Rectangle 57"/>
          <p:cNvSpPr/>
          <p:nvPr/>
        </p:nvSpPr>
        <p:spPr>
          <a:xfrm>
            <a:off x="5394959" y="6135624"/>
            <a:ext cx="1600200"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900" b="0">
                <a:solidFill>
                  <a:srgbClr val="000000"/>
                </a:solidFill>
                <a:latin typeface="Arial"/>
              </a:rPr>
              <a:t>−0.48</a:t>
            </a:r>
          </a:p>
        </p:txBody>
      </p:sp>
      <p:sp>
        <p:nvSpPr>
          <p:cNvPr id="59" name="Rectangle 58"/>
          <p:cNvSpPr/>
          <p:nvPr/>
        </p:nvSpPr>
        <p:spPr>
          <a:xfrm>
            <a:off x="6995159" y="6135624"/>
            <a:ext cx="1783080"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900" b="1">
                <a:solidFill>
                  <a:srgbClr val="223A5A"/>
                </a:solidFill>
                <a:latin typeface="Arial"/>
              </a:rPr>
              <a:t>−20</a:t>
            </a:r>
          </a:p>
        </p:txBody>
      </p:sp>
      <p:sp>
        <p:nvSpPr>
          <p:cNvPr id="60" name="TextBox 59"/>
          <p:cNvSpPr txBox="1"/>
          <p:nvPr/>
        </p:nvSpPr>
        <p:spPr>
          <a:xfrm>
            <a:off x="731520" y="6958584"/>
            <a:ext cx="8046720" cy="640080"/>
          </a:xfrm>
          <a:prstGeom prst="rect">
            <a:avLst/>
          </a:prstGeom>
          <a:noFill/>
        </p:spPr>
        <p:txBody>
          <a:bodyPr wrap="square" lIns="0" rIns="0" tIns="0" bIns="0" anchor="t">
            <a:spAutoFit/>
          </a:bodyPr>
          <a:lstStyle/>
          <a:p>
            <a:pPr algn="ctr">
              <a:spcAft>
                <a:spcPts val="600"/>
              </a:spcAft>
            </a:pPr>
            <a:r>
              <a:rPr sz="1600" b="0">
                <a:solidFill>
                  <a:srgbClr val="5A5A5A"/>
                </a:solidFill>
                <a:latin typeface="Arial"/>
              </a:rPr>
              <a:t>A + means a gain in mass: water moved in. A − means a loss: water moved out.</a:t>
            </a:r>
          </a:p>
        </p:txBody>
      </p:sp>
      <p:sp>
        <p:nvSpPr>
          <p:cNvPr id="61" name="Rectangle 60"/>
          <p:cNvSpPr/>
          <p:nvPr/>
        </p:nvSpPr>
        <p:spPr>
          <a:xfrm>
            <a:off x="9235440" y="1508760"/>
            <a:ext cx="5440680" cy="388620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2" name="Rectangle 61"/>
          <p:cNvSpPr/>
          <p:nvPr/>
        </p:nvSpPr>
        <p:spPr>
          <a:xfrm>
            <a:off x="9235440" y="1508760"/>
            <a:ext cx="544068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3" name="TextBox 62"/>
          <p:cNvSpPr txBox="1"/>
          <p:nvPr/>
        </p:nvSpPr>
        <p:spPr>
          <a:xfrm>
            <a:off x="9372600" y="1508760"/>
            <a:ext cx="516636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Calculating it</a:t>
            </a:r>
          </a:p>
        </p:txBody>
      </p:sp>
      <p:sp>
        <p:nvSpPr>
          <p:cNvPr id="64" name="TextBox 63"/>
          <p:cNvSpPr txBox="1"/>
          <p:nvPr/>
        </p:nvSpPr>
        <p:spPr>
          <a:xfrm>
            <a:off x="9436608" y="2139696"/>
            <a:ext cx="5120640" cy="3154680"/>
          </a:xfrm>
          <a:prstGeom prst="rect">
            <a:avLst/>
          </a:prstGeom>
          <a:noFill/>
        </p:spPr>
        <p:txBody>
          <a:bodyPr wrap="square" lIns="0" rIns="0" tIns="0" bIns="0" anchor="t">
            <a:spAutoFit/>
          </a:bodyPr>
          <a:lstStyle/>
          <a:p>
            <a:pPr algn="l">
              <a:spcAft>
                <a:spcPts val="800"/>
              </a:spcAft>
            </a:pPr>
            <a:r>
              <a:rPr sz="1700" b="1">
                <a:solidFill>
                  <a:srgbClr val="000000"/>
                </a:solidFill>
                <a:latin typeface="Arial"/>
              </a:rPr>
              <a:t>percentage change in mass = (final mass − starting mass) ÷ starting mass × 100</a:t>
            </a:r>
          </a:p>
          <a:p>
            <a:pPr algn="l">
              <a:spcAft>
                <a:spcPts val="800"/>
              </a:spcAft>
            </a:pPr>
            <a:r>
              <a:rPr sz="1700" b="0">
                <a:solidFill>
                  <a:srgbClr val="000000"/>
                </a:solidFill>
                <a:latin typeface="Arial"/>
              </a:rPr>
              <a:t>Example 1, 0.0 mol/dm³: (2.80 − 2.50) ÷ 2.50 × 100 = </a:t>
            </a:r>
            <a:r>
              <a:rPr sz="1700" b="1">
                <a:solidFill>
                  <a:srgbClr val="000000"/>
                </a:solidFill>
                <a:latin typeface="Arial"/>
              </a:rPr>
              <a:t>+12 %</a:t>
            </a:r>
          </a:p>
          <a:p>
            <a:pPr algn="l">
              <a:spcAft>
                <a:spcPts val="800"/>
              </a:spcAft>
            </a:pPr>
            <a:r>
              <a:rPr sz="1700" b="0">
                <a:solidFill>
                  <a:srgbClr val="000000"/>
                </a:solidFill>
                <a:latin typeface="Arial"/>
              </a:rPr>
              <a:t>Example 2, 0.6 mol/dm³: (1.70 − 2.00) ÷ 2.00 × 100 = </a:t>
            </a:r>
            <a:r>
              <a:rPr sz="1700" b="1">
                <a:solidFill>
                  <a:srgbClr val="000000"/>
                </a:solidFill>
                <a:latin typeface="Arial"/>
              </a:rPr>
              <a:t>−15 %</a:t>
            </a:r>
          </a:p>
          <a:p>
            <a:pPr algn="l">
              <a:spcAft>
                <a:spcPts val="800"/>
              </a:spcAft>
            </a:pPr>
            <a:r>
              <a:rPr sz="1700" b="1">
                <a:solidFill>
                  <a:srgbClr val="009900"/>
                </a:solidFill>
                <a:latin typeface="Arial"/>
              </a:rPr>
              <a:t>Check: the dilute solution gives a gain; the concentrated one gives a loss.</a:t>
            </a:r>
          </a:p>
          <a:p>
            <a:pPr algn="l">
              <a:spcAft>
                <a:spcPts val="800"/>
              </a:spcAft>
            </a:pPr>
            <a:r>
              <a:rPr sz="1700" b="1">
                <a:solidFill>
                  <a:srgbClr val="000000"/>
                </a:solidFill>
                <a:latin typeface="Arial"/>
              </a:rPr>
              <a:t>Rate of water uptake</a:t>
            </a:r>
            <a:r>
              <a:rPr sz="1700" b="0">
                <a:solidFill>
                  <a:srgbClr val="000000"/>
                </a:solidFill>
                <a:latin typeface="Arial"/>
              </a:rPr>
              <a:t> = gain in mass ÷ time, in g per hour.</a:t>
            </a:r>
          </a:p>
        </p:txBody>
      </p:sp>
      <p:sp>
        <p:nvSpPr>
          <p:cNvPr id="65" name="Rectangle 64"/>
          <p:cNvSpPr/>
          <p:nvPr/>
        </p:nvSpPr>
        <p:spPr>
          <a:xfrm>
            <a:off x="9235440" y="5532120"/>
            <a:ext cx="5440680" cy="224028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6" name="Rectangle 65"/>
          <p:cNvSpPr/>
          <p:nvPr/>
        </p:nvSpPr>
        <p:spPr>
          <a:xfrm>
            <a:off x="9235440" y="5532120"/>
            <a:ext cx="54406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7" name="TextBox 66"/>
          <p:cNvSpPr txBox="1"/>
          <p:nvPr/>
        </p:nvSpPr>
        <p:spPr>
          <a:xfrm>
            <a:off x="9372600" y="5532120"/>
            <a:ext cx="516636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Why a percentage?</a:t>
            </a:r>
          </a:p>
        </p:txBody>
      </p:sp>
      <p:pic>
        <p:nvPicPr>
          <p:cNvPr id="68" name="Picture 67" descr="Why a percentage?."/>
          <p:cNvPicPr>
            <a:picLocks noChangeAspect="1"/>
          </p:cNvPicPr>
          <p:nvPr/>
        </p:nvPicPr>
        <p:blipFill>
          <a:blip r:embed="rId4"/>
          <a:stretch>
            <a:fillRect/>
          </a:stretch>
        </p:blipFill>
        <p:spPr>
          <a:xfrm>
            <a:off x="9372600" y="6140196"/>
            <a:ext cx="3017520" cy="1508760"/>
          </a:xfrm>
          <a:prstGeom prst="rect">
            <a:avLst/>
          </a:prstGeom>
        </p:spPr>
      </p:pic>
      <p:sp>
        <p:nvSpPr>
          <p:cNvPr id="69" name="TextBox 68"/>
          <p:cNvSpPr txBox="1"/>
          <p:nvPr/>
        </p:nvSpPr>
        <p:spPr>
          <a:xfrm>
            <a:off x="12435840" y="6108192"/>
            <a:ext cx="2148840" cy="1572768"/>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The cylinders start with different masses. A percentage lets you compare them fairly.</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300"/>
                                        <p:tgtEl>
                                          <p:spTgt spid="3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300"/>
                                        <p:tgtEl>
                                          <p:spTgt spid="3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300"/>
                                        <p:tgtEl>
                                          <p:spTgt spid="4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fade">
                                      <p:cBhvr>
                                        <p:cTn id="16" dur="300"/>
                                        <p:tgtEl>
                                          <p:spTgt spid="4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fade">
                                      <p:cBhvr>
                                        <p:cTn id="19" dur="300"/>
                                        <p:tgtEl>
                                          <p:spTgt spid="5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fade">
                                      <p:cBhvr>
                                        <p:cTn id="22" dur="300"/>
                                        <p:tgtEl>
                                          <p:spTgt spid="5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300"/>
                                        <p:tgtEl>
                                          <p:spTgt spid="3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fade">
                                      <p:cBhvr>
                                        <p:cTn id="30" dur="300"/>
                                        <p:tgtEl>
                                          <p:spTgt spid="3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300"/>
                                        <p:tgtEl>
                                          <p:spTgt spid="4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fade">
                                      <p:cBhvr>
                                        <p:cTn id="36" dur="300"/>
                                        <p:tgtEl>
                                          <p:spTgt spid="4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4"/>
                                        </p:tgtEl>
                                        <p:attrNameLst>
                                          <p:attrName>style.visibility</p:attrName>
                                        </p:attrNameLst>
                                      </p:cBhvr>
                                      <p:to>
                                        <p:strVal val="visible"/>
                                      </p:to>
                                    </p:set>
                                    <p:animEffect transition="in" filter="fade">
                                      <p:cBhvr>
                                        <p:cTn id="39" dur="300"/>
                                        <p:tgtEl>
                                          <p:spTgt spid="5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59"/>
                                        </p:tgtEl>
                                        <p:attrNameLst>
                                          <p:attrName>style.visibility</p:attrName>
                                        </p:attrNameLst>
                                      </p:cBhvr>
                                      <p:to>
                                        <p:strVal val="visible"/>
                                      </p:to>
                                    </p:set>
                                    <p:animEffect transition="in" filter="fade">
                                      <p:cBhvr>
                                        <p:cTn id="42" dur="300"/>
                                        <p:tgtEl>
                                          <p:spTgt spid="5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4">
                                            <p:txEl>
                                              <p:pRg st="1" end="1"/>
                                            </p:txEl>
                                          </p:spTgt>
                                        </p:tgtEl>
                                        <p:attrNameLst>
                                          <p:attrName>style.visibility</p:attrName>
                                        </p:attrNameLst>
                                      </p:cBhvr>
                                      <p:to>
                                        <p:strVal val="visible"/>
                                      </p:to>
                                    </p:set>
                                    <p:animEffect transition="in" filter="fade">
                                      <p:cBhvr>
                                        <p:cTn id="47" dur="300"/>
                                        <p:tgtEl>
                                          <p:spTgt spid="64">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64">
                                            <p:txEl>
                                              <p:pRg st="2" end="2"/>
                                            </p:txEl>
                                          </p:spTgt>
                                        </p:tgtEl>
                                        <p:attrNameLst>
                                          <p:attrName>style.visibility</p:attrName>
                                        </p:attrNameLst>
                                      </p:cBhvr>
                                      <p:to>
                                        <p:strVal val="visible"/>
                                      </p:to>
                                    </p:set>
                                    <p:animEffect transition="in" filter="fade">
                                      <p:cBhvr>
                                        <p:cTn id="52" dur="300"/>
                                        <p:tgtEl>
                                          <p:spTgt spid="64">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64">
                                            <p:txEl>
                                              <p:pRg st="3" end="3"/>
                                            </p:txEl>
                                          </p:spTgt>
                                        </p:tgtEl>
                                        <p:attrNameLst>
                                          <p:attrName>style.visibility</p:attrName>
                                        </p:attrNameLst>
                                      </p:cBhvr>
                                      <p:to>
                                        <p:strVal val="visible"/>
                                      </p:to>
                                    </p:set>
                                    <p:animEffect transition="in" filter="fade">
                                      <p:cBhvr>
                                        <p:cTn id="57" dur="300"/>
                                        <p:tgtEl>
                                          <p:spTgt spid="64">
                                            <p:txEl>
                                              <p:pRg st="3" end="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64">
                                            <p:txEl>
                                              <p:pRg st="4" end="4"/>
                                            </p:txEl>
                                          </p:spTgt>
                                        </p:tgtEl>
                                        <p:attrNameLst>
                                          <p:attrName>style.visibility</p:attrName>
                                        </p:attrNameLst>
                                      </p:cBhvr>
                                      <p:to>
                                        <p:strVal val="visible"/>
                                      </p:to>
                                    </p:set>
                                    <p:animEffect transition="in" filter="fade">
                                      <p:cBhvr>
                                        <p:cTn id="62" dur="300"/>
                                        <p:tgtEl>
                                          <p:spTgt spid="64">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68"/>
                                        </p:tgtEl>
                                        <p:attrNameLst>
                                          <p:attrName>style.visibility</p:attrName>
                                        </p:attrNameLst>
                                      </p:cBhvr>
                                      <p:to>
                                        <p:strVal val="visible"/>
                                      </p:to>
                                    </p:set>
                                    <p:animEffect transition="in" filter="fade">
                                      <p:cBhvr>
                                        <p:cTn id="67" dur="300"/>
                                        <p:tgtEl>
                                          <p:spTgt spid="6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69"/>
                                        </p:tgtEl>
                                        <p:attrNameLst>
                                          <p:attrName>style.visibility</p:attrName>
                                        </p:attrNameLst>
                                      </p:cBhvr>
                                      <p:to>
                                        <p:strVal val="visible"/>
                                      </p:to>
                                    </p:set>
                                    <p:animEffect transition="in" filter="fade">
                                      <p:cBhvr>
                                        <p:cTn id="70" dur="3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8" grpId="0" animBg="1"/>
      <p:bldP spid="43" grpId="0" animBg="1"/>
      <p:bldP spid="48" grpId="0" animBg="1"/>
      <p:bldP spid="53" grpId="0" animBg="1"/>
      <p:bldP spid="58" grpId="0" animBg="1"/>
      <p:bldP spid="34" grpId="0" animBg="1"/>
      <p:bldP spid="39" grpId="0" animBg="1"/>
      <p:bldP spid="44" grpId="0" animBg="1"/>
      <p:bldP spid="49" grpId="0" animBg="1"/>
      <p:bldP spid="54" grpId="0" animBg="1"/>
      <p:bldP spid="59" grpId="0" animBg="1"/>
      <p:bldP spid="64" grpId="0" build="p"/>
      <p:bldP spid="69" grpId="0" animBg="1"/>
    </p:bldLst>
  </p:timing>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L9: Osmosis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Results, graph and conclusion</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16</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L9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11 of 12</a:t>
            </a:r>
          </a:p>
        </p:txBody>
      </p:sp>
      <p:sp>
        <p:nvSpPr>
          <p:cNvPr id="10" name="Rectangle 9"/>
          <p:cNvSpPr/>
          <p:nvPr/>
        </p:nvSpPr>
        <p:spPr>
          <a:xfrm>
            <a:off x="548640" y="1508760"/>
            <a:ext cx="84124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412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8138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Mean percentage change against concentration</a:t>
            </a:r>
          </a:p>
        </p:txBody>
      </p:sp>
      <p:sp>
        <p:nvSpPr>
          <p:cNvPr id="13" name="Rectangle 12"/>
          <p:cNvSpPr/>
          <p:nvPr/>
        </p:nvSpPr>
        <p:spPr>
          <a:xfrm>
            <a:off x="9235440" y="1508760"/>
            <a:ext cx="5440680" cy="365760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9235440" y="1508760"/>
            <a:ext cx="544068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72600" y="1508760"/>
            <a:ext cx="516636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Table 2: three cylinders</a:t>
            </a:r>
          </a:p>
        </p:txBody>
      </p:sp>
      <p:sp>
        <p:nvSpPr>
          <p:cNvPr id="16" name="Rectangle 15"/>
          <p:cNvSpPr/>
          <p:nvPr/>
        </p:nvSpPr>
        <p:spPr>
          <a:xfrm>
            <a:off x="731520" y="7104888"/>
            <a:ext cx="8046719" cy="530352"/>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68680" y="7104888"/>
            <a:ext cx="7772399" cy="530352"/>
          </a:xfrm>
          <a:prstGeom prst="rect">
            <a:avLst/>
          </a:prstGeom>
          <a:noFill/>
        </p:spPr>
        <p:txBody>
          <a:bodyPr wrap="square" lIns="0" rIns="0" tIns="0" bIns="0" anchor="ctr">
            <a:spAutoFit/>
          </a:bodyPr>
          <a:lstStyle/>
          <a:p>
            <a:pPr algn="ctr">
              <a:spcAft>
                <a:spcPts val="600"/>
              </a:spcAft>
            </a:pPr>
            <a:r>
              <a:rPr sz="1600" b="1">
                <a:solidFill>
                  <a:srgbClr val="438FC9"/>
                </a:solidFill>
                <a:latin typeface="Arial"/>
                <a:hlinkClick r:id="rId3"/>
              </a:rPr>
              <a:t>▶ Online lesson, screen 11: Results, graph and conclusion</a:t>
            </a:r>
          </a:p>
        </p:txBody>
      </p:sp>
      <p:pic>
        <p:nvPicPr>
          <p:cNvPr id="18" name="Picture 17" descr="A graph of mean percentage change in mass against the concentration of sugar solution. The line falls from +16 % at 0.0 mol/dm³ to −21 % at 1.0 mol/dm³ and crosses 0 % at about 0.3 mol/dm³, where there is no net movement of water."/>
          <p:cNvPicPr>
            <a:picLocks noChangeAspect="1"/>
          </p:cNvPicPr>
          <p:nvPr/>
        </p:nvPicPr>
        <p:blipFill>
          <a:blip r:embed="rId4"/>
          <a:stretch>
            <a:fillRect/>
          </a:stretch>
        </p:blipFill>
        <p:spPr>
          <a:xfrm>
            <a:off x="1071021" y="2148839"/>
            <a:ext cx="7367716" cy="4846320"/>
          </a:xfrm>
          <a:prstGeom prst="rect">
            <a:avLst/>
          </a:prstGeom>
        </p:spPr>
      </p:pic>
      <p:sp>
        <p:nvSpPr>
          <p:cNvPr id="19" name="Rectangle 18"/>
          <p:cNvSpPr/>
          <p:nvPr/>
        </p:nvSpPr>
        <p:spPr>
          <a:xfrm>
            <a:off x="9418320" y="2121408"/>
            <a:ext cx="1005840" cy="457200"/>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500" b="1">
                <a:solidFill>
                  <a:srgbClr val="FFFFFF"/>
                </a:solidFill>
                <a:latin typeface="Arial"/>
              </a:rPr>
              <a:t>Conc.</a:t>
            </a:r>
          </a:p>
        </p:txBody>
      </p:sp>
      <p:sp>
        <p:nvSpPr>
          <p:cNvPr id="20" name="Rectangle 19"/>
          <p:cNvSpPr/>
          <p:nvPr/>
        </p:nvSpPr>
        <p:spPr>
          <a:xfrm>
            <a:off x="10424160" y="2121408"/>
            <a:ext cx="960120" cy="457200"/>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500" b="1">
                <a:solidFill>
                  <a:srgbClr val="FFFFFF"/>
                </a:solidFill>
                <a:latin typeface="Arial"/>
              </a:rPr>
              <a:t>1 (%)</a:t>
            </a:r>
          </a:p>
        </p:txBody>
      </p:sp>
      <p:sp>
        <p:nvSpPr>
          <p:cNvPr id="21" name="Rectangle 20"/>
          <p:cNvSpPr/>
          <p:nvPr/>
        </p:nvSpPr>
        <p:spPr>
          <a:xfrm>
            <a:off x="11384280" y="2121408"/>
            <a:ext cx="960120" cy="457200"/>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500" b="1">
                <a:solidFill>
                  <a:srgbClr val="FFFFFF"/>
                </a:solidFill>
                <a:latin typeface="Arial"/>
              </a:rPr>
              <a:t>2 (%)</a:t>
            </a:r>
          </a:p>
        </p:txBody>
      </p:sp>
      <p:sp>
        <p:nvSpPr>
          <p:cNvPr id="22" name="Rectangle 21"/>
          <p:cNvSpPr/>
          <p:nvPr/>
        </p:nvSpPr>
        <p:spPr>
          <a:xfrm>
            <a:off x="12344400" y="2121408"/>
            <a:ext cx="1051560" cy="457200"/>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500" b="1">
                <a:solidFill>
                  <a:srgbClr val="FFFFFF"/>
                </a:solidFill>
                <a:latin typeface="Arial"/>
              </a:rPr>
              <a:t>3 (%)</a:t>
            </a:r>
          </a:p>
        </p:txBody>
      </p:sp>
      <p:sp>
        <p:nvSpPr>
          <p:cNvPr id="23" name="Rectangle 22"/>
          <p:cNvSpPr/>
          <p:nvPr/>
        </p:nvSpPr>
        <p:spPr>
          <a:xfrm>
            <a:off x="13395960" y="2121408"/>
            <a:ext cx="1143000" cy="457200"/>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500" b="1">
                <a:solidFill>
                  <a:srgbClr val="FFFFFF"/>
                </a:solidFill>
                <a:latin typeface="Arial"/>
              </a:rPr>
              <a:t>Mean (%)</a:t>
            </a:r>
          </a:p>
        </p:txBody>
      </p:sp>
      <p:sp>
        <p:nvSpPr>
          <p:cNvPr id="24" name="Rectangle 23"/>
          <p:cNvSpPr/>
          <p:nvPr/>
        </p:nvSpPr>
        <p:spPr>
          <a:xfrm>
            <a:off x="9418320" y="2578608"/>
            <a:ext cx="1005840" cy="38404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600" b="1">
                <a:solidFill>
                  <a:srgbClr val="000000"/>
                </a:solidFill>
                <a:latin typeface="Arial"/>
              </a:rPr>
              <a:t>0.0</a:t>
            </a:r>
          </a:p>
        </p:txBody>
      </p:sp>
      <p:sp>
        <p:nvSpPr>
          <p:cNvPr id="25" name="Rectangle 24"/>
          <p:cNvSpPr/>
          <p:nvPr/>
        </p:nvSpPr>
        <p:spPr>
          <a:xfrm>
            <a:off x="10424160" y="2578608"/>
            <a:ext cx="960120" cy="38404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600" b="0">
                <a:solidFill>
                  <a:srgbClr val="000000"/>
                </a:solidFill>
                <a:latin typeface="Arial"/>
              </a:rPr>
              <a:t>+12</a:t>
            </a:r>
          </a:p>
        </p:txBody>
      </p:sp>
      <p:sp>
        <p:nvSpPr>
          <p:cNvPr id="26" name="Rectangle 25"/>
          <p:cNvSpPr/>
          <p:nvPr/>
        </p:nvSpPr>
        <p:spPr>
          <a:xfrm>
            <a:off x="11384280" y="2578608"/>
            <a:ext cx="960120" cy="38404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600" b="0">
                <a:solidFill>
                  <a:srgbClr val="000000"/>
                </a:solidFill>
                <a:latin typeface="Arial"/>
              </a:rPr>
              <a:t>+17</a:t>
            </a:r>
          </a:p>
        </p:txBody>
      </p:sp>
      <p:sp>
        <p:nvSpPr>
          <p:cNvPr id="27" name="Rectangle 26"/>
          <p:cNvSpPr/>
          <p:nvPr/>
        </p:nvSpPr>
        <p:spPr>
          <a:xfrm>
            <a:off x="12344400" y="2578608"/>
            <a:ext cx="1051560" cy="38404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600" b="0">
                <a:solidFill>
                  <a:srgbClr val="000000"/>
                </a:solidFill>
                <a:latin typeface="Arial"/>
              </a:rPr>
              <a:t>+19</a:t>
            </a:r>
          </a:p>
        </p:txBody>
      </p:sp>
      <p:sp>
        <p:nvSpPr>
          <p:cNvPr id="28" name="Rectangle 27"/>
          <p:cNvSpPr/>
          <p:nvPr/>
        </p:nvSpPr>
        <p:spPr>
          <a:xfrm>
            <a:off x="13395960" y="2578608"/>
            <a:ext cx="1143000" cy="38404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600" b="1">
                <a:solidFill>
                  <a:srgbClr val="223A5A"/>
                </a:solidFill>
                <a:latin typeface="Arial"/>
              </a:rPr>
              <a:t>+16</a:t>
            </a:r>
          </a:p>
        </p:txBody>
      </p:sp>
      <p:sp>
        <p:nvSpPr>
          <p:cNvPr id="29" name="Rectangle 28"/>
          <p:cNvSpPr/>
          <p:nvPr/>
        </p:nvSpPr>
        <p:spPr>
          <a:xfrm>
            <a:off x="9418320" y="2962656"/>
            <a:ext cx="1005840" cy="38404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600" b="1">
                <a:solidFill>
                  <a:srgbClr val="000000"/>
                </a:solidFill>
                <a:latin typeface="Arial"/>
              </a:rPr>
              <a:t>0.2</a:t>
            </a:r>
          </a:p>
        </p:txBody>
      </p:sp>
      <p:sp>
        <p:nvSpPr>
          <p:cNvPr id="30" name="Rectangle 29"/>
          <p:cNvSpPr/>
          <p:nvPr/>
        </p:nvSpPr>
        <p:spPr>
          <a:xfrm>
            <a:off x="10424160" y="2962656"/>
            <a:ext cx="960120" cy="38404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600" b="0">
                <a:solidFill>
                  <a:srgbClr val="000000"/>
                </a:solidFill>
                <a:latin typeface="Arial"/>
              </a:rPr>
              <a:t>+5</a:t>
            </a:r>
          </a:p>
        </p:txBody>
      </p:sp>
      <p:sp>
        <p:nvSpPr>
          <p:cNvPr id="31" name="Rectangle 30"/>
          <p:cNvSpPr/>
          <p:nvPr/>
        </p:nvSpPr>
        <p:spPr>
          <a:xfrm>
            <a:off x="11384280" y="2962656"/>
            <a:ext cx="960120" cy="38404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600" b="0">
                <a:solidFill>
                  <a:srgbClr val="000000"/>
                </a:solidFill>
                <a:latin typeface="Arial"/>
              </a:rPr>
              <a:t>+7</a:t>
            </a:r>
          </a:p>
        </p:txBody>
      </p:sp>
      <p:sp>
        <p:nvSpPr>
          <p:cNvPr id="32" name="Rectangle 31"/>
          <p:cNvSpPr/>
          <p:nvPr/>
        </p:nvSpPr>
        <p:spPr>
          <a:xfrm>
            <a:off x="12344400" y="2962656"/>
            <a:ext cx="1051560" cy="38404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600" b="0">
                <a:solidFill>
                  <a:srgbClr val="5A5A5A"/>
                </a:solidFill>
                <a:latin typeface="Arial"/>
              </a:rPr>
              <a:t>+18</a:t>
            </a:r>
          </a:p>
        </p:txBody>
      </p:sp>
      <p:sp>
        <p:nvSpPr>
          <p:cNvPr id="33" name="Rectangle 32"/>
          <p:cNvSpPr/>
          <p:nvPr/>
        </p:nvSpPr>
        <p:spPr>
          <a:xfrm>
            <a:off x="13395960" y="2962656"/>
            <a:ext cx="1143000" cy="38404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600" b="1">
                <a:solidFill>
                  <a:srgbClr val="223A5A"/>
                </a:solidFill>
                <a:latin typeface="Arial"/>
              </a:rPr>
              <a:t>+6</a:t>
            </a:r>
          </a:p>
        </p:txBody>
      </p:sp>
      <p:sp>
        <p:nvSpPr>
          <p:cNvPr id="34" name="Rectangle 33"/>
          <p:cNvSpPr/>
          <p:nvPr/>
        </p:nvSpPr>
        <p:spPr>
          <a:xfrm>
            <a:off x="9418320" y="3346703"/>
            <a:ext cx="1005840" cy="38404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600" b="1">
                <a:solidFill>
                  <a:srgbClr val="000000"/>
                </a:solidFill>
                <a:latin typeface="Arial"/>
              </a:rPr>
              <a:t>0.4</a:t>
            </a:r>
          </a:p>
        </p:txBody>
      </p:sp>
      <p:sp>
        <p:nvSpPr>
          <p:cNvPr id="35" name="Rectangle 34"/>
          <p:cNvSpPr/>
          <p:nvPr/>
        </p:nvSpPr>
        <p:spPr>
          <a:xfrm>
            <a:off x="10424160" y="3346703"/>
            <a:ext cx="960120" cy="38404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600" b="0">
                <a:solidFill>
                  <a:srgbClr val="000000"/>
                </a:solidFill>
                <a:latin typeface="Arial"/>
              </a:rPr>
              <a:t>−4</a:t>
            </a:r>
          </a:p>
        </p:txBody>
      </p:sp>
      <p:sp>
        <p:nvSpPr>
          <p:cNvPr id="36" name="Rectangle 35"/>
          <p:cNvSpPr/>
          <p:nvPr/>
        </p:nvSpPr>
        <p:spPr>
          <a:xfrm>
            <a:off x="11384280" y="3346703"/>
            <a:ext cx="960120" cy="38404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600" b="0">
                <a:solidFill>
                  <a:srgbClr val="000000"/>
                </a:solidFill>
                <a:latin typeface="Arial"/>
              </a:rPr>
              <a:t>−3</a:t>
            </a:r>
          </a:p>
        </p:txBody>
      </p:sp>
      <p:sp>
        <p:nvSpPr>
          <p:cNvPr id="37" name="Rectangle 36"/>
          <p:cNvSpPr/>
          <p:nvPr/>
        </p:nvSpPr>
        <p:spPr>
          <a:xfrm>
            <a:off x="12344400" y="3346703"/>
            <a:ext cx="1051560" cy="38404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600" b="0">
                <a:solidFill>
                  <a:srgbClr val="000000"/>
                </a:solidFill>
                <a:latin typeface="Arial"/>
              </a:rPr>
              <a:t>−5</a:t>
            </a:r>
          </a:p>
        </p:txBody>
      </p:sp>
      <p:sp>
        <p:nvSpPr>
          <p:cNvPr id="38" name="Rectangle 37"/>
          <p:cNvSpPr/>
          <p:nvPr/>
        </p:nvSpPr>
        <p:spPr>
          <a:xfrm>
            <a:off x="13395960" y="3346703"/>
            <a:ext cx="1143000" cy="38404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600" b="1">
                <a:solidFill>
                  <a:srgbClr val="223A5A"/>
                </a:solidFill>
                <a:latin typeface="Arial"/>
              </a:rPr>
              <a:t>−4</a:t>
            </a:r>
          </a:p>
        </p:txBody>
      </p:sp>
      <p:sp>
        <p:nvSpPr>
          <p:cNvPr id="39" name="Rectangle 38"/>
          <p:cNvSpPr/>
          <p:nvPr/>
        </p:nvSpPr>
        <p:spPr>
          <a:xfrm>
            <a:off x="9418320" y="3730752"/>
            <a:ext cx="1005840" cy="38404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600" b="1">
                <a:solidFill>
                  <a:srgbClr val="000000"/>
                </a:solidFill>
                <a:latin typeface="Arial"/>
              </a:rPr>
              <a:t>0.6</a:t>
            </a:r>
          </a:p>
        </p:txBody>
      </p:sp>
      <p:sp>
        <p:nvSpPr>
          <p:cNvPr id="40" name="Rectangle 39"/>
          <p:cNvSpPr/>
          <p:nvPr/>
        </p:nvSpPr>
        <p:spPr>
          <a:xfrm>
            <a:off x="10424160" y="3730752"/>
            <a:ext cx="960120" cy="38404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600" b="0">
                <a:solidFill>
                  <a:srgbClr val="000000"/>
                </a:solidFill>
                <a:latin typeface="Arial"/>
              </a:rPr>
              <a:t>−15</a:t>
            </a:r>
          </a:p>
        </p:txBody>
      </p:sp>
      <p:sp>
        <p:nvSpPr>
          <p:cNvPr id="41" name="Rectangle 40"/>
          <p:cNvSpPr/>
          <p:nvPr/>
        </p:nvSpPr>
        <p:spPr>
          <a:xfrm>
            <a:off x="11384280" y="3730752"/>
            <a:ext cx="960120" cy="38404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600" b="0">
                <a:solidFill>
                  <a:srgbClr val="000000"/>
                </a:solidFill>
                <a:latin typeface="Arial"/>
              </a:rPr>
              <a:t>−10</a:t>
            </a:r>
          </a:p>
        </p:txBody>
      </p:sp>
      <p:sp>
        <p:nvSpPr>
          <p:cNvPr id="42" name="Rectangle 41"/>
          <p:cNvSpPr/>
          <p:nvPr/>
        </p:nvSpPr>
        <p:spPr>
          <a:xfrm>
            <a:off x="12344400" y="3730752"/>
            <a:ext cx="1051560" cy="38404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600" b="0">
                <a:solidFill>
                  <a:srgbClr val="000000"/>
                </a:solidFill>
                <a:latin typeface="Arial"/>
              </a:rPr>
              <a:t>−11</a:t>
            </a:r>
          </a:p>
        </p:txBody>
      </p:sp>
      <p:sp>
        <p:nvSpPr>
          <p:cNvPr id="43" name="Rectangle 42"/>
          <p:cNvSpPr/>
          <p:nvPr/>
        </p:nvSpPr>
        <p:spPr>
          <a:xfrm>
            <a:off x="13395960" y="3730752"/>
            <a:ext cx="1143000" cy="38404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600" b="1">
                <a:solidFill>
                  <a:srgbClr val="223A5A"/>
                </a:solidFill>
                <a:latin typeface="Arial"/>
              </a:rPr>
              <a:t>−12</a:t>
            </a:r>
          </a:p>
        </p:txBody>
      </p:sp>
      <p:sp>
        <p:nvSpPr>
          <p:cNvPr id="44" name="Rectangle 43"/>
          <p:cNvSpPr/>
          <p:nvPr/>
        </p:nvSpPr>
        <p:spPr>
          <a:xfrm>
            <a:off x="9418320" y="4114800"/>
            <a:ext cx="1005840" cy="38404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600" b="1">
                <a:solidFill>
                  <a:srgbClr val="000000"/>
                </a:solidFill>
                <a:latin typeface="Arial"/>
              </a:rPr>
              <a:t>0.8</a:t>
            </a:r>
          </a:p>
        </p:txBody>
      </p:sp>
      <p:sp>
        <p:nvSpPr>
          <p:cNvPr id="45" name="Rectangle 44"/>
          <p:cNvSpPr/>
          <p:nvPr/>
        </p:nvSpPr>
        <p:spPr>
          <a:xfrm>
            <a:off x="10424160" y="4114800"/>
            <a:ext cx="960120" cy="38404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600" b="0">
                <a:solidFill>
                  <a:srgbClr val="000000"/>
                </a:solidFill>
                <a:latin typeface="Arial"/>
              </a:rPr>
              <a:t>−18</a:t>
            </a:r>
          </a:p>
        </p:txBody>
      </p:sp>
      <p:sp>
        <p:nvSpPr>
          <p:cNvPr id="46" name="Rectangle 45"/>
          <p:cNvSpPr/>
          <p:nvPr/>
        </p:nvSpPr>
        <p:spPr>
          <a:xfrm>
            <a:off x="11384280" y="4114800"/>
            <a:ext cx="960120" cy="38404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600" b="0">
                <a:solidFill>
                  <a:srgbClr val="000000"/>
                </a:solidFill>
                <a:latin typeface="Arial"/>
              </a:rPr>
              <a:t>−19</a:t>
            </a:r>
          </a:p>
        </p:txBody>
      </p:sp>
      <p:sp>
        <p:nvSpPr>
          <p:cNvPr id="47" name="Rectangle 46"/>
          <p:cNvSpPr/>
          <p:nvPr/>
        </p:nvSpPr>
        <p:spPr>
          <a:xfrm>
            <a:off x="12344400" y="4114800"/>
            <a:ext cx="1051560" cy="38404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600" b="0">
                <a:solidFill>
                  <a:srgbClr val="000000"/>
                </a:solidFill>
                <a:latin typeface="Arial"/>
              </a:rPr>
              <a:t>−17</a:t>
            </a:r>
          </a:p>
        </p:txBody>
      </p:sp>
      <p:sp>
        <p:nvSpPr>
          <p:cNvPr id="48" name="Rectangle 47"/>
          <p:cNvSpPr/>
          <p:nvPr/>
        </p:nvSpPr>
        <p:spPr>
          <a:xfrm>
            <a:off x="13395960" y="4114800"/>
            <a:ext cx="1143000" cy="38404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600" b="1">
                <a:solidFill>
                  <a:srgbClr val="223A5A"/>
                </a:solidFill>
                <a:latin typeface="Arial"/>
              </a:rPr>
              <a:t>−18</a:t>
            </a:r>
          </a:p>
        </p:txBody>
      </p:sp>
      <p:sp>
        <p:nvSpPr>
          <p:cNvPr id="49" name="Rectangle 48"/>
          <p:cNvSpPr/>
          <p:nvPr/>
        </p:nvSpPr>
        <p:spPr>
          <a:xfrm>
            <a:off x="9418320" y="4498848"/>
            <a:ext cx="1005840" cy="38404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600" b="1">
                <a:solidFill>
                  <a:srgbClr val="000000"/>
                </a:solidFill>
                <a:latin typeface="Arial"/>
              </a:rPr>
              <a:t>1.0</a:t>
            </a:r>
          </a:p>
        </p:txBody>
      </p:sp>
      <p:sp>
        <p:nvSpPr>
          <p:cNvPr id="50" name="Rectangle 49"/>
          <p:cNvSpPr/>
          <p:nvPr/>
        </p:nvSpPr>
        <p:spPr>
          <a:xfrm>
            <a:off x="10424160" y="4498848"/>
            <a:ext cx="960120" cy="38404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600" b="0">
                <a:solidFill>
                  <a:srgbClr val="000000"/>
                </a:solidFill>
                <a:latin typeface="Arial"/>
              </a:rPr>
              <a:t>−20</a:t>
            </a:r>
          </a:p>
        </p:txBody>
      </p:sp>
      <p:sp>
        <p:nvSpPr>
          <p:cNvPr id="51" name="Rectangle 50"/>
          <p:cNvSpPr/>
          <p:nvPr/>
        </p:nvSpPr>
        <p:spPr>
          <a:xfrm>
            <a:off x="11384280" y="4498848"/>
            <a:ext cx="960120" cy="38404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600" b="0">
                <a:solidFill>
                  <a:srgbClr val="000000"/>
                </a:solidFill>
                <a:latin typeface="Arial"/>
              </a:rPr>
              <a:t>−22</a:t>
            </a:r>
          </a:p>
        </p:txBody>
      </p:sp>
      <p:sp>
        <p:nvSpPr>
          <p:cNvPr id="52" name="Rectangle 51"/>
          <p:cNvSpPr/>
          <p:nvPr/>
        </p:nvSpPr>
        <p:spPr>
          <a:xfrm>
            <a:off x="12344400" y="4498848"/>
            <a:ext cx="1051560" cy="38404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600" b="0">
                <a:solidFill>
                  <a:srgbClr val="000000"/>
                </a:solidFill>
                <a:latin typeface="Arial"/>
              </a:rPr>
              <a:t>−21</a:t>
            </a:r>
          </a:p>
        </p:txBody>
      </p:sp>
      <p:sp>
        <p:nvSpPr>
          <p:cNvPr id="53" name="Rectangle 52"/>
          <p:cNvSpPr/>
          <p:nvPr/>
        </p:nvSpPr>
        <p:spPr>
          <a:xfrm>
            <a:off x="13395960" y="4498848"/>
            <a:ext cx="1143000" cy="38404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ctr"/>
            <a:r>
              <a:rPr sz="1600" b="1">
                <a:solidFill>
                  <a:srgbClr val="223A5A"/>
                </a:solidFill>
                <a:latin typeface="Arial"/>
              </a:rPr>
              <a:t>−21</a:t>
            </a:r>
          </a:p>
        </p:txBody>
      </p:sp>
      <p:sp>
        <p:nvSpPr>
          <p:cNvPr id="54" name="Oval 53"/>
          <p:cNvSpPr/>
          <p:nvPr/>
        </p:nvSpPr>
        <p:spPr>
          <a:xfrm>
            <a:off x="12472416" y="2990087"/>
            <a:ext cx="795527" cy="329184"/>
          </a:xfrm>
          <a:prstGeom prst="ellipse">
            <a:avLst/>
          </a:prstGeom>
          <a:noFill/>
          <a:ln w="31750">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TextBox 54"/>
          <p:cNvSpPr txBox="1"/>
          <p:nvPr/>
        </p:nvSpPr>
        <p:spPr>
          <a:xfrm>
            <a:off x="9418320" y="4919472"/>
            <a:ext cx="5120640" cy="274320"/>
          </a:xfrm>
          <a:prstGeom prst="rect">
            <a:avLst/>
          </a:prstGeom>
          <a:noFill/>
        </p:spPr>
        <p:txBody>
          <a:bodyPr wrap="square" lIns="0" rIns="0" tIns="0" bIns="0" anchor="t">
            <a:spAutoFit/>
          </a:bodyPr>
          <a:lstStyle/>
          <a:p>
            <a:pPr algn="r">
              <a:spcAft>
                <a:spcPts val="0"/>
              </a:spcAft>
            </a:pPr>
            <a:r>
              <a:rPr sz="1400" b="1">
                <a:solidFill>
                  <a:srgbClr val="2E7D32"/>
                </a:solidFill>
                <a:latin typeface="Arial"/>
              </a:rPr>
              <a:t>+18 % is an anomaly: leave it out.</a:t>
            </a:r>
          </a:p>
        </p:txBody>
      </p:sp>
      <p:sp>
        <p:nvSpPr>
          <p:cNvPr id="56" name="Rectangle 55"/>
          <p:cNvSpPr/>
          <p:nvPr/>
        </p:nvSpPr>
        <p:spPr>
          <a:xfrm>
            <a:off x="9235440" y="5303520"/>
            <a:ext cx="5440680" cy="246888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7" name="Rectangle 56"/>
          <p:cNvSpPr/>
          <p:nvPr/>
        </p:nvSpPr>
        <p:spPr>
          <a:xfrm>
            <a:off x="9235440" y="5303520"/>
            <a:ext cx="544068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8" name="TextBox 57"/>
          <p:cNvSpPr txBox="1"/>
          <p:nvPr/>
        </p:nvSpPr>
        <p:spPr>
          <a:xfrm>
            <a:off x="9372600" y="5303520"/>
            <a:ext cx="516636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Conclusion</a:t>
            </a:r>
          </a:p>
        </p:txBody>
      </p:sp>
      <p:sp>
        <p:nvSpPr>
          <p:cNvPr id="59" name="TextBox 58"/>
          <p:cNvSpPr txBox="1"/>
          <p:nvPr/>
        </p:nvSpPr>
        <p:spPr>
          <a:xfrm>
            <a:off x="9400032" y="5870448"/>
            <a:ext cx="5166360" cy="1874519"/>
          </a:xfrm>
          <a:prstGeom prst="rect">
            <a:avLst/>
          </a:prstGeom>
          <a:noFill/>
        </p:spPr>
        <p:txBody>
          <a:bodyPr wrap="square" lIns="0" rIns="0" tIns="0" bIns="0" anchor="t">
            <a:spAutoFit/>
          </a:bodyPr>
          <a:lstStyle/>
          <a:p>
            <a:pPr algn="l">
              <a:spcAft>
                <a:spcPts val="600"/>
              </a:spcAft>
            </a:pPr>
            <a:r>
              <a:rPr sz="1800" b="0">
                <a:solidFill>
                  <a:srgbClr val="000000"/>
                </a:solidFill>
                <a:latin typeface="Arial"/>
              </a:rPr>
              <a:t>Below about 0.3 mol/dm³ the potato gains mass: water moves in.</a:t>
            </a:r>
          </a:p>
          <a:p>
            <a:pPr algn="l">
              <a:spcAft>
                <a:spcPts val="600"/>
              </a:spcAft>
            </a:pPr>
            <a:r>
              <a:rPr sz="1800" b="0">
                <a:solidFill>
                  <a:srgbClr val="000000"/>
                </a:solidFill>
                <a:latin typeface="Arial"/>
              </a:rPr>
              <a:t>Above it, the potato loses mass: water moves out.</a:t>
            </a:r>
          </a:p>
          <a:p>
            <a:pPr algn="l">
              <a:spcAft>
                <a:spcPts val="600"/>
              </a:spcAft>
            </a:pPr>
            <a:r>
              <a:rPr sz="1800" b="1">
                <a:solidFill>
                  <a:srgbClr val="009900"/>
                </a:solidFill>
                <a:latin typeface="Arial"/>
              </a:rPr>
              <a:t>At about 0.3 mol/dm³ there is no net movement of water. The potato cells' contents are about as concentrated as this solution.</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repeatCount="2000" fill="hold" grpId="0" nodeType="clickEffect">
                                  <p:stCondLst>
                                    <p:cond delay="0"/>
                                  </p:stCondLst>
                                  <p:childTnLst>
                                    <p:animEffect transition="out" filter="fade">
                                      <p:cBhvr>
                                        <p:cTn id="6" dur="500" tmFilter="0, 0; .2, .5; .8, .5; 1, 0"/>
                                        <p:tgtEl>
                                          <p:spTgt spid="54"/>
                                        </p:tgtEl>
                                      </p:cBhvr>
                                    </p:animEffect>
                                    <p:animScale>
                                      <p:cBhvr>
                                        <p:cTn id="7" dur="250" autoRev="1" fill="hold"/>
                                        <p:tgtEl>
                                          <p:spTgt spid="54"/>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9">
                                            <p:txEl>
                                              <p:pRg st="0" end="0"/>
                                            </p:txEl>
                                          </p:spTgt>
                                        </p:tgtEl>
                                        <p:attrNameLst>
                                          <p:attrName>style.visibility</p:attrName>
                                        </p:attrNameLst>
                                      </p:cBhvr>
                                      <p:to>
                                        <p:strVal val="visible"/>
                                      </p:to>
                                    </p:set>
                                    <p:animEffect transition="in" filter="wipe(left)">
                                      <p:cBhvr>
                                        <p:cTn id="12" dur="500"/>
                                        <p:tgtEl>
                                          <p:spTgt spid="5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9">
                                            <p:txEl>
                                              <p:pRg st="1" end="1"/>
                                            </p:txEl>
                                          </p:spTgt>
                                        </p:tgtEl>
                                        <p:attrNameLst>
                                          <p:attrName>style.visibility</p:attrName>
                                        </p:attrNameLst>
                                      </p:cBhvr>
                                      <p:to>
                                        <p:strVal val="visible"/>
                                      </p:to>
                                    </p:set>
                                    <p:animEffect transition="in" filter="wipe(left)">
                                      <p:cBhvr>
                                        <p:cTn id="17" dur="500"/>
                                        <p:tgtEl>
                                          <p:spTgt spid="5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9">
                                            <p:txEl>
                                              <p:pRg st="2" end="2"/>
                                            </p:txEl>
                                          </p:spTgt>
                                        </p:tgtEl>
                                        <p:attrNameLst>
                                          <p:attrName>style.visibility</p:attrName>
                                        </p:attrNameLst>
                                      </p:cBhvr>
                                      <p:to>
                                        <p:strVal val="visible"/>
                                      </p:to>
                                    </p:set>
                                    <p:animEffect transition="in" filter="wipe(left)">
                                      <p:cBhvr>
                                        <p:cTn id="22" dur="500"/>
                                        <p:tgtEl>
                                          <p:spTgt spid="5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9" grpId="0" build="p"/>
    </p:bldLst>
  </p:timing>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L9: Osmosis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3</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17</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L9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12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3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13 to 16 (online screens 8 to 11).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3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In the potato practical, which of these must be kept the same in every tube?</a:t>
            </a:r>
          </a:p>
        </p:txBody>
      </p:sp>
      <p:sp>
        <p:nvSpPr>
          <p:cNvPr id="18" name="SG cp3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The concentration of the sugar solution</a:t>
            </a:r>
          </a:p>
        </p:txBody>
      </p:sp>
      <p:sp>
        <p:nvSpPr>
          <p:cNvPr id="19" name="SG cp3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The volume of solution in each tube</a:t>
            </a:r>
          </a:p>
        </p:txBody>
      </p:sp>
      <p:sp>
        <p:nvSpPr>
          <p:cNvPr id="20" name="SG cp3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The percentage change in mass</a:t>
            </a:r>
          </a:p>
        </p:txBody>
      </p:sp>
      <p:sp>
        <p:nvSpPr>
          <p:cNvPr id="21" name="Rectangle 20"/>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4" name="SG cp3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Why do we compare the percentage change in mass, and not just the change in grams?</a:t>
            </a:r>
          </a:p>
        </p:txBody>
      </p:sp>
      <p:sp>
        <p:nvSpPr>
          <p:cNvPr id="25" name="SG cp3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The cylinders do not all start with the same mass.</a:t>
            </a:r>
          </a:p>
        </p:txBody>
      </p:sp>
      <p:sp>
        <p:nvSpPr>
          <p:cNvPr id="26" name="SG cp3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It stops water moving out of the potato.</a:t>
            </a:r>
          </a:p>
        </p:txBody>
      </p:sp>
      <p:sp>
        <p:nvSpPr>
          <p:cNvPr id="27" name="SG cp3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A change in grams cannot be negative.</a:t>
            </a:r>
          </a:p>
        </p:txBody>
      </p:sp>
      <p:sp>
        <p:nvSpPr>
          <p:cNvPr id="28" name="Rectangle 27"/>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1" name="SG cp3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The line of best fit crosses 0 % at 0.3 mol/dm³. What does this show?</a:t>
            </a:r>
          </a:p>
        </p:txBody>
      </p:sp>
      <p:sp>
        <p:nvSpPr>
          <p:cNvPr id="32" name="SG cp3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Water stops moving at 0.3 mol/dm³.</a:t>
            </a:r>
          </a:p>
        </p:txBody>
      </p:sp>
      <p:sp>
        <p:nvSpPr>
          <p:cNvPr id="33" name="SG cp3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The potato loses the most mass at 0.3 mol/dm³.</a:t>
            </a:r>
          </a:p>
        </p:txBody>
      </p:sp>
      <p:sp>
        <p:nvSpPr>
          <p:cNvPr id="34" name="SG cp3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There is no net movement of water at 0.3 mol/dm³.</a:t>
            </a:r>
          </a:p>
        </p:txBody>
      </p:sp>
      <p:sp>
        <p:nvSpPr>
          <p:cNvPr id="35" name="Rounded Rectangle 34"/>
          <p:cNvSpPr/>
          <p:nvPr/>
        </p:nvSpPr>
        <p:spPr>
          <a:xfrm>
            <a:off x="10515600" y="7552944"/>
            <a:ext cx="4160520" cy="310896"/>
          </a:xfrm>
          <a:prstGeom prst="roundRect">
            <a:avLst>
              <a:gd name="adj" fmla="val 50000"/>
            </a:avLst>
          </a:prstGeom>
          <a:solidFill>
            <a:srgbClr val="EEF7EE"/>
          </a:solidFill>
          <a:ln w="15875">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18288" bIns="18288"/>
          <a:lstStyle/>
          <a:p>
            <a:pPr algn="ctr"/>
            <a:r>
              <a:rPr sz="1400" b="1">
                <a:solidFill>
                  <a:srgbClr val="2E7D32"/>
                </a:solidFill>
                <a:latin typeface="Arial"/>
              </a:rPr>
              <a:t>✓  Check your answers on the next slide</a:t>
            </a:r>
          </a:p>
        </p:txBody>
      </p:sp>
    </p:spTree>
  </p:cSld>
  <p:clrMapOvr>
    <a:masterClrMapping/>
  </p:clrMapOvr>
  <p:transition spd="fast">
    <p:fade/>
  </p:transition>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L9: Osmosis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3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18</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L9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12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3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13 to 16 (online screens 8 to 11).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3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In the potato practical, which of these must be kept the same in every tube?</a:t>
            </a:r>
          </a:p>
        </p:txBody>
      </p:sp>
      <p:sp>
        <p:nvSpPr>
          <p:cNvPr id="18" name="SG cp3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The concentration of the sugar solution</a:t>
            </a:r>
          </a:p>
        </p:txBody>
      </p:sp>
      <p:sp>
        <p:nvSpPr>
          <p:cNvPr id="19" name="SG cp3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The volume of solution in each tube</a:t>
            </a:r>
          </a:p>
        </p:txBody>
      </p:sp>
      <p:sp>
        <p:nvSpPr>
          <p:cNvPr id="20" name="SG cp3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The percentage change in mass</a:t>
            </a:r>
          </a:p>
        </p:txBody>
      </p:sp>
      <p:sp>
        <p:nvSpPr>
          <p:cNvPr id="21" name="SG cp3 q1 answer B"/>
          <p:cNvSpPr/>
          <p:nvPr/>
        </p:nvSpPr>
        <p:spPr>
          <a:xfrm>
            <a:off x="731520" y="482803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B.  The volume of solution in each tube ✓</a:t>
            </a:r>
          </a:p>
        </p:txBody>
      </p:sp>
      <p:sp>
        <p:nvSpPr>
          <p:cNvPr id="22" name="SG cp3 q1 why"/>
          <p:cNvSpPr txBox="1"/>
          <p:nvPr/>
        </p:nvSpPr>
        <p:spPr>
          <a:xfrm>
            <a:off x="73152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It is a control variable: 10 cm³ in every tube, so the test is fair.</a:t>
            </a:r>
          </a:p>
        </p:txBody>
      </p:sp>
      <p:sp>
        <p:nvSpPr>
          <p:cNvPr id="23" name="Rectangle 22"/>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6" name="SG cp3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Why do we compare the percentage change in mass, and not just the change in grams?</a:t>
            </a:r>
          </a:p>
        </p:txBody>
      </p:sp>
      <p:sp>
        <p:nvSpPr>
          <p:cNvPr id="27" name="SG cp3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The cylinders do not all start with the same mass.</a:t>
            </a:r>
          </a:p>
        </p:txBody>
      </p:sp>
      <p:sp>
        <p:nvSpPr>
          <p:cNvPr id="28" name="SG cp3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It stops water moving out of the potato.</a:t>
            </a:r>
          </a:p>
        </p:txBody>
      </p:sp>
      <p:sp>
        <p:nvSpPr>
          <p:cNvPr id="29" name="SG cp3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A change in grams cannot be negative.</a:t>
            </a:r>
          </a:p>
        </p:txBody>
      </p:sp>
      <p:sp>
        <p:nvSpPr>
          <p:cNvPr id="30" name="SG cp3 q2 answer A"/>
          <p:cNvSpPr/>
          <p:nvPr/>
        </p:nvSpPr>
        <p:spPr>
          <a:xfrm>
            <a:off x="5486400" y="382219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A.  The cylinders do not all start with the same mass. ✓</a:t>
            </a:r>
          </a:p>
        </p:txBody>
      </p:sp>
      <p:sp>
        <p:nvSpPr>
          <p:cNvPr id="31" name="SG cp3 q2 why"/>
          <p:cNvSpPr txBox="1"/>
          <p:nvPr/>
        </p:nvSpPr>
        <p:spPr>
          <a:xfrm>
            <a:off x="548640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A percentage shows each change as a share of that cylinder's own starting mass.</a:t>
            </a:r>
          </a:p>
        </p:txBody>
      </p:sp>
      <p:sp>
        <p:nvSpPr>
          <p:cNvPr id="32" name="Rectangle 31"/>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5" name="SG cp3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The line of best fit crosses 0 % at 0.3 mol/dm³. What does this show?</a:t>
            </a:r>
          </a:p>
        </p:txBody>
      </p:sp>
      <p:sp>
        <p:nvSpPr>
          <p:cNvPr id="36" name="SG cp3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Water stops moving at 0.3 mol/dm³.</a:t>
            </a:r>
          </a:p>
        </p:txBody>
      </p:sp>
      <p:sp>
        <p:nvSpPr>
          <p:cNvPr id="37" name="SG cp3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The potato loses the most mass at 0.3 mol/dm³.</a:t>
            </a:r>
          </a:p>
        </p:txBody>
      </p:sp>
      <p:sp>
        <p:nvSpPr>
          <p:cNvPr id="38" name="SG cp3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There is no net movement of water at 0.3 mol/dm³.</a:t>
            </a:r>
          </a:p>
        </p:txBody>
      </p:sp>
      <p:sp>
        <p:nvSpPr>
          <p:cNvPr id="39" name="SG cp3 q3 answer C"/>
          <p:cNvSpPr/>
          <p:nvPr/>
        </p:nvSpPr>
        <p:spPr>
          <a:xfrm>
            <a:off x="10241280" y="5833872"/>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C.  There is no net movement of water at 0.3 mol/dm³. ✓</a:t>
            </a:r>
          </a:p>
        </p:txBody>
      </p:sp>
      <p:sp>
        <p:nvSpPr>
          <p:cNvPr id="40" name="SG cp3 q3 why"/>
          <p:cNvSpPr txBox="1"/>
          <p:nvPr/>
        </p:nvSpPr>
        <p:spPr>
          <a:xfrm>
            <a:off x="1024128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The potato cells' contents are about as concentrated as this solution.</a:t>
            </a:r>
          </a:p>
        </p:txBody>
      </p:sp>
      <p:sp>
        <p:nvSpPr>
          <p:cNvPr id="41" name="TextBox 40"/>
          <p:cNvSpPr txBox="1"/>
          <p:nvPr/>
        </p:nvSpPr>
        <p:spPr>
          <a:xfrm>
            <a:off x="548640" y="7534656"/>
            <a:ext cx="14127480" cy="274320"/>
          </a:xfrm>
          <a:prstGeom prst="rect">
            <a:avLst/>
          </a:prstGeom>
          <a:noFill/>
        </p:spPr>
        <p:txBody>
          <a:bodyPr wrap="square" lIns="0" rIns="0" tIns="0" bIns="0" anchor="ctr">
            <a:spAutoFit/>
          </a:bodyPr>
          <a:lstStyle/>
          <a:p>
            <a:pPr algn="r">
              <a:spcAft>
                <a:spcPts val="600"/>
              </a:spcAft>
            </a:pPr>
            <a:r>
              <a:rPr sz="1400" b="0">
                <a:solidFill>
                  <a:srgbClr val="5A5A5A"/>
                </a:solidFill>
                <a:latin typeface="Arial"/>
              </a:rPr>
              <a:t>Got one wrong? Look back: Q1 slide 14  ·  Q2 slide 15  ·  Q3 slide 16</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300"/>
                                        <p:tgtEl>
                                          <p:spTgt spid="3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3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300"/>
                                        <p:tgtEl>
                                          <p:spTgt spid="3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3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9" grpId="0" animBg="1"/>
      <p:bldP spid="40" grpId="0" animBg="1"/>
    </p:bldLst>
  </p:timing>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L9: Osmosis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Practice: predict the water movement</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19</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L9  ·  sciencegcse.co.uk</a:t>
            </a:r>
          </a:p>
        </p:txBody>
      </p:sp>
      <p:sp>
        <p:nvSpPr>
          <p:cNvPr id="9" name="Rectangle 8"/>
          <p:cNvSpPr/>
          <p:nvPr/>
        </p:nvSpPr>
        <p:spPr>
          <a:xfrm>
            <a:off x="548640" y="1508760"/>
            <a:ext cx="694944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69494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66751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Four cells and a cylinder</a:t>
            </a:r>
          </a:p>
        </p:txBody>
      </p:sp>
      <p:pic>
        <p:nvPicPr>
          <p:cNvPr id="12" name="Picture 11" descr="Four cells and a cylinder. Predict: does water move in or out?."/>
          <p:cNvPicPr>
            <a:picLocks noChangeAspect="1"/>
          </p:cNvPicPr>
          <p:nvPr/>
        </p:nvPicPr>
        <p:blipFill>
          <a:blip r:embed="rId3"/>
          <a:stretch>
            <a:fillRect/>
          </a:stretch>
        </p:blipFill>
        <p:spPr>
          <a:xfrm>
            <a:off x="1041964" y="2103120"/>
            <a:ext cx="5962791" cy="5232653"/>
          </a:xfrm>
          <a:prstGeom prst="rect">
            <a:avLst/>
          </a:prstGeom>
        </p:spPr>
      </p:pic>
      <p:sp>
        <p:nvSpPr>
          <p:cNvPr id="13" name="TextBox 12"/>
          <p:cNvSpPr txBox="1"/>
          <p:nvPr/>
        </p:nvSpPr>
        <p:spPr>
          <a:xfrm>
            <a:off x="685800" y="7427214"/>
            <a:ext cx="6675120" cy="345185"/>
          </a:xfrm>
          <a:prstGeom prst="rect">
            <a:avLst/>
          </a:prstGeom>
          <a:noFill/>
        </p:spPr>
        <p:txBody>
          <a:bodyPr wrap="square" lIns="0" rIns="0" tIns="0" bIns="0" anchor="t">
            <a:spAutoFit/>
          </a:bodyPr>
          <a:lstStyle/>
          <a:p>
            <a:pPr algn="ctr">
              <a:spcAft>
                <a:spcPts val="600"/>
              </a:spcAft>
            </a:pPr>
            <a:r>
              <a:rPr sz="1400" b="0">
                <a:solidFill>
                  <a:srgbClr val="5A5A5A"/>
                </a:solidFill>
                <a:latin typeface="Arial"/>
              </a:rPr>
              <a:t>Predict: does water move in or out?</a:t>
            </a:r>
          </a:p>
        </p:txBody>
      </p:sp>
      <p:sp>
        <p:nvSpPr>
          <p:cNvPr id="14" name="Rectangle 13"/>
          <p:cNvSpPr/>
          <p:nvPr/>
        </p:nvSpPr>
        <p:spPr>
          <a:xfrm>
            <a:off x="7772400" y="1508760"/>
            <a:ext cx="69037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7772400" y="1508760"/>
            <a:ext cx="69037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909560" y="1508760"/>
            <a:ext cx="66294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Questions</a:t>
            </a:r>
          </a:p>
        </p:txBody>
      </p:sp>
      <p:sp>
        <p:nvSpPr>
          <p:cNvPr id="17" name="SG practice"/>
          <p:cNvSpPr txBox="1"/>
          <p:nvPr/>
        </p:nvSpPr>
        <p:spPr>
          <a:xfrm>
            <a:off x="8001000" y="2148840"/>
            <a:ext cx="6446520" cy="5486400"/>
          </a:xfrm>
          <a:prstGeom prst="rect">
            <a:avLst/>
          </a:prstGeom>
          <a:noFill/>
        </p:spPr>
        <p:txBody>
          <a:bodyPr wrap="square" lIns="0" rIns="0" tIns="0" bIns="0" anchor="t">
            <a:spAutoFit/>
          </a:bodyPr>
          <a:lstStyle/>
          <a:p>
            <a:pPr algn="l">
              <a:spcAft>
                <a:spcPts val="200"/>
              </a:spcAft>
            </a:pPr>
            <a:r>
              <a:rPr sz="2000" b="1">
                <a:solidFill>
                  <a:srgbClr val="000000"/>
                </a:solidFill>
                <a:latin typeface="Arial"/>
              </a:rPr>
              <a:t>1. In which picture does the cell become turgid?</a:t>
            </a:r>
          </a:p>
          <a:p>
            <a:pPr algn="l">
              <a:spcAft>
                <a:spcPts val="800"/>
              </a:spcAft>
            </a:pPr>
            <a:r>
              <a:rPr sz="2000" b="0">
                <a:solidFill>
                  <a:srgbClr val="5A5A5A"/>
                </a:solidFill>
                <a:latin typeface="Arial"/>
              </a:rPr>
              <a:t>______________</a:t>
            </a:r>
          </a:p>
          <a:p>
            <a:pPr algn="l">
              <a:spcAft>
                <a:spcPts val="200"/>
              </a:spcAft>
            </a:pPr>
            <a:r>
              <a:rPr sz="2000" b="1">
                <a:solidFill>
                  <a:srgbClr val="000000"/>
                </a:solidFill>
                <a:latin typeface="Arial"/>
              </a:rPr>
              <a:t>2. Which way does water move in B?</a:t>
            </a:r>
          </a:p>
          <a:p>
            <a:pPr algn="l">
              <a:spcAft>
                <a:spcPts val="800"/>
              </a:spcAft>
            </a:pPr>
            <a:r>
              <a:rPr sz="2000" b="0">
                <a:solidFill>
                  <a:srgbClr val="5A5A5A"/>
                </a:solidFill>
                <a:latin typeface="Arial"/>
              </a:rPr>
              <a:t>______________</a:t>
            </a:r>
          </a:p>
          <a:p>
            <a:pPr algn="l">
              <a:spcAft>
                <a:spcPts val="200"/>
              </a:spcAft>
            </a:pPr>
            <a:r>
              <a:rPr sz="2000" b="1">
                <a:solidFill>
                  <a:srgbClr val="000000"/>
                </a:solidFill>
                <a:latin typeface="Arial"/>
              </a:rPr>
              <a:t>3. In which picture could the cell burst?</a:t>
            </a:r>
          </a:p>
          <a:p>
            <a:pPr algn="l">
              <a:spcAft>
                <a:spcPts val="800"/>
              </a:spcAft>
            </a:pPr>
            <a:r>
              <a:rPr sz="2000" b="0">
                <a:solidFill>
                  <a:srgbClr val="5A5A5A"/>
                </a:solidFill>
                <a:latin typeface="Arial"/>
              </a:rPr>
              <a:t>______________</a:t>
            </a:r>
          </a:p>
          <a:p>
            <a:pPr algn="l">
              <a:spcAft>
                <a:spcPts val="200"/>
              </a:spcAft>
            </a:pPr>
            <a:r>
              <a:rPr sz="2000" b="1">
                <a:solidFill>
                  <a:srgbClr val="000000"/>
                </a:solidFill>
                <a:latin typeface="Arial"/>
              </a:rPr>
              <a:t>4. In A, what stops the cell bursting?</a:t>
            </a:r>
          </a:p>
          <a:p>
            <a:pPr algn="l">
              <a:spcAft>
                <a:spcPts val="800"/>
              </a:spcAft>
            </a:pPr>
            <a:r>
              <a:rPr sz="2000" b="0">
                <a:solidFill>
                  <a:srgbClr val="5A5A5A"/>
                </a:solidFill>
                <a:latin typeface="Arial"/>
              </a:rPr>
              <a:t>______________</a:t>
            </a:r>
          </a:p>
          <a:p>
            <a:pPr algn="l">
              <a:spcAft>
                <a:spcPts val="200"/>
              </a:spcAft>
            </a:pPr>
            <a:r>
              <a:rPr sz="2000" b="1">
                <a:solidFill>
                  <a:srgbClr val="000000"/>
                </a:solidFill>
                <a:latin typeface="Arial"/>
              </a:rPr>
              <a:t>5. Will the cylinder in D gain or lose mass? Why?</a:t>
            </a:r>
          </a:p>
          <a:p>
            <a:pPr algn="l">
              <a:spcAft>
                <a:spcPts val="800"/>
              </a:spcAft>
            </a:pPr>
            <a:r>
              <a:rPr sz="2000" b="0">
                <a:solidFill>
                  <a:srgbClr val="5A5A5A"/>
                </a:solidFill>
                <a:latin typeface="Arial"/>
              </a:rPr>
              <a:t>______________</a:t>
            </a:r>
          </a:p>
          <a:p>
            <a:pPr algn="l">
              <a:spcAft>
                <a:spcPts val="200"/>
              </a:spcAft>
            </a:pPr>
            <a:r>
              <a:rPr sz="2000" b="1">
                <a:solidFill>
                  <a:srgbClr val="000000"/>
                </a:solidFill>
                <a:latin typeface="Arial"/>
              </a:rPr>
              <a:t>6. Which picture could show plasmolysis after a while?</a:t>
            </a:r>
          </a:p>
          <a:p>
            <a:pPr algn="l">
              <a:spcAft>
                <a:spcPts val="800"/>
              </a:spcAft>
            </a:pPr>
            <a:r>
              <a:rPr sz="2000" b="0">
                <a:solidFill>
                  <a:srgbClr val="5A5A5A"/>
                </a:solidFill>
                <a:latin typeface="Arial"/>
              </a:rPr>
              <a:t>______________</a:t>
            </a:r>
          </a:p>
        </p:txBody>
      </p:sp>
    </p:spTree>
  </p:cSld>
  <p:clrMapOvr>
    <a:masterClrMapping/>
  </p:clrMapOvr>
  <p:transition spd="fast">
    <p:fade/>
  </p:transition>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L9: Osmosis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Predict the water movement: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20</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L9  ·  sciencegcse.co.uk</a:t>
            </a:r>
          </a:p>
        </p:txBody>
      </p:sp>
      <p:sp>
        <p:nvSpPr>
          <p:cNvPr id="9" name="Rectangle 8"/>
          <p:cNvSpPr/>
          <p:nvPr/>
        </p:nvSpPr>
        <p:spPr>
          <a:xfrm>
            <a:off x="548640" y="1508760"/>
            <a:ext cx="694944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69494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66751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Four cells and a cylinder</a:t>
            </a:r>
          </a:p>
        </p:txBody>
      </p:sp>
      <p:pic>
        <p:nvPicPr>
          <p:cNvPr id="12" name="Picture 11" descr="Four cells and a cylinder. Predict: does water move in or out?."/>
          <p:cNvPicPr>
            <a:picLocks noChangeAspect="1"/>
          </p:cNvPicPr>
          <p:nvPr/>
        </p:nvPicPr>
        <p:blipFill>
          <a:blip r:embed="rId3"/>
          <a:stretch>
            <a:fillRect/>
          </a:stretch>
        </p:blipFill>
        <p:spPr>
          <a:xfrm>
            <a:off x="1041964" y="2103120"/>
            <a:ext cx="5962791" cy="5232653"/>
          </a:xfrm>
          <a:prstGeom prst="rect">
            <a:avLst/>
          </a:prstGeom>
        </p:spPr>
      </p:pic>
      <p:sp>
        <p:nvSpPr>
          <p:cNvPr id="13" name="TextBox 12"/>
          <p:cNvSpPr txBox="1"/>
          <p:nvPr/>
        </p:nvSpPr>
        <p:spPr>
          <a:xfrm>
            <a:off x="685800" y="7427214"/>
            <a:ext cx="6675120" cy="345185"/>
          </a:xfrm>
          <a:prstGeom prst="rect">
            <a:avLst/>
          </a:prstGeom>
          <a:noFill/>
        </p:spPr>
        <p:txBody>
          <a:bodyPr wrap="square" lIns="0" rIns="0" tIns="0" bIns="0" anchor="t">
            <a:spAutoFit/>
          </a:bodyPr>
          <a:lstStyle/>
          <a:p>
            <a:pPr algn="ctr">
              <a:spcAft>
                <a:spcPts val="600"/>
              </a:spcAft>
            </a:pPr>
            <a:r>
              <a:rPr sz="1400" b="0">
                <a:solidFill>
                  <a:srgbClr val="5A5A5A"/>
                </a:solidFill>
                <a:latin typeface="Arial"/>
              </a:rPr>
              <a:t>Predict: does water move in or out?</a:t>
            </a:r>
          </a:p>
        </p:txBody>
      </p:sp>
      <p:sp>
        <p:nvSpPr>
          <p:cNvPr id="14" name="Rectangle 13"/>
          <p:cNvSpPr/>
          <p:nvPr/>
        </p:nvSpPr>
        <p:spPr>
          <a:xfrm>
            <a:off x="7772400" y="1508760"/>
            <a:ext cx="69037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7772400" y="1508760"/>
            <a:ext cx="69037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909560" y="1508760"/>
            <a:ext cx="66294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Answers</a:t>
            </a:r>
          </a:p>
        </p:txBody>
      </p:sp>
      <p:sp>
        <p:nvSpPr>
          <p:cNvPr id="17" name="SG practice"/>
          <p:cNvSpPr txBox="1"/>
          <p:nvPr/>
        </p:nvSpPr>
        <p:spPr>
          <a:xfrm>
            <a:off x="8001000" y="2148840"/>
            <a:ext cx="6446520" cy="5486400"/>
          </a:xfrm>
          <a:prstGeom prst="rect">
            <a:avLst/>
          </a:prstGeom>
          <a:noFill/>
        </p:spPr>
        <p:txBody>
          <a:bodyPr wrap="square" lIns="0" rIns="0" tIns="0" bIns="0" anchor="t">
            <a:spAutoFit/>
          </a:bodyPr>
          <a:lstStyle/>
          <a:p>
            <a:pPr algn="l">
              <a:spcAft>
                <a:spcPts val="200"/>
              </a:spcAft>
            </a:pPr>
            <a:r>
              <a:rPr sz="2000" b="1">
                <a:solidFill>
                  <a:srgbClr val="000000"/>
                </a:solidFill>
                <a:latin typeface="Arial"/>
              </a:rPr>
              <a:t>1. In which picture does the cell become turgid?</a:t>
            </a:r>
          </a:p>
          <a:p>
            <a:pPr algn="l">
              <a:spcAft>
                <a:spcPts val="800"/>
              </a:spcAft>
            </a:pPr>
            <a:r>
              <a:rPr sz="2000" b="1">
                <a:solidFill>
                  <a:srgbClr val="009900"/>
                </a:solidFill>
                <a:latin typeface="Arial"/>
              </a:rPr>
              <a:t>A.</a:t>
            </a:r>
          </a:p>
          <a:p>
            <a:pPr algn="l">
              <a:spcAft>
                <a:spcPts val="200"/>
              </a:spcAft>
            </a:pPr>
            <a:r>
              <a:rPr sz="2000" b="1">
                <a:solidFill>
                  <a:srgbClr val="000000"/>
                </a:solidFill>
                <a:latin typeface="Arial"/>
              </a:rPr>
              <a:t>2. Which way does water move in B?</a:t>
            </a:r>
          </a:p>
          <a:p>
            <a:pPr algn="l">
              <a:spcAft>
                <a:spcPts val="800"/>
              </a:spcAft>
            </a:pPr>
            <a:r>
              <a:rPr sz="2000" b="1">
                <a:solidFill>
                  <a:srgbClr val="009900"/>
                </a:solidFill>
                <a:latin typeface="Arial"/>
              </a:rPr>
              <a:t>Out of the cell, into the salt solution.</a:t>
            </a:r>
          </a:p>
          <a:p>
            <a:pPr algn="l">
              <a:spcAft>
                <a:spcPts val="200"/>
              </a:spcAft>
            </a:pPr>
            <a:r>
              <a:rPr sz="2000" b="1">
                <a:solidFill>
                  <a:srgbClr val="000000"/>
                </a:solidFill>
                <a:latin typeface="Arial"/>
              </a:rPr>
              <a:t>3. In which picture could the cell burst?</a:t>
            </a:r>
          </a:p>
          <a:p>
            <a:pPr algn="l">
              <a:spcAft>
                <a:spcPts val="800"/>
              </a:spcAft>
            </a:pPr>
            <a:r>
              <a:rPr sz="2000" b="1">
                <a:solidFill>
                  <a:srgbClr val="009900"/>
                </a:solidFill>
                <a:latin typeface="Arial"/>
              </a:rPr>
              <a:t>C: a red blood cell has no cell wall.</a:t>
            </a:r>
          </a:p>
          <a:p>
            <a:pPr algn="l">
              <a:spcAft>
                <a:spcPts val="200"/>
              </a:spcAft>
            </a:pPr>
            <a:r>
              <a:rPr sz="2000" b="1">
                <a:solidFill>
                  <a:srgbClr val="000000"/>
                </a:solidFill>
                <a:latin typeface="Arial"/>
              </a:rPr>
              <a:t>4. In A, what stops the cell bursting?</a:t>
            </a:r>
          </a:p>
          <a:p>
            <a:pPr algn="l">
              <a:spcAft>
                <a:spcPts val="800"/>
              </a:spcAft>
            </a:pPr>
            <a:r>
              <a:rPr sz="2000" b="1">
                <a:solidFill>
                  <a:srgbClr val="009900"/>
                </a:solidFill>
                <a:latin typeface="Arial"/>
              </a:rPr>
              <a:t>The cell wall.</a:t>
            </a:r>
          </a:p>
          <a:p>
            <a:pPr algn="l">
              <a:spcAft>
                <a:spcPts val="200"/>
              </a:spcAft>
            </a:pPr>
            <a:r>
              <a:rPr sz="2000" b="1">
                <a:solidFill>
                  <a:srgbClr val="000000"/>
                </a:solidFill>
                <a:latin typeface="Arial"/>
              </a:rPr>
              <a:t>5. Will the cylinder in D gain or lose mass? Why?</a:t>
            </a:r>
          </a:p>
          <a:p>
            <a:pPr algn="l">
              <a:spcAft>
                <a:spcPts val="800"/>
              </a:spcAft>
            </a:pPr>
            <a:r>
              <a:rPr sz="2000" b="1">
                <a:solidFill>
                  <a:srgbClr val="009900"/>
                </a:solidFill>
                <a:latin typeface="Arial"/>
              </a:rPr>
              <a:t>Lose mass: water moves out of the potato cells by osmosis.</a:t>
            </a:r>
          </a:p>
          <a:p>
            <a:pPr algn="l">
              <a:spcAft>
                <a:spcPts val="200"/>
              </a:spcAft>
            </a:pPr>
            <a:r>
              <a:rPr sz="2000" b="1">
                <a:solidFill>
                  <a:srgbClr val="000000"/>
                </a:solidFill>
                <a:latin typeface="Arial"/>
              </a:rPr>
              <a:t>6. Which picture could show plasmolysis after a while?</a:t>
            </a:r>
          </a:p>
          <a:p>
            <a:pPr algn="l">
              <a:spcAft>
                <a:spcPts val="800"/>
              </a:spcAft>
            </a:pPr>
            <a:r>
              <a:rPr sz="2000" b="1">
                <a:solidFill>
                  <a:srgbClr val="009900"/>
                </a:solidFill>
                <a:latin typeface="Arial"/>
              </a:rPr>
              <a:t>B.</a:t>
            </a:r>
          </a:p>
        </p:txBody>
      </p:sp>
    </p:spTree>
  </p:cSld>
  <p:clrMapOvr>
    <a:masterClrMapping/>
  </p:clrMapOvr>
  <p:transition spd="fast">
    <p:fade/>
  </p:transition>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L9: Osmosis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Exam practice</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21</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L9  ·  sciencegcse.co.uk</a:t>
            </a:r>
          </a:p>
        </p:txBody>
      </p:sp>
      <p:sp>
        <p:nvSpPr>
          <p:cNvPr id="9" name="Rectangle 8"/>
          <p:cNvSpPr/>
          <p:nvPr/>
        </p:nvSpPr>
        <p:spPr>
          <a:xfrm>
            <a:off x="548640" y="1508760"/>
            <a:ext cx="14127480" cy="312839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14127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SG exam practice q1"/>
          <p:cNvSpPr txBox="1"/>
          <p:nvPr/>
        </p:nvSpPr>
        <p:spPr>
          <a:xfrm>
            <a:off x="685800" y="1508760"/>
            <a:ext cx="13853160" cy="502920"/>
          </a:xfrm>
          <a:prstGeom prst="rect">
            <a:avLst/>
          </a:prstGeom>
          <a:noFill/>
        </p:spPr>
        <p:txBody>
          <a:bodyPr wrap="square" lIns="0" rIns="0" tIns="0" bIns="0" anchor="ctr">
            <a:spAutoFit/>
          </a:bodyPr>
          <a:lstStyle/>
          <a:p>
            <a:pPr algn="l">
              <a:spcAft>
                <a:spcPts val="600"/>
              </a:spcAft>
            </a:pPr>
            <a:r>
              <a:rPr sz="2000" b="1">
                <a:solidFill>
                  <a:srgbClr val="FFFFFF"/>
                </a:solidFill>
                <a:latin typeface="Arial"/>
              </a:rPr>
              <a:t>1. A potato cylinder is left in pure water. Explain why its mass goes up.  [3]</a:t>
            </a:r>
          </a:p>
        </p:txBody>
      </p:sp>
      <p:sp>
        <p:nvSpPr>
          <p:cNvPr id="12" name="Rectangle 11"/>
          <p:cNvSpPr/>
          <p:nvPr/>
        </p:nvSpPr>
        <p:spPr>
          <a:xfrm>
            <a:off x="777240" y="2240280"/>
            <a:ext cx="13670280" cy="2168271"/>
          </a:xfrm>
          <a:prstGeom prst="rect">
            <a:avLst/>
          </a:prstGeom>
          <a:solidFill>
            <a:srgbClr val="EEF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05840" y="2331720"/>
            <a:ext cx="13213080" cy="1985390"/>
          </a:xfrm>
          <a:prstGeom prst="rect">
            <a:avLst/>
          </a:prstGeom>
          <a:noFill/>
        </p:spPr>
        <p:txBody>
          <a:bodyPr wrap="square" lIns="0" rIns="0" tIns="0" bIns="0" anchor="ctr">
            <a:spAutoFit/>
          </a:bodyPr>
          <a:lstStyle/>
          <a:p>
            <a:pPr algn="l">
              <a:spcAft>
                <a:spcPts val="600"/>
              </a:spcAft>
            </a:pPr>
            <a:r>
              <a:rPr sz="2100" b="1">
                <a:solidFill>
                  <a:srgbClr val="009900"/>
                </a:solidFill>
                <a:latin typeface="Arial"/>
              </a:rPr>
              <a:t>Pure water is more dilute than the inside of the potato cells (1). Water moves into the cells by osmosis (1), across their partially permeable cell membranes (1).</a:t>
            </a:r>
          </a:p>
        </p:txBody>
      </p:sp>
      <p:sp>
        <p:nvSpPr>
          <p:cNvPr id="14" name="Rectangle 13"/>
          <p:cNvSpPr/>
          <p:nvPr/>
        </p:nvSpPr>
        <p:spPr>
          <a:xfrm>
            <a:off x="548640" y="4911471"/>
            <a:ext cx="14127480" cy="2860928"/>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4911471"/>
            <a:ext cx="14127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SG exam practice q2"/>
          <p:cNvSpPr txBox="1"/>
          <p:nvPr/>
        </p:nvSpPr>
        <p:spPr>
          <a:xfrm>
            <a:off x="685800" y="4911471"/>
            <a:ext cx="13853160" cy="502920"/>
          </a:xfrm>
          <a:prstGeom prst="rect">
            <a:avLst/>
          </a:prstGeom>
          <a:noFill/>
        </p:spPr>
        <p:txBody>
          <a:bodyPr wrap="square" lIns="0" rIns="0" tIns="0" bIns="0" anchor="ctr">
            <a:spAutoFit/>
          </a:bodyPr>
          <a:lstStyle/>
          <a:p>
            <a:pPr algn="l">
              <a:spcAft>
                <a:spcPts val="600"/>
              </a:spcAft>
            </a:pPr>
            <a:r>
              <a:rPr sz="2000" b="1">
                <a:solidFill>
                  <a:srgbClr val="FFFFFF"/>
                </a:solidFill>
                <a:latin typeface="Arial"/>
              </a:rPr>
              <a:t>2. A cylinder's mass went from 3.20 g to 2.88 g. Calculate the percentage change in mass.  [2]</a:t>
            </a:r>
          </a:p>
        </p:txBody>
      </p:sp>
      <p:sp>
        <p:nvSpPr>
          <p:cNvPr id="17" name="Rectangle 16"/>
          <p:cNvSpPr/>
          <p:nvPr/>
        </p:nvSpPr>
        <p:spPr>
          <a:xfrm>
            <a:off x="777240" y="5642991"/>
            <a:ext cx="13670280" cy="1900808"/>
          </a:xfrm>
          <a:prstGeom prst="rect">
            <a:avLst/>
          </a:prstGeom>
          <a:solidFill>
            <a:srgbClr val="EEF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005840" y="5734430"/>
            <a:ext cx="13213080" cy="1717928"/>
          </a:xfrm>
          <a:prstGeom prst="rect">
            <a:avLst/>
          </a:prstGeom>
          <a:noFill/>
        </p:spPr>
        <p:txBody>
          <a:bodyPr wrap="square" lIns="0" rIns="0" tIns="0" bIns="0" anchor="ctr">
            <a:spAutoFit/>
          </a:bodyPr>
          <a:lstStyle/>
          <a:p>
            <a:pPr algn="l">
              <a:spcAft>
                <a:spcPts val="600"/>
              </a:spcAft>
            </a:pPr>
            <a:r>
              <a:rPr sz="2100" b="1">
                <a:solidFill>
                  <a:srgbClr val="009900"/>
                </a:solidFill>
                <a:latin typeface="Arial"/>
              </a:rPr>
              <a:t>(2.88 − 3.20) ÷ 3.20 × 100 (1) = −10 % (1).</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3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3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3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3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7" grpId="0" animBg="1"/>
      <p:bldP spid="18" grpId="0" animBg="1"/>
    </p:bldLst>
  </p:timing>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L9: Osmosis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Exit ticket</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22</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L9  ·  sciencegcse.co.uk</a:t>
            </a:r>
          </a:p>
        </p:txBody>
      </p:sp>
      <p:sp>
        <p:nvSpPr>
          <p:cNvPr id="9" name="Rectangle 8"/>
          <p:cNvSpPr/>
          <p:nvPr/>
        </p:nvSpPr>
        <p:spPr>
          <a:xfrm>
            <a:off x="548640" y="1508760"/>
            <a:ext cx="94183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94183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91440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Answer on your own</a:t>
            </a:r>
          </a:p>
        </p:txBody>
      </p:sp>
      <p:sp>
        <p:nvSpPr>
          <p:cNvPr id="12" name="SG exit q1"/>
          <p:cNvSpPr txBox="1"/>
          <p:nvPr/>
        </p:nvSpPr>
        <p:spPr>
          <a:xfrm>
            <a:off x="777240" y="2240280"/>
            <a:ext cx="8961120" cy="372618"/>
          </a:xfrm>
          <a:prstGeom prst="rect">
            <a:avLst/>
          </a:prstGeom>
          <a:noFill/>
        </p:spPr>
        <p:txBody>
          <a:bodyPr wrap="square" lIns="0" rIns="0" tIns="0" bIns="0" anchor="t">
            <a:spAutoFit/>
          </a:bodyPr>
          <a:lstStyle/>
          <a:p>
            <a:pPr algn="l">
              <a:spcAft>
                <a:spcPts val="0"/>
              </a:spcAft>
            </a:pPr>
            <a:r>
              <a:rPr sz="2200" b="0">
                <a:solidFill>
                  <a:srgbClr val="000000"/>
                </a:solidFill>
                <a:latin typeface="Arial"/>
              </a:rPr>
              <a:t>1. Give the word for a plant cell that is swollen and firm with water.  [1]</a:t>
            </a:r>
          </a:p>
        </p:txBody>
      </p:sp>
      <p:cxnSp>
        <p:nvCxnSpPr>
          <p:cNvPr id="13" name="Connector 12"/>
          <p:cNvCxnSpPr/>
          <p:nvPr/>
        </p:nvCxnSpPr>
        <p:spPr>
          <a:xfrm>
            <a:off x="777240" y="3024378"/>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sp>
        <p:nvSpPr>
          <p:cNvPr id="14" name="SG exit q2"/>
          <p:cNvSpPr txBox="1"/>
          <p:nvPr/>
        </p:nvSpPr>
        <p:spPr>
          <a:xfrm>
            <a:off x="777240" y="3280410"/>
            <a:ext cx="8961120" cy="699516"/>
          </a:xfrm>
          <a:prstGeom prst="rect">
            <a:avLst/>
          </a:prstGeom>
          <a:noFill/>
        </p:spPr>
        <p:txBody>
          <a:bodyPr wrap="square" lIns="0" rIns="0" tIns="0" bIns="0" anchor="t">
            <a:spAutoFit/>
          </a:bodyPr>
          <a:lstStyle/>
          <a:p>
            <a:pPr algn="l">
              <a:spcAft>
                <a:spcPts val="0"/>
              </a:spcAft>
            </a:pPr>
            <a:r>
              <a:rPr sz="2200" b="0">
                <a:solidFill>
                  <a:srgbClr val="000000"/>
                </a:solidFill>
                <a:latin typeface="Arial"/>
              </a:rPr>
              <a:t>2. A potato cylinder loses mass in a sugar solution. Which way did water move?  [1]</a:t>
            </a:r>
          </a:p>
        </p:txBody>
      </p:sp>
      <p:cxnSp>
        <p:nvCxnSpPr>
          <p:cNvPr id="15" name="Connector 14"/>
          <p:cNvCxnSpPr/>
          <p:nvPr/>
        </p:nvCxnSpPr>
        <p:spPr>
          <a:xfrm>
            <a:off x="777240" y="4391406"/>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sp>
        <p:nvSpPr>
          <p:cNvPr id="16" name="SG exit q3"/>
          <p:cNvSpPr txBox="1"/>
          <p:nvPr/>
        </p:nvSpPr>
        <p:spPr>
          <a:xfrm>
            <a:off x="777240" y="4647438"/>
            <a:ext cx="8961120" cy="372618"/>
          </a:xfrm>
          <a:prstGeom prst="rect">
            <a:avLst/>
          </a:prstGeom>
          <a:noFill/>
        </p:spPr>
        <p:txBody>
          <a:bodyPr wrap="square" lIns="0" rIns="0" tIns="0" bIns="0" anchor="t">
            <a:spAutoFit/>
          </a:bodyPr>
          <a:lstStyle/>
          <a:p>
            <a:pPr algn="l">
              <a:spcAft>
                <a:spcPts val="0"/>
              </a:spcAft>
            </a:pPr>
            <a:r>
              <a:rPr sz="2200" b="0">
                <a:solidFill>
                  <a:srgbClr val="000000"/>
                </a:solidFill>
                <a:latin typeface="Arial"/>
              </a:rPr>
              <a:t>3. Why is each potato cylinder blotted before its mass is found?  [1]</a:t>
            </a:r>
          </a:p>
        </p:txBody>
      </p:sp>
      <p:cxnSp>
        <p:nvCxnSpPr>
          <p:cNvPr id="17" name="Connector 16"/>
          <p:cNvCxnSpPr/>
          <p:nvPr/>
        </p:nvCxnSpPr>
        <p:spPr>
          <a:xfrm>
            <a:off x="777240" y="5431536"/>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sp>
        <p:nvSpPr>
          <p:cNvPr id="18" name="SG exit q4"/>
          <p:cNvSpPr txBox="1"/>
          <p:nvPr/>
        </p:nvSpPr>
        <p:spPr>
          <a:xfrm>
            <a:off x="777240" y="5687568"/>
            <a:ext cx="8961120" cy="699516"/>
          </a:xfrm>
          <a:prstGeom prst="rect">
            <a:avLst/>
          </a:prstGeom>
          <a:noFill/>
        </p:spPr>
        <p:txBody>
          <a:bodyPr wrap="square" lIns="0" rIns="0" tIns="0" bIns="0" anchor="t">
            <a:spAutoFit/>
          </a:bodyPr>
          <a:lstStyle/>
          <a:p>
            <a:pPr algn="l">
              <a:spcAft>
                <a:spcPts val="0"/>
              </a:spcAft>
            </a:pPr>
            <a:r>
              <a:rPr sz="2200" b="0">
                <a:solidFill>
                  <a:srgbClr val="000000"/>
                </a:solidFill>
                <a:latin typeface="Arial"/>
              </a:rPr>
              <a:t>4. A cylinder's mass goes from 2.00 g to 2.30 g. Calculate the percentage change in mass.  [2]</a:t>
            </a:r>
          </a:p>
        </p:txBody>
      </p:sp>
      <p:cxnSp>
        <p:nvCxnSpPr>
          <p:cNvPr id="19" name="Connector 18"/>
          <p:cNvCxnSpPr/>
          <p:nvPr/>
        </p:nvCxnSpPr>
        <p:spPr>
          <a:xfrm>
            <a:off x="777240" y="6798564"/>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a:off x="777240" y="7255764"/>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sp>
        <p:nvSpPr>
          <p:cNvPr id="21" name="Rectangle 20"/>
          <p:cNvSpPr/>
          <p:nvPr/>
        </p:nvSpPr>
        <p:spPr>
          <a:xfrm>
            <a:off x="10287000" y="1508760"/>
            <a:ext cx="43891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10287000" y="1508760"/>
            <a:ext cx="438912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424160" y="1508760"/>
            <a:ext cx="41148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How confident am I?</a:t>
            </a:r>
          </a:p>
        </p:txBody>
      </p:sp>
      <p:sp>
        <p:nvSpPr>
          <p:cNvPr id="24" name="TextBox 23"/>
          <p:cNvSpPr txBox="1"/>
          <p:nvPr/>
        </p:nvSpPr>
        <p:spPr>
          <a:xfrm>
            <a:off x="10515600" y="2194560"/>
            <a:ext cx="3977639" cy="822960"/>
          </a:xfrm>
          <a:prstGeom prst="rect">
            <a:avLst/>
          </a:prstGeom>
          <a:noFill/>
        </p:spPr>
        <p:txBody>
          <a:bodyPr wrap="square" lIns="0" rIns="0" tIns="0" bIns="0" anchor="t">
            <a:spAutoFit/>
          </a:bodyPr>
          <a:lstStyle/>
          <a:p>
            <a:pPr algn="l">
              <a:spcAft>
                <a:spcPts val="600"/>
              </a:spcAft>
            </a:pPr>
            <a:r>
              <a:rPr sz="2200" b="1">
                <a:solidFill>
                  <a:srgbClr val="000000"/>
                </a:solidFill>
                <a:latin typeface="Arial"/>
              </a:rPr>
              <a:t>I can explain osmosis.</a:t>
            </a:r>
          </a:p>
        </p:txBody>
      </p:sp>
      <p:sp>
        <p:nvSpPr>
          <p:cNvPr id="25" name="Oval 24"/>
          <p:cNvSpPr/>
          <p:nvPr/>
        </p:nvSpPr>
        <p:spPr>
          <a:xfrm>
            <a:off x="10954512" y="3136391"/>
            <a:ext cx="585216" cy="585216"/>
          </a:xfrm>
          <a:prstGeom prst="ellipse">
            <a:avLst/>
          </a:prstGeom>
          <a:solidFill>
            <a:srgbClr val="D9534F"/>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Oval 25"/>
          <p:cNvSpPr/>
          <p:nvPr/>
        </p:nvSpPr>
        <p:spPr>
          <a:xfrm>
            <a:off x="12051792" y="3136391"/>
            <a:ext cx="585216" cy="585216"/>
          </a:xfrm>
          <a:prstGeom prst="ellipse">
            <a:avLst/>
          </a:prstGeom>
          <a:solidFill>
            <a:srgbClr val="F0AD4E"/>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Oval 26"/>
          <p:cNvSpPr/>
          <p:nvPr/>
        </p:nvSpPr>
        <p:spPr>
          <a:xfrm>
            <a:off x="13149072" y="3136391"/>
            <a:ext cx="585216" cy="585216"/>
          </a:xfrm>
          <a:prstGeom prst="ellipse">
            <a:avLst/>
          </a:prstGeom>
          <a:solidFill>
            <a:srgbClr val="5CB85C"/>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10515600" y="4023360"/>
            <a:ext cx="3977639" cy="822960"/>
          </a:xfrm>
          <a:prstGeom prst="rect">
            <a:avLst/>
          </a:prstGeom>
          <a:noFill/>
        </p:spPr>
        <p:txBody>
          <a:bodyPr wrap="square" lIns="0" rIns="0" tIns="0" bIns="0" anchor="t">
            <a:spAutoFit/>
          </a:bodyPr>
          <a:lstStyle/>
          <a:p>
            <a:pPr algn="l">
              <a:spcAft>
                <a:spcPts val="600"/>
              </a:spcAft>
            </a:pPr>
            <a:r>
              <a:rPr sz="2200" b="1">
                <a:solidFill>
                  <a:srgbClr val="000000"/>
                </a:solidFill>
                <a:latin typeface="Arial"/>
              </a:rPr>
              <a:t>I can predict what happens to cells.</a:t>
            </a:r>
          </a:p>
        </p:txBody>
      </p:sp>
      <p:sp>
        <p:nvSpPr>
          <p:cNvPr id="29" name="Oval 28"/>
          <p:cNvSpPr/>
          <p:nvPr/>
        </p:nvSpPr>
        <p:spPr>
          <a:xfrm>
            <a:off x="10954512" y="4965192"/>
            <a:ext cx="585216" cy="585216"/>
          </a:xfrm>
          <a:prstGeom prst="ellipse">
            <a:avLst/>
          </a:prstGeom>
          <a:solidFill>
            <a:srgbClr val="D9534F"/>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Oval 29"/>
          <p:cNvSpPr/>
          <p:nvPr/>
        </p:nvSpPr>
        <p:spPr>
          <a:xfrm>
            <a:off x="12051792" y="4965192"/>
            <a:ext cx="585216" cy="585216"/>
          </a:xfrm>
          <a:prstGeom prst="ellipse">
            <a:avLst/>
          </a:prstGeom>
          <a:solidFill>
            <a:srgbClr val="F0AD4E"/>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Oval 30"/>
          <p:cNvSpPr/>
          <p:nvPr/>
        </p:nvSpPr>
        <p:spPr>
          <a:xfrm>
            <a:off x="13149072" y="4965192"/>
            <a:ext cx="585216" cy="585216"/>
          </a:xfrm>
          <a:prstGeom prst="ellipse">
            <a:avLst/>
          </a:prstGeom>
          <a:solidFill>
            <a:srgbClr val="5CB85C"/>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10515600" y="5852160"/>
            <a:ext cx="3977639" cy="822960"/>
          </a:xfrm>
          <a:prstGeom prst="rect">
            <a:avLst/>
          </a:prstGeom>
          <a:noFill/>
        </p:spPr>
        <p:txBody>
          <a:bodyPr wrap="square" lIns="0" rIns="0" tIns="0" bIns="0" anchor="t">
            <a:spAutoFit/>
          </a:bodyPr>
          <a:lstStyle/>
          <a:p>
            <a:pPr algn="l">
              <a:spcAft>
                <a:spcPts val="600"/>
              </a:spcAft>
            </a:pPr>
            <a:r>
              <a:rPr sz="2200" b="1">
                <a:solidFill>
                  <a:srgbClr val="000000"/>
                </a:solidFill>
                <a:latin typeface="Arial"/>
              </a:rPr>
              <a:t>I can calculate percentage change in mass.</a:t>
            </a:r>
          </a:p>
        </p:txBody>
      </p:sp>
      <p:sp>
        <p:nvSpPr>
          <p:cNvPr id="33" name="Oval 32"/>
          <p:cNvSpPr/>
          <p:nvPr/>
        </p:nvSpPr>
        <p:spPr>
          <a:xfrm>
            <a:off x="10954512" y="6793992"/>
            <a:ext cx="585216" cy="585216"/>
          </a:xfrm>
          <a:prstGeom prst="ellipse">
            <a:avLst/>
          </a:prstGeom>
          <a:solidFill>
            <a:srgbClr val="D9534F"/>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Oval 33"/>
          <p:cNvSpPr/>
          <p:nvPr/>
        </p:nvSpPr>
        <p:spPr>
          <a:xfrm>
            <a:off x="12051792" y="6793992"/>
            <a:ext cx="585216" cy="585216"/>
          </a:xfrm>
          <a:prstGeom prst="ellipse">
            <a:avLst/>
          </a:prstGeom>
          <a:solidFill>
            <a:srgbClr val="F0AD4E"/>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Oval 34"/>
          <p:cNvSpPr/>
          <p:nvPr/>
        </p:nvSpPr>
        <p:spPr>
          <a:xfrm>
            <a:off x="13149072" y="6793992"/>
            <a:ext cx="585216" cy="585216"/>
          </a:xfrm>
          <a:prstGeom prst="ellipse">
            <a:avLst/>
          </a:prstGeom>
          <a:solidFill>
            <a:srgbClr val="5CB85C"/>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transition spd="fast">
    <p:fade/>
  </p:transition>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L9: Osmosis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Exit ticket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23</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L9  ·  sciencegcse.co.uk</a:t>
            </a:r>
          </a:p>
        </p:txBody>
      </p:sp>
      <p:sp>
        <p:nvSpPr>
          <p:cNvPr id="9" name="Rectangle 8"/>
          <p:cNvSpPr/>
          <p:nvPr/>
        </p:nvSpPr>
        <p:spPr>
          <a:xfrm>
            <a:off x="548640" y="1508760"/>
            <a:ext cx="94183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94183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91440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Answers</a:t>
            </a:r>
          </a:p>
        </p:txBody>
      </p:sp>
      <p:sp>
        <p:nvSpPr>
          <p:cNvPr id="12" name="TextBox 11"/>
          <p:cNvSpPr txBox="1"/>
          <p:nvPr/>
        </p:nvSpPr>
        <p:spPr>
          <a:xfrm>
            <a:off x="777240" y="2240280"/>
            <a:ext cx="8961120" cy="4480560"/>
          </a:xfrm>
          <a:prstGeom prst="rect">
            <a:avLst/>
          </a:prstGeom>
          <a:noFill/>
        </p:spPr>
        <p:txBody>
          <a:bodyPr wrap="square" lIns="0" rIns="0" tIns="0" bIns="0" anchor="t">
            <a:spAutoFit/>
          </a:bodyPr>
          <a:lstStyle/>
          <a:p>
            <a:pPr algn="l">
              <a:spcAft>
                <a:spcPts val="2200"/>
              </a:spcAft>
            </a:pPr>
            <a:r>
              <a:rPr sz="2200" b="1">
                <a:solidFill>
                  <a:srgbClr val="009900"/>
                </a:solidFill>
                <a:latin typeface="Arial"/>
              </a:rPr>
              <a:t>1. Turgid.</a:t>
            </a:r>
          </a:p>
          <a:p>
            <a:pPr algn="l">
              <a:spcAft>
                <a:spcPts val="2200"/>
              </a:spcAft>
            </a:pPr>
            <a:r>
              <a:rPr sz="2200" b="1">
                <a:solidFill>
                  <a:srgbClr val="009900"/>
                </a:solidFill>
                <a:latin typeface="Arial"/>
              </a:rPr>
              <a:t>2. Out of the potato, into the sugar solution.</a:t>
            </a:r>
          </a:p>
          <a:p>
            <a:pPr algn="l">
              <a:spcAft>
                <a:spcPts val="2200"/>
              </a:spcAft>
            </a:pPr>
            <a:r>
              <a:rPr sz="2200" b="1">
                <a:solidFill>
                  <a:srgbClr val="009900"/>
                </a:solidFill>
                <a:latin typeface="Arial"/>
              </a:rPr>
              <a:t>3. To remove the solution from its surface, so only the potato's mass is measured.</a:t>
            </a:r>
          </a:p>
          <a:p>
            <a:pPr algn="l">
              <a:spcAft>
                <a:spcPts val="2200"/>
              </a:spcAft>
            </a:pPr>
            <a:r>
              <a:rPr sz="2200" b="1">
                <a:solidFill>
                  <a:srgbClr val="009900"/>
                </a:solidFill>
                <a:latin typeface="Arial"/>
              </a:rPr>
              <a:t>4. (2.30 − 2.00) ÷ 2.00 × 100 (1) = +15 % (1).</a:t>
            </a:r>
          </a:p>
        </p:txBody>
      </p:sp>
      <p:sp>
        <p:nvSpPr>
          <p:cNvPr id="13" name="Rectangle 12"/>
          <p:cNvSpPr/>
          <p:nvPr/>
        </p:nvSpPr>
        <p:spPr>
          <a:xfrm>
            <a:off x="777240" y="6858000"/>
            <a:ext cx="8961120" cy="713232"/>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14400" y="6858000"/>
            <a:ext cx="8686800" cy="713232"/>
          </a:xfrm>
          <a:prstGeom prst="rect">
            <a:avLst/>
          </a:prstGeom>
          <a:noFill/>
        </p:spPr>
        <p:txBody>
          <a:bodyPr wrap="square" lIns="0" rIns="0" tIns="0" bIns="0" anchor="ctr">
            <a:spAutoFit/>
          </a:bodyPr>
          <a:lstStyle/>
          <a:p>
            <a:pPr algn="ctr">
              <a:spcAft>
                <a:spcPts val="600"/>
              </a:spcAft>
            </a:pPr>
            <a:r>
              <a:rPr sz="2000" b="1">
                <a:solidFill>
                  <a:srgbClr val="438FC9"/>
                </a:solidFill>
                <a:latin typeface="Arial"/>
                <a:hlinkClick r:id="rId3"/>
              </a:rPr>
              <a:t>▶ Online lesson: </a:t>
            </a:r>
            <a:r>
              <a:rPr sz="2000" b="1">
                <a:solidFill>
                  <a:srgbClr val="438FC9"/>
                </a:solidFill>
                <a:latin typeface="Arial"/>
                <a:hlinkClick r:id="rId3"/>
              </a:rPr>
              <a:t>quiz</a:t>
            </a:r>
            <a:r>
              <a:rPr sz="2000" b="1">
                <a:solidFill>
                  <a:srgbClr val="438FC9"/>
                </a:solidFill>
                <a:latin typeface="Arial"/>
                <a:hlinkClick r:id="rId3"/>
              </a:rPr>
              <a:t> and </a:t>
            </a:r>
            <a:r>
              <a:rPr sz="2000" b="1">
                <a:solidFill>
                  <a:srgbClr val="438FC9"/>
                </a:solidFill>
                <a:latin typeface="Arial"/>
                <a:hlinkClick r:id="rId4"/>
              </a:rPr>
              <a:t>exam questions</a:t>
            </a:r>
          </a:p>
        </p:txBody>
      </p:sp>
      <p:sp>
        <p:nvSpPr>
          <p:cNvPr id="15" name="Rectangle 14"/>
          <p:cNvSpPr/>
          <p:nvPr/>
        </p:nvSpPr>
        <p:spPr>
          <a:xfrm>
            <a:off x="10287000" y="1508760"/>
            <a:ext cx="43891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10287000" y="1508760"/>
            <a:ext cx="438912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424160" y="1508760"/>
            <a:ext cx="41148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Next lesson</a:t>
            </a:r>
          </a:p>
        </p:txBody>
      </p:sp>
      <p:sp>
        <p:nvSpPr>
          <p:cNvPr id="18" name="Rectangle 17"/>
          <p:cNvSpPr/>
          <p:nvPr/>
        </p:nvSpPr>
        <p:spPr>
          <a:xfrm>
            <a:off x="10305288" y="2029968"/>
            <a:ext cx="4352544" cy="5724144"/>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515600" y="2194560"/>
            <a:ext cx="3977639" cy="2194560"/>
          </a:xfrm>
          <a:prstGeom prst="rect">
            <a:avLst/>
          </a:prstGeom>
          <a:noFill/>
        </p:spPr>
        <p:txBody>
          <a:bodyPr wrap="square" lIns="0" rIns="0" tIns="0" bIns="0" anchor="t">
            <a:spAutoFit/>
          </a:bodyPr>
          <a:lstStyle/>
          <a:p>
            <a:pPr algn="l">
              <a:spcAft>
                <a:spcPts val="1000"/>
              </a:spcAft>
            </a:pPr>
            <a:r>
              <a:rPr sz="2100" b="1">
                <a:solidFill>
                  <a:srgbClr val="223A5A"/>
                </a:solidFill>
                <a:latin typeface="Arial"/>
              </a:rPr>
              <a:t>Next: B1 L10 Active transport and exchange surfaces</a:t>
            </a:r>
          </a:p>
          <a:p>
            <a:pPr algn="l">
              <a:spcAft>
                <a:spcPts val="1000"/>
              </a:spcAft>
            </a:pPr>
            <a:r>
              <a:rPr sz="2000" b="0">
                <a:solidFill>
                  <a:srgbClr val="000000"/>
                </a:solidFill>
                <a:latin typeface="Arial"/>
              </a:rPr>
              <a:t>How cells take in substances against a concentration gradient, and how exchange surfaces are adapted.</a:t>
            </a:r>
          </a:p>
        </p:txBody>
      </p:sp>
      <p:cxnSp>
        <p:nvCxnSpPr>
          <p:cNvPr id="20" name="Connector 19"/>
          <p:cNvCxnSpPr/>
          <p:nvPr/>
        </p:nvCxnSpPr>
        <p:spPr>
          <a:xfrm>
            <a:off x="10515600" y="4389120"/>
            <a:ext cx="3977640" cy="0"/>
          </a:xfrm>
          <a:prstGeom prst="line">
            <a:avLst/>
          </a:prstGeom>
          <a:ln w="9525">
            <a:solidFill>
              <a:srgbClr val="5A5A5A"/>
            </a:solidFill>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10515600" y="4526280"/>
            <a:ext cx="3977639" cy="3566160"/>
          </a:xfrm>
          <a:prstGeom prst="rect">
            <a:avLst/>
          </a:prstGeom>
          <a:noFill/>
        </p:spPr>
        <p:txBody>
          <a:bodyPr wrap="square" lIns="0" rIns="0" tIns="0" bIns="0" anchor="t">
            <a:spAutoFit/>
          </a:bodyPr>
          <a:lstStyle/>
          <a:p>
            <a:pPr algn="l">
              <a:spcAft>
                <a:spcPts val="500"/>
              </a:spcAft>
            </a:pPr>
            <a:r>
              <a:rPr sz="1700" b="1">
                <a:solidFill>
                  <a:srgbClr val="223A5A"/>
                </a:solidFill>
                <a:latin typeface="Arial"/>
              </a:rPr>
              <a:t>Worksheets:</a:t>
            </a:r>
          </a:p>
          <a:p>
            <a:pPr algn="l">
              <a:spcAft>
                <a:spcPts val="500"/>
              </a:spcAft>
            </a:pPr>
            <a:r>
              <a:rPr sz="1700" b="0">
                <a:solidFill>
                  <a:srgbClr val="223A5A"/>
                </a:solidFill>
                <a:latin typeface="Arial"/>
              </a:rPr>
              <a:t>• Mandatory (everyone)</a:t>
            </a:r>
          </a:p>
          <a:p>
            <a:pPr algn="l">
              <a:spcAft>
                <a:spcPts val="500"/>
              </a:spcAft>
            </a:pPr>
            <a:r>
              <a:rPr sz="1700" b="0">
                <a:solidFill>
                  <a:srgbClr val="223A5A"/>
                </a:solidFill>
                <a:latin typeface="Arial"/>
              </a:rPr>
              <a:t>• Alternative (easier, with key notes)</a:t>
            </a:r>
          </a:p>
          <a:p>
            <a:pPr algn="l">
              <a:spcAft>
                <a:spcPts val="500"/>
              </a:spcAft>
            </a:pPr>
            <a:r>
              <a:rPr sz="1700" b="0">
                <a:solidFill>
                  <a:srgbClr val="223A5A"/>
                </a:solidFill>
                <a:latin typeface="Arial"/>
              </a:rPr>
              <a:t>• Challenge (when you finish the Mandatory)</a:t>
            </a:r>
          </a:p>
          <a:p>
            <a:pPr algn="l">
              <a:spcAft>
                <a:spcPts val="500"/>
              </a:spcAft>
            </a:pPr>
            <a:r>
              <a:rPr sz="1700" b="0">
                <a:solidFill>
                  <a:srgbClr val="223A5A"/>
                </a:solidFill>
                <a:latin typeface="Arial"/>
              </a:rPr>
              <a:t>• Exam questions (exam style, 20 marks, homework)</a:t>
            </a:r>
          </a:p>
        </p:txBody>
      </p:sp>
    </p:spTree>
  </p:cSld>
  <p:clrMapOvr>
    <a:masterClrMapping/>
  </p:clrMapOvr>
  <p:transition spd="fast">
    <p:fade/>
  </p:transition>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L9 Revision notes 1 of 4</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Osmosis</a:t>
            </a:r>
          </a:p>
        </p:txBody>
      </p:sp>
      <p:sp>
        <p:nvSpPr>
          <p:cNvPr id="4" name="Rectangle 3"/>
          <p:cNvSpPr/>
          <p:nvPr/>
        </p:nvSpPr>
        <p:spPr>
          <a:xfrm>
            <a:off x="548640" y="713232"/>
            <a:ext cx="14145768" cy="32004"/>
          </a:xfrm>
          <a:prstGeom prst="rect">
            <a:avLst/>
          </a:prstGeom>
          <a:solidFill>
            <a:srgbClr val="2E7D32"/>
          </a:solidFill>
          <a:ln>
            <a:noFill/>
          </a:ln>
        </p:spPr>
        <p:txBody>
          <a:bodyPr rtlCol="0" anchor="ctr"/>
          <a:lstStyle/>
          <a:p>
            <a:pPr algn="ctr"/>
          </a:p>
        </p:txBody>
      </p:sp>
      <p:sp>
        <p:nvSpPr>
          <p:cNvPr id="5" name="TextBox 4"/>
          <p:cNvSpPr txBox="1"/>
          <p:nvPr/>
        </p:nvSpPr>
        <p:spPr>
          <a:xfrm>
            <a:off x="548640" y="786384"/>
            <a:ext cx="11704320" cy="274320"/>
          </a:xfrm>
          <a:prstGeom prst="rect">
            <a:avLst/>
          </a:prstGeom>
          <a:noFill/>
        </p:spPr>
        <p:txBody>
          <a:bodyPr wrap="square" lIns="0" rIns="0" tIns="0" bIns="0" anchor="t">
            <a:spAutoFit/>
          </a:bodyPr>
          <a:lstStyle/>
          <a:p>
            <a:pPr algn="l">
              <a:spcAft>
                <a:spcPts val="600"/>
              </a:spcAft>
            </a:pPr>
            <a:r>
              <a:rPr sz="1300" b="1" i="0">
                <a:solidFill>
                  <a:srgbClr val="2E7D32"/>
                </a:solidFill>
                <a:latin typeface="Arial"/>
              </a:rPr>
              <a:t>Osmosis, partially permeable membranes, and real cells beside a diagram</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L9 · Osmosis · sciencegcse.co.uk  ·  free GCSE science resources</a:t>
            </a:r>
          </a:p>
        </p:txBody>
      </p:sp>
      <p:sp>
        <p:nvSpPr>
          <p:cNvPr id="7" name="TextBox 6"/>
          <p:cNvSpPr txBox="1"/>
          <p:nvPr/>
        </p:nvSpPr>
        <p:spPr>
          <a:xfrm>
            <a:off x="548640"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1. What osmosis is</a:t>
            </a:r>
          </a:p>
        </p:txBody>
      </p:sp>
      <p:sp>
        <p:nvSpPr>
          <p:cNvPr id="8" name="Rectangle 7"/>
          <p:cNvSpPr/>
          <p:nvPr/>
        </p:nvSpPr>
        <p:spPr>
          <a:xfrm>
            <a:off x="548640" y="1421892"/>
            <a:ext cx="6949440" cy="19202"/>
          </a:xfrm>
          <a:prstGeom prst="rect">
            <a:avLst/>
          </a:prstGeom>
          <a:solidFill>
            <a:srgbClr val="2E7D32"/>
          </a:solidFill>
          <a:ln>
            <a:noFill/>
          </a:ln>
          <a:effectLst/>
        </p:spPr>
        <p:txBody>
          <a:bodyPr rtlCol="0" anchor="ctr"/>
          <a:lstStyle/>
          <a:p>
            <a:pPr algn="ctr"/>
          </a:p>
        </p:txBody>
      </p:sp>
      <p:sp>
        <p:nvSpPr>
          <p:cNvPr id="9" name="TextBox 8"/>
          <p:cNvSpPr txBox="1"/>
          <p:nvPr/>
        </p:nvSpPr>
        <p:spPr>
          <a:xfrm>
            <a:off x="548640" y="1509674"/>
            <a:ext cx="4434840" cy="16184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In B1 L8 Diffusion you met </a:t>
            </a:r>
            <a:r>
              <a:rPr sz="1250" b="1">
                <a:solidFill>
                  <a:srgbClr val="000000"/>
                </a:solidFill>
                <a:latin typeface="Arial"/>
              </a:rPr>
              <a:t>diffusion</a:t>
            </a:r>
            <a:r>
              <a:rPr sz="1250" b="0">
                <a:solidFill>
                  <a:srgbClr val="000000"/>
                </a:solidFill>
                <a:latin typeface="Arial"/>
              </a:rPr>
              <a:t>: the net movement of particles from an area of higher concentration to an area of lower concentration.</a:t>
            </a:r>
          </a:p>
          <a:p>
            <a:pPr algn="l">
              <a:spcAft>
                <a:spcPts val="300"/>
              </a:spcAft>
            </a:pPr>
            <a:r>
              <a:rPr sz="1250" b="1">
                <a:solidFill>
                  <a:srgbClr val="000000"/>
                </a:solidFill>
                <a:latin typeface="Arial"/>
              </a:rPr>
              <a:t>Osmosis</a:t>
            </a:r>
            <a:r>
              <a:rPr sz="1250" b="0">
                <a:solidFill>
                  <a:srgbClr val="000000"/>
                </a:solidFill>
                <a:latin typeface="Arial"/>
              </a:rPr>
              <a:t> is a special case of diffusion. It is the diffusion of </a:t>
            </a:r>
            <a:r>
              <a:rPr sz="1250" b="1">
                <a:solidFill>
                  <a:srgbClr val="000000"/>
                </a:solidFill>
                <a:latin typeface="Arial"/>
              </a:rPr>
              <a:t>water</a:t>
            </a:r>
            <a:r>
              <a:rPr sz="1250" b="0">
                <a:solidFill>
                  <a:srgbClr val="000000"/>
                </a:solidFill>
                <a:latin typeface="Arial"/>
              </a:rPr>
              <a:t> from a </a:t>
            </a:r>
            <a:r>
              <a:rPr sz="1250" b="1">
                <a:solidFill>
                  <a:srgbClr val="000000"/>
                </a:solidFill>
                <a:latin typeface="Arial"/>
              </a:rPr>
              <a:t>dilute solution</a:t>
            </a:r>
            <a:r>
              <a:rPr sz="1250" b="0">
                <a:solidFill>
                  <a:srgbClr val="000000"/>
                </a:solidFill>
                <a:latin typeface="Arial"/>
              </a:rPr>
              <a:t> to a </a:t>
            </a:r>
            <a:r>
              <a:rPr sz="1250" b="1">
                <a:solidFill>
                  <a:srgbClr val="000000"/>
                </a:solidFill>
                <a:latin typeface="Arial"/>
              </a:rPr>
              <a:t>concentrated solution</a:t>
            </a:r>
            <a:r>
              <a:rPr sz="1250" b="0">
                <a:solidFill>
                  <a:srgbClr val="000000"/>
                </a:solidFill>
                <a:latin typeface="Arial"/>
              </a:rPr>
              <a:t> through a </a:t>
            </a:r>
            <a:r>
              <a:rPr sz="1250" b="1">
                <a:solidFill>
                  <a:srgbClr val="000000"/>
                </a:solidFill>
                <a:latin typeface="Arial"/>
              </a:rPr>
              <a:t>partially permeable membrane</a:t>
            </a:r>
            <a:r>
              <a:rPr sz="1250" b="0">
                <a:solidFill>
                  <a:srgbClr val="000000"/>
                </a:solidFill>
                <a:latin typeface="Arial"/>
              </a:rPr>
              <a:t>.</a:t>
            </a:r>
          </a:p>
          <a:p>
            <a:pPr algn="l">
              <a:spcAft>
                <a:spcPts val="0"/>
              </a:spcAft>
            </a:pPr>
            <a:r>
              <a:rPr sz="1250" b="0">
                <a:solidFill>
                  <a:srgbClr val="000000"/>
                </a:solidFill>
                <a:latin typeface="Arial"/>
              </a:rPr>
              <a:t>Water moves into and out of every cell by osmosis, across the </a:t>
            </a:r>
            <a:r>
              <a:rPr sz="1250" b="1">
                <a:solidFill>
                  <a:srgbClr val="000000"/>
                </a:solidFill>
                <a:latin typeface="Arial"/>
              </a:rPr>
              <a:t>cell membrane</a:t>
            </a:r>
            <a:r>
              <a:rPr sz="1250" b="0">
                <a:solidFill>
                  <a:srgbClr val="000000"/>
                </a:solidFill>
                <a:latin typeface="Arial"/>
              </a:rPr>
              <a:t>.</a:t>
            </a:r>
          </a:p>
        </p:txBody>
      </p:sp>
      <p:pic>
        <p:nvPicPr>
          <p:cNvPr id="10" name="Picture 9" descr="1. What osmosis is."/>
          <p:cNvPicPr>
            <a:picLocks noChangeAspect="1"/>
          </p:cNvPicPr>
          <p:nvPr/>
        </p:nvPicPr>
        <p:blipFill>
          <a:blip r:embed="rId3"/>
          <a:stretch>
            <a:fillRect/>
          </a:stretch>
        </p:blipFill>
        <p:spPr>
          <a:xfrm>
            <a:off x="5120640" y="1509674"/>
            <a:ext cx="2377440" cy="1188720"/>
          </a:xfrm>
          <a:prstGeom prst="rect">
            <a:avLst/>
          </a:prstGeom>
        </p:spPr>
      </p:pic>
      <p:sp>
        <p:nvSpPr>
          <p:cNvPr id="11" name="TextBox 10"/>
          <p:cNvSpPr txBox="1"/>
          <p:nvPr/>
        </p:nvSpPr>
        <p:spPr>
          <a:xfrm>
            <a:off x="548640" y="3356762"/>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2. Partially permeable membranes</a:t>
            </a:r>
          </a:p>
        </p:txBody>
      </p:sp>
      <p:sp>
        <p:nvSpPr>
          <p:cNvPr id="12" name="Rectangle 11"/>
          <p:cNvSpPr/>
          <p:nvPr/>
        </p:nvSpPr>
        <p:spPr>
          <a:xfrm>
            <a:off x="548640" y="3617366"/>
            <a:ext cx="6949440" cy="19202"/>
          </a:xfrm>
          <a:prstGeom prst="rect">
            <a:avLst/>
          </a:prstGeom>
          <a:solidFill>
            <a:srgbClr val="2E7D32"/>
          </a:solidFill>
          <a:ln>
            <a:noFill/>
          </a:ln>
          <a:effectLst/>
        </p:spPr>
        <p:txBody>
          <a:bodyPr rtlCol="0" anchor="ctr"/>
          <a:lstStyle/>
          <a:p>
            <a:pPr algn="ctr"/>
          </a:p>
        </p:txBody>
      </p:sp>
      <p:sp>
        <p:nvSpPr>
          <p:cNvPr id="13" name="TextBox 12"/>
          <p:cNvSpPr txBox="1"/>
          <p:nvPr/>
        </p:nvSpPr>
        <p:spPr>
          <a:xfrm>
            <a:off x="548640" y="3705148"/>
            <a:ext cx="2862071" cy="3980688"/>
          </a:xfrm>
          <a:prstGeom prst="rect">
            <a:avLst/>
          </a:prstGeom>
          <a:noFill/>
        </p:spPr>
        <p:txBody>
          <a:bodyPr wrap="square" lIns="0" rIns="0" tIns="0" bIns="0" anchor="t">
            <a:spAutoFit/>
          </a:bodyPr>
          <a:lstStyle/>
          <a:p>
            <a:pPr algn="l" marL="182880" indent="-182880">
              <a:spcAft>
                <a:spcPts val="300"/>
              </a:spcAft>
              <a:buClr>
                <a:srgbClr val="2E7D32"/>
              </a:buClr>
              <a:buSzPct val="115000"/>
              <a:buFont typeface="Arial"/>
              <a:buChar char="•"/>
            </a:pPr>
            <a:r>
              <a:rPr sz="1250" b="0">
                <a:solidFill>
                  <a:srgbClr val="000000"/>
                </a:solidFill>
                <a:latin typeface="Arial"/>
              </a:rPr>
              <a:t>A </a:t>
            </a:r>
            <a:r>
              <a:rPr sz="1250" b="1">
                <a:solidFill>
                  <a:srgbClr val="000000"/>
                </a:solidFill>
                <a:latin typeface="Arial"/>
              </a:rPr>
              <a:t>partially permeable membrane</a:t>
            </a:r>
            <a:r>
              <a:rPr sz="1250" b="0">
                <a:solidFill>
                  <a:srgbClr val="000000"/>
                </a:solidFill>
                <a:latin typeface="Arial"/>
              </a:rPr>
              <a:t> lets small molecules, such as water, pass through, but not larger ones, such as sugar.</a:t>
            </a:r>
          </a:p>
          <a:p>
            <a:pPr algn="l" marL="182880" indent="-182880">
              <a:spcAft>
                <a:spcPts val="300"/>
              </a:spcAft>
              <a:buClr>
                <a:srgbClr val="2E7D32"/>
              </a:buClr>
              <a:buSzPct val="115000"/>
              <a:buFont typeface="Arial"/>
              <a:buChar char="•"/>
            </a:pPr>
            <a:r>
              <a:rPr sz="1250" b="0">
                <a:solidFill>
                  <a:srgbClr val="000000"/>
                </a:solidFill>
                <a:latin typeface="Arial"/>
              </a:rPr>
              <a:t>The cell membrane is partially permeable. The </a:t>
            </a:r>
            <a:r>
              <a:rPr sz="1250" b="1">
                <a:solidFill>
                  <a:srgbClr val="000000"/>
                </a:solidFill>
                <a:latin typeface="Arial"/>
              </a:rPr>
              <a:t>cell wall</a:t>
            </a:r>
            <a:r>
              <a:rPr sz="1250" b="0">
                <a:solidFill>
                  <a:srgbClr val="000000"/>
                </a:solidFill>
                <a:latin typeface="Arial"/>
              </a:rPr>
              <a:t> is not: it lets water and dissolved substances through.</a:t>
            </a:r>
          </a:p>
          <a:p>
            <a:pPr algn="l" marL="182880" indent="-182880">
              <a:spcAft>
                <a:spcPts val="300"/>
              </a:spcAft>
              <a:buClr>
                <a:srgbClr val="2E7D32"/>
              </a:buClr>
              <a:buSzPct val="115000"/>
              <a:buFont typeface="Arial"/>
              <a:buChar char="•"/>
            </a:pPr>
            <a:r>
              <a:rPr sz="1250" b="0">
                <a:solidFill>
                  <a:srgbClr val="000000"/>
                </a:solidFill>
                <a:latin typeface="Arial"/>
              </a:rPr>
              <a:t>Water molecules move all the time, in every direction. They cross the membrane </a:t>
            </a:r>
            <a:r>
              <a:rPr sz="1250" b="1">
                <a:solidFill>
                  <a:srgbClr val="000000"/>
                </a:solidFill>
                <a:latin typeface="Arial"/>
              </a:rPr>
              <a:t>both ways</a:t>
            </a:r>
            <a:r>
              <a:rPr sz="1250" b="0">
                <a:solidFill>
                  <a:srgbClr val="000000"/>
                </a:solidFill>
                <a:latin typeface="Arial"/>
              </a:rPr>
              <a:t>.</a:t>
            </a:r>
          </a:p>
          <a:p>
            <a:pPr algn="l" marL="182880" indent="-182880">
              <a:spcAft>
                <a:spcPts val="300"/>
              </a:spcAft>
              <a:buClr>
                <a:srgbClr val="2E7D32"/>
              </a:buClr>
              <a:buSzPct val="115000"/>
              <a:buFont typeface="Arial"/>
              <a:buChar char="•"/>
            </a:pPr>
            <a:r>
              <a:rPr sz="1250" b="0">
                <a:solidFill>
                  <a:srgbClr val="000000"/>
                </a:solidFill>
                <a:latin typeface="Arial"/>
              </a:rPr>
              <a:t>More water molecules cross from the dilute side, because there are more of them there to hit the membrane. So there is a </a:t>
            </a:r>
            <a:r>
              <a:rPr sz="1250" b="1">
                <a:solidFill>
                  <a:srgbClr val="000000"/>
                </a:solidFill>
                <a:latin typeface="Arial"/>
              </a:rPr>
              <a:t>net movement</a:t>
            </a:r>
            <a:r>
              <a:rPr sz="1250" b="0">
                <a:solidFill>
                  <a:srgbClr val="000000"/>
                </a:solidFill>
                <a:latin typeface="Arial"/>
              </a:rPr>
              <a:t> of water into the more concentrated solution.</a:t>
            </a:r>
          </a:p>
          <a:p>
            <a:pPr algn="l" marL="182880" indent="-182880">
              <a:spcAft>
                <a:spcPts val="0"/>
              </a:spcAft>
              <a:buClr>
                <a:srgbClr val="2E7D32"/>
              </a:buClr>
              <a:buSzPct val="115000"/>
              <a:buFont typeface="Arial"/>
              <a:buChar char="•"/>
            </a:pPr>
            <a:r>
              <a:rPr sz="1250" b="0">
                <a:solidFill>
                  <a:srgbClr val="000000"/>
                </a:solidFill>
                <a:latin typeface="Arial"/>
              </a:rPr>
              <a:t>Osmosis needs </a:t>
            </a:r>
            <a:r>
              <a:rPr sz="1250" b="1">
                <a:solidFill>
                  <a:srgbClr val="000000"/>
                </a:solidFill>
                <a:latin typeface="Arial"/>
              </a:rPr>
              <a:t>no energy</a:t>
            </a:r>
            <a:r>
              <a:rPr sz="1250" b="0">
                <a:solidFill>
                  <a:srgbClr val="000000"/>
                </a:solidFill>
                <a:latin typeface="Arial"/>
              </a:rPr>
              <a:t> from respiration. (Active transport does: B1 L10 Active transport and exchange surfaces.)</a:t>
            </a:r>
          </a:p>
        </p:txBody>
      </p:sp>
      <p:pic>
        <p:nvPicPr>
          <p:cNvPr id="14" name="Picture 13" descr="2. Partially permeable membranes. A model: blue dots = water molecules, orange dots = sugar molecules. Real molecules are far too small to see."/>
          <p:cNvPicPr>
            <a:picLocks noChangeAspect="1"/>
          </p:cNvPicPr>
          <p:nvPr/>
        </p:nvPicPr>
        <p:blipFill>
          <a:blip r:embed="rId4"/>
          <a:stretch>
            <a:fillRect/>
          </a:stretch>
        </p:blipFill>
        <p:spPr>
          <a:xfrm>
            <a:off x="3547871" y="3705148"/>
            <a:ext cx="3950208" cy="2654540"/>
          </a:xfrm>
          <a:prstGeom prst="rect">
            <a:avLst/>
          </a:prstGeom>
        </p:spPr>
      </p:pic>
      <p:sp>
        <p:nvSpPr>
          <p:cNvPr id="15" name="TextBox 14"/>
          <p:cNvSpPr txBox="1"/>
          <p:nvPr/>
        </p:nvSpPr>
        <p:spPr>
          <a:xfrm>
            <a:off x="3547871" y="6387120"/>
            <a:ext cx="3950208" cy="368808"/>
          </a:xfrm>
          <a:prstGeom prst="rect">
            <a:avLst/>
          </a:prstGeom>
          <a:noFill/>
        </p:spPr>
        <p:txBody>
          <a:bodyPr wrap="square" lIns="0" rIns="0" tIns="0" bIns="0" anchor="t">
            <a:spAutoFit/>
          </a:bodyPr>
          <a:lstStyle/>
          <a:p>
            <a:pPr algn="ctr">
              <a:spcAft>
                <a:spcPts val="0"/>
              </a:spcAft>
            </a:pPr>
            <a:r>
              <a:rPr sz="1150" b="0">
                <a:solidFill>
                  <a:srgbClr val="5A5A5A"/>
                </a:solidFill>
                <a:latin typeface="Arial"/>
              </a:rPr>
              <a:t>A model: blue dots = water molecules, orange dots = sugar molecules. Real molecules are far too small to see.</a:t>
            </a:r>
          </a:p>
        </p:txBody>
      </p:sp>
      <p:sp>
        <p:nvSpPr>
          <p:cNvPr id="16" name="Rectangle 15"/>
          <p:cNvSpPr/>
          <p:nvPr/>
        </p:nvSpPr>
        <p:spPr>
          <a:xfrm>
            <a:off x="548640" y="7786420"/>
            <a:ext cx="50292" cy="344424"/>
          </a:xfrm>
          <a:prstGeom prst="rect">
            <a:avLst/>
          </a:prstGeom>
          <a:solidFill>
            <a:srgbClr val="2E7D32"/>
          </a:solidFill>
          <a:ln>
            <a:noFill/>
          </a:ln>
          <a:effectLst/>
        </p:spPr>
        <p:txBody>
          <a:bodyPr rtlCol="0" anchor="ctr"/>
          <a:lstStyle/>
          <a:p>
            <a:pPr algn="ctr"/>
          </a:p>
        </p:txBody>
      </p:sp>
      <p:sp>
        <p:nvSpPr>
          <p:cNvPr id="17" name="TextBox 16"/>
          <p:cNvSpPr txBox="1"/>
          <p:nvPr/>
        </p:nvSpPr>
        <p:spPr>
          <a:xfrm>
            <a:off x="713232" y="7758988"/>
            <a:ext cx="6784848" cy="399288"/>
          </a:xfrm>
          <a:prstGeom prst="rect">
            <a:avLst/>
          </a:prstGeom>
          <a:noFill/>
        </p:spPr>
        <p:txBody>
          <a:bodyPr wrap="square" lIns="0" rIns="0" tIns="0" bIns="0" anchor="t">
            <a:spAutoFit/>
          </a:bodyPr>
          <a:lstStyle/>
          <a:p>
            <a:pPr algn="l">
              <a:spcAft>
                <a:spcPts val="0"/>
              </a:spcAft>
            </a:pPr>
            <a:r>
              <a:rPr sz="1250" b="1">
                <a:solidFill>
                  <a:srgbClr val="000000"/>
                </a:solidFill>
                <a:latin typeface="Arial"/>
              </a:rPr>
              <a:t>Watch out:</a:t>
            </a:r>
            <a:r>
              <a:rPr sz="1250" b="0">
                <a:solidFill>
                  <a:srgbClr val="000000"/>
                </a:solidFill>
                <a:latin typeface="Arial"/>
              </a:rPr>
              <a:t> only </a:t>
            </a:r>
            <a:r>
              <a:rPr sz="1250" b="1">
                <a:solidFill>
                  <a:srgbClr val="000000"/>
                </a:solidFill>
                <a:latin typeface="Arial"/>
              </a:rPr>
              <a:t>water</a:t>
            </a:r>
            <a:r>
              <a:rPr sz="1250" b="0">
                <a:solidFill>
                  <a:srgbClr val="000000"/>
                </a:solidFill>
                <a:latin typeface="Arial"/>
              </a:rPr>
              <a:t> moves by osmosis. Sugar and salt do not move by osmosis: the membrane stops them.</a:t>
            </a:r>
          </a:p>
        </p:txBody>
      </p:sp>
      <p:sp>
        <p:nvSpPr>
          <p:cNvPr id="18" name="TextBox 17"/>
          <p:cNvSpPr txBox="1"/>
          <p:nvPr/>
        </p:nvSpPr>
        <p:spPr>
          <a:xfrm>
            <a:off x="7744968"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3. Dilute and concentrated solutions</a:t>
            </a:r>
          </a:p>
        </p:txBody>
      </p:sp>
      <p:sp>
        <p:nvSpPr>
          <p:cNvPr id="19" name="Rectangle 18"/>
          <p:cNvSpPr/>
          <p:nvPr/>
        </p:nvSpPr>
        <p:spPr>
          <a:xfrm>
            <a:off x="7744968" y="1421892"/>
            <a:ext cx="6949440" cy="19202"/>
          </a:xfrm>
          <a:prstGeom prst="rect">
            <a:avLst/>
          </a:prstGeom>
          <a:solidFill>
            <a:srgbClr val="2E7D32"/>
          </a:solidFill>
          <a:ln>
            <a:noFill/>
          </a:ln>
          <a:effectLst/>
        </p:spPr>
        <p:txBody>
          <a:bodyPr rtlCol="0" anchor="ctr"/>
          <a:lstStyle/>
          <a:p>
            <a:pPr algn="ctr"/>
          </a:p>
        </p:txBody>
      </p:sp>
      <p:sp>
        <p:nvSpPr>
          <p:cNvPr id="20" name="TextBox 19"/>
          <p:cNvSpPr txBox="1"/>
          <p:nvPr/>
        </p:nvSpPr>
        <p:spPr>
          <a:xfrm>
            <a:off x="7744968" y="1509674"/>
            <a:ext cx="6949440" cy="208788"/>
          </a:xfrm>
          <a:prstGeom prst="rect">
            <a:avLst/>
          </a:prstGeom>
          <a:noFill/>
        </p:spPr>
        <p:txBody>
          <a:bodyPr wrap="square" lIns="0" rIns="0" tIns="0" bIns="0" anchor="t">
            <a:spAutoFit/>
          </a:bodyPr>
          <a:lstStyle/>
          <a:p>
            <a:pPr algn="l">
              <a:spcAft>
                <a:spcPts val="0"/>
              </a:spcAft>
            </a:pPr>
            <a:r>
              <a:rPr sz="1250" b="0">
                <a:solidFill>
                  <a:srgbClr val="000000"/>
                </a:solidFill>
                <a:latin typeface="Arial"/>
              </a:rPr>
              <a:t>A </a:t>
            </a:r>
            <a:r>
              <a:rPr sz="1250" b="1">
                <a:solidFill>
                  <a:srgbClr val="000000"/>
                </a:solidFill>
                <a:latin typeface="Arial"/>
              </a:rPr>
              <a:t>solution</a:t>
            </a:r>
            <a:r>
              <a:rPr sz="1250" b="0">
                <a:solidFill>
                  <a:srgbClr val="000000"/>
                </a:solidFill>
                <a:latin typeface="Arial"/>
              </a:rPr>
              <a:t> is made when a </a:t>
            </a:r>
            <a:r>
              <a:rPr sz="1250" b="1">
                <a:solidFill>
                  <a:srgbClr val="000000"/>
                </a:solidFill>
                <a:latin typeface="Arial"/>
              </a:rPr>
              <a:t>solute</a:t>
            </a:r>
            <a:r>
              <a:rPr sz="1250" b="0">
                <a:solidFill>
                  <a:srgbClr val="000000"/>
                </a:solidFill>
                <a:latin typeface="Arial"/>
              </a:rPr>
              <a:t>, such as sugar or salt, dissolves in a liquid, such as water.</a:t>
            </a:r>
          </a:p>
        </p:txBody>
      </p:sp>
      <p:graphicFrame>
        <p:nvGraphicFramePr>
          <p:cNvPr id="21" name="Table 20"/>
          <p:cNvGraphicFramePr>
            <a:graphicFrameLocks noGrp="1"/>
          </p:cNvGraphicFramePr>
          <p:nvPr/>
        </p:nvGraphicFramePr>
        <p:xfrm>
          <a:off x="7744968" y="1755038"/>
          <a:ext cx="6858000" cy="1066796"/>
        </p:xfrm>
        <a:graphic>
          <a:graphicData uri="http://schemas.openxmlformats.org/drawingml/2006/table">
            <a:tbl>
              <a:tblPr firstRow="0" bandRow="0">
                <a:tableStyleId>{5C22544A-7EE6-4342-B048-85BDC9FD1C3A}</a:tableStyleId>
              </a:tblPr>
              <a:tblGrid>
                <a:gridCol w="3200400"/>
                <a:gridCol w="1828800"/>
                <a:gridCol w="1828800"/>
              </a:tblGrid>
              <a:tr h="266699">
                <a:tc>
                  <a:txBody>
                    <a:bodyPr/>
                    <a:lstStyle/>
                    <a:p>
                      <a:r>
                        <a:rPr sz="1150" b="1">
                          <a:solidFill>
                            <a:srgbClr val="FFFFFF"/>
                          </a:solidFill>
                          <a:latin typeface="Arial"/>
                        </a:rPr>
                        <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Dilute solution</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Concentrated solution</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r>
              <a:tr h="266699">
                <a:tc>
                  <a:txBody>
                    <a:bodyPr/>
                    <a:lstStyle/>
                    <a:p>
                      <a:r>
                        <a:rPr sz="1150" b="1">
                          <a:solidFill>
                            <a:srgbClr val="000000"/>
                          </a:solidFill>
                          <a:latin typeface="Arial"/>
                        </a:rPr>
                        <a:t>Solute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a little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a lot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Concentration of water</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high</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low</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Water moves by osmosis (across a partially permeable membrane between them)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out of it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into it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sp>
        <p:nvSpPr>
          <p:cNvPr id="22" name="TextBox 21"/>
          <p:cNvSpPr txBox="1"/>
          <p:nvPr/>
        </p:nvSpPr>
        <p:spPr>
          <a:xfrm>
            <a:off x="7744968" y="3088538"/>
            <a:ext cx="6949440" cy="208788"/>
          </a:xfrm>
          <a:prstGeom prst="rect">
            <a:avLst/>
          </a:prstGeom>
          <a:noFill/>
        </p:spPr>
        <p:txBody>
          <a:bodyPr wrap="square" lIns="0" rIns="0" tIns="0" bIns="0" anchor="t">
            <a:spAutoFit/>
          </a:bodyPr>
          <a:lstStyle/>
          <a:p>
            <a:pPr algn="l">
              <a:spcAft>
                <a:spcPts val="0"/>
              </a:spcAft>
            </a:pPr>
            <a:r>
              <a:rPr sz="1250" b="1">
                <a:solidFill>
                  <a:srgbClr val="000000"/>
                </a:solidFill>
                <a:latin typeface="Arial"/>
              </a:rPr>
              <a:t>Pure water</a:t>
            </a:r>
            <a:r>
              <a:rPr sz="1250" b="0">
                <a:solidFill>
                  <a:srgbClr val="000000"/>
                </a:solidFill>
                <a:latin typeface="Arial"/>
              </a:rPr>
              <a:t> has no solute, so it has the highest concentration of water.</a:t>
            </a:r>
          </a:p>
        </p:txBody>
      </p:sp>
      <p:sp>
        <p:nvSpPr>
          <p:cNvPr id="23" name="Rectangle 22"/>
          <p:cNvSpPr/>
          <p:nvPr/>
        </p:nvSpPr>
        <p:spPr>
          <a:xfrm>
            <a:off x="7744968" y="3361334"/>
            <a:ext cx="50292" cy="534924"/>
          </a:xfrm>
          <a:prstGeom prst="rect">
            <a:avLst/>
          </a:prstGeom>
          <a:solidFill>
            <a:srgbClr val="2E7D32"/>
          </a:solidFill>
          <a:ln>
            <a:noFill/>
          </a:ln>
          <a:effectLst/>
        </p:spPr>
        <p:txBody>
          <a:bodyPr rtlCol="0" anchor="ctr"/>
          <a:lstStyle/>
          <a:p>
            <a:pPr algn="ctr"/>
          </a:p>
        </p:txBody>
      </p:sp>
      <p:sp>
        <p:nvSpPr>
          <p:cNvPr id="24" name="TextBox 23"/>
          <p:cNvSpPr txBox="1"/>
          <p:nvPr/>
        </p:nvSpPr>
        <p:spPr>
          <a:xfrm>
            <a:off x="7909560" y="3333902"/>
            <a:ext cx="6784848" cy="589788"/>
          </a:xfrm>
          <a:prstGeom prst="rect">
            <a:avLst/>
          </a:prstGeom>
          <a:noFill/>
        </p:spPr>
        <p:txBody>
          <a:bodyPr wrap="square" lIns="0" rIns="0" tIns="0" bIns="0" anchor="t">
            <a:spAutoFit/>
          </a:bodyPr>
          <a:lstStyle/>
          <a:p>
            <a:pPr algn="l">
              <a:spcAft>
                <a:spcPts val="0"/>
              </a:spcAft>
            </a:pPr>
            <a:r>
              <a:rPr sz="1250" b="1">
                <a:solidFill>
                  <a:srgbClr val="000000"/>
                </a:solidFill>
                <a:latin typeface="Arial"/>
              </a:rPr>
              <a:t>Watch out:</a:t>
            </a:r>
            <a:r>
              <a:rPr sz="1250" b="0">
                <a:solidFill>
                  <a:srgbClr val="000000"/>
                </a:solidFill>
                <a:latin typeface="Arial"/>
              </a:rPr>
              <a:t> write “water moves from a </a:t>
            </a:r>
            <a:r>
              <a:rPr sz="1250" b="1">
                <a:solidFill>
                  <a:srgbClr val="000000"/>
                </a:solidFill>
                <a:latin typeface="Arial"/>
              </a:rPr>
              <a:t>dilute</a:t>
            </a:r>
            <a:r>
              <a:rPr sz="1250" b="0">
                <a:solidFill>
                  <a:srgbClr val="000000"/>
                </a:solidFill>
                <a:latin typeface="Arial"/>
              </a:rPr>
              <a:t> solution to a more </a:t>
            </a:r>
            <a:r>
              <a:rPr sz="1250" b="1">
                <a:solidFill>
                  <a:srgbClr val="000000"/>
                </a:solidFill>
                <a:latin typeface="Arial"/>
              </a:rPr>
              <a:t>concentrated</a:t>
            </a:r>
            <a:r>
              <a:rPr sz="1250" b="0">
                <a:solidFill>
                  <a:srgbClr val="000000"/>
                </a:solidFill>
                <a:latin typeface="Arial"/>
              </a:rPr>
              <a:t> solution”. If you write about high and low concentrations, say “of water” every time. A concentrated solution has </a:t>
            </a:r>
            <a:r>
              <a:rPr sz="1250" b="1">
                <a:solidFill>
                  <a:srgbClr val="000000"/>
                </a:solidFill>
                <a:latin typeface="Arial"/>
              </a:rPr>
              <a:t>less</a:t>
            </a:r>
            <a:r>
              <a:rPr sz="1250" b="0">
                <a:solidFill>
                  <a:srgbClr val="000000"/>
                </a:solidFill>
                <a:latin typeface="Arial"/>
              </a:rPr>
              <a:t> water, not more.</a:t>
            </a:r>
          </a:p>
        </p:txBody>
      </p:sp>
      <p:sp>
        <p:nvSpPr>
          <p:cNvPr id="25" name="TextBox 24"/>
          <p:cNvSpPr txBox="1"/>
          <p:nvPr/>
        </p:nvSpPr>
        <p:spPr>
          <a:xfrm>
            <a:off x="7744968" y="4134002"/>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4. Real cells and a diagram</a:t>
            </a:r>
          </a:p>
        </p:txBody>
      </p:sp>
      <p:sp>
        <p:nvSpPr>
          <p:cNvPr id="26" name="Rectangle 25"/>
          <p:cNvSpPr/>
          <p:nvPr/>
        </p:nvSpPr>
        <p:spPr>
          <a:xfrm>
            <a:off x="7744968" y="4394606"/>
            <a:ext cx="6949440" cy="19202"/>
          </a:xfrm>
          <a:prstGeom prst="rect">
            <a:avLst/>
          </a:prstGeom>
          <a:solidFill>
            <a:srgbClr val="2E7D32"/>
          </a:solidFill>
          <a:ln>
            <a:noFill/>
          </a:ln>
          <a:effectLst/>
        </p:spPr>
        <p:txBody>
          <a:bodyPr rtlCol="0" anchor="ctr"/>
          <a:lstStyle/>
          <a:p>
            <a:pPr algn="ctr"/>
          </a:p>
        </p:txBody>
      </p:sp>
      <p:pic>
        <p:nvPicPr>
          <p:cNvPr id="27" name="Picture 26" descr="4. Real cells and a diagram. Real red onion cells (painting)."/>
          <p:cNvPicPr>
            <a:picLocks noChangeAspect="1"/>
          </p:cNvPicPr>
          <p:nvPr/>
        </p:nvPicPr>
        <p:blipFill>
          <a:blip r:embed="rId5"/>
          <a:stretch>
            <a:fillRect/>
          </a:stretch>
        </p:blipFill>
        <p:spPr>
          <a:xfrm>
            <a:off x="8110728" y="4482388"/>
            <a:ext cx="3017520" cy="1508760"/>
          </a:xfrm>
          <a:prstGeom prst="rect">
            <a:avLst/>
          </a:prstGeom>
        </p:spPr>
      </p:pic>
      <p:sp>
        <p:nvSpPr>
          <p:cNvPr id="28" name="TextBox 27"/>
          <p:cNvSpPr txBox="1"/>
          <p:nvPr/>
        </p:nvSpPr>
        <p:spPr>
          <a:xfrm>
            <a:off x="8110728" y="6018580"/>
            <a:ext cx="3017520" cy="193547"/>
          </a:xfrm>
          <a:prstGeom prst="rect">
            <a:avLst/>
          </a:prstGeom>
          <a:noFill/>
        </p:spPr>
        <p:txBody>
          <a:bodyPr wrap="square" lIns="0" rIns="0" tIns="0" bIns="0" anchor="t">
            <a:spAutoFit/>
          </a:bodyPr>
          <a:lstStyle/>
          <a:p>
            <a:pPr algn="ctr">
              <a:spcAft>
                <a:spcPts val="0"/>
              </a:spcAft>
            </a:pPr>
            <a:r>
              <a:rPr sz="1150" b="0">
                <a:solidFill>
                  <a:srgbClr val="5A5A5A"/>
                </a:solidFill>
                <a:latin typeface="Arial"/>
              </a:rPr>
              <a:t>Real red onion cells (painting)</a:t>
            </a:r>
          </a:p>
        </p:txBody>
      </p:sp>
      <p:pic>
        <p:nvPicPr>
          <p:cNvPr id="29" name="Picture 28" descr="4. Real cells and a diagram. A diagram."/>
          <p:cNvPicPr>
            <a:picLocks noChangeAspect="1"/>
          </p:cNvPicPr>
          <p:nvPr/>
        </p:nvPicPr>
        <p:blipFill>
          <a:blip r:embed="rId6"/>
          <a:stretch>
            <a:fillRect/>
          </a:stretch>
        </p:blipFill>
        <p:spPr>
          <a:xfrm>
            <a:off x="11311128" y="4482388"/>
            <a:ext cx="3017520" cy="1508760"/>
          </a:xfrm>
          <a:prstGeom prst="rect">
            <a:avLst/>
          </a:prstGeom>
        </p:spPr>
      </p:pic>
      <p:sp>
        <p:nvSpPr>
          <p:cNvPr id="30" name="TextBox 29"/>
          <p:cNvSpPr txBox="1"/>
          <p:nvPr/>
        </p:nvSpPr>
        <p:spPr>
          <a:xfrm>
            <a:off x="11311128" y="6018580"/>
            <a:ext cx="3017520" cy="193547"/>
          </a:xfrm>
          <a:prstGeom prst="rect">
            <a:avLst/>
          </a:prstGeom>
          <a:noFill/>
        </p:spPr>
        <p:txBody>
          <a:bodyPr wrap="square" lIns="0" rIns="0" tIns="0" bIns="0" anchor="t">
            <a:spAutoFit/>
          </a:bodyPr>
          <a:lstStyle/>
          <a:p>
            <a:pPr algn="ctr">
              <a:spcAft>
                <a:spcPts val="0"/>
              </a:spcAft>
            </a:pPr>
            <a:r>
              <a:rPr sz="1150" b="0">
                <a:solidFill>
                  <a:srgbClr val="5A5A5A"/>
                </a:solidFill>
                <a:latin typeface="Arial"/>
              </a:rPr>
              <a:t>A diagram</a:t>
            </a:r>
          </a:p>
        </p:txBody>
      </p:sp>
      <p:sp>
        <p:nvSpPr>
          <p:cNvPr id="31" name="TextBox 30"/>
          <p:cNvSpPr txBox="1"/>
          <p:nvPr/>
        </p:nvSpPr>
        <p:spPr>
          <a:xfrm>
            <a:off x="7744968" y="6212128"/>
            <a:ext cx="6949440" cy="193547"/>
          </a:xfrm>
          <a:prstGeom prst="rect">
            <a:avLst/>
          </a:prstGeom>
          <a:noFill/>
        </p:spPr>
        <p:txBody>
          <a:bodyPr wrap="square" lIns="0" rIns="0" tIns="0" bIns="0" anchor="t">
            <a:spAutoFit/>
          </a:bodyPr>
          <a:lstStyle/>
          <a:p>
            <a:pPr algn="ctr">
              <a:spcAft>
                <a:spcPts val="0"/>
              </a:spcAft>
            </a:pPr>
            <a:r>
              <a:rPr sz="1150" b="0">
                <a:solidFill>
                  <a:srgbClr val="5A5A5A"/>
                </a:solidFill>
                <a:latin typeface="Arial"/>
              </a:rPr>
              <a:t>A painting based on light micrographs. The purple is the cell sap's own colour: no stain.</a:t>
            </a:r>
          </a:p>
        </p:txBody>
      </p:sp>
      <p:sp>
        <p:nvSpPr>
          <p:cNvPr id="32" name="TextBox 31"/>
          <p:cNvSpPr txBox="1"/>
          <p:nvPr/>
        </p:nvSpPr>
        <p:spPr>
          <a:xfrm>
            <a:off x="7744968" y="6478828"/>
            <a:ext cx="6949440" cy="16565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Red onion cells have purple </a:t>
            </a:r>
            <a:r>
              <a:rPr sz="1250" b="1">
                <a:solidFill>
                  <a:srgbClr val="000000"/>
                </a:solidFill>
                <a:latin typeface="Arial"/>
              </a:rPr>
              <a:t>cell sap</a:t>
            </a:r>
            <a:r>
              <a:rPr sz="1250" b="0">
                <a:solidFill>
                  <a:srgbClr val="000000"/>
                </a:solidFill>
                <a:latin typeface="Arial"/>
              </a:rPr>
              <a:t> in their </a:t>
            </a:r>
            <a:r>
              <a:rPr sz="1250" b="1">
                <a:solidFill>
                  <a:srgbClr val="000000"/>
                </a:solidFill>
                <a:latin typeface="Arial"/>
              </a:rPr>
              <a:t>permanent vacuole</a:t>
            </a:r>
            <a:r>
              <a:rPr sz="1250" b="0">
                <a:solidFill>
                  <a:srgbClr val="000000"/>
                </a:solidFill>
                <a:latin typeface="Arial"/>
              </a:rPr>
              <a:t>, so you can see the vacuole without a stain.</a:t>
            </a:r>
          </a:p>
          <a:p>
            <a:pPr algn="l" marL="182880" indent="-182880">
              <a:spcAft>
                <a:spcPts val="300"/>
              </a:spcAft>
              <a:buClr>
                <a:srgbClr val="2E7D32"/>
              </a:buClr>
              <a:buSzPct val="115000"/>
              <a:buFont typeface="Arial"/>
              <a:buChar char="•"/>
            </a:pPr>
            <a:r>
              <a:rPr sz="1250" b="0">
                <a:solidFill>
                  <a:srgbClr val="000000"/>
                </a:solidFill>
                <a:latin typeface="Arial"/>
              </a:rPr>
              <a:t>In </a:t>
            </a:r>
            <a:r>
              <a:rPr sz="1250" b="1">
                <a:solidFill>
                  <a:srgbClr val="000000"/>
                </a:solidFill>
                <a:latin typeface="Arial"/>
              </a:rPr>
              <a:t>pure water</a:t>
            </a:r>
            <a:r>
              <a:rPr sz="1250" b="0">
                <a:solidFill>
                  <a:srgbClr val="000000"/>
                </a:solidFill>
                <a:latin typeface="Arial"/>
              </a:rPr>
              <a:t> (left), each vacuole is full and presses against the cell wall.</a:t>
            </a:r>
          </a:p>
          <a:p>
            <a:pPr algn="l" marL="182880" indent="-182880">
              <a:spcAft>
                <a:spcPts val="300"/>
              </a:spcAft>
              <a:buClr>
                <a:srgbClr val="2E7D32"/>
              </a:buClr>
              <a:buSzPct val="115000"/>
              <a:buFont typeface="Arial"/>
              <a:buChar char="•"/>
            </a:pPr>
            <a:r>
              <a:rPr sz="1250" b="0">
                <a:solidFill>
                  <a:srgbClr val="000000"/>
                </a:solidFill>
                <a:latin typeface="Arial"/>
              </a:rPr>
              <a:t>In strong </a:t>
            </a:r>
            <a:r>
              <a:rPr sz="1250" b="1">
                <a:solidFill>
                  <a:srgbClr val="000000"/>
                </a:solidFill>
                <a:latin typeface="Arial"/>
              </a:rPr>
              <a:t>salt solution</a:t>
            </a:r>
            <a:r>
              <a:rPr sz="1250" b="0">
                <a:solidFill>
                  <a:srgbClr val="000000"/>
                </a:solidFill>
                <a:latin typeface="Arial"/>
              </a:rPr>
              <a:t> (right), water leaves by osmosis. The vacuole shrinks and the cytoplasm pulls away from the wall.</a:t>
            </a:r>
          </a:p>
          <a:p>
            <a:pPr algn="l">
              <a:spcAft>
                <a:spcPts val="0"/>
              </a:spcAft>
            </a:pPr>
            <a:r>
              <a:rPr sz="1250" b="0">
                <a:solidFill>
                  <a:srgbClr val="000000"/>
                </a:solidFill>
                <a:latin typeface="Arial"/>
              </a:rPr>
              <a:t>A diagram is simplified: it shows one neat cell in each solution, with arrows for the water. Real cells are packed together and share walls, they shrink unevenly, and you cannot see the water move. The clear gap in a shrunken cell is full of salt solution, not air.</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L9 Revision notes 2 of 4</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Osmosis</a:t>
            </a:r>
          </a:p>
        </p:txBody>
      </p:sp>
      <p:sp>
        <p:nvSpPr>
          <p:cNvPr id="4" name="Rectangle 3"/>
          <p:cNvSpPr/>
          <p:nvPr/>
        </p:nvSpPr>
        <p:spPr>
          <a:xfrm>
            <a:off x="548640" y="713232"/>
            <a:ext cx="14145768" cy="32004"/>
          </a:xfrm>
          <a:prstGeom prst="rect">
            <a:avLst/>
          </a:prstGeom>
          <a:solidFill>
            <a:srgbClr val="2E7D32"/>
          </a:solidFill>
          <a:ln>
            <a:noFill/>
          </a:ln>
        </p:spPr>
        <p:txBody>
          <a:bodyPr rtlCol="0" anchor="ctr"/>
          <a:lstStyle/>
          <a:p>
            <a:pPr algn="ctr"/>
          </a:p>
        </p:txBody>
      </p:sp>
      <p:sp>
        <p:nvSpPr>
          <p:cNvPr id="5" name="TextBox 4"/>
          <p:cNvSpPr txBox="1"/>
          <p:nvPr/>
        </p:nvSpPr>
        <p:spPr>
          <a:xfrm>
            <a:off x="548640" y="786384"/>
            <a:ext cx="11704320" cy="274320"/>
          </a:xfrm>
          <a:prstGeom prst="rect">
            <a:avLst/>
          </a:prstGeom>
          <a:noFill/>
        </p:spPr>
        <p:txBody>
          <a:bodyPr wrap="square" lIns="0" rIns="0" tIns="0" bIns="0" anchor="t">
            <a:spAutoFit/>
          </a:bodyPr>
          <a:lstStyle/>
          <a:p>
            <a:pPr algn="l">
              <a:spcAft>
                <a:spcPts val="600"/>
              </a:spcAft>
            </a:pPr>
            <a:r>
              <a:rPr sz="1300" b="1" i="0">
                <a:solidFill>
                  <a:srgbClr val="2E7D32"/>
                </a:solidFill>
                <a:latin typeface="Arial"/>
              </a:rPr>
              <a:t>Plant cells, animal cells and root hair cells</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L9 · Osmosis · sciencegcse.co.uk  ·  free GCSE science resources</a:t>
            </a:r>
          </a:p>
        </p:txBody>
      </p:sp>
      <p:sp>
        <p:nvSpPr>
          <p:cNvPr id="7" name="TextBox 6"/>
          <p:cNvSpPr txBox="1"/>
          <p:nvPr/>
        </p:nvSpPr>
        <p:spPr>
          <a:xfrm>
            <a:off x="548640"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5. Plant cells</a:t>
            </a:r>
          </a:p>
        </p:txBody>
      </p:sp>
      <p:sp>
        <p:nvSpPr>
          <p:cNvPr id="8" name="Rectangle 7"/>
          <p:cNvSpPr/>
          <p:nvPr/>
        </p:nvSpPr>
        <p:spPr>
          <a:xfrm>
            <a:off x="548640" y="1421892"/>
            <a:ext cx="6949440" cy="19202"/>
          </a:xfrm>
          <a:prstGeom prst="rect">
            <a:avLst/>
          </a:prstGeom>
          <a:solidFill>
            <a:srgbClr val="2E7D32"/>
          </a:solidFill>
          <a:ln>
            <a:noFill/>
          </a:ln>
          <a:effectLst/>
        </p:spPr>
        <p:txBody>
          <a:bodyPr rtlCol="0" anchor="ctr"/>
          <a:lstStyle/>
          <a:p>
            <a:pPr algn="ctr"/>
          </a:p>
        </p:txBody>
      </p:sp>
      <p:pic>
        <p:nvPicPr>
          <p:cNvPr id="9" name="Picture 8" descr="5. Plant cells. Blue arrows show which way water moves. You cannot see water move."/>
          <p:cNvPicPr>
            <a:picLocks noChangeAspect="1"/>
          </p:cNvPicPr>
          <p:nvPr/>
        </p:nvPicPr>
        <p:blipFill>
          <a:blip r:embed="rId3"/>
          <a:stretch>
            <a:fillRect/>
          </a:stretch>
        </p:blipFill>
        <p:spPr>
          <a:xfrm>
            <a:off x="640079" y="1509674"/>
            <a:ext cx="6766560" cy="2415662"/>
          </a:xfrm>
          <a:prstGeom prst="rect">
            <a:avLst/>
          </a:prstGeom>
        </p:spPr>
      </p:pic>
      <p:sp>
        <p:nvSpPr>
          <p:cNvPr id="10" name="TextBox 9"/>
          <p:cNvSpPr txBox="1"/>
          <p:nvPr/>
        </p:nvSpPr>
        <p:spPr>
          <a:xfrm>
            <a:off x="548640" y="3952768"/>
            <a:ext cx="6949440" cy="193547"/>
          </a:xfrm>
          <a:prstGeom prst="rect">
            <a:avLst/>
          </a:prstGeom>
          <a:noFill/>
        </p:spPr>
        <p:txBody>
          <a:bodyPr wrap="square" lIns="0" rIns="0" tIns="0" bIns="0" anchor="t">
            <a:spAutoFit/>
          </a:bodyPr>
          <a:lstStyle/>
          <a:p>
            <a:pPr algn="ctr">
              <a:spcAft>
                <a:spcPts val="0"/>
              </a:spcAft>
            </a:pPr>
            <a:r>
              <a:rPr sz="1150" b="0">
                <a:solidFill>
                  <a:srgbClr val="5A5A5A"/>
                </a:solidFill>
                <a:latin typeface="Arial"/>
              </a:rPr>
              <a:t>Blue arrows show which way water moves. You cannot see water move.</a:t>
            </a:r>
          </a:p>
        </p:txBody>
      </p:sp>
      <p:sp>
        <p:nvSpPr>
          <p:cNvPr id="11" name="TextBox 10"/>
          <p:cNvSpPr txBox="1"/>
          <p:nvPr/>
        </p:nvSpPr>
        <p:spPr>
          <a:xfrm>
            <a:off x="548640" y="4219468"/>
            <a:ext cx="6949440" cy="1847088"/>
          </a:xfrm>
          <a:prstGeom prst="rect">
            <a:avLst/>
          </a:prstGeom>
          <a:noFill/>
        </p:spPr>
        <p:txBody>
          <a:bodyPr wrap="square" lIns="0" rIns="0" tIns="0" bIns="0" anchor="t">
            <a:spAutoFit/>
          </a:bodyPr>
          <a:lstStyle/>
          <a:p>
            <a:pPr algn="l" marL="182880" indent="-182880">
              <a:spcAft>
                <a:spcPts val="300"/>
              </a:spcAft>
              <a:buClr>
                <a:srgbClr val="2E7D32"/>
              </a:buClr>
              <a:buSzPct val="115000"/>
              <a:buFont typeface="Arial"/>
              <a:buChar char="•"/>
            </a:pPr>
            <a:r>
              <a:rPr sz="1250" b="1">
                <a:solidFill>
                  <a:srgbClr val="000000"/>
                </a:solidFill>
                <a:latin typeface="Arial"/>
              </a:rPr>
              <a:t>In a dilute solution</a:t>
            </a:r>
            <a:r>
              <a:rPr sz="1250" b="0">
                <a:solidFill>
                  <a:srgbClr val="000000"/>
                </a:solidFill>
                <a:latin typeface="Arial"/>
              </a:rPr>
              <a:t> (such as pure water), the cell's contents are more concentrated than the solution. Water moves </a:t>
            </a:r>
            <a:r>
              <a:rPr sz="1250" b="1">
                <a:solidFill>
                  <a:srgbClr val="000000"/>
                </a:solidFill>
                <a:latin typeface="Arial"/>
              </a:rPr>
              <a:t>in</a:t>
            </a:r>
            <a:r>
              <a:rPr sz="1250" b="0">
                <a:solidFill>
                  <a:srgbClr val="000000"/>
                </a:solidFill>
                <a:latin typeface="Arial"/>
              </a:rPr>
              <a:t> by osmosis. The vacuole swells and pushes the cytoplasm against the cell wall. The cell is </a:t>
            </a:r>
            <a:r>
              <a:rPr sz="1250" b="1">
                <a:solidFill>
                  <a:srgbClr val="000000"/>
                </a:solidFill>
                <a:latin typeface="Arial"/>
              </a:rPr>
              <a:t>turgid</a:t>
            </a:r>
            <a:r>
              <a:rPr sz="1250" b="0">
                <a:solidFill>
                  <a:srgbClr val="000000"/>
                </a:solidFill>
                <a:latin typeface="Arial"/>
              </a:rPr>
              <a:t>: swollen and firm.</a:t>
            </a:r>
          </a:p>
          <a:p>
            <a:pPr algn="l" marL="182880" indent="-182880">
              <a:spcAft>
                <a:spcPts val="300"/>
              </a:spcAft>
              <a:buClr>
                <a:srgbClr val="2E7D32"/>
              </a:buClr>
              <a:buSzPct val="115000"/>
              <a:buFont typeface="Arial"/>
              <a:buChar char="•"/>
            </a:pPr>
            <a:r>
              <a:rPr sz="1250" b="0">
                <a:solidFill>
                  <a:srgbClr val="000000"/>
                </a:solidFill>
                <a:latin typeface="Arial"/>
              </a:rPr>
              <a:t>The </a:t>
            </a:r>
            <a:r>
              <a:rPr sz="1250" b="1">
                <a:solidFill>
                  <a:srgbClr val="000000"/>
                </a:solidFill>
                <a:latin typeface="Arial"/>
              </a:rPr>
              <a:t>cell wall</a:t>
            </a:r>
            <a:r>
              <a:rPr sz="1250" b="0">
                <a:solidFill>
                  <a:srgbClr val="000000"/>
                </a:solidFill>
                <a:latin typeface="Arial"/>
              </a:rPr>
              <a:t> is strong. It pushes back, so the cell cannot take in more water. A plant cell </a:t>
            </a:r>
            <a:r>
              <a:rPr sz="1250" b="1">
                <a:solidFill>
                  <a:srgbClr val="000000"/>
                </a:solidFill>
                <a:latin typeface="Arial"/>
              </a:rPr>
              <a:t>never bursts</a:t>
            </a:r>
            <a:r>
              <a:rPr sz="1250" b="0">
                <a:solidFill>
                  <a:srgbClr val="000000"/>
                </a:solidFill>
                <a:latin typeface="Arial"/>
              </a:rPr>
              <a:t>.</a:t>
            </a:r>
          </a:p>
          <a:p>
            <a:pPr algn="l" marL="182880" indent="-182880">
              <a:spcAft>
                <a:spcPts val="300"/>
              </a:spcAft>
              <a:buClr>
                <a:srgbClr val="2E7D32"/>
              </a:buClr>
              <a:buSzPct val="115000"/>
              <a:buFont typeface="Arial"/>
              <a:buChar char="•"/>
            </a:pPr>
            <a:r>
              <a:rPr sz="1250" b="1">
                <a:solidFill>
                  <a:srgbClr val="000000"/>
                </a:solidFill>
                <a:latin typeface="Arial"/>
              </a:rPr>
              <a:t>In a concentrated solution</a:t>
            </a:r>
            <a:r>
              <a:rPr sz="1250" b="0">
                <a:solidFill>
                  <a:srgbClr val="000000"/>
                </a:solidFill>
                <a:latin typeface="Arial"/>
              </a:rPr>
              <a:t>, water moves </a:t>
            </a:r>
            <a:r>
              <a:rPr sz="1250" b="1">
                <a:solidFill>
                  <a:srgbClr val="000000"/>
                </a:solidFill>
                <a:latin typeface="Arial"/>
              </a:rPr>
              <a:t>out</a:t>
            </a:r>
            <a:r>
              <a:rPr sz="1250" b="0">
                <a:solidFill>
                  <a:srgbClr val="000000"/>
                </a:solidFill>
                <a:latin typeface="Arial"/>
              </a:rPr>
              <a:t> by osmosis. The vacuole shrinks. The cell is </a:t>
            </a:r>
            <a:r>
              <a:rPr sz="1250" b="1">
                <a:solidFill>
                  <a:srgbClr val="000000"/>
                </a:solidFill>
                <a:latin typeface="Arial"/>
              </a:rPr>
              <a:t>flaccid</a:t>
            </a:r>
            <a:r>
              <a:rPr sz="1250" b="0">
                <a:solidFill>
                  <a:srgbClr val="000000"/>
                </a:solidFill>
                <a:latin typeface="Arial"/>
              </a:rPr>
              <a:t>: soft.</a:t>
            </a:r>
          </a:p>
          <a:p>
            <a:pPr algn="l" marL="182880" indent="-182880">
              <a:spcAft>
                <a:spcPts val="300"/>
              </a:spcAft>
              <a:buClr>
                <a:srgbClr val="2E7D32"/>
              </a:buClr>
              <a:buSzPct val="115000"/>
              <a:buFont typeface="Arial"/>
              <a:buChar char="•"/>
            </a:pPr>
            <a:r>
              <a:rPr sz="1250" b="0">
                <a:solidFill>
                  <a:srgbClr val="000000"/>
                </a:solidFill>
                <a:latin typeface="Arial"/>
              </a:rPr>
              <a:t>If the cell loses more water, the cytoplasm and cell membrane pull away from the cell wall. This is </a:t>
            </a:r>
            <a:r>
              <a:rPr sz="1250" b="1">
                <a:solidFill>
                  <a:srgbClr val="000000"/>
                </a:solidFill>
                <a:latin typeface="Arial"/>
              </a:rPr>
              <a:t>plasmolysis</a:t>
            </a:r>
            <a:r>
              <a:rPr sz="1250" b="0">
                <a:solidFill>
                  <a:srgbClr val="000000"/>
                </a:solidFill>
                <a:latin typeface="Arial"/>
              </a:rPr>
              <a:t>. The wall keeps its shape, and the gap fills with the outside solution.</a:t>
            </a:r>
          </a:p>
        </p:txBody>
      </p:sp>
      <p:sp>
        <p:nvSpPr>
          <p:cNvPr id="12" name="Rectangle 11"/>
          <p:cNvSpPr/>
          <p:nvPr/>
        </p:nvSpPr>
        <p:spPr>
          <a:xfrm>
            <a:off x="548640" y="6130564"/>
            <a:ext cx="50292" cy="153924"/>
          </a:xfrm>
          <a:prstGeom prst="rect">
            <a:avLst/>
          </a:prstGeom>
          <a:solidFill>
            <a:srgbClr val="2E7D32"/>
          </a:solidFill>
          <a:ln>
            <a:noFill/>
          </a:ln>
          <a:effectLst/>
        </p:spPr>
        <p:txBody>
          <a:bodyPr rtlCol="0" anchor="ctr"/>
          <a:lstStyle/>
          <a:p>
            <a:pPr algn="ctr"/>
          </a:p>
        </p:txBody>
      </p:sp>
      <p:sp>
        <p:nvSpPr>
          <p:cNvPr id="13" name="TextBox 12"/>
          <p:cNvSpPr txBox="1"/>
          <p:nvPr/>
        </p:nvSpPr>
        <p:spPr>
          <a:xfrm>
            <a:off x="713232" y="6103132"/>
            <a:ext cx="6784848" cy="208788"/>
          </a:xfrm>
          <a:prstGeom prst="rect">
            <a:avLst/>
          </a:prstGeom>
          <a:noFill/>
        </p:spPr>
        <p:txBody>
          <a:bodyPr wrap="square" lIns="0" rIns="0" tIns="0" bIns="0" anchor="t">
            <a:spAutoFit/>
          </a:bodyPr>
          <a:lstStyle/>
          <a:p>
            <a:pPr algn="l">
              <a:spcAft>
                <a:spcPts val="0"/>
              </a:spcAft>
            </a:pPr>
            <a:r>
              <a:rPr sz="1250" b="1">
                <a:solidFill>
                  <a:srgbClr val="000000"/>
                </a:solidFill>
                <a:latin typeface="Arial"/>
              </a:rPr>
              <a:t>Watch out:</a:t>
            </a:r>
            <a:r>
              <a:rPr sz="1250" b="0">
                <a:solidFill>
                  <a:srgbClr val="000000"/>
                </a:solidFill>
                <a:latin typeface="Arial"/>
              </a:rPr>
              <a:t> plant cells do not burst in water. The cell wall stops them.</a:t>
            </a:r>
          </a:p>
        </p:txBody>
      </p:sp>
      <p:sp>
        <p:nvSpPr>
          <p:cNvPr id="14" name="TextBox 13"/>
          <p:cNvSpPr txBox="1"/>
          <p:nvPr/>
        </p:nvSpPr>
        <p:spPr>
          <a:xfrm>
            <a:off x="548640" y="6522232"/>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6. Why plants wilt</a:t>
            </a:r>
          </a:p>
        </p:txBody>
      </p:sp>
      <p:sp>
        <p:nvSpPr>
          <p:cNvPr id="15" name="Rectangle 14"/>
          <p:cNvSpPr/>
          <p:nvPr/>
        </p:nvSpPr>
        <p:spPr>
          <a:xfrm>
            <a:off x="548640" y="6782836"/>
            <a:ext cx="6949440" cy="19202"/>
          </a:xfrm>
          <a:prstGeom prst="rect">
            <a:avLst/>
          </a:prstGeom>
          <a:solidFill>
            <a:srgbClr val="2E7D32"/>
          </a:solidFill>
          <a:ln>
            <a:noFill/>
          </a:ln>
          <a:effectLst/>
        </p:spPr>
        <p:txBody>
          <a:bodyPr rtlCol="0" anchor="ctr"/>
          <a:lstStyle/>
          <a:p>
            <a:pPr algn="ctr"/>
          </a:p>
        </p:txBody>
      </p:sp>
      <p:sp>
        <p:nvSpPr>
          <p:cNvPr id="16" name="TextBox 15"/>
          <p:cNvSpPr txBox="1"/>
          <p:nvPr/>
        </p:nvSpPr>
        <p:spPr>
          <a:xfrm>
            <a:off x="548640" y="6870618"/>
            <a:ext cx="6949440" cy="10088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Turgid cells press against each other. This holds up the stems and leaves of plants that are not woody, and keeps leaves flat to the light.</a:t>
            </a:r>
          </a:p>
          <a:p>
            <a:pPr algn="l">
              <a:spcAft>
                <a:spcPts val="0"/>
              </a:spcAft>
            </a:pPr>
            <a:r>
              <a:rPr sz="1250" b="0">
                <a:solidFill>
                  <a:srgbClr val="000000"/>
                </a:solidFill>
                <a:latin typeface="Arial"/>
              </a:rPr>
              <a:t>When a plant is short of water, its cells lose water and become flaccid. They no longer hold the plant up, so it </a:t>
            </a:r>
            <a:r>
              <a:rPr sz="1250" b="1">
                <a:solidFill>
                  <a:srgbClr val="000000"/>
                </a:solidFill>
                <a:latin typeface="Arial"/>
              </a:rPr>
              <a:t>wilts</a:t>
            </a:r>
            <a:r>
              <a:rPr sz="1250" b="0">
                <a:solidFill>
                  <a:srgbClr val="000000"/>
                </a:solidFill>
                <a:latin typeface="Arial"/>
              </a:rPr>
              <a:t>. Water it, and water moves back into the cells by osmosis: they become turgid again. (Why leaves keep losing water is B2 L14 Transpiration and the potometer.)</a:t>
            </a:r>
          </a:p>
        </p:txBody>
      </p:sp>
      <p:sp>
        <p:nvSpPr>
          <p:cNvPr id="17" name="TextBox 16"/>
          <p:cNvSpPr txBox="1"/>
          <p:nvPr/>
        </p:nvSpPr>
        <p:spPr>
          <a:xfrm>
            <a:off x="7744968"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7. Animal cells</a:t>
            </a:r>
          </a:p>
        </p:txBody>
      </p:sp>
      <p:sp>
        <p:nvSpPr>
          <p:cNvPr id="18" name="Rectangle 17"/>
          <p:cNvSpPr/>
          <p:nvPr/>
        </p:nvSpPr>
        <p:spPr>
          <a:xfrm>
            <a:off x="7744968" y="1421892"/>
            <a:ext cx="6949440" cy="19202"/>
          </a:xfrm>
          <a:prstGeom prst="rect">
            <a:avLst/>
          </a:prstGeom>
          <a:solidFill>
            <a:srgbClr val="2E7D32"/>
          </a:solidFill>
          <a:ln>
            <a:noFill/>
          </a:ln>
          <a:effectLst/>
        </p:spPr>
        <p:txBody>
          <a:bodyPr rtlCol="0" anchor="ctr"/>
          <a:lstStyle/>
          <a:p>
            <a:pPr algn="ctr"/>
          </a:p>
        </p:txBody>
      </p:sp>
      <p:sp>
        <p:nvSpPr>
          <p:cNvPr id="19" name="TextBox 18"/>
          <p:cNvSpPr txBox="1"/>
          <p:nvPr/>
        </p:nvSpPr>
        <p:spPr>
          <a:xfrm>
            <a:off x="7744968" y="1509674"/>
            <a:ext cx="4389119" cy="22661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Animal cells, such as </a:t>
            </a:r>
            <a:r>
              <a:rPr sz="1250" b="1">
                <a:solidFill>
                  <a:srgbClr val="000000"/>
                </a:solidFill>
                <a:latin typeface="Arial"/>
              </a:rPr>
              <a:t>red blood cells</a:t>
            </a:r>
            <a:r>
              <a:rPr sz="1250" b="0">
                <a:solidFill>
                  <a:srgbClr val="000000"/>
                </a:solidFill>
                <a:latin typeface="Arial"/>
              </a:rPr>
              <a:t>, have a cell membrane but </a:t>
            </a:r>
            <a:r>
              <a:rPr sz="1250" b="1">
                <a:solidFill>
                  <a:srgbClr val="000000"/>
                </a:solidFill>
                <a:latin typeface="Arial"/>
              </a:rPr>
              <a:t>no cell wall</a:t>
            </a:r>
            <a:r>
              <a:rPr sz="1250" b="0">
                <a:solidFill>
                  <a:srgbClr val="000000"/>
                </a:solidFill>
                <a:latin typeface="Arial"/>
              </a:rPr>
              <a:t>.</a:t>
            </a:r>
          </a:p>
          <a:p>
            <a:pPr algn="l" marL="182880" indent="-182880">
              <a:spcAft>
                <a:spcPts val="300"/>
              </a:spcAft>
              <a:buClr>
                <a:srgbClr val="2E7D32"/>
              </a:buClr>
              <a:buSzPct val="115000"/>
              <a:buFont typeface="Arial"/>
              <a:buChar char="•"/>
            </a:pPr>
            <a:r>
              <a:rPr sz="1250" b="0">
                <a:solidFill>
                  <a:srgbClr val="000000"/>
                </a:solidFill>
                <a:latin typeface="Arial"/>
              </a:rPr>
              <a:t>In </a:t>
            </a:r>
            <a:r>
              <a:rPr sz="1250" b="1">
                <a:solidFill>
                  <a:srgbClr val="000000"/>
                </a:solidFill>
                <a:latin typeface="Arial"/>
              </a:rPr>
              <a:t>pure water</a:t>
            </a:r>
            <a:r>
              <a:rPr sz="1250" b="0">
                <a:solidFill>
                  <a:srgbClr val="000000"/>
                </a:solidFill>
                <a:latin typeface="Arial"/>
              </a:rPr>
              <a:t>, water moves in by osmosis. Nothing stops the cell swelling, so it may </a:t>
            </a:r>
            <a:r>
              <a:rPr sz="1250" b="1">
                <a:solidFill>
                  <a:srgbClr val="000000"/>
                </a:solidFill>
                <a:latin typeface="Arial"/>
              </a:rPr>
              <a:t>burst</a:t>
            </a:r>
            <a:r>
              <a:rPr sz="1250" b="0">
                <a:solidFill>
                  <a:srgbClr val="000000"/>
                </a:solidFill>
                <a:latin typeface="Arial"/>
              </a:rPr>
              <a:t>.</a:t>
            </a:r>
          </a:p>
          <a:p>
            <a:pPr algn="l" marL="182880" indent="-182880">
              <a:spcAft>
                <a:spcPts val="300"/>
              </a:spcAft>
              <a:buClr>
                <a:srgbClr val="2E7D32"/>
              </a:buClr>
              <a:buSzPct val="115000"/>
              <a:buFont typeface="Arial"/>
              <a:buChar char="•"/>
            </a:pPr>
            <a:r>
              <a:rPr sz="1250" b="0">
                <a:solidFill>
                  <a:srgbClr val="000000"/>
                </a:solidFill>
                <a:latin typeface="Arial"/>
              </a:rPr>
              <a:t>In a solution with the </a:t>
            </a:r>
            <a:r>
              <a:rPr sz="1250" b="1">
                <a:solidFill>
                  <a:srgbClr val="000000"/>
                </a:solidFill>
                <a:latin typeface="Arial"/>
              </a:rPr>
              <a:t>same concentration</a:t>
            </a:r>
            <a:r>
              <a:rPr sz="1250" b="0">
                <a:solidFill>
                  <a:srgbClr val="000000"/>
                </a:solidFill>
                <a:latin typeface="Arial"/>
              </a:rPr>
              <a:t> as the cell, there is no net movement of water.</a:t>
            </a:r>
          </a:p>
          <a:p>
            <a:pPr algn="l" marL="182880" indent="-182880">
              <a:spcAft>
                <a:spcPts val="300"/>
              </a:spcAft>
              <a:buClr>
                <a:srgbClr val="2E7D32"/>
              </a:buClr>
              <a:buSzPct val="115000"/>
              <a:buFont typeface="Arial"/>
              <a:buChar char="•"/>
            </a:pPr>
            <a:r>
              <a:rPr sz="1250" b="0">
                <a:solidFill>
                  <a:srgbClr val="000000"/>
                </a:solidFill>
                <a:latin typeface="Arial"/>
              </a:rPr>
              <a:t>In a </a:t>
            </a:r>
            <a:r>
              <a:rPr sz="1250" b="1">
                <a:solidFill>
                  <a:srgbClr val="000000"/>
                </a:solidFill>
                <a:latin typeface="Arial"/>
              </a:rPr>
              <a:t>concentrated</a:t>
            </a:r>
            <a:r>
              <a:rPr sz="1250" b="0">
                <a:solidFill>
                  <a:srgbClr val="000000"/>
                </a:solidFill>
                <a:latin typeface="Arial"/>
              </a:rPr>
              <a:t> salt solution, water moves out by osmosis and the cell </a:t>
            </a:r>
            <a:r>
              <a:rPr sz="1250" b="1">
                <a:solidFill>
                  <a:srgbClr val="000000"/>
                </a:solidFill>
                <a:latin typeface="Arial"/>
              </a:rPr>
              <a:t>shrinks</a:t>
            </a:r>
            <a:r>
              <a:rPr sz="1250" b="0">
                <a:solidFill>
                  <a:srgbClr val="000000"/>
                </a:solidFill>
                <a:latin typeface="Arial"/>
              </a:rPr>
              <a:t>.</a:t>
            </a:r>
          </a:p>
          <a:p>
            <a:pPr algn="l">
              <a:spcAft>
                <a:spcPts val="0"/>
              </a:spcAft>
            </a:pPr>
            <a:r>
              <a:rPr sz="1250" b="0">
                <a:solidFill>
                  <a:srgbClr val="000000"/>
                </a:solidFill>
                <a:latin typeface="Arial"/>
              </a:rPr>
              <a:t>This is why a hospital drip is a salt solution about as concentrated as the inside of blood cells, and never pure water.</a:t>
            </a:r>
          </a:p>
        </p:txBody>
      </p:sp>
      <p:sp>
        <p:nvSpPr>
          <p:cNvPr id="20" name="Rectangle 19"/>
          <p:cNvSpPr/>
          <p:nvPr/>
        </p:nvSpPr>
        <p:spPr>
          <a:xfrm>
            <a:off x="7744968" y="3894734"/>
            <a:ext cx="50292" cy="344424"/>
          </a:xfrm>
          <a:prstGeom prst="rect">
            <a:avLst/>
          </a:prstGeom>
          <a:solidFill>
            <a:srgbClr val="2E7D32"/>
          </a:solidFill>
          <a:ln>
            <a:noFill/>
          </a:ln>
          <a:effectLst/>
        </p:spPr>
        <p:txBody>
          <a:bodyPr rtlCol="0" anchor="ctr"/>
          <a:lstStyle/>
          <a:p>
            <a:pPr algn="ctr"/>
          </a:p>
        </p:txBody>
      </p:sp>
      <p:sp>
        <p:nvSpPr>
          <p:cNvPr id="21" name="TextBox 20"/>
          <p:cNvSpPr txBox="1"/>
          <p:nvPr/>
        </p:nvSpPr>
        <p:spPr>
          <a:xfrm>
            <a:off x="7909560" y="3867302"/>
            <a:ext cx="4224527" cy="399288"/>
          </a:xfrm>
          <a:prstGeom prst="rect">
            <a:avLst/>
          </a:prstGeom>
          <a:noFill/>
        </p:spPr>
        <p:txBody>
          <a:bodyPr wrap="square" lIns="0" rIns="0" tIns="0" bIns="0" anchor="t">
            <a:spAutoFit/>
          </a:bodyPr>
          <a:lstStyle/>
          <a:p>
            <a:pPr algn="l">
              <a:spcAft>
                <a:spcPts val="0"/>
              </a:spcAft>
            </a:pPr>
            <a:r>
              <a:rPr sz="1250" b="1">
                <a:solidFill>
                  <a:srgbClr val="000000"/>
                </a:solidFill>
                <a:latin typeface="Arial"/>
              </a:rPr>
              <a:t>Watch out:</a:t>
            </a:r>
            <a:r>
              <a:rPr sz="1250" b="0">
                <a:solidFill>
                  <a:srgbClr val="000000"/>
                </a:solidFill>
                <a:latin typeface="Arial"/>
              </a:rPr>
              <a:t> an animal cell may burst in pure water, but a plant cell never does. Use </a:t>
            </a:r>
            <a:r>
              <a:rPr sz="1250" b="1">
                <a:solidFill>
                  <a:srgbClr val="000000"/>
                </a:solidFill>
                <a:latin typeface="Arial"/>
              </a:rPr>
              <a:t>turgid</a:t>
            </a:r>
            <a:r>
              <a:rPr sz="1250" b="0">
                <a:solidFill>
                  <a:srgbClr val="000000"/>
                </a:solidFill>
                <a:latin typeface="Arial"/>
              </a:rPr>
              <a:t> for plant cells only.</a:t>
            </a:r>
          </a:p>
        </p:txBody>
      </p:sp>
      <p:pic>
        <p:nvPicPr>
          <p:cNvPr id="22" name="Picture 21" descr="7. Animal cells. 8. Root hair cells."/>
          <p:cNvPicPr>
            <a:picLocks noChangeAspect="1"/>
          </p:cNvPicPr>
          <p:nvPr/>
        </p:nvPicPr>
        <p:blipFill>
          <a:blip r:embed="rId4"/>
          <a:stretch>
            <a:fillRect/>
          </a:stretch>
        </p:blipFill>
        <p:spPr>
          <a:xfrm>
            <a:off x="12271248" y="1509674"/>
            <a:ext cx="2423160" cy="4007534"/>
          </a:xfrm>
          <a:prstGeom prst="rect">
            <a:avLst/>
          </a:prstGeom>
        </p:spPr>
      </p:pic>
      <p:sp>
        <p:nvSpPr>
          <p:cNvPr id="23" name="TextBox 22"/>
          <p:cNvSpPr txBox="1"/>
          <p:nvPr/>
        </p:nvSpPr>
        <p:spPr>
          <a:xfrm>
            <a:off x="7744968" y="5764096"/>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8. Root hair cells</a:t>
            </a:r>
          </a:p>
        </p:txBody>
      </p:sp>
      <p:sp>
        <p:nvSpPr>
          <p:cNvPr id="24" name="Rectangle 23"/>
          <p:cNvSpPr/>
          <p:nvPr/>
        </p:nvSpPr>
        <p:spPr>
          <a:xfrm>
            <a:off x="7744968" y="6024700"/>
            <a:ext cx="6949440" cy="19202"/>
          </a:xfrm>
          <a:prstGeom prst="rect">
            <a:avLst/>
          </a:prstGeom>
          <a:solidFill>
            <a:srgbClr val="2E7D32"/>
          </a:solidFill>
          <a:ln>
            <a:noFill/>
          </a:ln>
          <a:effectLst/>
        </p:spPr>
        <p:txBody>
          <a:bodyPr rtlCol="0" anchor="ctr"/>
          <a:lstStyle/>
          <a:p>
            <a:pPr algn="ctr"/>
          </a:p>
        </p:txBody>
      </p:sp>
      <p:sp>
        <p:nvSpPr>
          <p:cNvPr id="25" name="TextBox 24"/>
          <p:cNvSpPr txBox="1"/>
          <p:nvPr/>
        </p:nvSpPr>
        <p:spPr>
          <a:xfrm>
            <a:off x="7744968" y="6112482"/>
            <a:ext cx="4069079" cy="18089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Root hair cells</a:t>
            </a:r>
            <a:r>
              <a:rPr sz="1250" b="0">
                <a:solidFill>
                  <a:srgbClr val="000000"/>
                </a:solidFill>
                <a:latin typeface="Arial"/>
              </a:rPr>
              <a:t> take in water from the soil by osmosis. The water in the soil is more dilute than the inside of the root hair cell, so the net movement of water is into the cell.</a:t>
            </a:r>
          </a:p>
          <a:p>
            <a:pPr algn="l">
              <a:spcAft>
                <a:spcPts val="300"/>
              </a:spcAft>
            </a:pPr>
            <a:r>
              <a:rPr sz="1250" b="0">
                <a:solidFill>
                  <a:srgbClr val="000000"/>
                </a:solidFill>
                <a:latin typeface="Arial"/>
              </a:rPr>
              <a:t>The long, thin extension gives a large surface area, so more water is taken in (B1 L5 Specialised cells).</a:t>
            </a:r>
          </a:p>
          <a:p>
            <a:pPr algn="l">
              <a:spcAft>
                <a:spcPts val="0"/>
              </a:spcAft>
            </a:pPr>
            <a:r>
              <a:rPr sz="1250" b="0">
                <a:solidFill>
                  <a:srgbClr val="000000"/>
                </a:solidFill>
                <a:latin typeface="Arial"/>
              </a:rPr>
              <a:t>Mineral ions enter root hair cells a different way, by </a:t>
            </a:r>
            <a:r>
              <a:rPr sz="1250" b="1">
                <a:solidFill>
                  <a:srgbClr val="000000"/>
                </a:solidFill>
                <a:latin typeface="Arial"/>
              </a:rPr>
              <a:t>active transport</a:t>
            </a:r>
            <a:r>
              <a:rPr sz="1250" b="0">
                <a:solidFill>
                  <a:srgbClr val="000000"/>
                </a:solidFill>
                <a:latin typeface="Arial"/>
              </a:rPr>
              <a:t> (B1 L10 Active transport and exchange surfaces).</a:t>
            </a:r>
          </a:p>
        </p:txBody>
      </p:sp>
      <p:pic>
        <p:nvPicPr>
          <p:cNvPr id="26" name="Picture 25" descr="8. Root hair cells."/>
          <p:cNvPicPr>
            <a:picLocks noChangeAspect="1"/>
          </p:cNvPicPr>
          <p:nvPr/>
        </p:nvPicPr>
        <p:blipFill>
          <a:blip r:embed="rId5"/>
          <a:stretch>
            <a:fillRect/>
          </a:stretch>
        </p:blipFill>
        <p:spPr>
          <a:xfrm>
            <a:off x="11951208" y="6112482"/>
            <a:ext cx="2743200" cy="1881835"/>
          </a:xfrm>
          <a:prstGeom prst="rect">
            <a:avLst/>
          </a:prstGeom>
        </p:spPr>
      </p:pic>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L9 Revision notes 3 of 4</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Osmosis</a:t>
            </a:r>
          </a:p>
        </p:txBody>
      </p:sp>
      <p:sp>
        <p:nvSpPr>
          <p:cNvPr id="4" name="Rectangle 3"/>
          <p:cNvSpPr/>
          <p:nvPr/>
        </p:nvSpPr>
        <p:spPr>
          <a:xfrm>
            <a:off x="548640" y="713232"/>
            <a:ext cx="14145768" cy="32004"/>
          </a:xfrm>
          <a:prstGeom prst="rect">
            <a:avLst/>
          </a:prstGeom>
          <a:solidFill>
            <a:srgbClr val="2E7D32"/>
          </a:solidFill>
          <a:ln>
            <a:noFill/>
          </a:ln>
        </p:spPr>
        <p:txBody>
          <a:bodyPr rtlCol="0" anchor="ctr"/>
          <a:lstStyle/>
          <a:p>
            <a:pPr algn="ctr"/>
          </a:p>
        </p:txBody>
      </p:sp>
      <p:sp>
        <p:nvSpPr>
          <p:cNvPr id="5" name="TextBox 4"/>
          <p:cNvSpPr txBox="1"/>
          <p:nvPr/>
        </p:nvSpPr>
        <p:spPr>
          <a:xfrm>
            <a:off x="548640" y="786384"/>
            <a:ext cx="11704320" cy="274320"/>
          </a:xfrm>
          <a:prstGeom prst="rect">
            <a:avLst/>
          </a:prstGeom>
          <a:noFill/>
        </p:spPr>
        <p:txBody>
          <a:bodyPr wrap="square" lIns="0" rIns="0" tIns="0" bIns="0" anchor="t">
            <a:spAutoFit/>
          </a:bodyPr>
          <a:lstStyle/>
          <a:p>
            <a:pPr algn="l">
              <a:spcAft>
                <a:spcPts val="600"/>
              </a:spcAft>
            </a:pPr>
            <a:r>
              <a:rPr sz="1300" b="1" i="0">
                <a:solidFill>
                  <a:srgbClr val="2E7D32"/>
                </a:solidFill>
                <a:latin typeface="Arial"/>
              </a:rPr>
              <a:t>Required practical 2 (Combined Science) · 3 (Biology): potato cylinders</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L9 · Osmosis · sciencegcse.co.uk  ·  free GCSE science resources</a:t>
            </a:r>
          </a:p>
        </p:txBody>
      </p:sp>
      <p:sp>
        <p:nvSpPr>
          <p:cNvPr id="7" name="TextBox 6"/>
          <p:cNvSpPr txBox="1"/>
          <p:nvPr/>
        </p:nvSpPr>
        <p:spPr>
          <a:xfrm>
            <a:off x="548640"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9. The method</a:t>
            </a:r>
          </a:p>
        </p:txBody>
      </p:sp>
      <p:sp>
        <p:nvSpPr>
          <p:cNvPr id="8" name="Rectangle 7"/>
          <p:cNvSpPr/>
          <p:nvPr/>
        </p:nvSpPr>
        <p:spPr>
          <a:xfrm>
            <a:off x="548640" y="1421892"/>
            <a:ext cx="6949440" cy="19202"/>
          </a:xfrm>
          <a:prstGeom prst="rect">
            <a:avLst/>
          </a:prstGeom>
          <a:solidFill>
            <a:srgbClr val="2E7D32"/>
          </a:solidFill>
          <a:ln>
            <a:noFill/>
          </a:ln>
          <a:effectLst/>
        </p:spPr>
        <p:txBody>
          <a:bodyPr rtlCol="0" anchor="ctr"/>
          <a:lstStyle/>
          <a:p>
            <a:pPr algn="ctr"/>
          </a:p>
        </p:txBody>
      </p:sp>
      <p:sp>
        <p:nvSpPr>
          <p:cNvPr id="9" name="TextBox 8"/>
          <p:cNvSpPr txBox="1"/>
          <p:nvPr/>
        </p:nvSpPr>
        <p:spPr>
          <a:xfrm>
            <a:off x="548640" y="1509674"/>
            <a:ext cx="6949440" cy="2479548"/>
          </a:xfrm>
          <a:prstGeom prst="rect">
            <a:avLst/>
          </a:prstGeom>
          <a:noFill/>
        </p:spPr>
        <p:txBody>
          <a:bodyPr wrap="square" lIns="0" rIns="0" tIns="0" bIns="0" anchor="t">
            <a:spAutoFit/>
          </a:bodyPr>
          <a:lstStyle/>
          <a:p>
            <a:pPr algn="l">
              <a:spcAft>
                <a:spcPts val="300"/>
              </a:spcAft>
            </a:pPr>
            <a:r>
              <a:rPr sz="1200" b="1">
                <a:solidFill>
                  <a:srgbClr val="000000"/>
                </a:solidFill>
                <a:latin typeface="Arial"/>
              </a:rPr>
              <a:t>Aim:</a:t>
            </a:r>
            <a:r>
              <a:rPr sz="1200" b="0">
                <a:solidFill>
                  <a:srgbClr val="000000"/>
                </a:solidFill>
                <a:latin typeface="Arial"/>
              </a:rPr>
              <a:t> find out how the concentration of a sugar (or salt) solution affects the mass of potato tissue.</a:t>
            </a:r>
          </a:p>
          <a:p>
            <a:pPr algn="l" marL="274320" indent="-274320">
              <a:spcAft>
                <a:spcPts val="300"/>
              </a:spcAft>
              <a:buNone/>
            </a:pPr>
            <a:r>
              <a:rPr sz="1200" b="1">
                <a:solidFill>
                  <a:srgbClr val="2E7D32"/>
                </a:solidFill>
                <a:latin typeface="Arial"/>
              </a:rPr>
              <a:t>1.	</a:t>
            </a:r>
            <a:r>
              <a:rPr sz="1200" b="0">
                <a:solidFill>
                  <a:srgbClr val="000000"/>
                </a:solidFill>
                <a:latin typeface="Arial"/>
              </a:rPr>
              <a:t>Use a cork borer to cut potato cylinders. Trim them all to 3 cm with a scalpel on a tile. Take off any skin.</a:t>
            </a:r>
          </a:p>
          <a:p>
            <a:pPr algn="l" marL="274320" indent="-274320">
              <a:spcAft>
                <a:spcPts val="300"/>
              </a:spcAft>
              <a:buNone/>
            </a:pPr>
            <a:r>
              <a:rPr sz="1200" b="1">
                <a:solidFill>
                  <a:srgbClr val="2E7D32"/>
                </a:solidFill>
                <a:latin typeface="Arial"/>
              </a:rPr>
              <a:t>2.	</a:t>
            </a:r>
            <a:r>
              <a:rPr sz="1200" b="0">
                <a:solidFill>
                  <a:srgbClr val="000000"/>
                </a:solidFill>
                <a:latin typeface="Arial"/>
              </a:rPr>
              <a:t>Put 10 cm³ of sugar solution into each of six labelled boiling tubes: 0.0, 0.2, 0.4, 0.6, 0.8 and 1.0 mol/dm³.</a:t>
            </a:r>
          </a:p>
          <a:p>
            <a:pPr algn="l" marL="274320" indent="-274320">
              <a:spcAft>
                <a:spcPts val="300"/>
              </a:spcAft>
              <a:buNone/>
            </a:pPr>
            <a:r>
              <a:rPr sz="1200" b="1">
                <a:solidFill>
                  <a:srgbClr val="2E7D32"/>
                </a:solidFill>
                <a:latin typeface="Arial"/>
              </a:rPr>
              <a:t>3.	</a:t>
            </a:r>
            <a:r>
              <a:rPr sz="1200" b="0">
                <a:solidFill>
                  <a:srgbClr val="000000"/>
                </a:solidFill>
                <a:latin typeface="Arial"/>
              </a:rPr>
              <a:t>Blot each cylinder gently with a paper towel. Find its mass on a balance: the </a:t>
            </a:r>
            <a:r>
              <a:rPr sz="1200" b="1">
                <a:solidFill>
                  <a:srgbClr val="000000"/>
                </a:solidFill>
                <a:latin typeface="Arial"/>
              </a:rPr>
              <a:t>starting mass</a:t>
            </a:r>
            <a:r>
              <a:rPr sz="1200" b="0">
                <a:solidFill>
                  <a:srgbClr val="000000"/>
                </a:solidFill>
                <a:latin typeface="Arial"/>
              </a:rPr>
              <a:t>.</a:t>
            </a:r>
          </a:p>
          <a:p>
            <a:pPr algn="l" marL="274320" indent="-274320">
              <a:spcAft>
                <a:spcPts val="300"/>
              </a:spcAft>
              <a:buNone/>
            </a:pPr>
            <a:r>
              <a:rPr sz="1200" b="1">
                <a:solidFill>
                  <a:srgbClr val="2E7D32"/>
                </a:solidFill>
                <a:latin typeface="Arial"/>
              </a:rPr>
              <a:t>4.	</a:t>
            </a:r>
            <a:r>
              <a:rPr sz="1200" b="0">
                <a:solidFill>
                  <a:srgbClr val="000000"/>
                </a:solidFill>
                <a:latin typeface="Arial"/>
              </a:rPr>
              <a:t>Put one cylinder into each tube. Leave them overnight at room temperature.</a:t>
            </a:r>
          </a:p>
          <a:p>
            <a:pPr algn="l" marL="274320" indent="-274320">
              <a:spcAft>
                <a:spcPts val="300"/>
              </a:spcAft>
              <a:buNone/>
            </a:pPr>
            <a:r>
              <a:rPr sz="1200" b="1">
                <a:solidFill>
                  <a:srgbClr val="2E7D32"/>
                </a:solidFill>
                <a:latin typeface="Arial"/>
              </a:rPr>
              <a:t>5.	</a:t>
            </a:r>
            <a:r>
              <a:rPr sz="1200" b="0">
                <a:solidFill>
                  <a:srgbClr val="000000"/>
                </a:solidFill>
                <a:latin typeface="Arial"/>
              </a:rPr>
              <a:t>Take each cylinder out, blot it gently in the same way, and find its mass again: the </a:t>
            </a:r>
            <a:r>
              <a:rPr sz="1200" b="1">
                <a:solidFill>
                  <a:srgbClr val="000000"/>
                </a:solidFill>
                <a:latin typeface="Arial"/>
              </a:rPr>
              <a:t>final mass</a:t>
            </a:r>
            <a:r>
              <a:rPr sz="1200" b="0">
                <a:solidFill>
                  <a:srgbClr val="000000"/>
                </a:solidFill>
                <a:latin typeface="Arial"/>
              </a:rPr>
              <a:t>.</a:t>
            </a:r>
          </a:p>
          <a:p>
            <a:pPr algn="l" marL="274320" indent="-274320">
              <a:spcAft>
                <a:spcPts val="300"/>
              </a:spcAft>
              <a:buNone/>
            </a:pPr>
            <a:r>
              <a:rPr sz="1200" b="1">
                <a:solidFill>
                  <a:srgbClr val="2E7D32"/>
                </a:solidFill>
                <a:latin typeface="Arial"/>
              </a:rPr>
              <a:t>6.	</a:t>
            </a:r>
            <a:r>
              <a:rPr sz="1200" b="0">
                <a:solidFill>
                  <a:srgbClr val="000000"/>
                </a:solidFill>
                <a:latin typeface="Arial"/>
              </a:rPr>
              <a:t>Calculate the percentage change in mass. Do three cylinders at each concentration and find the mean.</a:t>
            </a:r>
          </a:p>
          <a:p>
            <a:pPr algn="l">
              <a:spcAft>
                <a:spcPts val="0"/>
              </a:spcAft>
            </a:pPr>
            <a:r>
              <a:rPr sz="1200" b="1">
                <a:solidFill>
                  <a:srgbClr val="000000"/>
                </a:solidFill>
                <a:latin typeface="Arial"/>
              </a:rPr>
              <a:t>Safety:</a:t>
            </a:r>
            <a:r>
              <a:rPr sz="1200" b="0">
                <a:solidFill>
                  <a:srgbClr val="000000"/>
                </a:solidFill>
                <a:latin typeface="Arial"/>
              </a:rPr>
              <a:t> cut onto a tile, away from your fingers; take care with the cork borer and the scalpel; wipe up spills; do not eat the potato.</a:t>
            </a:r>
          </a:p>
        </p:txBody>
      </p:sp>
      <p:graphicFrame>
        <p:nvGraphicFramePr>
          <p:cNvPr id="10" name="Table 9"/>
          <p:cNvGraphicFramePr>
            <a:graphicFrameLocks noGrp="1"/>
          </p:cNvGraphicFramePr>
          <p:nvPr/>
        </p:nvGraphicFramePr>
        <p:xfrm>
          <a:off x="548640" y="4025798"/>
          <a:ext cx="6858000" cy="1066796"/>
        </p:xfrm>
        <a:graphic>
          <a:graphicData uri="http://schemas.openxmlformats.org/drawingml/2006/table">
            <a:tbl>
              <a:tblPr firstRow="0" bandRow="0">
                <a:tableStyleId>{5C22544A-7EE6-4342-B048-85BDC9FD1C3A}</a:tableStyleId>
              </a:tblPr>
              <a:tblGrid>
                <a:gridCol w="2103120"/>
                <a:gridCol w="4754880"/>
              </a:tblGrid>
              <a:tr h="266699">
                <a:tc>
                  <a:txBody>
                    <a:bodyPr/>
                    <a:lstStyle/>
                    <a:p>
                      <a:r>
                        <a:rPr sz="1150" b="1">
                          <a:solidFill>
                            <a:srgbClr val="FFFFFF"/>
                          </a:solidFill>
                          <a:latin typeface="Arial"/>
                        </a:rPr>
                        <a:t>Variable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In this practical</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r>
              <a:tr h="266699">
                <a:tc>
                  <a:txBody>
                    <a:bodyPr/>
                    <a:lstStyle/>
                    <a:p>
                      <a:r>
                        <a:rPr sz="1150" b="1">
                          <a:solidFill>
                            <a:srgbClr val="000000"/>
                          </a:solidFill>
                          <a:latin typeface="Arial"/>
                        </a:rPr>
                        <a:t>Independent (you change it)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the concentration of the sugar (or salt) solution</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Dependent (you measure it)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the percentage change in mass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Control (you keep it the same)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the same potato; the size of the cylinders; the volume of solution; the time; the temperature; blotting the same way</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sp>
        <p:nvSpPr>
          <p:cNvPr id="11" name="TextBox 10"/>
          <p:cNvSpPr txBox="1"/>
          <p:nvPr/>
        </p:nvSpPr>
        <p:spPr>
          <a:xfrm>
            <a:off x="548640" y="5514746"/>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10. Percentage change in mass</a:t>
            </a:r>
          </a:p>
        </p:txBody>
      </p:sp>
      <p:sp>
        <p:nvSpPr>
          <p:cNvPr id="12" name="Rectangle 11"/>
          <p:cNvSpPr/>
          <p:nvPr/>
        </p:nvSpPr>
        <p:spPr>
          <a:xfrm>
            <a:off x="548640" y="5775350"/>
            <a:ext cx="6949440" cy="19202"/>
          </a:xfrm>
          <a:prstGeom prst="rect">
            <a:avLst/>
          </a:prstGeom>
          <a:solidFill>
            <a:srgbClr val="2E7D32"/>
          </a:solidFill>
          <a:ln>
            <a:noFill/>
          </a:ln>
          <a:effectLst/>
        </p:spPr>
        <p:txBody>
          <a:bodyPr rtlCol="0" anchor="ctr"/>
          <a:lstStyle/>
          <a:p>
            <a:pPr algn="ctr"/>
          </a:p>
        </p:txBody>
      </p:sp>
      <p:sp>
        <p:nvSpPr>
          <p:cNvPr id="13" name="Rectangle 12"/>
          <p:cNvSpPr/>
          <p:nvPr/>
        </p:nvSpPr>
        <p:spPr>
          <a:xfrm>
            <a:off x="548640" y="5863132"/>
            <a:ext cx="6949440" cy="344424"/>
          </a:xfrm>
          <a:prstGeom prst="rect">
            <a:avLst/>
          </a:prstGeom>
          <a:noFill/>
          <a:ln w="12700">
            <a:solidFill>
              <a:srgbClr val="2E7D32"/>
            </a:solidFill>
          </a:ln>
          <a:effectLst/>
        </p:spPr>
        <p:txBody>
          <a:bodyPr rtlCol="0" anchor="ctr"/>
          <a:lstStyle/>
          <a:p>
            <a:pPr algn="ctr"/>
          </a:p>
        </p:txBody>
      </p:sp>
      <p:sp>
        <p:nvSpPr>
          <p:cNvPr id="14" name="TextBox 13"/>
          <p:cNvSpPr txBox="1"/>
          <p:nvPr/>
        </p:nvSpPr>
        <p:spPr>
          <a:xfrm>
            <a:off x="685800" y="5936284"/>
            <a:ext cx="6675120" cy="216408"/>
          </a:xfrm>
          <a:prstGeom prst="rect">
            <a:avLst/>
          </a:prstGeom>
          <a:noFill/>
        </p:spPr>
        <p:txBody>
          <a:bodyPr wrap="square" lIns="0" rIns="0" tIns="0" bIns="0" anchor="t">
            <a:spAutoFit/>
          </a:bodyPr>
          <a:lstStyle/>
          <a:p>
            <a:pPr algn="l">
              <a:spcAft>
                <a:spcPts val="0"/>
              </a:spcAft>
            </a:pPr>
            <a:r>
              <a:rPr sz="1300" b="1">
                <a:solidFill>
                  <a:srgbClr val="000000"/>
                </a:solidFill>
                <a:latin typeface="Arial"/>
              </a:rPr>
              <a:t>percentage change in mass = (final mass − starting mass) ÷ starting mass × 100</a:t>
            </a:r>
          </a:p>
        </p:txBody>
      </p:sp>
      <p:sp>
        <p:nvSpPr>
          <p:cNvPr id="15" name="TextBox 14"/>
          <p:cNvSpPr txBox="1"/>
          <p:nvPr/>
        </p:nvSpPr>
        <p:spPr>
          <a:xfrm>
            <a:off x="548640" y="6280708"/>
            <a:ext cx="6949440" cy="1709928"/>
          </a:xfrm>
          <a:prstGeom prst="rect">
            <a:avLst/>
          </a:prstGeom>
          <a:noFill/>
        </p:spPr>
        <p:txBody>
          <a:bodyPr wrap="square" lIns="0" rIns="0" tIns="0" bIns="0" anchor="t">
            <a:spAutoFit/>
          </a:bodyPr>
          <a:lstStyle/>
          <a:p>
            <a:pPr algn="l">
              <a:spcAft>
                <a:spcPts val="300"/>
              </a:spcAft>
            </a:pPr>
            <a:r>
              <a:rPr sz="1200" b="1">
                <a:solidFill>
                  <a:srgbClr val="000000"/>
                </a:solidFill>
                <a:latin typeface="Arial"/>
              </a:rPr>
              <a:t>Worked example:</a:t>
            </a:r>
            <a:r>
              <a:rPr sz="1200" b="0">
                <a:solidFill>
                  <a:srgbClr val="000000"/>
                </a:solidFill>
                <a:latin typeface="Arial"/>
              </a:rPr>
              <a:t> a cylinder in 0.6 mol/dm³ goes from 2.00 g to 1.70 g.</a:t>
            </a:r>
          </a:p>
          <a:p>
            <a:pPr algn="l" marL="182880" indent="0">
              <a:spcAft>
                <a:spcPts val="300"/>
              </a:spcAft>
            </a:pPr>
            <a:r>
              <a:rPr sz="1200" b="0">
                <a:solidFill>
                  <a:srgbClr val="000000"/>
                </a:solidFill>
                <a:latin typeface="Arial"/>
              </a:rPr>
              <a:t>Change in mass = 1.70 − 2.00 = −0.30 g.</a:t>
            </a:r>
          </a:p>
          <a:p>
            <a:pPr algn="l" marL="182880" indent="0">
              <a:spcAft>
                <a:spcPts val="300"/>
              </a:spcAft>
            </a:pPr>
            <a:r>
              <a:rPr sz="1200" b="0">
                <a:solidFill>
                  <a:srgbClr val="000000"/>
                </a:solidFill>
                <a:latin typeface="Arial"/>
              </a:rPr>
              <a:t>Percentage change = −0.30 ÷ 2.00 × 100 = </a:t>
            </a:r>
            <a:r>
              <a:rPr sz="1200" b="1">
                <a:solidFill>
                  <a:srgbClr val="000000"/>
                </a:solidFill>
                <a:latin typeface="Arial"/>
              </a:rPr>
              <a:t>−15 %</a:t>
            </a:r>
            <a:r>
              <a:rPr sz="1200" b="0">
                <a:solidFill>
                  <a:srgbClr val="000000"/>
                </a:solidFill>
                <a:latin typeface="Arial"/>
              </a:rPr>
              <a:t>.</a:t>
            </a:r>
          </a:p>
          <a:p>
            <a:pPr algn="l">
              <a:spcAft>
                <a:spcPts val="300"/>
              </a:spcAft>
            </a:pPr>
            <a:r>
              <a:rPr sz="1200" b="0">
                <a:solidFill>
                  <a:srgbClr val="000000"/>
                </a:solidFill>
                <a:latin typeface="Arial"/>
              </a:rPr>
              <a:t>Check: the solution is concentrated, so the cylinder should lose mass. It did: the answer is negative.</a:t>
            </a:r>
          </a:p>
          <a:p>
            <a:pPr algn="l" marL="182880" indent="-182880">
              <a:spcAft>
                <a:spcPts val="300"/>
              </a:spcAft>
              <a:buClr>
                <a:srgbClr val="2E7D32"/>
              </a:buClr>
              <a:buSzPct val="115000"/>
              <a:buFont typeface="Arial"/>
              <a:buChar char="•"/>
            </a:pPr>
            <a:r>
              <a:rPr sz="1200" b="0">
                <a:solidFill>
                  <a:srgbClr val="000000"/>
                </a:solidFill>
                <a:latin typeface="Arial"/>
              </a:rPr>
              <a:t>A </a:t>
            </a:r>
            <a:r>
              <a:rPr sz="1200" b="1">
                <a:solidFill>
                  <a:srgbClr val="000000"/>
                </a:solidFill>
                <a:latin typeface="Arial"/>
              </a:rPr>
              <a:t>gain</a:t>
            </a:r>
            <a:r>
              <a:rPr sz="1200" b="0">
                <a:solidFill>
                  <a:srgbClr val="000000"/>
                </a:solidFill>
                <a:latin typeface="Arial"/>
              </a:rPr>
              <a:t> (+) means water moved </a:t>
            </a:r>
            <a:r>
              <a:rPr sz="1200" b="1">
                <a:solidFill>
                  <a:srgbClr val="000000"/>
                </a:solidFill>
                <a:latin typeface="Arial"/>
              </a:rPr>
              <a:t>in</a:t>
            </a:r>
            <a:r>
              <a:rPr sz="1200" b="0">
                <a:solidFill>
                  <a:srgbClr val="000000"/>
                </a:solidFill>
                <a:latin typeface="Arial"/>
              </a:rPr>
              <a:t>. A </a:t>
            </a:r>
            <a:r>
              <a:rPr sz="1200" b="1">
                <a:solidFill>
                  <a:srgbClr val="000000"/>
                </a:solidFill>
                <a:latin typeface="Arial"/>
              </a:rPr>
              <a:t>loss</a:t>
            </a:r>
            <a:r>
              <a:rPr sz="1200" b="0">
                <a:solidFill>
                  <a:srgbClr val="000000"/>
                </a:solidFill>
                <a:latin typeface="Arial"/>
              </a:rPr>
              <a:t> (−) means water moved </a:t>
            </a:r>
            <a:r>
              <a:rPr sz="1200" b="1">
                <a:solidFill>
                  <a:srgbClr val="000000"/>
                </a:solidFill>
                <a:latin typeface="Arial"/>
              </a:rPr>
              <a:t>out</a:t>
            </a:r>
            <a:r>
              <a:rPr sz="1200" b="0">
                <a:solidFill>
                  <a:srgbClr val="000000"/>
                </a:solidFill>
                <a:latin typeface="Arial"/>
              </a:rPr>
              <a:t>.</a:t>
            </a:r>
          </a:p>
          <a:p>
            <a:pPr algn="l" marL="182880" indent="-182880">
              <a:spcAft>
                <a:spcPts val="300"/>
              </a:spcAft>
              <a:buClr>
                <a:srgbClr val="2E7D32"/>
              </a:buClr>
              <a:buSzPct val="115000"/>
              <a:buFont typeface="Arial"/>
              <a:buChar char="•"/>
            </a:pPr>
            <a:r>
              <a:rPr sz="1200" b="0">
                <a:solidFill>
                  <a:srgbClr val="000000"/>
                </a:solidFill>
                <a:latin typeface="Arial"/>
              </a:rPr>
              <a:t>Use a percentage because the cylinders start with different masses: it compares them fairly.</a:t>
            </a:r>
          </a:p>
          <a:p>
            <a:pPr algn="l">
              <a:spcAft>
                <a:spcPts val="0"/>
              </a:spcAft>
            </a:pPr>
            <a:r>
              <a:rPr sz="1200" b="1">
                <a:solidFill>
                  <a:srgbClr val="000000"/>
                </a:solidFill>
                <a:latin typeface="Arial"/>
              </a:rPr>
              <a:t>Rate of water uptake</a:t>
            </a:r>
            <a:r>
              <a:rPr sz="1200" b="0">
                <a:solidFill>
                  <a:srgbClr val="000000"/>
                </a:solidFill>
                <a:latin typeface="Arial"/>
              </a:rPr>
              <a:t> = gain in mass ÷ time. A cylinder that gains 0.30 g in 20 hours takes in water at 0.30 ÷ 20 = </a:t>
            </a:r>
            <a:r>
              <a:rPr sz="1200" b="1">
                <a:solidFill>
                  <a:srgbClr val="000000"/>
                </a:solidFill>
                <a:latin typeface="Arial"/>
              </a:rPr>
              <a:t>0.015 g per hour</a:t>
            </a:r>
            <a:r>
              <a:rPr sz="1200" b="0">
                <a:solidFill>
                  <a:srgbClr val="000000"/>
                </a:solidFill>
                <a:latin typeface="Arial"/>
              </a:rPr>
              <a:t>.</a:t>
            </a:r>
          </a:p>
        </p:txBody>
      </p:sp>
      <p:sp>
        <p:nvSpPr>
          <p:cNvPr id="16" name="Rectangle 15"/>
          <p:cNvSpPr/>
          <p:nvPr/>
        </p:nvSpPr>
        <p:spPr>
          <a:xfrm>
            <a:off x="548640" y="8054644"/>
            <a:ext cx="50292" cy="146303"/>
          </a:xfrm>
          <a:prstGeom prst="rect">
            <a:avLst/>
          </a:prstGeom>
          <a:solidFill>
            <a:srgbClr val="2E7D32"/>
          </a:solidFill>
          <a:ln>
            <a:noFill/>
          </a:ln>
          <a:effectLst/>
        </p:spPr>
        <p:txBody>
          <a:bodyPr rtlCol="0" anchor="ctr"/>
          <a:lstStyle/>
          <a:p>
            <a:pPr algn="ctr"/>
          </a:p>
        </p:txBody>
      </p:sp>
      <p:sp>
        <p:nvSpPr>
          <p:cNvPr id="17" name="TextBox 16"/>
          <p:cNvSpPr txBox="1"/>
          <p:nvPr/>
        </p:nvSpPr>
        <p:spPr>
          <a:xfrm>
            <a:off x="713232" y="8027212"/>
            <a:ext cx="6784848" cy="201167"/>
          </a:xfrm>
          <a:prstGeom prst="rect">
            <a:avLst/>
          </a:prstGeom>
          <a:noFill/>
        </p:spPr>
        <p:txBody>
          <a:bodyPr wrap="square" lIns="0" rIns="0" tIns="0" bIns="0" anchor="t">
            <a:spAutoFit/>
          </a:bodyPr>
          <a:lstStyle/>
          <a:p>
            <a:pPr algn="l">
              <a:spcAft>
                <a:spcPts val="0"/>
              </a:spcAft>
            </a:pPr>
            <a:r>
              <a:rPr sz="1200" b="1">
                <a:solidFill>
                  <a:srgbClr val="000000"/>
                </a:solidFill>
                <a:latin typeface="Arial"/>
              </a:rPr>
              <a:t>Watch out:</a:t>
            </a:r>
            <a:r>
              <a:rPr sz="1200" b="0">
                <a:solidFill>
                  <a:srgbClr val="000000"/>
                </a:solidFill>
                <a:latin typeface="Arial"/>
              </a:rPr>
              <a:t> divide by the </a:t>
            </a:r>
            <a:r>
              <a:rPr sz="1200" b="1">
                <a:solidFill>
                  <a:srgbClr val="000000"/>
                </a:solidFill>
                <a:latin typeface="Arial"/>
              </a:rPr>
              <a:t>starting</a:t>
            </a:r>
            <a:r>
              <a:rPr sz="1200" b="0">
                <a:solidFill>
                  <a:srgbClr val="000000"/>
                </a:solidFill>
                <a:latin typeface="Arial"/>
              </a:rPr>
              <a:t> mass, not the final mass. Keep the minus sign for a loss.</a:t>
            </a:r>
          </a:p>
        </p:txBody>
      </p:sp>
      <p:sp>
        <p:nvSpPr>
          <p:cNvPr id="18" name="TextBox 17"/>
          <p:cNvSpPr txBox="1"/>
          <p:nvPr/>
        </p:nvSpPr>
        <p:spPr>
          <a:xfrm>
            <a:off x="7744968"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11. Results, the graph and the conclusion</a:t>
            </a:r>
          </a:p>
        </p:txBody>
      </p:sp>
      <p:sp>
        <p:nvSpPr>
          <p:cNvPr id="19" name="Rectangle 18"/>
          <p:cNvSpPr/>
          <p:nvPr/>
        </p:nvSpPr>
        <p:spPr>
          <a:xfrm>
            <a:off x="7744968" y="1421892"/>
            <a:ext cx="6949440" cy="19202"/>
          </a:xfrm>
          <a:prstGeom prst="rect">
            <a:avLst/>
          </a:prstGeom>
          <a:solidFill>
            <a:srgbClr val="2E7D32"/>
          </a:solidFill>
          <a:ln>
            <a:noFill/>
          </a:ln>
          <a:effectLst/>
        </p:spPr>
        <p:txBody>
          <a:bodyPr rtlCol="0" anchor="ctr"/>
          <a:lstStyle/>
          <a:p>
            <a:pPr algn="ctr"/>
          </a:p>
        </p:txBody>
      </p:sp>
      <p:graphicFrame>
        <p:nvGraphicFramePr>
          <p:cNvPr id="20" name="Table 19"/>
          <p:cNvGraphicFramePr>
            <a:graphicFrameLocks noGrp="1"/>
          </p:cNvGraphicFramePr>
          <p:nvPr/>
        </p:nvGraphicFramePr>
        <p:xfrm>
          <a:off x="7744968" y="1509674"/>
          <a:ext cx="6949440" cy="1333495"/>
        </p:xfrm>
        <a:graphic>
          <a:graphicData uri="http://schemas.openxmlformats.org/drawingml/2006/table">
            <a:tbl>
              <a:tblPr firstRow="0" bandRow="0">
                <a:tableStyleId>{5C22544A-7EE6-4342-B048-85BDC9FD1C3A}</a:tableStyleId>
              </a:tblPr>
              <a:tblGrid>
                <a:gridCol w="1920240"/>
                <a:gridCol w="777240"/>
                <a:gridCol w="1143000"/>
                <a:gridCol w="777240"/>
                <a:gridCol w="777240"/>
                <a:gridCol w="777240"/>
                <a:gridCol w="777240"/>
              </a:tblGrid>
              <a:tr h="266699">
                <a:tc>
                  <a:txBody>
                    <a:bodyPr/>
                    <a:lstStyle/>
                    <a:p>
                      <a:r>
                        <a:rPr sz="1150" b="1">
                          <a:solidFill>
                            <a:srgbClr val="FFFFFF"/>
                          </a:solidFill>
                          <a:latin typeface="Arial"/>
                        </a:rPr>
                        <a:t>Concentration (mol/dm³)</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0.0</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0.2</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0.4</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0.6</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0.8</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1.0</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r>
              <a:tr h="266699">
                <a:tc>
                  <a:txBody>
                    <a:bodyPr/>
                    <a:lstStyle/>
                    <a:p>
                      <a:r>
                        <a:rPr sz="1150" b="1">
                          <a:solidFill>
                            <a:srgbClr val="000000"/>
                          </a:solidFill>
                          <a:latin typeface="Arial"/>
                        </a:rPr>
                        <a:t>Cylinder 1 (%)</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+12</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+5</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−4</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−15</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−18</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−20</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Cylinder 2 (%)</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+17</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+7</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−3</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−10</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−19</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−22</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Cylinder 3 (%)</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+19</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+18 (anomaly)</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−5</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−11</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−17</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−21</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Mean (%)</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+16</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+6</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−4</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−12</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−18</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−21</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sp>
        <p:nvSpPr>
          <p:cNvPr id="21" name="TextBox 20"/>
          <p:cNvSpPr txBox="1"/>
          <p:nvPr/>
        </p:nvSpPr>
        <p:spPr>
          <a:xfrm>
            <a:off x="7744968" y="2934614"/>
            <a:ext cx="3337560" cy="2548128"/>
          </a:xfrm>
          <a:prstGeom prst="rect">
            <a:avLst/>
          </a:prstGeom>
          <a:noFill/>
        </p:spPr>
        <p:txBody>
          <a:bodyPr wrap="square" lIns="0" rIns="0" tIns="0" bIns="0" anchor="t">
            <a:spAutoFit/>
          </a:bodyPr>
          <a:lstStyle/>
          <a:p>
            <a:pPr algn="l" marL="182880" indent="-182880">
              <a:spcAft>
                <a:spcPts val="300"/>
              </a:spcAft>
              <a:buClr>
                <a:srgbClr val="2E7D32"/>
              </a:buClr>
              <a:buSzPct val="115000"/>
              <a:buFont typeface="Arial"/>
              <a:buChar char="•"/>
            </a:pPr>
            <a:r>
              <a:rPr sz="1200" b="0">
                <a:solidFill>
                  <a:srgbClr val="000000"/>
                </a:solidFill>
                <a:latin typeface="Arial"/>
              </a:rPr>
              <a:t>At 0.2 mol/dm³, +18 % is an </a:t>
            </a:r>
            <a:r>
              <a:rPr sz="1200" b="1">
                <a:solidFill>
                  <a:srgbClr val="000000"/>
                </a:solidFill>
                <a:latin typeface="Arial"/>
              </a:rPr>
              <a:t>anomaly</a:t>
            </a:r>
            <a:r>
              <a:rPr sz="1200" b="0">
                <a:solidFill>
                  <a:srgbClr val="000000"/>
                </a:solidFill>
                <a:latin typeface="Arial"/>
              </a:rPr>
              <a:t>: it does not fit the pattern of the other results. Leave it out. Mean = (5 + 7) ÷ 2 = +6 %.</a:t>
            </a:r>
          </a:p>
          <a:p>
            <a:pPr algn="l" marL="182880" indent="-182880">
              <a:spcAft>
                <a:spcPts val="300"/>
              </a:spcAft>
              <a:buClr>
                <a:srgbClr val="2E7D32"/>
              </a:buClr>
              <a:buSzPct val="115000"/>
              <a:buFont typeface="Arial"/>
              <a:buChar char="•"/>
            </a:pPr>
            <a:r>
              <a:rPr sz="1200" b="0">
                <a:solidFill>
                  <a:srgbClr val="000000"/>
                </a:solidFill>
                <a:latin typeface="Arial"/>
              </a:rPr>
              <a:t>Put the concentration along the bottom and the mean percentage change up the side.</a:t>
            </a:r>
          </a:p>
          <a:p>
            <a:pPr algn="l" marL="182880" indent="-182880">
              <a:spcAft>
                <a:spcPts val="300"/>
              </a:spcAft>
              <a:buClr>
                <a:srgbClr val="2E7D32"/>
              </a:buClr>
              <a:buSzPct val="115000"/>
              <a:buFont typeface="Arial"/>
              <a:buChar char="•"/>
            </a:pPr>
            <a:r>
              <a:rPr sz="1200" b="0">
                <a:solidFill>
                  <a:srgbClr val="000000"/>
                </a:solidFill>
                <a:latin typeface="Arial"/>
              </a:rPr>
              <a:t>The y-axis must go </a:t>
            </a:r>
            <a:r>
              <a:rPr sz="1200" b="1">
                <a:solidFill>
                  <a:srgbClr val="000000"/>
                </a:solidFill>
                <a:latin typeface="Arial"/>
              </a:rPr>
              <a:t>below zero</a:t>
            </a:r>
            <a:r>
              <a:rPr sz="1200" b="0">
                <a:solidFill>
                  <a:srgbClr val="000000"/>
                </a:solidFill>
                <a:latin typeface="Arial"/>
              </a:rPr>
              <a:t>: some cylinders lost mass.</a:t>
            </a:r>
          </a:p>
          <a:p>
            <a:pPr algn="l" marL="182880" indent="-182880">
              <a:spcAft>
                <a:spcPts val="300"/>
              </a:spcAft>
              <a:buClr>
                <a:srgbClr val="2E7D32"/>
              </a:buClr>
              <a:buSzPct val="115000"/>
              <a:buFont typeface="Arial"/>
              <a:buChar char="•"/>
            </a:pPr>
            <a:r>
              <a:rPr sz="1200" b="0">
                <a:solidFill>
                  <a:srgbClr val="000000"/>
                </a:solidFill>
                <a:latin typeface="Arial"/>
              </a:rPr>
              <a:t>Plot small crosses. Draw one smooth </a:t>
            </a:r>
            <a:r>
              <a:rPr sz="1200" b="1">
                <a:solidFill>
                  <a:srgbClr val="000000"/>
                </a:solidFill>
                <a:latin typeface="Arial"/>
              </a:rPr>
              <a:t>line of best fit</a:t>
            </a:r>
            <a:r>
              <a:rPr sz="1200" b="0">
                <a:solidFill>
                  <a:srgbClr val="000000"/>
                </a:solidFill>
                <a:latin typeface="Arial"/>
              </a:rPr>
              <a:t>, not dot to dot.</a:t>
            </a:r>
          </a:p>
          <a:p>
            <a:pPr algn="l" marL="182880" indent="-182880">
              <a:spcAft>
                <a:spcPts val="0"/>
              </a:spcAft>
              <a:buClr>
                <a:srgbClr val="2E7D32"/>
              </a:buClr>
              <a:buSzPct val="115000"/>
              <a:buFont typeface="Arial"/>
              <a:buChar char="•"/>
            </a:pPr>
            <a:r>
              <a:rPr sz="1200" b="1">
                <a:solidFill>
                  <a:srgbClr val="000000"/>
                </a:solidFill>
                <a:latin typeface="Arial"/>
              </a:rPr>
              <a:t>Conclusion.</a:t>
            </a:r>
            <a:r>
              <a:rPr sz="1200" b="0">
                <a:solidFill>
                  <a:srgbClr val="000000"/>
                </a:solidFill>
                <a:latin typeface="Arial"/>
              </a:rPr>
              <a:t> Below about 0.3 mol/dm³ the potato </a:t>
            </a:r>
            <a:r>
              <a:rPr sz="1200" b="1">
                <a:solidFill>
                  <a:srgbClr val="000000"/>
                </a:solidFill>
                <a:latin typeface="Arial"/>
              </a:rPr>
              <a:t>gains</a:t>
            </a:r>
            <a:r>
              <a:rPr sz="1200" b="0">
                <a:solidFill>
                  <a:srgbClr val="000000"/>
                </a:solidFill>
                <a:latin typeface="Arial"/>
              </a:rPr>
              <a:t> mass: the solution is more dilute than the potato cells, so water moves in by osmosis.</a:t>
            </a:r>
          </a:p>
        </p:txBody>
      </p:sp>
      <p:pic>
        <p:nvPicPr>
          <p:cNvPr id="22" name="Picture 21" descr="11. Results, the graph and the conclusion. Above about 0.3 mol/dm³ the potato loses mass: water moves out. Where the line crosses 0 %, at about 0.3 mol/dm³, there is no net movement of water. The potato cells' contents are about as concentrated as this solution."/>
          <p:cNvPicPr>
            <a:picLocks noChangeAspect="1"/>
          </p:cNvPicPr>
          <p:nvPr/>
        </p:nvPicPr>
        <p:blipFill>
          <a:blip r:embed="rId3"/>
          <a:stretch>
            <a:fillRect/>
          </a:stretch>
        </p:blipFill>
        <p:spPr>
          <a:xfrm>
            <a:off x="11219688" y="2934614"/>
            <a:ext cx="3474720" cy="2293315"/>
          </a:xfrm>
          <a:prstGeom prst="rect">
            <a:avLst/>
          </a:prstGeom>
        </p:spPr>
      </p:pic>
      <p:sp>
        <p:nvSpPr>
          <p:cNvPr id="23" name="TextBox 22"/>
          <p:cNvSpPr txBox="1"/>
          <p:nvPr/>
        </p:nvSpPr>
        <p:spPr>
          <a:xfrm>
            <a:off x="7744968" y="5555894"/>
            <a:ext cx="6949440" cy="605028"/>
          </a:xfrm>
          <a:prstGeom prst="rect">
            <a:avLst/>
          </a:prstGeom>
          <a:noFill/>
        </p:spPr>
        <p:txBody>
          <a:bodyPr wrap="square" lIns="0" rIns="0" tIns="0" bIns="0" anchor="t">
            <a:spAutoFit/>
          </a:bodyPr>
          <a:lstStyle/>
          <a:p>
            <a:pPr algn="l" marL="182880" indent="-182880">
              <a:spcAft>
                <a:spcPts val="300"/>
              </a:spcAft>
              <a:buClr>
                <a:srgbClr val="2E7D32"/>
              </a:buClr>
              <a:buSzPct val="115000"/>
              <a:buFont typeface="Arial"/>
              <a:buChar char="•"/>
            </a:pPr>
            <a:r>
              <a:rPr sz="1200" b="0">
                <a:solidFill>
                  <a:srgbClr val="000000"/>
                </a:solidFill>
                <a:latin typeface="Arial"/>
              </a:rPr>
              <a:t>Above about 0.3 mol/dm³ the potato </a:t>
            </a:r>
            <a:r>
              <a:rPr sz="1200" b="1">
                <a:solidFill>
                  <a:srgbClr val="000000"/>
                </a:solidFill>
                <a:latin typeface="Arial"/>
              </a:rPr>
              <a:t>loses</a:t>
            </a:r>
            <a:r>
              <a:rPr sz="1200" b="0">
                <a:solidFill>
                  <a:srgbClr val="000000"/>
                </a:solidFill>
                <a:latin typeface="Arial"/>
              </a:rPr>
              <a:t> mass: water moves out.</a:t>
            </a:r>
          </a:p>
          <a:p>
            <a:pPr algn="l" marL="182880" indent="-182880">
              <a:spcAft>
                <a:spcPts val="0"/>
              </a:spcAft>
              <a:buClr>
                <a:srgbClr val="2E7D32"/>
              </a:buClr>
              <a:buSzPct val="115000"/>
              <a:buFont typeface="Arial"/>
              <a:buChar char="•"/>
            </a:pPr>
            <a:r>
              <a:rPr sz="1200" b="0">
                <a:solidFill>
                  <a:srgbClr val="000000"/>
                </a:solidFill>
                <a:latin typeface="Arial"/>
              </a:rPr>
              <a:t>Where the line crosses 0 %, at about </a:t>
            </a:r>
            <a:r>
              <a:rPr sz="1200" b="1">
                <a:solidFill>
                  <a:srgbClr val="000000"/>
                </a:solidFill>
                <a:latin typeface="Arial"/>
              </a:rPr>
              <a:t>0.3 mol/dm³</a:t>
            </a:r>
            <a:r>
              <a:rPr sz="1200" b="0">
                <a:solidFill>
                  <a:srgbClr val="000000"/>
                </a:solidFill>
                <a:latin typeface="Arial"/>
              </a:rPr>
              <a:t>, there is </a:t>
            </a:r>
            <a:r>
              <a:rPr sz="1200" b="1">
                <a:solidFill>
                  <a:srgbClr val="000000"/>
                </a:solidFill>
                <a:latin typeface="Arial"/>
              </a:rPr>
              <a:t>no net movement</a:t>
            </a:r>
            <a:r>
              <a:rPr sz="1200" b="0">
                <a:solidFill>
                  <a:srgbClr val="000000"/>
                </a:solidFill>
                <a:latin typeface="Arial"/>
              </a:rPr>
              <a:t> of water. The potato cells' contents are about as concentrated as this solution.</a:t>
            </a:r>
          </a:p>
        </p:txBody>
      </p:sp>
      <p:sp>
        <p:nvSpPr>
          <p:cNvPr id="24" name="Rectangle 23"/>
          <p:cNvSpPr/>
          <p:nvPr/>
        </p:nvSpPr>
        <p:spPr>
          <a:xfrm>
            <a:off x="7744968" y="6224930"/>
            <a:ext cx="50292" cy="329184"/>
          </a:xfrm>
          <a:prstGeom prst="rect">
            <a:avLst/>
          </a:prstGeom>
          <a:solidFill>
            <a:srgbClr val="2E7D32"/>
          </a:solidFill>
          <a:ln>
            <a:noFill/>
          </a:ln>
          <a:effectLst/>
        </p:spPr>
        <p:txBody>
          <a:bodyPr rtlCol="0" anchor="ctr"/>
          <a:lstStyle/>
          <a:p>
            <a:pPr algn="ctr"/>
          </a:p>
        </p:txBody>
      </p:sp>
      <p:sp>
        <p:nvSpPr>
          <p:cNvPr id="25" name="TextBox 24"/>
          <p:cNvSpPr txBox="1"/>
          <p:nvPr/>
        </p:nvSpPr>
        <p:spPr>
          <a:xfrm>
            <a:off x="7909560" y="6197498"/>
            <a:ext cx="6784848" cy="384048"/>
          </a:xfrm>
          <a:prstGeom prst="rect">
            <a:avLst/>
          </a:prstGeom>
          <a:noFill/>
        </p:spPr>
        <p:txBody>
          <a:bodyPr wrap="square" lIns="0" rIns="0" tIns="0" bIns="0" anchor="t">
            <a:spAutoFit/>
          </a:bodyPr>
          <a:lstStyle/>
          <a:p>
            <a:pPr algn="l">
              <a:spcAft>
                <a:spcPts val="0"/>
              </a:spcAft>
            </a:pPr>
            <a:r>
              <a:rPr sz="1200" b="1">
                <a:solidFill>
                  <a:srgbClr val="000000"/>
                </a:solidFill>
                <a:latin typeface="Arial"/>
              </a:rPr>
              <a:t>Watch out:</a:t>
            </a:r>
            <a:r>
              <a:rPr sz="1200" b="0">
                <a:solidFill>
                  <a:srgbClr val="000000"/>
                </a:solidFill>
                <a:latin typeface="Arial"/>
              </a:rPr>
              <a:t> at 0 % change, water still moves both ways. There is no </a:t>
            </a:r>
            <a:r>
              <a:rPr sz="1200" b="1">
                <a:solidFill>
                  <a:srgbClr val="000000"/>
                </a:solidFill>
                <a:latin typeface="Arial"/>
              </a:rPr>
              <a:t>net</a:t>
            </a:r>
            <a:r>
              <a:rPr sz="1200" b="0">
                <a:solidFill>
                  <a:srgbClr val="000000"/>
                </a:solidFill>
                <a:latin typeface="Arial"/>
              </a:rPr>
              <a:t> movement, not “no movement”.</a:t>
            </a:r>
          </a:p>
        </p:txBody>
      </p:sp>
      <p:sp>
        <p:nvSpPr>
          <p:cNvPr id="26" name="TextBox 25"/>
          <p:cNvSpPr txBox="1"/>
          <p:nvPr/>
        </p:nvSpPr>
        <p:spPr>
          <a:xfrm>
            <a:off x="7744968" y="6727850"/>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12. Evaluating</a:t>
            </a:r>
          </a:p>
        </p:txBody>
      </p:sp>
      <p:sp>
        <p:nvSpPr>
          <p:cNvPr id="27" name="Rectangle 26"/>
          <p:cNvSpPr/>
          <p:nvPr/>
        </p:nvSpPr>
        <p:spPr>
          <a:xfrm>
            <a:off x="7744968" y="6988454"/>
            <a:ext cx="6949440" cy="19202"/>
          </a:xfrm>
          <a:prstGeom prst="rect">
            <a:avLst/>
          </a:prstGeom>
          <a:solidFill>
            <a:srgbClr val="2E7D32"/>
          </a:solidFill>
          <a:ln>
            <a:noFill/>
          </a:ln>
          <a:effectLst/>
        </p:spPr>
        <p:txBody>
          <a:bodyPr rtlCol="0" anchor="ctr"/>
          <a:lstStyle/>
          <a:p>
            <a:pPr algn="ctr"/>
          </a:p>
        </p:txBody>
      </p:sp>
      <p:sp>
        <p:nvSpPr>
          <p:cNvPr id="28" name="TextBox 27"/>
          <p:cNvSpPr txBox="1"/>
          <p:nvPr/>
        </p:nvSpPr>
        <p:spPr>
          <a:xfrm>
            <a:off x="7744968" y="7076236"/>
            <a:ext cx="6949440" cy="1229868"/>
          </a:xfrm>
          <a:prstGeom prst="rect">
            <a:avLst/>
          </a:prstGeom>
          <a:noFill/>
        </p:spPr>
        <p:txBody>
          <a:bodyPr wrap="square" lIns="0" rIns="0" tIns="0" bIns="0" anchor="t">
            <a:spAutoFit/>
          </a:bodyPr>
          <a:lstStyle/>
          <a:p>
            <a:pPr algn="l" marL="182880" indent="-182880">
              <a:spcAft>
                <a:spcPts val="300"/>
              </a:spcAft>
              <a:buClr>
                <a:srgbClr val="2E7D32"/>
              </a:buClr>
              <a:buSzPct val="115000"/>
              <a:buFont typeface="Arial"/>
              <a:buChar char="•"/>
            </a:pPr>
            <a:r>
              <a:rPr sz="1200" b="1">
                <a:solidFill>
                  <a:srgbClr val="000000"/>
                </a:solidFill>
                <a:latin typeface="Arial"/>
              </a:rPr>
              <a:t>Blotting:</a:t>
            </a:r>
            <a:r>
              <a:rPr sz="1200" b="0">
                <a:solidFill>
                  <a:srgbClr val="000000"/>
                </a:solidFill>
                <a:latin typeface="Arial"/>
              </a:rPr>
              <a:t> blotting harder or more gently changes the mass. Blot every cylinder the same way.</a:t>
            </a:r>
          </a:p>
          <a:p>
            <a:pPr algn="l" marL="182880" indent="-182880">
              <a:spcAft>
                <a:spcPts val="300"/>
              </a:spcAft>
              <a:buClr>
                <a:srgbClr val="2E7D32"/>
              </a:buClr>
              <a:buSzPct val="115000"/>
              <a:buFont typeface="Arial"/>
              <a:buChar char="•"/>
            </a:pPr>
            <a:r>
              <a:rPr sz="1200" b="1">
                <a:solidFill>
                  <a:srgbClr val="000000"/>
                </a:solidFill>
                <a:latin typeface="Arial"/>
              </a:rPr>
              <a:t>Drying:</a:t>
            </a:r>
            <a:r>
              <a:rPr sz="1200" b="0">
                <a:solidFill>
                  <a:srgbClr val="000000"/>
                </a:solidFill>
                <a:latin typeface="Arial"/>
              </a:rPr>
              <a:t> a cylinder left out on the bench loses water to the air. Find the mass straight away.</a:t>
            </a:r>
          </a:p>
          <a:p>
            <a:pPr algn="l" marL="182880" indent="-182880">
              <a:spcAft>
                <a:spcPts val="300"/>
              </a:spcAft>
              <a:buClr>
                <a:srgbClr val="2E7D32"/>
              </a:buClr>
              <a:buSzPct val="115000"/>
              <a:buFont typeface="Arial"/>
              <a:buChar char="•"/>
            </a:pPr>
            <a:r>
              <a:rPr sz="1200" b="1">
                <a:solidFill>
                  <a:srgbClr val="000000"/>
                </a:solidFill>
                <a:latin typeface="Arial"/>
              </a:rPr>
              <a:t>The balance:</a:t>
            </a:r>
            <a:r>
              <a:rPr sz="1200" b="0">
                <a:solidFill>
                  <a:srgbClr val="000000"/>
                </a:solidFill>
                <a:latin typeface="Arial"/>
              </a:rPr>
              <a:t> a balance that reads to 0.01 g has a better resolution than one that reads to 0.1 g: it shows smaller changes in mass.</a:t>
            </a:r>
          </a:p>
          <a:p>
            <a:pPr algn="l" marL="182880" indent="-182880">
              <a:spcAft>
                <a:spcPts val="0"/>
              </a:spcAft>
              <a:buClr>
                <a:srgbClr val="2E7D32"/>
              </a:buClr>
              <a:buSzPct val="115000"/>
              <a:buFont typeface="Arial"/>
              <a:buChar char="•"/>
            </a:pPr>
            <a:r>
              <a:rPr sz="1200" b="1">
                <a:solidFill>
                  <a:srgbClr val="000000"/>
                </a:solidFill>
                <a:latin typeface="Arial"/>
              </a:rPr>
              <a:t>Different pieces of potato</a:t>
            </a:r>
            <a:r>
              <a:rPr sz="1200" b="0">
                <a:solidFill>
                  <a:srgbClr val="000000"/>
                </a:solidFill>
                <a:latin typeface="Arial"/>
              </a:rPr>
              <a:t> can behave differently. Use one potato, and do three cylinders at each concentration: if the results are close, they are </a:t>
            </a:r>
            <a:r>
              <a:rPr sz="1200" b="1">
                <a:solidFill>
                  <a:srgbClr val="000000"/>
                </a:solidFill>
                <a:latin typeface="Arial"/>
              </a:rPr>
              <a:t>repeatable</a:t>
            </a:r>
            <a:r>
              <a:rPr sz="1200" b="0">
                <a:solidFill>
                  <a:srgbClr val="000000"/>
                </a:solidFill>
                <a:latin typeface="Arial"/>
              </a:rPr>
              <a:t>.</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L9 Revision notes 4 of 4</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Osmosis</a:t>
            </a:r>
          </a:p>
        </p:txBody>
      </p:sp>
      <p:sp>
        <p:nvSpPr>
          <p:cNvPr id="4" name="Rectangle 3"/>
          <p:cNvSpPr/>
          <p:nvPr/>
        </p:nvSpPr>
        <p:spPr>
          <a:xfrm>
            <a:off x="548640" y="713232"/>
            <a:ext cx="14145768" cy="32004"/>
          </a:xfrm>
          <a:prstGeom prst="rect">
            <a:avLst/>
          </a:prstGeom>
          <a:solidFill>
            <a:srgbClr val="2E7D32"/>
          </a:solidFill>
          <a:ln>
            <a:noFill/>
          </a:ln>
        </p:spPr>
        <p:txBody>
          <a:bodyPr rtlCol="0" anchor="ctr"/>
          <a:lstStyle/>
          <a:p>
            <a:pPr algn="ctr"/>
          </a:p>
        </p:txBody>
      </p:sp>
      <p:sp>
        <p:nvSpPr>
          <p:cNvPr id="5" name="TextBox 4"/>
          <p:cNvSpPr txBox="1"/>
          <p:nvPr/>
        </p:nvSpPr>
        <p:spPr>
          <a:xfrm>
            <a:off x="548640" y="786384"/>
            <a:ext cx="11704320" cy="274320"/>
          </a:xfrm>
          <a:prstGeom prst="rect">
            <a:avLst/>
          </a:prstGeom>
          <a:noFill/>
        </p:spPr>
        <p:txBody>
          <a:bodyPr wrap="square" lIns="0" rIns="0" tIns="0" bIns="0" anchor="t">
            <a:spAutoFit/>
          </a:bodyPr>
          <a:lstStyle/>
          <a:p>
            <a:pPr algn="l">
              <a:spcAft>
                <a:spcPts val="600"/>
              </a:spcAft>
            </a:pPr>
            <a:r>
              <a:rPr sz="1300" b="1" i="0">
                <a:solidFill>
                  <a:srgbClr val="2E7D32"/>
                </a:solidFill>
                <a:latin typeface="Arial"/>
              </a:rPr>
              <a:t>Key words, exam tips and check yourself</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L9 · Osmosis · sciencegcse.co.uk  ·  free GCSE science resources</a:t>
            </a:r>
          </a:p>
        </p:txBody>
      </p:sp>
      <p:sp>
        <p:nvSpPr>
          <p:cNvPr id="7" name="TextBox 6"/>
          <p:cNvSpPr txBox="1"/>
          <p:nvPr/>
        </p:nvSpPr>
        <p:spPr>
          <a:xfrm>
            <a:off x="667512" y="1225296"/>
            <a:ext cx="6711696"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Key words</a:t>
            </a:r>
          </a:p>
        </p:txBody>
      </p:sp>
      <p:sp>
        <p:nvSpPr>
          <p:cNvPr id="8" name="TextBox 7"/>
          <p:cNvSpPr txBox="1"/>
          <p:nvPr/>
        </p:nvSpPr>
        <p:spPr>
          <a:xfrm>
            <a:off x="667512" y="1508760"/>
            <a:ext cx="6711696" cy="5324347"/>
          </a:xfrm>
          <a:prstGeom prst="rect">
            <a:avLst/>
          </a:prstGeom>
          <a:noFill/>
        </p:spPr>
        <p:txBody>
          <a:bodyPr wrap="square" lIns="0" rIns="0" tIns="0" bIns="0" anchor="t">
            <a:spAutoFit/>
          </a:bodyPr>
          <a:lstStyle/>
          <a:p>
            <a:pPr algn="l">
              <a:spcAft>
                <a:spcPts val="340"/>
              </a:spcAft>
            </a:pPr>
            <a:r>
              <a:rPr sz="1200" b="1">
                <a:solidFill>
                  <a:srgbClr val="000000"/>
                </a:solidFill>
                <a:latin typeface="Arial"/>
              </a:rPr>
              <a:t>Anomaly</a:t>
            </a:r>
            <a:r>
              <a:rPr sz="1200" b="0">
                <a:solidFill>
                  <a:srgbClr val="000000"/>
                </a:solidFill>
                <a:latin typeface="Arial"/>
              </a:rPr>
              <a:t>: a result that does not fit the pattern of the other results.</a:t>
            </a:r>
          </a:p>
          <a:p>
            <a:pPr algn="l">
              <a:spcAft>
                <a:spcPts val="340"/>
              </a:spcAft>
            </a:pPr>
            <a:r>
              <a:rPr sz="1200" b="1">
                <a:solidFill>
                  <a:srgbClr val="000000"/>
                </a:solidFill>
                <a:latin typeface="Arial"/>
              </a:rPr>
              <a:t>Concentrated solution</a:t>
            </a:r>
            <a:r>
              <a:rPr sz="1200" b="0">
                <a:solidFill>
                  <a:srgbClr val="000000"/>
                </a:solidFill>
                <a:latin typeface="Arial"/>
              </a:rPr>
              <a:t>: a solution with a lot of solute dissolved in it, so it has a low concentration of water.</a:t>
            </a:r>
          </a:p>
          <a:p>
            <a:pPr algn="l">
              <a:spcAft>
                <a:spcPts val="340"/>
              </a:spcAft>
            </a:pPr>
            <a:r>
              <a:rPr sz="1200" b="1">
                <a:solidFill>
                  <a:srgbClr val="000000"/>
                </a:solidFill>
                <a:latin typeface="Arial"/>
              </a:rPr>
              <a:t>Control variable</a:t>
            </a:r>
            <a:r>
              <a:rPr sz="1200" b="0">
                <a:solidFill>
                  <a:srgbClr val="000000"/>
                </a:solidFill>
                <a:latin typeface="Arial"/>
              </a:rPr>
              <a:t>: a variable that is kept the same, so the test is fair.</a:t>
            </a:r>
          </a:p>
          <a:p>
            <a:pPr algn="l">
              <a:spcAft>
                <a:spcPts val="340"/>
              </a:spcAft>
            </a:pPr>
            <a:r>
              <a:rPr sz="1200" b="1">
                <a:solidFill>
                  <a:srgbClr val="000000"/>
                </a:solidFill>
                <a:latin typeface="Arial"/>
              </a:rPr>
              <a:t>Cork borer</a:t>
            </a:r>
            <a:r>
              <a:rPr sz="1200" b="0">
                <a:solidFill>
                  <a:srgbClr val="000000"/>
                </a:solidFill>
                <a:latin typeface="Arial"/>
              </a:rPr>
              <a:t>: a metal tube with a sharp end, used to cut cylinders of tissue with the same diameter.</a:t>
            </a:r>
          </a:p>
          <a:p>
            <a:pPr algn="l">
              <a:spcAft>
                <a:spcPts val="340"/>
              </a:spcAft>
            </a:pPr>
            <a:r>
              <a:rPr sz="1200" b="1">
                <a:solidFill>
                  <a:srgbClr val="000000"/>
                </a:solidFill>
                <a:latin typeface="Arial"/>
              </a:rPr>
              <a:t>Dependent variable</a:t>
            </a:r>
            <a:r>
              <a:rPr sz="1200" b="0">
                <a:solidFill>
                  <a:srgbClr val="000000"/>
                </a:solidFill>
                <a:latin typeface="Arial"/>
              </a:rPr>
              <a:t>: the variable that you measure.</a:t>
            </a:r>
          </a:p>
          <a:p>
            <a:pPr algn="l">
              <a:spcAft>
                <a:spcPts val="340"/>
              </a:spcAft>
            </a:pPr>
            <a:r>
              <a:rPr sz="1200" b="1">
                <a:solidFill>
                  <a:srgbClr val="000000"/>
                </a:solidFill>
                <a:latin typeface="Arial"/>
              </a:rPr>
              <a:t>Diffusion</a:t>
            </a:r>
            <a:r>
              <a:rPr sz="1200" b="0">
                <a:solidFill>
                  <a:srgbClr val="000000"/>
                </a:solidFill>
                <a:latin typeface="Arial"/>
              </a:rPr>
              <a:t>: the net movement of particles from an area of higher concentration to an area of lower concentration.</a:t>
            </a:r>
          </a:p>
          <a:p>
            <a:pPr algn="l">
              <a:spcAft>
                <a:spcPts val="340"/>
              </a:spcAft>
            </a:pPr>
            <a:r>
              <a:rPr sz="1200" b="1">
                <a:solidFill>
                  <a:srgbClr val="000000"/>
                </a:solidFill>
                <a:latin typeface="Arial"/>
              </a:rPr>
              <a:t>Dilute solution</a:t>
            </a:r>
            <a:r>
              <a:rPr sz="1200" b="0">
                <a:solidFill>
                  <a:srgbClr val="000000"/>
                </a:solidFill>
                <a:latin typeface="Arial"/>
              </a:rPr>
              <a:t>: a solution with only a little solute dissolved in it, so it has a high concentration of water.</a:t>
            </a:r>
          </a:p>
          <a:p>
            <a:pPr algn="l">
              <a:spcAft>
                <a:spcPts val="340"/>
              </a:spcAft>
            </a:pPr>
            <a:r>
              <a:rPr sz="1200" b="1">
                <a:solidFill>
                  <a:srgbClr val="000000"/>
                </a:solidFill>
                <a:latin typeface="Arial"/>
              </a:rPr>
              <a:t>Flaccid</a:t>
            </a:r>
            <a:r>
              <a:rPr sz="1200" b="0">
                <a:solidFill>
                  <a:srgbClr val="000000"/>
                </a:solidFill>
                <a:latin typeface="Arial"/>
              </a:rPr>
              <a:t>: describes a plant cell that is soft because it has lost water.</a:t>
            </a:r>
          </a:p>
          <a:p>
            <a:pPr algn="l">
              <a:spcAft>
                <a:spcPts val="340"/>
              </a:spcAft>
            </a:pPr>
            <a:r>
              <a:rPr sz="1200" b="1">
                <a:solidFill>
                  <a:srgbClr val="000000"/>
                </a:solidFill>
                <a:latin typeface="Arial"/>
              </a:rPr>
              <a:t>Independent variable</a:t>
            </a:r>
            <a:r>
              <a:rPr sz="1200" b="0">
                <a:solidFill>
                  <a:srgbClr val="000000"/>
                </a:solidFill>
                <a:latin typeface="Arial"/>
              </a:rPr>
              <a:t>: the variable that you change.</a:t>
            </a:r>
          </a:p>
          <a:p>
            <a:pPr algn="l">
              <a:spcAft>
                <a:spcPts val="340"/>
              </a:spcAft>
            </a:pPr>
            <a:r>
              <a:rPr sz="1200" b="1">
                <a:solidFill>
                  <a:srgbClr val="000000"/>
                </a:solidFill>
                <a:latin typeface="Arial"/>
              </a:rPr>
              <a:t>Mean</a:t>
            </a:r>
            <a:r>
              <a:rPr sz="1200" b="0">
                <a:solidFill>
                  <a:srgbClr val="000000"/>
                </a:solidFill>
                <a:latin typeface="Arial"/>
              </a:rPr>
              <a:t>: the total of the results divided by the number of results.</a:t>
            </a:r>
          </a:p>
          <a:p>
            <a:pPr algn="l">
              <a:spcAft>
                <a:spcPts val="340"/>
              </a:spcAft>
            </a:pPr>
            <a:r>
              <a:rPr sz="1200" b="1">
                <a:solidFill>
                  <a:srgbClr val="000000"/>
                </a:solidFill>
                <a:latin typeface="Arial"/>
              </a:rPr>
              <a:t>Net movement</a:t>
            </a:r>
            <a:r>
              <a:rPr sz="1200" b="0">
                <a:solidFill>
                  <a:srgbClr val="000000"/>
                </a:solidFill>
                <a:latin typeface="Arial"/>
              </a:rPr>
              <a:t>: the overall movement in one direction, after taking away the movement the other way.</a:t>
            </a:r>
          </a:p>
          <a:p>
            <a:pPr algn="l">
              <a:spcAft>
                <a:spcPts val="340"/>
              </a:spcAft>
            </a:pPr>
            <a:r>
              <a:rPr sz="1200" b="1">
                <a:solidFill>
                  <a:srgbClr val="000000"/>
                </a:solidFill>
                <a:latin typeface="Arial"/>
              </a:rPr>
              <a:t>Osmosis</a:t>
            </a:r>
            <a:r>
              <a:rPr sz="1200" b="0">
                <a:solidFill>
                  <a:srgbClr val="000000"/>
                </a:solidFill>
                <a:latin typeface="Arial"/>
              </a:rPr>
              <a:t>: the diffusion of water from a dilute solution to a concentrated solution through a partially permeable membrane.</a:t>
            </a:r>
          </a:p>
          <a:p>
            <a:pPr algn="l">
              <a:spcAft>
                <a:spcPts val="340"/>
              </a:spcAft>
            </a:pPr>
            <a:r>
              <a:rPr sz="1200" b="1">
                <a:solidFill>
                  <a:srgbClr val="000000"/>
                </a:solidFill>
                <a:latin typeface="Arial"/>
              </a:rPr>
              <a:t>Partially permeable membrane</a:t>
            </a:r>
            <a:r>
              <a:rPr sz="1200" b="0">
                <a:solidFill>
                  <a:srgbClr val="000000"/>
                </a:solidFill>
                <a:latin typeface="Arial"/>
              </a:rPr>
              <a:t>: a membrane that lets small molecules, such as water, pass through, but not larger ones, such as sugar.</a:t>
            </a:r>
          </a:p>
          <a:p>
            <a:pPr algn="l">
              <a:spcAft>
                <a:spcPts val="340"/>
              </a:spcAft>
            </a:pPr>
            <a:r>
              <a:rPr sz="1200" b="1">
                <a:solidFill>
                  <a:srgbClr val="000000"/>
                </a:solidFill>
                <a:latin typeface="Arial"/>
              </a:rPr>
              <a:t>Percentage change in mass</a:t>
            </a:r>
            <a:r>
              <a:rPr sz="1200" b="0">
                <a:solidFill>
                  <a:srgbClr val="000000"/>
                </a:solidFill>
                <a:latin typeface="Arial"/>
              </a:rPr>
              <a:t>: the change in mass divided by the starting mass, multiplied by 100.</a:t>
            </a:r>
          </a:p>
          <a:p>
            <a:pPr algn="l">
              <a:spcAft>
                <a:spcPts val="340"/>
              </a:spcAft>
            </a:pPr>
            <a:r>
              <a:rPr sz="1200" b="1">
                <a:solidFill>
                  <a:srgbClr val="000000"/>
                </a:solidFill>
                <a:latin typeface="Arial"/>
              </a:rPr>
              <a:t>Plasmolysis</a:t>
            </a:r>
            <a:r>
              <a:rPr sz="1200" b="0">
                <a:solidFill>
                  <a:srgbClr val="000000"/>
                </a:solidFill>
                <a:latin typeface="Arial"/>
              </a:rPr>
              <a:t>: when a plant cell loses so much water that its cytoplasm and cell membrane pull away from the cell wall.</a:t>
            </a:r>
          </a:p>
          <a:p>
            <a:pPr algn="l">
              <a:spcAft>
                <a:spcPts val="340"/>
              </a:spcAft>
            </a:pPr>
            <a:r>
              <a:rPr sz="1200" b="1">
                <a:solidFill>
                  <a:srgbClr val="000000"/>
                </a:solidFill>
                <a:latin typeface="Arial"/>
              </a:rPr>
              <a:t>Solute</a:t>
            </a:r>
            <a:r>
              <a:rPr sz="1200" b="0">
                <a:solidFill>
                  <a:srgbClr val="000000"/>
                </a:solidFill>
                <a:latin typeface="Arial"/>
              </a:rPr>
              <a:t>: the substance that dissolves in a liquid, such as sugar or salt.</a:t>
            </a:r>
          </a:p>
          <a:p>
            <a:pPr algn="l">
              <a:spcAft>
                <a:spcPts val="340"/>
              </a:spcAft>
            </a:pPr>
            <a:r>
              <a:rPr sz="1200" b="1">
                <a:solidFill>
                  <a:srgbClr val="000000"/>
                </a:solidFill>
                <a:latin typeface="Arial"/>
              </a:rPr>
              <a:t>Solution</a:t>
            </a:r>
            <a:r>
              <a:rPr sz="1200" b="0">
                <a:solidFill>
                  <a:srgbClr val="000000"/>
                </a:solidFill>
                <a:latin typeface="Arial"/>
              </a:rPr>
              <a:t>: a mixture made when a solute dissolves in a liquid, such as water.</a:t>
            </a:r>
          </a:p>
          <a:p>
            <a:pPr algn="l">
              <a:spcAft>
                <a:spcPts val="340"/>
              </a:spcAft>
            </a:pPr>
            <a:r>
              <a:rPr sz="1200" b="1">
                <a:solidFill>
                  <a:srgbClr val="000000"/>
                </a:solidFill>
                <a:latin typeface="Arial"/>
              </a:rPr>
              <a:t>Turgid</a:t>
            </a:r>
            <a:r>
              <a:rPr sz="1200" b="0">
                <a:solidFill>
                  <a:srgbClr val="000000"/>
                </a:solidFill>
                <a:latin typeface="Arial"/>
              </a:rPr>
              <a:t>: describes a plant cell that is swollen and firm because its vacuole is full of water.</a:t>
            </a:r>
          </a:p>
        </p:txBody>
      </p:sp>
      <p:sp>
        <p:nvSpPr>
          <p:cNvPr id="9" name="Rectangle 8"/>
          <p:cNvSpPr/>
          <p:nvPr/>
        </p:nvSpPr>
        <p:spPr>
          <a:xfrm>
            <a:off x="548640" y="1161288"/>
            <a:ext cx="6949440" cy="5726684"/>
          </a:xfrm>
          <a:prstGeom prst="rect">
            <a:avLst/>
          </a:prstGeom>
          <a:noFill/>
          <a:ln w="12700">
            <a:solidFill>
              <a:srgbClr val="2E7D32"/>
            </a:solidFill>
          </a:ln>
          <a:effectLst/>
        </p:spPr>
        <p:txBody>
          <a:bodyPr rtlCol="0" anchor="ctr"/>
          <a:lstStyle/>
          <a:p>
            <a:pPr algn="ctr"/>
          </a:p>
        </p:txBody>
      </p:sp>
      <p:sp>
        <p:nvSpPr>
          <p:cNvPr id="10" name="TextBox 9"/>
          <p:cNvSpPr txBox="1"/>
          <p:nvPr/>
        </p:nvSpPr>
        <p:spPr>
          <a:xfrm>
            <a:off x="7863840" y="1225296"/>
            <a:ext cx="6711696"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Check yourself</a:t>
            </a:r>
          </a:p>
        </p:txBody>
      </p:sp>
      <p:sp>
        <p:nvSpPr>
          <p:cNvPr id="11" name="TextBox 10"/>
          <p:cNvSpPr txBox="1"/>
          <p:nvPr/>
        </p:nvSpPr>
        <p:spPr>
          <a:xfrm>
            <a:off x="9875520" y="1261872"/>
            <a:ext cx="4700016" cy="228600"/>
          </a:xfrm>
          <a:prstGeom prst="rect">
            <a:avLst/>
          </a:prstGeom>
          <a:noFill/>
        </p:spPr>
        <p:txBody>
          <a:bodyPr wrap="square" lIns="0" rIns="0" tIns="0" bIns="0" anchor="t">
            <a:spAutoFit/>
          </a:bodyPr>
          <a:lstStyle/>
          <a:p>
            <a:pPr algn="r">
              <a:spcAft>
                <a:spcPts val="0"/>
              </a:spcAft>
            </a:pPr>
            <a:r>
              <a:rPr sz="1150" b="0">
                <a:solidFill>
                  <a:srgbClr val="5A5A5A"/>
                </a:solidFill>
                <a:latin typeface="Arial"/>
              </a:rPr>
              <a:t>Cover the answers, then check.</a:t>
            </a:r>
          </a:p>
        </p:txBody>
      </p:sp>
      <p:sp>
        <p:nvSpPr>
          <p:cNvPr id="12" name="TextBox 11"/>
          <p:cNvSpPr txBox="1"/>
          <p:nvPr/>
        </p:nvSpPr>
        <p:spPr>
          <a:xfrm>
            <a:off x="7863840" y="1508760"/>
            <a:ext cx="6711696" cy="1999488"/>
          </a:xfrm>
          <a:prstGeom prst="rect">
            <a:avLst/>
          </a:prstGeom>
          <a:noFill/>
        </p:spPr>
        <p:txBody>
          <a:bodyPr wrap="square" lIns="0" rIns="0" tIns="0" bIns="0" anchor="t">
            <a:spAutoFit/>
          </a:bodyPr>
          <a:lstStyle/>
          <a:p>
            <a:pPr algn="l" marL="274320" indent="-274320">
              <a:spcAft>
                <a:spcPts val="300"/>
              </a:spcAft>
              <a:buNone/>
            </a:pPr>
            <a:r>
              <a:rPr sz="1250" b="1">
                <a:solidFill>
                  <a:srgbClr val="2E7D32"/>
                </a:solidFill>
                <a:latin typeface="Arial"/>
              </a:rPr>
              <a:t>1.	</a:t>
            </a:r>
            <a:r>
              <a:rPr sz="1250" b="0">
                <a:solidFill>
                  <a:srgbClr val="000000"/>
                </a:solidFill>
                <a:latin typeface="Arial"/>
              </a:rPr>
              <a:t>Give the definition of osmosis.</a:t>
            </a:r>
          </a:p>
          <a:p>
            <a:pPr algn="l" marL="274320" indent="-274320">
              <a:spcAft>
                <a:spcPts val="300"/>
              </a:spcAft>
              <a:buNone/>
            </a:pPr>
            <a:r>
              <a:rPr sz="1250" b="1">
                <a:solidFill>
                  <a:srgbClr val="2E7D32"/>
                </a:solidFill>
                <a:latin typeface="Arial"/>
              </a:rPr>
              <a:t>2.	</a:t>
            </a:r>
            <a:r>
              <a:rPr sz="1250" b="0">
                <a:solidFill>
                  <a:srgbClr val="000000"/>
                </a:solidFill>
                <a:latin typeface="Arial"/>
              </a:rPr>
              <a:t>What does a partially permeable membrane let through, and what does it stop?</a:t>
            </a:r>
          </a:p>
          <a:p>
            <a:pPr algn="l" marL="274320" indent="-274320">
              <a:spcAft>
                <a:spcPts val="300"/>
              </a:spcAft>
              <a:buNone/>
            </a:pPr>
            <a:r>
              <a:rPr sz="1250" b="1">
                <a:solidFill>
                  <a:srgbClr val="2E7D32"/>
                </a:solidFill>
                <a:latin typeface="Arial"/>
              </a:rPr>
              <a:t>3.	</a:t>
            </a:r>
            <a:r>
              <a:rPr sz="1250" b="0">
                <a:solidFill>
                  <a:srgbClr val="000000"/>
                </a:solidFill>
                <a:latin typeface="Arial"/>
              </a:rPr>
              <a:t>Which has more water in it: a dilute solution or a concentrated solution?</a:t>
            </a:r>
          </a:p>
          <a:p>
            <a:pPr algn="l" marL="274320" indent="-274320">
              <a:spcAft>
                <a:spcPts val="300"/>
              </a:spcAft>
              <a:buNone/>
            </a:pPr>
            <a:r>
              <a:rPr sz="1250" b="1">
                <a:solidFill>
                  <a:srgbClr val="2E7D32"/>
                </a:solidFill>
                <a:latin typeface="Arial"/>
              </a:rPr>
              <a:t>4.	</a:t>
            </a:r>
            <a:r>
              <a:rPr sz="1250" b="0">
                <a:solidFill>
                  <a:srgbClr val="000000"/>
                </a:solidFill>
                <a:latin typeface="Arial"/>
              </a:rPr>
              <a:t>A plant cell is put in pure water. Which way does water move, and what word describes the cell afterwards?</a:t>
            </a:r>
          </a:p>
          <a:p>
            <a:pPr algn="l" marL="274320" indent="-274320">
              <a:spcAft>
                <a:spcPts val="300"/>
              </a:spcAft>
              <a:buNone/>
            </a:pPr>
            <a:r>
              <a:rPr sz="1250" b="1">
                <a:solidFill>
                  <a:srgbClr val="2E7D32"/>
                </a:solidFill>
                <a:latin typeface="Arial"/>
              </a:rPr>
              <a:t>5.	</a:t>
            </a:r>
            <a:r>
              <a:rPr sz="1250" b="0">
                <a:solidFill>
                  <a:srgbClr val="000000"/>
                </a:solidFill>
                <a:latin typeface="Arial"/>
              </a:rPr>
              <a:t>What is plasmolysis?</a:t>
            </a:r>
          </a:p>
          <a:p>
            <a:pPr algn="l" marL="274320" indent="-274320">
              <a:spcAft>
                <a:spcPts val="300"/>
              </a:spcAft>
              <a:buNone/>
            </a:pPr>
            <a:r>
              <a:rPr sz="1250" b="1">
                <a:solidFill>
                  <a:srgbClr val="2E7D32"/>
                </a:solidFill>
                <a:latin typeface="Arial"/>
              </a:rPr>
              <a:t>6.	</a:t>
            </a:r>
            <a:r>
              <a:rPr sz="1250" b="0">
                <a:solidFill>
                  <a:srgbClr val="000000"/>
                </a:solidFill>
                <a:latin typeface="Arial"/>
              </a:rPr>
              <a:t>Why can a red blood cell burst in pure water when a plant cell cannot?</a:t>
            </a:r>
          </a:p>
          <a:p>
            <a:pPr algn="l" marL="274320" indent="-274320">
              <a:spcAft>
                <a:spcPts val="300"/>
              </a:spcAft>
              <a:buNone/>
            </a:pPr>
            <a:r>
              <a:rPr sz="1250" b="1">
                <a:solidFill>
                  <a:srgbClr val="2E7D32"/>
                </a:solidFill>
                <a:latin typeface="Arial"/>
              </a:rPr>
              <a:t>7.	</a:t>
            </a:r>
            <a:r>
              <a:rPr sz="1250" b="0">
                <a:solidFill>
                  <a:srgbClr val="000000"/>
                </a:solidFill>
                <a:latin typeface="Arial"/>
              </a:rPr>
              <a:t>A potato cylinder goes from 1.60 g to 1.48 g. Calculate the percentage change in mass.</a:t>
            </a:r>
          </a:p>
          <a:p>
            <a:pPr algn="l" marL="274320" indent="-274320">
              <a:spcAft>
                <a:spcPts val="300"/>
              </a:spcAft>
              <a:buNone/>
            </a:pPr>
            <a:r>
              <a:rPr sz="1250" b="1">
                <a:solidFill>
                  <a:srgbClr val="2E7D32"/>
                </a:solidFill>
                <a:latin typeface="Arial"/>
              </a:rPr>
              <a:t>8.	</a:t>
            </a:r>
            <a:r>
              <a:rPr sz="1250" b="0">
                <a:solidFill>
                  <a:srgbClr val="000000"/>
                </a:solidFill>
                <a:latin typeface="Arial"/>
              </a:rPr>
              <a:t>On the graph of the potato practical, what does the point where the line crosses 0 % show?</a:t>
            </a:r>
          </a:p>
        </p:txBody>
      </p:sp>
      <p:sp>
        <p:nvSpPr>
          <p:cNvPr id="13" name="Rectangle 12"/>
          <p:cNvSpPr/>
          <p:nvPr/>
        </p:nvSpPr>
        <p:spPr>
          <a:xfrm>
            <a:off x="7744968" y="1161288"/>
            <a:ext cx="6949440" cy="2401824"/>
          </a:xfrm>
          <a:prstGeom prst="rect">
            <a:avLst/>
          </a:prstGeom>
          <a:noFill/>
          <a:ln w="12700">
            <a:solidFill>
              <a:srgbClr val="2E7D32"/>
            </a:solidFill>
          </a:ln>
          <a:effectLst/>
        </p:spPr>
        <p:txBody>
          <a:bodyPr rtlCol="0" anchor="ctr"/>
          <a:lstStyle/>
          <a:p>
            <a:pPr algn="ctr"/>
          </a:p>
        </p:txBody>
      </p:sp>
      <p:sp>
        <p:nvSpPr>
          <p:cNvPr id="14" name="TextBox 13"/>
          <p:cNvSpPr txBox="1"/>
          <p:nvPr/>
        </p:nvSpPr>
        <p:spPr>
          <a:xfrm>
            <a:off x="7863840" y="3718560"/>
            <a:ext cx="6711696"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Answers</a:t>
            </a:r>
          </a:p>
        </p:txBody>
      </p:sp>
      <p:sp>
        <p:nvSpPr>
          <p:cNvPr id="15" name="TextBox 14"/>
          <p:cNvSpPr txBox="1"/>
          <p:nvPr/>
        </p:nvSpPr>
        <p:spPr>
          <a:xfrm>
            <a:off x="7863840" y="4002024"/>
            <a:ext cx="6711696" cy="1859788"/>
          </a:xfrm>
          <a:prstGeom prst="rect">
            <a:avLst/>
          </a:prstGeom>
          <a:noFill/>
        </p:spPr>
        <p:txBody>
          <a:bodyPr wrap="square" lIns="0" rIns="0" tIns="0" bIns="0" anchor="t">
            <a:spAutoFit/>
          </a:bodyPr>
          <a:lstStyle/>
          <a:p>
            <a:pPr algn="l" marL="274320" indent="-274320">
              <a:spcAft>
                <a:spcPts val="100"/>
              </a:spcAft>
              <a:buNone/>
            </a:pPr>
            <a:r>
              <a:rPr sz="1150" b="1">
                <a:solidFill>
                  <a:srgbClr val="2E7D32"/>
                </a:solidFill>
                <a:latin typeface="Arial"/>
              </a:rPr>
              <a:t>1.	</a:t>
            </a:r>
            <a:r>
              <a:rPr sz="1150" b="0">
                <a:solidFill>
                  <a:srgbClr val="000000"/>
                </a:solidFill>
                <a:latin typeface="Arial"/>
              </a:rPr>
              <a:t>The diffusion of water from a dilute solution to a concentrated solution through a partially permeable membrane.</a:t>
            </a:r>
          </a:p>
          <a:p>
            <a:pPr algn="l" marL="274320" indent="-274320">
              <a:spcAft>
                <a:spcPts val="100"/>
              </a:spcAft>
              <a:buNone/>
            </a:pPr>
            <a:r>
              <a:rPr sz="1150" b="1">
                <a:solidFill>
                  <a:srgbClr val="2E7D32"/>
                </a:solidFill>
                <a:latin typeface="Arial"/>
              </a:rPr>
              <a:t>2.	</a:t>
            </a:r>
            <a:r>
              <a:rPr sz="1150" b="0">
                <a:solidFill>
                  <a:srgbClr val="000000"/>
                </a:solidFill>
                <a:latin typeface="Arial"/>
              </a:rPr>
              <a:t>It lets small molecules such as water through, but stops larger ones such as sugar.</a:t>
            </a:r>
          </a:p>
          <a:p>
            <a:pPr algn="l" marL="274320" indent="-274320">
              <a:spcAft>
                <a:spcPts val="100"/>
              </a:spcAft>
              <a:buNone/>
            </a:pPr>
            <a:r>
              <a:rPr sz="1150" b="1">
                <a:solidFill>
                  <a:srgbClr val="2E7D32"/>
                </a:solidFill>
                <a:latin typeface="Arial"/>
              </a:rPr>
              <a:t>3.	</a:t>
            </a:r>
            <a:r>
              <a:rPr sz="1150" b="0">
                <a:solidFill>
                  <a:srgbClr val="000000"/>
                </a:solidFill>
                <a:latin typeface="Arial"/>
              </a:rPr>
              <a:t>A dilute solution.</a:t>
            </a:r>
          </a:p>
          <a:p>
            <a:pPr algn="l" marL="274320" indent="-274320">
              <a:spcAft>
                <a:spcPts val="100"/>
              </a:spcAft>
              <a:buNone/>
            </a:pPr>
            <a:r>
              <a:rPr sz="1150" b="1">
                <a:solidFill>
                  <a:srgbClr val="2E7D32"/>
                </a:solidFill>
                <a:latin typeface="Arial"/>
              </a:rPr>
              <a:t>4.	</a:t>
            </a:r>
            <a:r>
              <a:rPr sz="1150" b="0">
                <a:solidFill>
                  <a:srgbClr val="000000"/>
                </a:solidFill>
                <a:latin typeface="Arial"/>
              </a:rPr>
              <a:t>Into the cell, by osmosis. The cell becomes turgid.</a:t>
            </a:r>
          </a:p>
          <a:p>
            <a:pPr algn="l" marL="274320" indent="-274320">
              <a:spcAft>
                <a:spcPts val="100"/>
              </a:spcAft>
              <a:buNone/>
            </a:pPr>
            <a:r>
              <a:rPr sz="1150" b="1">
                <a:solidFill>
                  <a:srgbClr val="2E7D32"/>
                </a:solidFill>
                <a:latin typeface="Arial"/>
              </a:rPr>
              <a:t>5.	</a:t>
            </a:r>
            <a:r>
              <a:rPr sz="1150" b="0">
                <a:solidFill>
                  <a:srgbClr val="000000"/>
                </a:solidFill>
                <a:latin typeface="Arial"/>
              </a:rPr>
              <a:t>When a plant cell loses so much water that its cytoplasm and cell membrane pull away from the cell wall.</a:t>
            </a:r>
          </a:p>
          <a:p>
            <a:pPr algn="l" marL="274320" indent="-274320">
              <a:spcAft>
                <a:spcPts val="100"/>
              </a:spcAft>
              <a:buNone/>
            </a:pPr>
            <a:r>
              <a:rPr sz="1150" b="1">
                <a:solidFill>
                  <a:srgbClr val="2E7D32"/>
                </a:solidFill>
                <a:latin typeface="Arial"/>
              </a:rPr>
              <a:t>6.	</a:t>
            </a:r>
            <a:r>
              <a:rPr sz="1150" b="0">
                <a:solidFill>
                  <a:srgbClr val="000000"/>
                </a:solidFill>
                <a:latin typeface="Arial"/>
              </a:rPr>
              <a:t>A red blood cell has no cell wall. A plant cell's wall stops it bursting.</a:t>
            </a:r>
          </a:p>
          <a:p>
            <a:pPr algn="l" marL="274320" indent="-274320">
              <a:spcAft>
                <a:spcPts val="100"/>
              </a:spcAft>
              <a:buNone/>
            </a:pPr>
            <a:r>
              <a:rPr sz="1150" b="1">
                <a:solidFill>
                  <a:srgbClr val="2E7D32"/>
                </a:solidFill>
                <a:latin typeface="Arial"/>
              </a:rPr>
              <a:t>7.	</a:t>
            </a:r>
            <a:r>
              <a:rPr sz="1150" b="0">
                <a:solidFill>
                  <a:srgbClr val="000000"/>
                </a:solidFill>
                <a:latin typeface="Arial"/>
              </a:rPr>
              <a:t>(1.48 − 1.60) ÷ 1.60 × 100 = −7.5 %.</a:t>
            </a:r>
          </a:p>
          <a:p>
            <a:pPr algn="l" marL="274320" indent="-274320">
              <a:spcAft>
                <a:spcPts val="100"/>
              </a:spcAft>
              <a:buNone/>
            </a:pPr>
            <a:r>
              <a:rPr sz="1150" b="1">
                <a:solidFill>
                  <a:srgbClr val="2E7D32"/>
                </a:solidFill>
                <a:latin typeface="Arial"/>
              </a:rPr>
              <a:t>8.	</a:t>
            </a:r>
            <a:r>
              <a:rPr sz="1150" b="0">
                <a:solidFill>
                  <a:srgbClr val="000000"/>
                </a:solidFill>
                <a:latin typeface="Arial"/>
              </a:rPr>
              <a:t>No net movement of water: the solution is about as concentrated as the inside of the potato cells.</a:t>
            </a:r>
          </a:p>
        </p:txBody>
      </p:sp>
      <p:sp>
        <p:nvSpPr>
          <p:cNvPr id="16" name="Rectangle 15"/>
          <p:cNvSpPr/>
          <p:nvPr/>
        </p:nvSpPr>
        <p:spPr>
          <a:xfrm>
            <a:off x="7744968" y="3654552"/>
            <a:ext cx="6949440" cy="2262124"/>
          </a:xfrm>
          <a:prstGeom prst="rect">
            <a:avLst/>
          </a:prstGeom>
          <a:noFill/>
          <a:ln w="9525">
            <a:solidFill>
              <a:srgbClr val="D2D2D2"/>
            </a:solidFill>
          </a:ln>
          <a:effectLst/>
        </p:spPr>
        <p:txBody>
          <a:bodyPr rtlCol="0" anchor="ctr"/>
          <a:lstStyle/>
          <a:p>
            <a:pPr algn="ctr"/>
          </a:p>
        </p:txBody>
      </p:sp>
      <p:sp>
        <p:nvSpPr>
          <p:cNvPr id="17" name="TextBox 16"/>
          <p:cNvSpPr txBox="1"/>
          <p:nvPr/>
        </p:nvSpPr>
        <p:spPr>
          <a:xfrm>
            <a:off x="7744968" y="6117844"/>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Exam tips</a:t>
            </a:r>
          </a:p>
        </p:txBody>
      </p:sp>
      <p:sp>
        <p:nvSpPr>
          <p:cNvPr id="18" name="Rectangle 17"/>
          <p:cNvSpPr/>
          <p:nvPr/>
        </p:nvSpPr>
        <p:spPr>
          <a:xfrm>
            <a:off x="7744968" y="6378448"/>
            <a:ext cx="6949440" cy="19202"/>
          </a:xfrm>
          <a:prstGeom prst="rect">
            <a:avLst/>
          </a:prstGeom>
          <a:solidFill>
            <a:srgbClr val="2E7D32"/>
          </a:solidFill>
          <a:ln>
            <a:noFill/>
          </a:ln>
          <a:effectLst/>
        </p:spPr>
        <p:txBody>
          <a:bodyPr rtlCol="0" anchor="ctr"/>
          <a:lstStyle/>
          <a:p>
            <a:pPr algn="ctr"/>
          </a:p>
        </p:txBody>
      </p:sp>
      <p:sp>
        <p:nvSpPr>
          <p:cNvPr id="19" name="TextBox 18"/>
          <p:cNvSpPr txBox="1"/>
          <p:nvPr/>
        </p:nvSpPr>
        <p:spPr>
          <a:xfrm>
            <a:off x="7744968" y="6466230"/>
            <a:ext cx="6949440" cy="1732788"/>
          </a:xfrm>
          <a:prstGeom prst="rect">
            <a:avLst/>
          </a:prstGeom>
          <a:noFill/>
        </p:spPr>
        <p:txBody>
          <a:bodyPr wrap="square" lIns="0" rIns="0" tIns="0" bIns="0" anchor="t">
            <a:spAutoFit/>
          </a:bodyPr>
          <a:lstStyle/>
          <a:p>
            <a:pPr algn="l" marL="182880" indent="-182880">
              <a:spcAft>
                <a:spcPts val="300"/>
              </a:spcAft>
              <a:buClr>
                <a:srgbClr val="2E7D32"/>
              </a:buClr>
              <a:buSzPct val="115000"/>
              <a:buFont typeface="Arial"/>
              <a:buChar char="•"/>
            </a:pPr>
            <a:r>
              <a:rPr sz="1250" b="0">
                <a:solidFill>
                  <a:srgbClr val="000000"/>
                </a:solidFill>
                <a:latin typeface="Arial"/>
              </a:rPr>
              <a:t>Say </a:t>
            </a:r>
            <a:r>
              <a:rPr sz="1250" b="1">
                <a:solidFill>
                  <a:srgbClr val="000000"/>
                </a:solidFill>
                <a:latin typeface="Arial"/>
              </a:rPr>
              <a:t>water</a:t>
            </a:r>
            <a:r>
              <a:rPr sz="1250" b="0">
                <a:solidFill>
                  <a:srgbClr val="000000"/>
                </a:solidFill>
                <a:latin typeface="Arial"/>
              </a:rPr>
              <a:t> every time: osmosis is the movement of water, never of sugar or salt.</a:t>
            </a:r>
          </a:p>
          <a:p>
            <a:pPr algn="l" marL="182880" indent="-182880">
              <a:spcAft>
                <a:spcPts val="300"/>
              </a:spcAft>
              <a:buClr>
                <a:srgbClr val="2E7D32"/>
              </a:buClr>
              <a:buSzPct val="115000"/>
              <a:buFont typeface="Arial"/>
              <a:buChar char="•"/>
            </a:pPr>
            <a:r>
              <a:rPr sz="1250" b="0">
                <a:solidFill>
                  <a:srgbClr val="000000"/>
                </a:solidFill>
                <a:latin typeface="Arial"/>
              </a:rPr>
              <a:t>Write “from a </a:t>
            </a:r>
            <a:r>
              <a:rPr sz="1250" b="1">
                <a:solidFill>
                  <a:srgbClr val="000000"/>
                </a:solidFill>
                <a:latin typeface="Arial"/>
              </a:rPr>
              <a:t>dilute</a:t>
            </a:r>
            <a:r>
              <a:rPr sz="1250" b="0">
                <a:solidFill>
                  <a:srgbClr val="000000"/>
                </a:solidFill>
                <a:latin typeface="Arial"/>
              </a:rPr>
              <a:t> solution to a more </a:t>
            </a:r>
            <a:r>
              <a:rPr sz="1250" b="1">
                <a:solidFill>
                  <a:srgbClr val="000000"/>
                </a:solidFill>
                <a:latin typeface="Arial"/>
              </a:rPr>
              <a:t>concentrated</a:t>
            </a:r>
            <a:r>
              <a:rPr sz="1250" b="0">
                <a:solidFill>
                  <a:srgbClr val="000000"/>
                </a:solidFill>
                <a:latin typeface="Arial"/>
              </a:rPr>
              <a:t> solution”. If you use “high” and “low”, add “of water”.</a:t>
            </a:r>
          </a:p>
          <a:p>
            <a:pPr algn="l" marL="182880" indent="-182880">
              <a:spcAft>
                <a:spcPts val="300"/>
              </a:spcAft>
              <a:buClr>
                <a:srgbClr val="2E7D32"/>
              </a:buClr>
              <a:buSzPct val="115000"/>
              <a:buFont typeface="Arial"/>
              <a:buChar char="•"/>
            </a:pPr>
            <a:r>
              <a:rPr sz="1250" b="0">
                <a:solidFill>
                  <a:srgbClr val="000000"/>
                </a:solidFill>
                <a:latin typeface="Arial"/>
              </a:rPr>
              <a:t>Use the words </a:t>
            </a:r>
            <a:r>
              <a:rPr sz="1250" b="1">
                <a:solidFill>
                  <a:srgbClr val="000000"/>
                </a:solidFill>
                <a:latin typeface="Arial"/>
              </a:rPr>
              <a:t>turgid</a:t>
            </a:r>
            <a:r>
              <a:rPr sz="1250" b="0">
                <a:solidFill>
                  <a:srgbClr val="000000"/>
                </a:solidFill>
                <a:latin typeface="Arial"/>
              </a:rPr>
              <a:t>, </a:t>
            </a:r>
            <a:r>
              <a:rPr sz="1250" b="1">
                <a:solidFill>
                  <a:srgbClr val="000000"/>
                </a:solidFill>
                <a:latin typeface="Arial"/>
              </a:rPr>
              <a:t>flaccid</a:t>
            </a:r>
            <a:r>
              <a:rPr sz="1250" b="0">
                <a:solidFill>
                  <a:srgbClr val="000000"/>
                </a:solidFill>
                <a:latin typeface="Arial"/>
              </a:rPr>
              <a:t> and </a:t>
            </a:r>
            <a:r>
              <a:rPr sz="1250" b="1">
                <a:solidFill>
                  <a:srgbClr val="000000"/>
                </a:solidFill>
                <a:latin typeface="Arial"/>
              </a:rPr>
              <a:t>plasmolysis</a:t>
            </a:r>
            <a:r>
              <a:rPr sz="1250" b="0">
                <a:solidFill>
                  <a:srgbClr val="000000"/>
                </a:solidFill>
                <a:latin typeface="Arial"/>
              </a:rPr>
              <a:t> for plant cells. Animal cells </a:t>
            </a:r>
            <a:r>
              <a:rPr sz="1250" b="1">
                <a:solidFill>
                  <a:srgbClr val="000000"/>
                </a:solidFill>
                <a:latin typeface="Arial"/>
              </a:rPr>
              <a:t>swell and may burst</a:t>
            </a:r>
            <a:r>
              <a:rPr sz="1250" b="0">
                <a:solidFill>
                  <a:srgbClr val="000000"/>
                </a:solidFill>
                <a:latin typeface="Arial"/>
              </a:rPr>
              <a:t>, or </a:t>
            </a:r>
            <a:r>
              <a:rPr sz="1250" b="1">
                <a:solidFill>
                  <a:srgbClr val="000000"/>
                </a:solidFill>
                <a:latin typeface="Arial"/>
              </a:rPr>
              <a:t>shrink</a:t>
            </a:r>
            <a:r>
              <a:rPr sz="1250" b="0">
                <a:solidFill>
                  <a:srgbClr val="000000"/>
                </a:solidFill>
                <a:latin typeface="Arial"/>
              </a:rPr>
              <a:t>.</a:t>
            </a:r>
          </a:p>
          <a:p>
            <a:pPr algn="l" marL="182880" indent="-182880">
              <a:spcAft>
                <a:spcPts val="300"/>
              </a:spcAft>
              <a:buClr>
                <a:srgbClr val="2E7D32"/>
              </a:buClr>
              <a:buSzPct val="115000"/>
              <a:buFont typeface="Arial"/>
              <a:buChar char="•"/>
            </a:pPr>
            <a:r>
              <a:rPr sz="1250" b="0">
                <a:solidFill>
                  <a:srgbClr val="000000"/>
                </a:solidFill>
                <a:latin typeface="Arial"/>
              </a:rPr>
              <a:t>Say why a plant cell does not burst: the </a:t>
            </a:r>
            <a:r>
              <a:rPr sz="1250" b="1">
                <a:solidFill>
                  <a:srgbClr val="000000"/>
                </a:solidFill>
                <a:latin typeface="Arial"/>
              </a:rPr>
              <a:t>cell wall</a:t>
            </a:r>
            <a:r>
              <a:rPr sz="1250" b="0">
                <a:solidFill>
                  <a:srgbClr val="000000"/>
                </a:solidFill>
                <a:latin typeface="Arial"/>
              </a:rPr>
              <a:t>.</a:t>
            </a:r>
          </a:p>
          <a:p>
            <a:pPr algn="l" marL="182880" indent="-182880">
              <a:spcAft>
                <a:spcPts val="300"/>
              </a:spcAft>
              <a:buClr>
                <a:srgbClr val="2E7D32"/>
              </a:buClr>
              <a:buSzPct val="115000"/>
              <a:buFont typeface="Arial"/>
              <a:buChar char="•"/>
            </a:pPr>
            <a:r>
              <a:rPr sz="1250" b="0">
                <a:solidFill>
                  <a:srgbClr val="000000"/>
                </a:solidFill>
                <a:latin typeface="Arial"/>
              </a:rPr>
              <a:t>Percentage change = (final − starting) ÷ starting × 100. Keep the minus sign for a loss.</a:t>
            </a:r>
          </a:p>
          <a:p>
            <a:pPr algn="l" marL="182880" indent="-182880">
              <a:spcAft>
                <a:spcPts val="300"/>
              </a:spcAft>
              <a:buClr>
                <a:srgbClr val="2E7D32"/>
              </a:buClr>
              <a:buSzPct val="115000"/>
              <a:buFont typeface="Arial"/>
              <a:buChar char="•"/>
            </a:pPr>
            <a:r>
              <a:rPr sz="1250" b="0">
                <a:solidFill>
                  <a:srgbClr val="000000"/>
                </a:solidFill>
                <a:latin typeface="Arial"/>
              </a:rPr>
              <a:t>At 0 % change there is </a:t>
            </a:r>
            <a:r>
              <a:rPr sz="1250" b="1">
                <a:solidFill>
                  <a:srgbClr val="000000"/>
                </a:solidFill>
                <a:latin typeface="Arial"/>
              </a:rPr>
              <a:t>no net movement</a:t>
            </a:r>
            <a:r>
              <a:rPr sz="1250" b="0">
                <a:solidFill>
                  <a:srgbClr val="000000"/>
                </a:solidFill>
                <a:latin typeface="Arial"/>
              </a:rPr>
              <a:t> of water, not “no movement”.</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L9 Mandatory worksheet: Osmosis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L9 · Osmosis · sciencegcse.co.uk  ·  free GCSE science resources</a:t>
            </a:r>
          </a:p>
        </p:txBody>
      </p:sp>
      <p:sp>
        <p:nvSpPr>
          <p:cNvPr id="7" name="Rectangle 6"/>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Plant cells in two solutions</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10" name="TextBox 9"/>
          <p:cNvSpPr txBox="1"/>
          <p:nvPr/>
        </p:nvSpPr>
        <p:spPr>
          <a:xfrm>
            <a:off x="4893232" y="1284732"/>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2 and 5</a:t>
            </a:r>
          </a:p>
        </p:txBody>
      </p:sp>
      <p:sp>
        <p:nvSpPr>
          <p:cNvPr id="11" name="TextBox 10"/>
          <p:cNvSpPr txBox="1"/>
          <p:nvPr/>
        </p:nvSpPr>
        <p:spPr>
          <a:xfrm>
            <a:off x="685800"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Figure 1 shows the same kind of plant cell in two solutions, X and Y.</a:t>
            </a:r>
          </a:p>
        </p:txBody>
      </p:sp>
      <p:pic>
        <p:nvPicPr>
          <p:cNvPr id="12" name="Picture 11" descr="Figure 1 shows the same kind of plant cell in two solutions, X and Y. (a) Name the parts labelled 1 to 4. [4]."/>
          <p:cNvPicPr>
            <a:picLocks noChangeAspect="1"/>
          </p:cNvPicPr>
          <p:nvPr/>
        </p:nvPicPr>
        <p:blipFill>
          <a:blip r:embed="rId2"/>
          <a:stretch>
            <a:fillRect/>
          </a:stretch>
        </p:blipFill>
        <p:spPr>
          <a:xfrm>
            <a:off x="1005840" y="1905380"/>
            <a:ext cx="6035040" cy="3017520"/>
          </a:xfrm>
          <a:prstGeom prst="rect">
            <a:avLst/>
          </a:prstGeom>
        </p:spPr>
      </p:pic>
      <p:sp>
        <p:nvSpPr>
          <p:cNvPr id="13" name="TextBox 12"/>
          <p:cNvSpPr txBox="1"/>
          <p:nvPr/>
        </p:nvSpPr>
        <p:spPr>
          <a:xfrm>
            <a:off x="685800" y="4950332"/>
            <a:ext cx="6675120" cy="228600"/>
          </a:xfrm>
          <a:prstGeom prst="rect">
            <a:avLst/>
          </a:prstGeom>
          <a:noFill/>
        </p:spPr>
        <p:txBody>
          <a:bodyPr wrap="square" lIns="0" rIns="0" tIns="0" bIns="0" anchor="t">
            <a:spAutoFit/>
          </a:bodyPr>
          <a:lstStyle/>
          <a:p>
            <a:pPr algn="ctr">
              <a:spcAft>
                <a:spcPts val="0"/>
              </a:spcAft>
            </a:pPr>
            <a:r>
              <a:rPr sz="1300" b="0">
                <a:solidFill>
                  <a:srgbClr val="5A5A5A"/>
                </a:solidFill>
                <a:latin typeface="Arial"/>
              </a:rPr>
              <a:t>Figure 1</a:t>
            </a:r>
          </a:p>
        </p:txBody>
      </p:sp>
      <p:sp>
        <p:nvSpPr>
          <p:cNvPr id="14" name="TextBox 13"/>
          <p:cNvSpPr txBox="1"/>
          <p:nvPr/>
        </p:nvSpPr>
        <p:spPr>
          <a:xfrm>
            <a:off x="685800" y="5252084"/>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Name the parts labelled 1 to 4.  [4]</a:t>
            </a:r>
          </a:p>
        </p:txBody>
      </p:sp>
      <p:sp>
        <p:nvSpPr>
          <p:cNvPr id="15" name="TextBox 14"/>
          <p:cNvSpPr txBox="1"/>
          <p:nvPr/>
        </p:nvSpPr>
        <p:spPr>
          <a:xfrm>
            <a:off x="960120" y="5819013"/>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1</a:t>
            </a:r>
          </a:p>
        </p:txBody>
      </p:sp>
      <p:sp>
        <p:nvSpPr>
          <p:cNvPr id="16" name="Rectangle 15"/>
          <p:cNvSpPr/>
          <p:nvPr/>
        </p:nvSpPr>
        <p:spPr>
          <a:xfrm>
            <a:off x="1280160" y="6065900"/>
            <a:ext cx="2743200" cy="10972"/>
          </a:xfrm>
          <a:prstGeom prst="rect">
            <a:avLst/>
          </a:prstGeom>
          <a:solidFill>
            <a:srgbClr val="000000"/>
          </a:solidFill>
          <a:ln>
            <a:noFill/>
          </a:ln>
          <a:effectLst/>
        </p:spPr>
        <p:txBody>
          <a:bodyPr rtlCol="0" anchor="ctr"/>
          <a:lstStyle/>
          <a:p>
            <a:pPr algn="ctr"/>
          </a:p>
        </p:txBody>
      </p:sp>
      <p:sp>
        <p:nvSpPr>
          <p:cNvPr id="17" name="TextBox 16"/>
          <p:cNvSpPr txBox="1"/>
          <p:nvPr/>
        </p:nvSpPr>
        <p:spPr>
          <a:xfrm>
            <a:off x="960120" y="6367652"/>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2</a:t>
            </a:r>
          </a:p>
        </p:txBody>
      </p:sp>
      <p:sp>
        <p:nvSpPr>
          <p:cNvPr id="18" name="Rectangle 17"/>
          <p:cNvSpPr/>
          <p:nvPr/>
        </p:nvSpPr>
        <p:spPr>
          <a:xfrm>
            <a:off x="1280160" y="6614540"/>
            <a:ext cx="2743200" cy="10972"/>
          </a:xfrm>
          <a:prstGeom prst="rect">
            <a:avLst/>
          </a:prstGeom>
          <a:solidFill>
            <a:srgbClr val="000000"/>
          </a:solidFill>
          <a:ln>
            <a:noFill/>
          </a:ln>
          <a:effectLst/>
        </p:spPr>
        <p:txBody>
          <a:bodyPr rtlCol="0" anchor="ctr"/>
          <a:lstStyle/>
          <a:p>
            <a:pPr algn="ctr"/>
          </a:p>
        </p:txBody>
      </p:sp>
      <p:sp>
        <p:nvSpPr>
          <p:cNvPr id="19" name="TextBox 18"/>
          <p:cNvSpPr txBox="1"/>
          <p:nvPr/>
        </p:nvSpPr>
        <p:spPr>
          <a:xfrm>
            <a:off x="4297680" y="5819013"/>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3</a:t>
            </a:r>
          </a:p>
        </p:txBody>
      </p:sp>
      <p:sp>
        <p:nvSpPr>
          <p:cNvPr id="20" name="Rectangle 19"/>
          <p:cNvSpPr/>
          <p:nvPr/>
        </p:nvSpPr>
        <p:spPr>
          <a:xfrm>
            <a:off x="4617720" y="6065900"/>
            <a:ext cx="2743200" cy="10972"/>
          </a:xfrm>
          <a:prstGeom prst="rect">
            <a:avLst/>
          </a:prstGeom>
          <a:solidFill>
            <a:srgbClr val="000000"/>
          </a:solidFill>
          <a:ln>
            <a:noFill/>
          </a:ln>
          <a:effectLst/>
        </p:spPr>
        <p:txBody>
          <a:bodyPr rtlCol="0" anchor="ctr"/>
          <a:lstStyle/>
          <a:p>
            <a:pPr algn="ctr"/>
          </a:p>
        </p:txBody>
      </p:sp>
      <p:sp>
        <p:nvSpPr>
          <p:cNvPr id="21" name="TextBox 20"/>
          <p:cNvSpPr txBox="1"/>
          <p:nvPr/>
        </p:nvSpPr>
        <p:spPr>
          <a:xfrm>
            <a:off x="4297680" y="6367652"/>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4</a:t>
            </a:r>
          </a:p>
        </p:txBody>
      </p:sp>
      <p:sp>
        <p:nvSpPr>
          <p:cNvPr id="22" name="Rectangle 21"/>
          <p:cNvSpPr/>
          <p:nvPr/>
        </p:nvSpPr>
        <p:spPr>
          <a:xfrm>
            <a:off x="4617720" y="6614540"/>
            <a:ext cx="2743200" cy="10972"/>
          </a:xfrm>
          <a:prstGeom prst="rect">
            <a:avLst/>
          </a:prstGeom>
          <a:solidFill>
            <a:srgbClr val="000000"/>
          </a:solidFill>
          <a:ln>
            <a:noFill/>
          </a:ln>
          <a:effectLst/>
        </p:spPr>
        <p:txBody>
          <a:bodyPr rtlCol="0" anchor="ctr"/>
          <a:lstStyle/>
          <a:p>
            <a:pPr algn="ctr"/>
          </a:p>
        </p:txBody>
      </p:sp>
      <p:sp>
        <p:nvSpPr>
          <p:cNvPr id="23" name="TextBox 22"/>
          <p:cNvSpPr txBox="1"/>
          <p:nvPr/>
        </p:nvSpPr>
        <p:spPr>
          <a:xfrm>
            <a:off x="685800" y="6814814"/>
            <a:ext cx="6675120" cy="26860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Which cell, X or Y, is turgid?  [1]</a:t>
            </a:r>
          </a:p>
        </p:txBody>
      </p:sp>
      <p:sp>
        <p:nvSpPr>
          <p:cNvPr id="24" name="Rectangle 23"/>
          <p:cNvSpPr/>
          <p:nvPr/>
        </p:nvSpPr>
        <p:spPr>
          <a:xfrm>
            <a:off x="960120" y="7385171"/>
            <a:ext cx="2743200" cy="10972"/>
          </a:xfrm>
          <a:prstGeom prst="rect">
            <a:avLst/>
          </a:prstGeom>
          <a:solidFill>
            <a:srgbClr val="000000"/>
          </a:solidFill>
          <a:ln>
            <a:noFill/>
          </a:ln>
          <a:effectLst/>
        </p:spPr>
        <p:txBody>
          <a:bodyPr rtlCol="0" anchor="ctr"/>
          <a:lstStyle/>
          <a:p>
            <a:pPr algn="ctr"/>
          </a:p>
        </p:txBody>
      </p:sp>
      <p:sp>
        <p:nvSpPr>
          <p:cNvPr id="25" name="TextBox 24"/>
          <p:cNvSpPr txBox="1"/>
          <p:nvPr/>
        </p:nvSpPr>
        <p:spPr>
          <a:xfrm>
            <a:off x="685800" y="7576300"/>
            <a:ext cx="6675120" cy="26860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(c) Name the process that moved water out of cell Y.  [1]</a:t>
            </a:r>
          </a:p>
        </p:txBody>
      </p:sp>
      <p:sp>
        <p:nvSpPr>
          <p:cNvPr id="26" name="Rectangle 25"/>
          <p:cNvSpPr/>
          <p:nvPr/>
        </p:nvSpPr>
        <p:spPr>
          <a:xfrm>
            <a:off x="960120" y="8146657"/>
            <a:ext cx="2743200" cy="10972"/>
          </a:xfrm>
          <a:prstGeom prst="rect">
            <a:avLst/>
          </a:prstGeom>
          <a:solidFill>
            <a:srgbClr val="000000"/>
          </a:solidFill>
          <a:ln>
            <a:noFill/>
          </a:ln>
          <a:effectLst/>
        </p:spPr>
        <p:txBody>
          <a:bodyPr rtlCol="0" anchor="ctr"/>
          <a:lstStyle/>
          <a:p>
            <a:pPr algn="ctr"/>
          </a:p>
        </p:txBody>
      </p:sp>
      <p:sp>
        <p:nvSpPr>
          <p:cNvPr id="27" name="Rectangle 26"/>
          <p:cNvSpPr/>
          <p:nvPr/>
        </p:nvSpPr>
        <p:spPr>
          <a:xfrm>
            <a:off x="7744968" y="1143000"/>
            <a:ext cx="6949440" cy="3191256"/>
          </a:xfrm>
          <a:prstGeom prst="rect">
            <a:avLst/>
          </a:prstGeom>
          <a:solidFill>
            <a:srgbClr val="FFFFFF"/>
          </a:solidFill>
          <a:ln w="9525">
            <a:solidFill>
              <a:srgbClr val="000000"/>
            </a:solidFill>
          </a:ln>
          <a:effectLst/>
        </p:spPr>
        <p:txBody>
          <a:bodyPr rtlCol="0" anchor="ctr"/>
          <a:lstStyle/>
          <a:p>
            <a:pPr algn="ctr"/>
          </a:p>
        </p:txBody>
      </p:sp>
      <p:sp>
        <p:nvSpPr>
          <p:cNvPr id="28" name="TextBox 27"/>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In or out?</a:t>
            </a:r>
          </a:p>
        </p:txBody>
      </p:sp>
      <p:sp>
        <p:nvSpPr>
          <p:cNvPr id="29" name="TextBox 28"/>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30" name="TextBox 29"/>
          <p:cNvSpPr txBox="1"/>
          <p:nvPr/>
        </p:nvSpPr>
        <p:spPr>
          <a:xfrm>
            <a:off x="11835362" y="1284732"/>
            <a:ext cx="2277320"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5, 6 and 10</a:t>
            </a:r>
          </a:p>
        </p:txBody>
      </p:sp>
      <p:sp>
        <p:nvSpPr>
          <p:cNvPr id="31" name="TextBox 30"/>
          <p:cNvSpPr txBox="1"/>
          <p:nvPr/>
        </p:nvSpPr>
        <p:spPr>
          <a:xfrm>
            <a:off x="7882128"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Tick (✓) one box in each row. Does water move into the cells, or out of them?</a:t>
            </a:r>
          </a:p>
        </p:txBody>
      </p:sp>
      <p:graphicFrame>
        <p:nvGraphicFramePr>
          <p:cNvPr id="32" name="Table 31"/>
          <p:cNvGraphicFramePr>
            <a:graphicFrameLocks noGrp="1"/>
          </p:cNvGraphicFramePr>
          <p:nvPr/>
        </p:nvGraphicFramePr>
        <p:xfrm>
          <a:off x="7882128" y="1920240"/>
          <a:ext cx="6675120" cy="2322576"/>
        </p:xfrm>
        <a:graphic>
          <a:graphicData uri="http://schemas.openxmlformats.org/drawingml/2006/table">
            <a:tbl>
              <a:tblPr firstRow="0" bandRow="0">
                <a:tableStyleId>{5C22544A-7EE6-4342-B048-85BDC9FD1C3A}</a:tableStyleId>
              </a:tblPr>
              <a:tblGrid>
                <a:gridCol w="4480560"/>
                <a:gridCol w="1097280"/>
                <a:gridCol w="1097280"/>
              </a:tblGrid>
              <a:tr h="457200">
                <a:tc>
                  <a:txBody>
                    <a:bodyPr/>
                    <a:lstStyle/>
                    <a:p>
                      <a:pPr algn="ctr"/>
                      <a:r>
                        <a:rPr sz="1400" b="1">
                          <a:solidFill>
                            <a:srgbClr val="000000"/>
                          </a:solidFill>
                          <a:latin typeface="Arial"/>
                        </a:rPr>
                        <a:t>Cells and solution</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300" b="1">
                          <a:solidFill>
                            <a:srgbClr val="000000"/>
                          </a:solidFill>
                          <a:latin typeface="Arial"/>
                        </a:rPr>
                        <a:t>Water moves in</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300" b="1">
                          <a:solidFill>
                            <a:srgbClr val="000000"/>
                          </a:solidFill>
                          <a:latin typeface="Arial"/>
                        </a:rPr>
                        <a:t>Water moves out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10896">
                <a:tc>
                  <a:txBody>
                    <a:bodyPr/>
                    <a:lstStyle/>
                    <a:p>
                      <a:pPr algn="l"/>
                      <a:r>
                        <a:rPr sz="1400" b="0">
                          <a:solidFill>
                            <a:srgbClr val="000000"/>
                          </a:solidFill>
                          <a:latin typeface="Arial"/>
                        </a:rPr>
                        <a:t>1. A potato cylinder in pure water</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10896">
                <a:tc>
                  <a:txBody>
                    <a:bodyPr/>
                    <a:lstStyle/>
                    <a:p>
                      <a:pPr algn="l"/>
                      <a:r>
                        <a:rPr sz="1400" b="0">
                          <a:solidFill>
                            <a:srgbClr val="000000"/>
                          </a:solidFill>
                          <a:latin typeface="Arial"/>
                        </a:rPr>
                        <a:t>2. A red blood cell in a very concentrated salt solution</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10896">
                <a:tc>
                  <a:txBody>
                    <a:bodyPr/>
                    <a:lstStyle/>
                    <a:p>
                      <a:pPr algn="l"/>
                      <a:r>
                        <a:rPr sz="1400" b="0">
                          <a:solidFill>
                            <a:srgbClr val="000000"/>
                          </a:solidFill>
                          <a:latin typeface="Arial"/>
                        </a:rPr>
                        <a:t>3. A root hair cell in moist soil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10896">
                <a:tc>
                  <a:txBody>
                    <a:bodyPr/>
                    <a:lstStyle/>
                    <a:p>
                      <a:pPr algn="l"/>
                      <a:r>
                        <a:rPr sz="1400" b="0">
                          <a:solidFill>
                            <a:srgbClr val="000000"/>
                          </a:solidFill>
                          <a:latin typeface="Arial"/>
                        </a:rPr>
                        <a:t>4. A red onion cell in a strong salt solution</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10896">
                <a:tc>
                  <a:txBody>
                    <a:bodyPr/>
                    <a:lstStyle/>
                    <a:p>
                      <a:pPr algn="l"/>
                      <a:r>
                        <a:rPr sz="1400" b="0">
                          <a:solidFill>
                            <a:srgbClr val="000000"/>
                          </a:solidFill>
                          <a:latin typeface="Arial"/>
                        </a:rPr>
                        <a:t>5. A red blood cell in pure water</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10896">
                <a:tc>
                  <a:txBody>
                    <a:bodyPr/>
                    <a:lstStyle/>
                    <a:p>
                      <a:pPr algn="l"/>
                      <a:r>
                        <a:rPr sz="1400" b="0">
                          <a:solidFill>
                            <a:srgbClr val="000000"/>
                          </a:solidFill>
                          <a:latin typeface="Arial"/>
                        </a:rPr>
                        <a:t>6. A potato cylinder in a 1.0 mol/dm³ sugar solution</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33" name="Rectangle 32"/>
          <p:cNvSpPr/>
          <p:nvPr/>
        </p:nvSpPr>
        <p:spPr>
          <a:xfrm>
            <a:off x="7744968" y="4453128"/>
            <a:ext cx="6949440" cy="3867911"/>
          </a:xfrm>
          <a:prstGeom prst="rect">
            <a:avLst/>
          </a:prstGeom>
          <a:solidFill>
            <a:srgbClr val="FFFFFF"/>
          </a:solidFill>
          <a:ln w="9525">
            <a:solidFill>
              <a:srgbClr val="000000"/>
            </a:solidFill>
          </a:ln>
          <a:effectLst/>
        </p:spPr>
        <p:txBody>
          <a:bodyPr rtlCol="0" anchor="ctr"/>
          <a:lstStyle/>
          <a:p>
            <a:pPr algn="ctr"/>
          </a:p>
        </p:txBody>
      </p:sp>
      <p:sp>
        <p:nvSpPr>
          <p:cNvPr id="34" name="TextBox 33"/>
          <p:cNvSpPr txBox="1"/>
          <p:nvPr/>
        </p:nvSpPr>
        <p:spPr>
          <a:xfrm>
            <a:off x="7854696" y="4526280"/>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Short answers</a:t>
            </a:r>
          </a:p>
        </p:txBody>
      </p:sp>
      <p:sp>
        <p:nvSpPr>
          <p:cNvPr id="35" name="TextBox 34"/>
          <p:cNvSpPr txBox="1"/>
          <p:nvPr/>
        </p:nvSpPr>
        <p:spPr>
          <a:xfrm>
            <a:off x="13597128" y="4544568"/>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[7]</a:t>
            </a:r>
          </a:p>
        </p:txBody>
      </p:sp>
      <p:sp>
        <p:nvSpPr>
          <p:cNvPr id="36" name="TextBox 35"/>
          <p:cNvSpPr txBox="1"/>
          <p:nvPr/>
        </p:nvSpPr>
        <p:spPr>
          <a:xfrm>
            <a:off x="12089560" y="4594860"/>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3 and 5</a:t>
            </a:r>
          </a:p>
        </p:txBody>
      </p:sp>
      <p:sp>
        <p:nvSpPr>
          <p:cNvPr id="37" name="TextBox 36"/>
          <p:cNvSpPr txBox="1"/>
          <p:nvPr/>
        </p:nvSpPr>
        <p:spPr>
          <a:xfrm>
            <a:off x="7882128" y="4882896"/>
            <a:ext cx="6675120" cy="25374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1. Complete the sentence.  [3]</a:t>
            </a:r>
          </a:p>
        </p:txBody>
      </p:sp>
      <p:sp>
        <p:nvSpPr>
          <p:cNvPr id="38" name="TextBox 37"/>
          <p:cNvSpPr txBox="1"/>
          <p:nvPr/>
        </p:nvSpPr>
        <p:spPr>
          <a:xfrm>
            <a:off x="8156448" y="5182362"/>
            <a:ext cx="6400800" cy="25374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Osmosis is the diffusion of ____________ from a ____________ solution</a:t>
            </a:r>
          </a:p>
        </p:txBody>
      </p:sp>
      <p:sp>
        <p:nvSpPr>
          <p:cNvPr id="39" name="TextBox 38"/>
          <p:cNvSpPr txBox="1"/>
          <p:nvPr/>
        </p:nvSpPr>
        <p:spPr>
          <a:xfrm>
            <a:off x="8156448" y="5566409"/>
            <a:ext cx="6400800" cy="25374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to a ____________ solution through a partially permeable membrane.</a:t>
            </a:r>
          </a:p>
        </p:txBody>
      </p:sp>
      <p:sp>
        <p:nvSpPr>
          <p:cNvPr id="40" name="TextBox 39"/>
          <p:cNvSpPr txBox="1"/>
          <p:nvPr/>
        </p:nvSpPr>
        <p:spPr>
          <a:xfrm>
            <a:off x="7882128" y="5846445"/>
            <a:ext cx="6675120" cy="25374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2. Give the word for a plant cell that is soft because it has lost water.  [1]</a:t>
            </a:r>
          </a:p>
        </p:txBody>
      </p:sp>
      <p:sp>
        <p:nvSpPr>
          <p:cNvPr id="41" name="Rectangle 40"/>
          <p:cNvSpPr/>
          <p:nvPr/>
        </p:nvSpPr>
        <p:spPr>
          <a:xfrm>
            <a:off x="8156448" y="6365367"/>
            <a:ext cx="3108960" cy="10972"/>
          </a:xfrm>
          <a:prstGeom prst="rect">
            <a:avLst/>
          </a:prstGeom>
          <a:solidFill>
            <a:srgbClr val="000000"/>
          </a:solidFill>
          <a:ln>
            <a:noFill/>
          </a:ln>
          <a:effectLst/>
        </p:spPr>
        <p:txBody>
          <a:bodyPr rtlCol="0" anchor="ctr"/>
          <a:lstStyle/>
          <a:p>
            <a:pPr algn="ctr"/>
          </a:p>
        </p:txBody>
      </p:sp>
      <p:sp>
        <p:nvSpPr>
          <p:cNvPr id="42" name="TextBox 41"/>
          <p:cNvSpPr txBox="1"/>
          <p:nvPr/>
        </p:nvSpPr>
        <p:spPr>
          <a:xfrm>
            <a:off x="7882128" y="6455664"/>
            <a:ext cx="6675120" cy="25374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3. What stops a plant cell bursting when it takes in a lot of water?  [1]</a:t>
            </a:r>
          </a:p>
        </p:txBody>
      </p:sp>
      <p:sp>
        <p:nvSpPr>
          <p:cNvPr id="43" name="Rectangle 42"/>
          <p:cNvSpPr/>
          <p:nvPr/>
        </p:nvSpPr>
        <p:spPr>
          <a:xfrm>
            <a:off x="8156448" y="6974586"/>
            <a:ext cx="3108960" cy="10972"/>
          </a:xfrm>
          <a:prstGeom prst="rect">
            <a:avLst/>
          </a:prstGeom>
          <a:solidFill>
            <a:srgbClr val="000000"/>
          </a:solidFill>
          <a:ln>
            <a:noFill/>
          </a:ln>
          <a:effectLst/>
        </p:spPr>
        <p:txBody>
          <a:bodyPr rtlCol="0" anchor="ctr"/>
          <a:lstStyle/>
          <a:p>
            <a:pPr algn="ctr"/>
          </a:p>
        </p:txBody>
      </p:sp>
      <p:sp>
        <p:nvSpPr>
          <p:cNvPr id="44" name="TextBox 43"/>
          <p:cNvSpPr txBox="1"/>
          <p:nvPr/>
        </p:nvSpPr>
        <p:spPr>
          <a:xfrm>
            <a:off x="7882128" y="7064882"/>
            <a:ext cx="6675120" cy="461772"/>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4. Describe what happens to the cytoplasm and cell membrane of a plant cell during plasmolysis.  [2]</a:t>
            </a:r>
          </a:p>
        </p:txBody>
      </p:sp>
      <p:sp>
        <p:nvSpPr>
          <p:cNvPr id="45" name="Rectangle 44"/>
          <p:cNvSpPr/>
          <p:nvPr/>
        </p:nvSpPr>
        <p:spPr>
          <a:xfrm>
            <a:off x="8156448" y="7791830"/>
            <a:ext cx="6400800" cy="10972"/>
          </a:xfrm>
          <a:prstGeom prst="rect">
            <a:avLst/>
          </a:prstGeom>
          <a:solidFill>
            <a:srgbClr val="000000"/>
          </a:solidFill>
          <a:ln>
            <a:noFill/>
          </a:ln>
          <a:effectLst/>
        </p:spPr>
        <p:txBody>
          <a:bodyPr rtlCol="0" anchor="ctr"/>
          <a:lstStyle/>
          <a:p>
            <a:pPr algn="ctr"/>
          </a:p>
        </p:txBody>
      </p:sp>
      <p:sp>
        <p:nvSpPr>
          <p:cNvPr id="46" name="Rectangle 45"/>
          <p:cNvSpPr/>
          <p:nvPr/>
        </p:nvSpPr>
        <p:spPr>
          <a:xfrm>
            <a:off x="8156448" y="8157590"/>
            <a:ext cx="6400800" cy="10972"/>
          </a:xfrm>
          <a:prstGeom prst="rect">
            <a:avLst/>
          </a:prstGeom>
          <a:solidFill>
            <a:srgbClr val="000000"/>
          </a:solidFill>
          <a:ln>
            <a:noFill/>
          </a:ln>
          <a:effectLst/>
        </p:spPr>
        <p:txBody>
          <a:bodyPr rtlCol="0" anchor="ctr"/>
          <a:lstStyle/>
          <a:p>
            <a:pPr algn="ct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L9 Mandatory worksheet: Osmosis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L9 · Osmosis · sciencegcse.co.uk  ·  free GCSE science resources</a:t>
            </a:r>
          </a:p>
        </p:txBody>
      </p:sp>
      <p:sp>
        <p:nvSpPr>
          <p:cNvPr id="7" name="Rectangle 6"/>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Results</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10" name="TextBox 9"/>
          <p:cNvSpPr txBox="1"/>
          <p:nvPr/>
        </p:nvSpPr>
        <p:spPr>
          <a:xfrm>
            <a:off x="4735022" y="1284732"/>
            <a:ext cx="218133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10 and 11</a:t>
            </a:r>
          </a:p>
        </p:txBody>
      </p:sp>
      <p:sp>
        <p:nvSpPr>
          <p:cNvPr id="11" name="TextBox 10"/>
          <p:cNvSpPr txBox="1"/>
          <p:nvPr/>
        </p:nvSpPr>
        <p:spPr>
          <a:xfrm>
            <a:off x="685800" y="1572768"/>
            <a:ext cx="6675120" cy="26860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student did the practical. Table 1 shows the results.</a:t>
            </a:r>
          </a:p>
        </p:txBody>
      </p:sp>
      <p:sp>
        <p:nvSpPr>
          <p:cNvPr id="12" name="Rectangle 11"/>
          <p:cNvSpPr/>
          <p:nvPr/>
        </p:nvSpPr>
        <p:spPr>
          <a:xfrm>
            <a:off x="685800" y="1905380"/>
            <a:ext cx="6675120" cy="384048"/>
          </a:xfrm>
          <a:prstGeom prst="rect">
            <a:avLst/>
          </a:prstGeom>
          <a:solidFill>
            <a:srgbClr val="FFFFFF"/>
          </a:solidFill>
          <a:ln w="9525">
            <a:solidFill>
              <a:srgbClr val="000000"/>
            </a:solidFill>
          </a:ln>
          <a:effectLst/>
        </p:spPr>
        <p:txBody>
          <a:bodyPr rtlCol="0" anchor="ctr"/>
          <a:lstStyle/>
          <a:p>
            <a:pPr algn="ctr"/>
          </a:p>
        </p:txBody>
      </p:sp>
      <p:sp>
        <p:nvSpPr>
          <p:cNvPr id="13" name="TextBox 12"/>
          <p:cNvSpPr txBox="1"/>
          <p:nvPr/>
        </p:nvSpPr>
        <p:spPr>
          <a:xfrm>
            <a:off x="685800" y="1905380"/>
            <a:ext cx="6675120" cy="384048"/>
          </a:xfrm>
          <a:prstGeom prst="rect">
            <a:avLst/>
          </a:prstGeom>
          <a:noFill/>
        </p:spPr>
        <p:txBody>
          <a:bodyPr wrap="square" lIns="0" rIns="0" tIns="0" bIns="0" anchor="ctr">
            <a:spAutoFit/>
          </a:bodyPr>
          <a:lstStyle/>
          <a:p>
            <a:pPr algn="ctr">
              <a:spcAft>
                <a:spcPts val="0"/>
              </a:spcAft>
            </a:pPr>
            <a:r>
              <a:rPr sz="1500" b="0">
                <a:solidFill>
                  <a:srgbClr val="000000"/>
                </a:solidFill>
                <a:latin typeface="Arial"/>
              </a:rPr>
              <a:t>percentage change in mass = change in mass ÷ starting mass × 100</a:t>
            </a:r>
          </a:p>
        </p:txBody>
      </p:sp>
      <p:graphicFrame>
        <p:nvGraphicFramePr>
          <p:cNvPr id="14" name="Table 13"/>
          <p:cNvGraphicFramePr>
            <a:graphicFrameLocks noGrp="1"/>
          </p:cNvGraphicFramePr>
          <p:nvPr/>
        </p:nvGraphicFramePr>
        <p:xfrm>
          <a:off x="685800" y="2435733"/>
          <a:ext cx="6675120" cy="2103120"/>
        </p:xfrm>
        <a:graphic>
          <a:graphicData uri="http://schemas.openxmlformats.org/drawingml/2006/table">
            <a:tbl>
              <a:tblPr firstRow="0" bandRow="0">
                <a:tableStyleId>{5C22544A-7EE6-4342-B048-85BDC9FD1C3A}</a:tableStyleId>
              </a:tblPr>
              <a:tblGrid>
                <a:gridCol w="1481328"/>
                <a:gridCol w="1261872"/>
                <a:gridCol w="1152144"/>
                <a:gridCol w="1316736"/>
                <a:gridCol w="1463040"/>
              </a:tblGrid>
              <a:tr h="566928">
                <a:tc>
                  <a:txBody>
                    <a:bodyPr/>
                    <a:lstStyle/>
                    <a:p>
                      <a:pPr algn="ctr"/>
                      <a:r>
                        <a:rPr sz="1300" b="1">
                          <a:solidFill>
                            <a:srgbClr val="000000"/>
                          </a:solidFill>
                          <a:latin typeface="Arial"/>
                        </a:rPr>
                        <a:t>Concentration (mol/dm³)</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300" b="1">
                          <a:solidFill>
                            <a:srgbClr val="000000"/>
                          </a:solidFill>
                          <a:latin typeface="Arial"/>
                        </a:rPr>
                        <a:t>Starting mass (g)</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300" b="1">
                          <a:solidFill>
                            <a:srgbClr val="000000"/>
                          </a:solidFill>
                          <a:latin typeface="Arial"/>
                        </a:rPr>
                        <a:t>Final mass (g)</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300" b="1">
                          <a:solidFill>
                            <a:srgbClr val="000000"/>
                          </a:solidFill>
                          <a:latin typeface="Arial"/>
                        </a:rPr>
                        <a:t>Change in mass (g)</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300" b="1">
                          <a:solidFill>
                            <a:srgbClr val="000000"/>
                          </a:solidFill>
                          <a:latin typeface="Arial"/>
                        </a:rPr>
                        <a:t>% change in mass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84048">
                <a:tc>
                  <a:txBody>
                    <a:bodyPr/>
                    <a:lstStyle/>
                    <a:p>
                      <a:pPr algn="ctr"/>
                      <a:r>
                        <a:rPr sz="1400" b="0">
                          <a:solidFill>
                            <a:srgbClr val="000000"/>
                          </a:solidFill>
                          <a:latin typeface="Arial"/>
                        </a:rPr>
                        <a:t>0.0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2.00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2.28</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+0.28</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200" b="0">
                          <a:solidFill>
                            <a:srgbClr val="5A5A5A"/>
                          </a:solidFill>
                          <a:latin typeface="Arial"/>
                        </a:rPr>
                        <a:t>(a)</a:t>
                      </a:r>
                    </a:p>
                  </a:txBody>
                  <a:tcPr marL="54864" marR="54864" marT="18288" marB="18288" anchor="t">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84048">
                <a:tc>
                  <a:txBody>
                    <a:bodyPr/>
                    <a:lstStyle/>
                    <a:p>
                      <a:pPr algn="ctr"/>
                      <a:r>
                        <a:rPr sz="1400" b="0">
                          <a:solidFill>
                            <a:srgbClr val="000000"/>
                          </a:solidFill>
                          <a:latin typeface="Arial"/>
                        </a:rPr>
                        <a:t>0.3</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2.50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2.50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0.00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84048">
                <a:tc>
                  <a:txBody>
                    <a:bodyPr/>
                    <a:lstStyle/>
                    <a:p>
                      <a:pPr algn="ctr"/>
                      <a:r>
                        <a:rPr sz="1400" b="0">
                          <a:solidFill>
                            <a:srgbClr val="000000"/>
                          </a:solidFill>
                          <a:latin typeface="Arial"/>
                        </a:rPr>
                        <a:t>0.5</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2.40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2.16</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200" b="0">
                          <a:solidFill>
                            <a:srgbClr val="5A5A5A"/>
                          </a:solidFill>
                          <a:latin typeface="Arial"/>
                        </a:rPr>
                        <a:t>(b)</a:t>
                      </a:r>
                    </a:p>
                  </a:txBody>
                  <a:tcPr marL="54864" marR="54864" marT="18288" marB="18288" anchor="t">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−10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84048">
                <a:tc>
                  <a:txBody>
                    <a:bodyPr/>
                    <a:lstStyle/>
                    <a:p>
                      <a:pPr algn="ctr"/>
                      <a:r>
                        <a:rPr sz="1400" b="0">
                          <a:solidFill>
                            <a:srgbClr val="000000"/>
                          </a:solidFill>
                          <a:latin typeface="Arial"/>
                        </a:rPr>
                        <a:t>0.8</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2.00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1.64</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−0.36</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200" b="0">
                          <a:solidFill>
                            <a:srgbClr val="5A5A5A"/>
                          </a:solidFill>
                          <a:latin typeface="Arial"/>
                        </a:rPr>
                        <a:t>(c)</a:t>
                      </a:r>
                    </a:p>
                  </a:txBody>
                  <a:tcPr marL="54864" marR="54864" marT="18288" marB="18288" anchor="t">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15" name="TextBox 14"/>
          <p:cNvSpPr txBox="1"/>
          <p:nvPr/>
        </p:nvSpPr>
        <p:spPr>
          <a:xfrm>
            <a:off x="685800" y="4719502"/>
            <a:ext cx="6675120" cy="26860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Calculate the percentage change in mass at 0.0 mol/dm³.  [2]</a:t>
            </a:r>
          </a:p>
        </p:txBody>
      </p:sp>
      <p:sp>
        <p:nvSpPr>
          <p:cNvPr id="16" name="Rectangle 15"/>
          <p:cNvSpPr/>
          <p:nvPr/>
        </p:nvSpPr>
        <p:spPr>
          <a:xfrm>
            <a:off x="4251960" y="5640900"/>
            <a:ext cx="2756698" cy="10972"/>
          </a:xfrm>
          <a:prstGeom prst="rect">
            <a:avLst/>
          </a:prstGeom>
          <a:solidFill>
            <a:srgbClr val="000000"/>
          </a:solidFill>
          <a:ln>
            <a:noFill/>
          </a:ln>
          <a:effectLst/>
        </p:spPr>
        <p:txBody>
          <a:bodyPr rtlCol="0" anchor="ctr"/>
          <a:lstStyle/>
          <a:p>
            <a:pPr algn="ctr"/>
          </a:p>
        </p:txBody>
      </p:sp>
      <p:sp>
        <p:nvSpPr>
          <p:cNvPr id="17" name="TextBox 16"/>
          <p:cNvSpPr txBox="1"/>
          <p:nvPr/>
        </p:nvSpPr>
        <p:spPr>
          <a:xfrm>
            <a:off x="7100098" y="5394012"/>
            <a:ext cx="260821"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t>
            </a:r>
          </a:p>
        </p:txBody>
      </p:sp>
      <p:sp>
        <p:nvSpPr>
          <p:cNvPr id="18" name="TextBox 17"/>
          <p:cNvSpPr txBox="1"/>
          <p:nvPr/>
        </p:nvSpPr>
        <p:spPr>
          <a:xfrm>
            <a:off x="685800" y="5867269"/>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Calculate the change in mass at 0.5 mol/dm³.  [1]</a:t>
            </a:r>
          </a:p>
        </p:txBody>
      </p:sp>
      <p:sp>
        <p:nvSpPr>
          <p:cNvPr id="19" name="Rectangle 18"/>
          <p:cNvSpPr/>
          <p:nvPr/>
        </p:nvSpPr>
        <p:spPr>
          <a:xfrm>
            <a:off x="5431780" y="6114157"/>
            <a:ext cx="1640309" cy="10972"/>
          </a:xfrm>
          <a:prstGeom prst="rect">
            <a:avLst/>
          </a:prstGeom>
          <a:solidFill>
            <a:srgbClr val="000000"/>
          </a:solidFill>
          <a:ln>
            <a:noFill/>
          </a:ln>
          <a:effectLst/>
        </p:spPr>
        <p:txBody>
          <a:bodyPr rtlCol="0" anchor="ctr"/>
          <a:lstStyle/>
          <a:p>
            <a:pPr algn="ctr"/>
          </a:p>
        </p:txBody>
      </p:sp>
      <p:sp>
        <p:nvSpPr>
          <p:cNvPr id="20" name="TextBox 19"/>
          <p:cNvSpPr txBox="1"/>
          <p:nvPr/>
        </p:nvSpPr>
        <p:spPr>
          <a:xfrm>
            <a:off x="7163529" y="5867269"/>
            <a:ext cx="19739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g</a:t>
            </a:r>
          </a:p>
        </p:txBody>
      </p:sp>
      <p:sp>
        <p:nvSpPr>
          <p:cNvPr id="21" name="TextBox 20"/>
          <p:cNvSpPr txBox="1"/>
          <p:nvPr/>
        </p:nvSpPr>
        <p:spPr>
          <a:xfrm>
            <a:off x="685800" y="6340527"/>
            <a:ext cx="6675120" cy="26860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(c) Calculate the percentage change in mass at 0.8 mol/dm³.  [2]</a:t>
            </a:r>
          </a:p>
        </p:txBody>
      </p:sp>
      <p:sp>
        <p:nvSpPr>
          <p:cNvPr id="22" name="Rectangle 21"/>
          <p:cNvSpPr/>
          <p:nvPr/>
        </p:nvSpPr>
        <p:spPr>
          <a:xfrm>
            <a:off x="4251960" y="7261925"/>
            <a:ext cx="2756698" cy="10972"/>
          </a:xfrm>
          <a:prstGeom prst="rect">
            <a:avLst/>
          </a:prstGeom>
          <a:solidFill>
            <a:srgbClr val="000000"/>
          </a:solidFill>
          <a:ln>
            <a:noFill/>
          </a:ln>
          <a:effectLst/>
        </p:spPr>
        <p:txBody>
          <a:bodyPr rtlCol="0" anchor="ctr"/>
          <a:lstStyle/>
          <a:p>
            <a:pPr algn="ctr"/>
          </a:p>
        </p:txBody>
      </p:sp>
      <p:sp>
        <p:nvSpPr>
          <p:cNvPr id="23" name="TextBox 22"/>
          <p:cNvSpPr txBox="1"/>
          <p:nvPr/>
        </p:nvSpPr>
        <p:spPr>
          <a:xfrm>
            <a:off x="7100098" y="7015037"/>
            <a:ext cx="260821"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t>
            </a:r>
          </a:p>
        </p:txBody>
      </p:sp>
      <p:sp>
        <p:nvSpPr>
          <p:cNvPr id="24" name="TextBox 23"/>
          <p:cNvSpPr txBox="1"/>
          <p:nvPr/>
        </p:nvSpPr>
        <p:spPr>
          <a:xfrm>
            <a:off x="685800" y="7488294"/>
            <a:ext cx="6675120" cy="26860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(d) At which concentration was there no net movement of water?  [1]</a:t>
            </a:r>
          </a:p>
        </p:txBody>
      </p:sp>
      <p:sp>
        <p:nvSpPr>
          <p:cNvPr id="25" name="Rectangle 24"/>
          <p:cNvSpPr/>
          <p:nvPr/>
        </p:nvSpPr>
        <p:spPr>
          <a:xfrm>
            <a:off x="4251960" y="8093555"/>
            <a:ext cx="2238092" cy="10972"/>
          </a:xfrm>
          <a:prstGeom prst="rect">
            <a:avLst/>
          </a:prstGeom>
          <a:solidFill>
            <a:srgbClr val="000000"/>
          </a:solidFill>
          <a:ln>
            <a:noFill/>
          </a:ln>
          <a:effectLst/>
        </p:spPr>
        <p:txBody>
          <a:bodyPr rtlCol="0" anchor="ctr"/>
          <a:lstStyle/>
          <a:p>
            <a:pPr algn="ctr"/>
          </a:p>
        </p:txBody>
      </p:sp>
      <p:sp>
        <p:nvSpPr>
          <p:cNvPr id="26" name="TextBox 25"/>
          <p:cNvSpPr txBox="1"/>
          <p:nvPr/>
        </p:nvSpPr>
        <p:spPr>
          <a:xfrm>
            <a:off x="6581492" y="7846667"/>
            <a:ext cx="779427"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mol/dm³</a:t>
            </a:r>
          </a:p>
        </p:txBody>
      </p:sp>
      <p:sp>
        <p:nvSpPr>
          <p:cNvPr id="27" name="Rectangle 26"/>
          <p:cNvSpPr/>
          <p:nvPr/>
        </p:nvSpPr>
        <p:spPr>
          <a:xfrm>
            <a:off x="7744968" y="1143000"/>
            <a:ext cx="6949440" cy="4727448"/>
          </a:xfrm>
          <a:prstGeom prst="rect">
            <a:avLst/>
          </a:prstGeom>
          <a:solidFill>
            <a:srgbClr val="FFFFFF"/>
          </a:solidFill>
          <a:ln w="9525">
            <a:solidFill>
              <a:srgbClr val="000000"/>
            </a:solidFill>
          </a:ln>
          <a:effectLst/>
        </p:spPr>
        <p:txBody>
          <a:bodyPr rtlCol="0" anchor="ctr"/>
          <a:lstStyle/>
          <a:p>
            <a:pPr algn="ctr"/>
          </a:p>
        </p:txBody>
      </p:sp>
      <p:sp>
        <p:nvSpPr>
          <p:cNvPr id="28" name="TextBox 27"/>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The potato practical</a:t>
            </a:r>
          </a:p>
        </p:txBody>
      </p:sp>
      <p:sp>
        <p:nvSpPr>
          <p:cNvPr id="29" name="TextBox 28"/>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[7]</a:t>
            </a:r>
          </a:p>
        </p:txBody>
      </p:sp>
      <p:sp>
        <p:nvSpPr>
          <p:cNvPr id="30" name="TextBox 29"/>
          <p:cNvSpPr txBox="1"/>
          <p:nvPr/>
        </p:nvSpPr>
        <p:spPr>
          <a:xfrm>
            <a:off x="12089560" y="1284732"/>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8 and 9</a:t>
            </a:r>
          </a:p>
        </p:txBody>
      </p:sp>
      <p:sp>
        <p:nvSpPr>
          <p:cNvPr id="31" name="TextBox 30"/>
          <p:cNvSpPr txBox="1"/>
          <p:nvPr/>
        </p:nvSpPr>
        <p:spPr>
          <a:xfrm>
            <a:off x="7882128"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The steps of the method are mixed up. Write the letters in the right order.</a:t>
            </a:r>
          </a:p>
        </p:txBody>
      </p:sp>
      <p:sp>
        <p:nvSpPr>
          <p:cNvPr id="32" name="TextBox 31"/>
          <p:cNvSpPr txBox="1"/>
          <p:nvPr/>
        </p:nvSpPr>
        <p:spPr>
          <a:xfrm>
            <a:off x="7973568" y="1887092"/>
            <a:ext cx="365760" cy="208025"/>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P</a:t>
            </a:r>
          </a:p>
        </p:txBody>
      </p:sp>
      <p:sp>
        <p:nvSpPr>
          <p:cNvPr id="33" name="TextBox 32"/>
          <p:cNvSpPr txBox="1"/>
          <p:nvPr/>
        </p:nvSpPr>
        <p:spPr>
          <a:xfrm>
            <a:off x="8293608" y="1887092"/>
            <a:ext cx="626364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Leave the cylinders in the solutions overnight.</a:t>
            </a:r>
          </a:p>
        </p:txBody>
      </p:sp>
      <p:sp>
        <p:nvSpPr>
          <p:cNvPr id="34" name="TextBox 33"/>
          <p:cNvSpPr txBox="1"/>
          <p:nvPr/>
        </p:nvSpPr>
        <p:spPr>
          <a:xfrm>
            <a:off x="7973568" y="2195702"/>
            <a:ext cx="365760" cy="208025"/>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Q</a:t>
            </a:r>
          </a:p>
        </p:txBody>
      </p:sp>
      <p:sp>
        <p:nvSpPr>
          <p:cNvPr id="35" name="TextBox 34"/>
          <p:cNvSpPr txBox="1"/>
          <p:nvPr/>
        </p:nvSpPr>
        <p:spPr>
          <a:xfrm>
            <a:off x="8293608" y="2195702"/>
            <a:ext cx="626364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Blot each cylinder and find its starting mass.</a:t>
            </a:r>
          </a:p>
        </p:txBody>
      </p:sp>
      <p:sp>
        <p:nvSpPr>
          <p:cNvPr id="36" name="TextBox 35"/>
          <p:cNvSpPr txBox="1"/>
          <p:nvPr/>
        </p:nvSpPr>
        <p:spPr>
          <a:xfrm>
            <a:off x="7973568" y="2504312"/>
            <a:ext cx="365760" cy="208025"/>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R</a:t>
            </a:r>
          </a:p>
        </p:txBody>
      </p:sp>
      <p:sp>
        <p:nvSpPr>
          <p:cNvPr id="37" name="TextBox 36"/>
          <p:cNvSpPr txBox="1"/>
          <p:nvPr/>
        </p:nvSpPr>
        <p:spPr>
          <a:xfrm>
            <a:off x="8293608" y="2504312"/>
            <a:ext cx="626364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Cut cylinders with a cork borer and trim them to the same length.</a:t>
            </a:r>
          </a:p>
        </p:txBody>
      </p:sp>
      <p:sp>
        <p:nvSpPr>
          <p:cNvPr id="38" name="TextBox 37"/>
          <p:cNvSpPr txBox="1"/>
          <p:nvPr/>
        </p:nvSpPr>
        <p:spPr>
          <a:xfrm>
            <a:off x="7973568" y="2812923"/>
            <a:ext cx="365760" cy="208025"/>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S</a:t>
            </a:r>
          </a:p>
        </p:txBody>
      </p:sp>
      <p:sp>
        <p:nvSpPr>
          <p:cNvPr id="39" name="TextBox 38"/>
          <p:cNvSpPr txBox="1"/>
          <p:nvPr/>
        </p:nvSpPr>
        <p:spPr>
          <a:xfrm>
            <a:off x="8293608" y="2812923"/>
            <a:ext cx="626364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Blot each cylinder again and find its final mass.</a:t>
            </a:r>
          </a:p>
        </p:txBody>
      </p:sp>
      <p:sp>
        <p:nvSpPr>
          <p:cNvPr id="40" name="TextBox 39"/>
          <p:cNvSpPr txBox="1"/>
          <p:nvPr/>
        </p:nvSpPr>
        <p:spPr>
          <a:xfrm>
            <a:off x="7973568" y="3121532"/>
            <a:ext cx="365760" cy="208025"/>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T</a:t>
            </a:r>
          </a:p>
        </p:txBody>
      </p:sp>
      <p:sp>
        <p:nvSpPr>
          <p:cNvPr id="41" name="TextBox 40"/>
          <p:cNvSpPr txBox="1"/>
          <p:nvPr/>
        </p:nvSpPr>
        <p:spPr>
          <a:xfrm>
            <a:off x="8293608" y="3121532"/>
            <a:ext cx="626364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Put each cylinder into a tube of sugar solution.</a:t>
            </a:r>
          </a:p>
        </p:txBody>
      </p:sp>
      <p:sp>
        <p:nvSpPr>
          <p:cNvPr id="42" name="TextBox 41"/>
          <p:cNvSpPr txBox="1"/>
          <p:nvPr/>
        </p:nvSpPr>
        <p:spPr>
          <a:xfrm>
            <a:off x="7973568" y="3558159"/>
            <a:ext cx="566928" cy="457200"/>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First</a:t>
            </a:r>
          </a:p>
        </p:txBody>
      </p:sp>
      <p:sp>
        <p:nvSpPr>
          <p:cNvPr id="43" name="Rectangle 42"/>
          <p:cNvSpPr/>
          <p:nvPr/>
        </p:nvSpPr>
        <p:spPr>
          <a:xfrm>
            <a:off x="8595360" y="3558159"/>
            <a:ext cx="548640" cy="457200"/>
          </a:xfrm>
          <a:prstGeom prst="rect">
            <a:avLst/>
          </a:prstGeom>
          <a:solidFill>
            <a:srgbClr val="FFFFFF"/>
          </a:solidFill>
          <a:ln w="15875">
            <a:solidFill>
              <a:srgbClr val="000000"/>
            </a:solidFill>
          </a:ln>
          <a:effectLst/>
        </p:spPr>
        <p:txBody>
          <a:bodyPr rtlCol="0" anchor="ctr"/>
          <a:lstStyle/>
          <a:p>
            <a:pPr algn="ctr"/>
          </a:p>
        </p:txBody>
      </p:sp>
      <p:sp>
        <p:nvSpPr>
          <p:cNvPr id="44" name="TextBox 43"/>
          <p:cNvSpPr txBox="1"/>
          <p:nvPr/>
        </p:nvSpPr>
        <p:spPr>
          <a:xfrm>
            <a:off x="9144000" y="3512439"/>
            <a:ext cx="438912" cy="457200"/>
          </a:xfrm>
          <a:prstGeom prst="rect">
            <a:avLst/>
          </a:prstGeom>
          <a:noFill/>
        </p:spPr>
        <p:txBody>
          <a:bodyPr wrap="square" lIns="0" rIns="0" tIns="0" bIns="0" anchor="ctr">
            <a:spAutoFit/>
          </a:bodyPr>
          <a:lstStyle/>
          <a:p>
            <a:pPr algn="ctr">
              <a:spcAft>
                <a:spcPts val="0"/>
              </a:spcAft>
            </a:pPr>
            <a:r>
              <a:rPr sz="1800" b="1">
                <a:solidFill>
                  <a:srgbClr val="000000"/>
                </a:solidFill>
                <a:latin typeface="Arial"/>
              </a:rPr>
              <a:t>→</a:t>
            </a:r>
          </a:p>
        </p:txBody>
      </p:sp>
      <p:sp>
        <p:nvSpPr>
          <p:cNvPr id="45" name="Rectangle 44"/>
          <p:cNvSpPr/>
          <p:nvPr/>
        </p:nvSpPr>
        <p:spPr>
          <a:xfrm>
            <a:off x="9582912" y="3558159"/>
            <a:ext cx="548640" cy="457200"/>
          </a:xfrm>
          <a:prstGeom prst="rect">
            <a:avLst/>
          </a:prstGeom>
          <a:solidFill>
            <a:srgbClr val="FFFFFF"/>
          </a:solidFill>
          <a:ln w="15875">
            <a:solidFill>
              <a:srgbClr val="000000"/>
            </a:solidFill>
          </a:ln>
          <a:effectLst/>
        </p:spPr>
        <p:txBody>
          <a:bodyPr rtlCol="0" anchor="ctr"/>
          <a:lstStyle/>
          <a:p>
            <a:pPr algn="ctr"/>
          </a:p>
        </p:txBody>
      </p:sp>
      <p:sp>
        <p:nvSpPr>
          <p:cNvPr id="46" name="TextBox 45"/>
          <p:cNvSpPr txBox="1"/>
          <p:nvPr/>
        </p:nvSpPr>
        <p:spPr>
          <a:xfrm>
            <a:off x="10131552" y="3512439"/>
            <a:ext cx="438912" cy="457200"/>
          </a:xfrm>
          <a:prstGeom prst="rect">
            <a:avLst/>
          </a:prstGeom>
          <a:noFill/>
        </p:spPr>
        <p:txBody>
          <a:bodyPr wrap="square" lIns="0" rIns="0" tIns="0" bIns="0" anchor="ctr">
            <a:spAutoFit/>
          </a:bodyPr>
          <a:lstStyle/>
          <a:p>
            <a:pPr algn="ctr">
              <a:spcAft>
                <a:spcPts val="0"/>
              </a:spcAft>
            </a:pPr>
            <a:r>
              <a:rPr sz="1800" b="1">
                <a:solidFill>
                  <a:srgbClr val="000000"/>
                </a:solidFill>
                <a:latin typeface="Arial"/>
              </a:rPr>
              <a:t>→</a:t>
            </a:r>
          </a:p>
        </p:txBody>
      </p:sp>
      <p:sp>
        <p:nvSpPr>
          <p:cNvPr id="47" name="Rectangle 46"/>
          <p:cNvSpPr/>
          <p:nvPr/>
        </p:nvSpPr>
        <p:spPr>
          <a:xfrm>
            <a:off x="10570464" y="3558159"/>
            <a:ext cx="548640" cy="457200"/>
          </a:xfrm>
          <a:prstGeom prst="rect">
            <a:avLst/>
          </a:prstGeom>
          <a:solidFill>
            <a:srgbClr val="FFFFFF"/>
          </a:solidFill>
          <a:ln w="15875">
            <a:solidFill>
              <a:srgbClr val="000000"/>
            </a:solidFill>
          </a:ln>
          <a:effectLst/>
        </p:spPr>
        <p:txBody>
          <a:bodyPr rtlCol="0" anchor="ctr"/>
          <a:lstStyle/>
          <a:p>
            <a:pPr algn="ctr"/>
          </a:p>
        </p:txBody>
      </p:sp>
      <p:sp>
        <p:nvSpPr>
          <p:cNvPr id="48" name="TextBox 47"/>
          <p:cNvSpPr txBox="1"/>
          <p:nvPr/>
        </p:nvSpPr>
        <p:spPr>
          <a:xfrm>
            <a:off x="11119104" y="3512439"/>
            <a:ext cx="438912" cy="457200"/>
          </a:xfrm>
          <a:prstGeom prst="rect">
            <a:avLst/>
          </a:prstGeom>
          <a:noFill/>
        </p:spPr>
        <p:txBody>
          <a:bodyPr wrap="square" lIns="0" rIns="0" tIns="0" bIns="0" anchor="ctr">
            <a:spAutoFit/>
          </a:bodyPr>
          <a:lstStyle/>
          <a:p>
            <a:pPr algn="ctr">
              <a:spcAft>
                <a:spcPts val="0"/>
              </a:spcAft>
            </a:pPr>
            <a:r>
              <a:rPr sz="1800" b="1">
                <a:solidFill>
                  <a:srgbClr val="000000"/>
                </a:solidFill>
                <a:latin typeface="Arial"/>
              </a:rPr>
              <a:t>→</a:t>
            </a:r>
          </a:p>
        </p:txBody>
      </p:sp>
      <p:sp>
        <p:nvSpPr>
          <p:cNvPr id="49" name="Rectangle 48"/>
          <p:cNvSpPr/>
          <p:nvPr/>
        </p:nvSpPr>
        <p:spPr>
          <a:xfrm>
            <a:off x="11558016" y="3558159"/>
            <a:ext cx="548640" cy="457200"/>
          </a:xfrm>
          <a:prstGeom prst="rect">
            <a:avLst/>
          </a:prstGeom>
          <a:solidFill>
            <a:srgbClr val="FFFFFF"/>
          </a:solidFill>
          <a:ln w="15875">
            <a:solidFill>
              <a:srgbClr val="000000"/>
            </a:solidFill>
          </a:ln>
          <a:effectLst/>
        </p:spPr>
        <p:txBody>
          <a:bodyPr rtlCol="0" anchor="ctr"/>
          <a:lstStyle/>
          <a:p>
            <a:pPr algn="ctr"/>
          </a:p>
        </p:txBody>
      </p:sp>
      <p:sp>
        <p:nvSpPr>
          <p:cNvPr id="50" name="TextBox 49"/>
          <p:cNvSpPr txBox="1"/>
          <p:nvPr/>
        </p:nvSpPr>
        <p:spPr>
          <a:xfrm>
            <a:off x="12106656" y="3512439"/>
            <a:ext cx="438912" cy="457200"/>
          </a:xfrm>
          <a:prstGeom prst="rect">
            <a:avLst/>
          </a:prstGeom>
          <a:noFill/>
        </p:spPr>
        <p:txBody>
          <a:bodyPr wrap="square" lIns="0" rIns="0" tIns="0" bIns="0" anchor="ctr">
            <a:spAutoFit/>
          </a:bodyPr>
          <a:lstStyle/>
          <a:p>
            <a:pPr algn="ctr">
              <a:spcAft>
                <a:spcPts val="0"/>
              </a:spcAft>
            </a:pPr>
            <a:r>
              <a:rPr sz="1800" b="1">
                <a:solidFill>
                  <a:srgbClr val="000000"/>
                </a:solidFill>
                <a:latin typeface="Arial"/>
              </a:rPr>
              <a:t>→</a:t>
            </a:r>
          </a:p>
        </p:txBody>
      </p:sp>
      <p:sp>
        <p:nvSpPr>
          <p:cNvPr id="51" name="Rectangle 50"/>
          <p:cNvSpPr/>
          <p:nvPr/>
        </p:nvSpPr>
        <p:spPr>
          <a:xfrm>
            <a:off x="12545568" y="3558159"/>
            <a:ext cx="548640" cy="457200"/>
          </a:xfrm>
          <a:prstGeom prst="rect">
            <a:avLst/>
          </a:prstGeom>
          <a:solidFill>
            <a:srgbClr val="FFFFFF"/>
          </a:solidFill>
          <a:ln w="15875">
            <a:solidFill>
              <a:srgbClr val="000000"/>
            </a:solidFill>
          </a:ln>
          <a:effectLst/>
        </p:spPr>
        <p:txBody>
          <a:bodyPr rtlCol="0" anchor="ctr"/>
          <a:lstStyle/>
          <a:p>
            <a:pPr algn="ctr"/>
          </a:p>
        </p:txBody>
      </p:sp>
      <p:sp>
        <p:nvSpPr>
          <p:cNvPr id="52" name="TextBox 51"/>
          <p:cNvSpPr txBox="1"/>
          <p:nvPr/>
        </p:nvSpPr>
        <p:spPr>
          <a:xfrm>
            <a:off x="13203936" y="3558159"/>
            <a:ext cx="1463040" cy="457200"/>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Last</a:t>
            </a:r>
            <a:r>
              <a:rPr sz="1400" b="0">
                <a:solidFill>
                  <a:srgbClr val="5A5A5A"/>
                </a:solidFill>
                <a:latin typeface="Arial"/>
              </a:rPr>
              <a:t>     [4]</a:t>
            </a:r>
          </a:p>
        </p:txBody>
      </p:sp>
      <p:sp>
        <p:nvSpPr>
          <p:cNvPr id="53" name="TextBox 52"/>
          <p:cNvSpPr txBox="1"/>
          <p:nvPr/>
        </p:nvSpPr>
        <p:spPr>
          <a:xfrm>
            <a:off x="7882128" y="4111271"/>
            <a:ext cx="6675120" cy="26860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Name the independent variable.  [1]</a:t>
            </a:r>
          </a:p>
        </p:txBody>
      </p:sp>
      <p:sp>
        <p:nvSpPr>
          <p:cNvPr id="54" name="Rectangle 53"/>
          <p:cNvSpPr/>
          <p:nvPr/>
        </p:nvSpPr>
        <p:spPr>
          <a:xfrm>
            <a:off x="7882128" y="4663340"/>
            <a:ext cx="6675120" cy="10972"/>
          </a:xfrm>
          <a:prstGeom prst="rect">
            <a:avLst/>
          </a:prstGeom>
          <a:solidFill>
            <a:srgbClr val="000000"/>
          </a:solidFill>
          <a:ln>
            <a:noFill/>
          </a:ln>
          <a:effectLst/>
        </p:spPr>
        <p:txBody>
          <a:bodyPr rtlCol="0" anchor="ctr"/>
          <a:lstStyle/>
          <a:p>
            <a:pPr algn="ctr"/>
          </a:p>
        </p:txBody>
      </p:sp>
      <p:sp>
        <p:nvSpPr>
          <p:cNvPr id="55" name="TextBox 54"/>
          <p:cNvSpPr txBox="1"/>
          <p:nvPr/>
        </p:nvSpPr>
        <p:spPr>
          <a:xfrm>
            <a:off x="7882128" y="4795829"/>
            <a:ext cx="6675120" cy="26860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(c) Give </a:t>
            </a:r>
            <a:r>
              <a:rPr sz="1500" b="1">
                <a:solidFill>
                  <a:srgbClr val="000000"/>
                </a:solidFill>
                <a:latin typeface="Arial"/>
              </a:rPr>
              <a:t>two</a:t>
            </a:r>
            <a:r>
              <a:rPr sz="1500" b="0">
                <a:solidFill>
                  <a:srgbClr val="000000"/>
                </a:solidFill>
                <a:latin typeface="Arial"/>
              </a:rPr>
              <a:t> control variables.  [2]</a:t>
            </a:r>
          </a:p>
        </p:txBody>
      </p:sp>
      <p:sp>
        <p:nvSpPr>
          <p:cNvPr id="56" name="TextBox 55"/>
          <p:cNvSpPr txBox="1"/>
          <p:nvPr/>
        </p:nvSpPr>
        <p:spPr>
          <a:xfrm>
            <a:off x="8156448" y="5101010"/>
            <a:ext cx="27432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1</a:t>
            </a:r>
          </a:p>
        </p:txBody>
      </p:sp>
      <p:sp>
        <p:nvSpPr>
          <p:cNvPr id="57" name="Rectangle 56"/>
          <p:cNvSpPr/>
          <p:nvPr/>
        </p:nvSpPr>
        <p:spPr>
          <a:xfrm>
            <a:off x="8430768" y="5347898"/>
            <a:ext cx="6126480" cy="10972"/>
          </a:xfrm>
          <a:prstGeom prst="rect">
            <a:avLst/>
          </a:prstGeom>
          <a:solidFill>
            <a:srgbClr val="000000"/>
          </a:solidFill>
          <a:ln>
            <a:noFill/>
          </a:ln>
          <a:effectLst/>
        </p:spPr>
        <p:txBody>
          <a:bodyPr rtlCol="0" anchor="ctr"/>
          <a:lstStyle/>
          <a:p>
            <a:pPr algn="ctr"/>
          </a:p>
        </p:txBody>
      </p:sp>
      <p:sp>
        <p:nvSpPr>
          <p:cNvPr id="58" name="TextBox 57"/>
          <p:cNvSpPr txBox="1"/>
          <p:nvPr/>
        </p:nvSpPr>
        <p:spPr>
          <a:xfrm>
            <a:off x="8156448" y="5485058"/>
            <a:ext cx="27432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2</a:t>
            </a:r>
          </a:p>
        </p:txBody>
      </p:sp>
      <p:sp>
        <p:nvSpPr>
          <p:cNvPr id="59" name="Rectangle 58"/>
          <p:cNvSpPr/>
          <p:nvPr/>
        </p:nvSpPr>
        <p:spPr>
          <a:xfrm>
            <a:off x="8430768" y="5731946"/>
            <a:ext cx="6126480" cy="10972"/>
          </a:xfrm>
          <a:prstGeom prst="rect">
            <a:avLst/>
          </a:prstGeom>
          <a:solidFill>
            <a:srgbClr val="000000"/>
          </a:solidFill>
          <a:ln>
            <a:noFill/>
          </a:ln>
          <a:effectLst/>
        </p:spPr>
        <p:txBody>
          <a:bodyPr rtlCol="0" anchor="ctr"/>
          <a:lstStyle/>
          <a:p>
            <a:pPr algn="ctr"/>
          </a:p>
        </p:txBody>
      </p:sp>
      <p:sp>
        <p:nvSpPr>
          <p:cNvPr id="60" name="Rectangle 59"/>
          <p:cNvSpPr/>
          <p:nvPr/>
        </p:nvSpPr>
        <p:spPr>
          <a:xfrm>
            <a:off x="7744968" y="5989320"/>
            <a:ext cx="6949440" cy="2331720"/>
          </a:xfrm>
          <a:prstGeom prst="rect">
            <a:avLst/>
          </a:prstGeom>
          <a:solidFill>
            <a:srgbClr val="FFFFFF"/>
          </a:solidFill>
          <a:ln w="9525">
            <a:solidFill>
              <a:srgbClr val="000000"/>
            </a:solidFill>
          </a:ln>
          <a:effectLst/>
        </p:spPr>
        <p:txBody>
          <a:bodyPr rtlCol="0" anchor="ctr"/>
          <a:lstStyle/>
          <a:p>
            <a:pPr algn="ctr"/>
          </a:p>
        </p:txBody>
      </p:sp>
      <p:sp>
        <p:nvSpPr>
          <p:cNvPr id="61" name="TextBox 60"/>
          <p:cNvSpPr txBox="1"/>
          <p:nvPr/>
        </p:nvSpPr>
        <p:spPr>
          <a:xfrm>
            <a:off x="7854696" y="606247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F. Explain</a:t>
            </a:r>
          </a:p>
        </p:txBody>
      </p:sp>
      <p:sp>
        <p:nvSpPr>
          <p:cNvPr id="62" name="TextBox 61"/>
          <p:cNvSpPr txBox="1"/>
          <p:nvPr/>
        </p:nvSpPr>
        <p:spPr>
          <a:xfrm>
            <a:off x="13597128" y="6080759"/>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[3]</a:t>
            </a:r>
          </a:p>
        </p:txBody>
      </p:sp>
      <p:sp>
        <p:nvSpPr>
          <p:cNvPr id="63" name="TextBox 62"/>
          <p:cNvSpPr txBox="1"/>
          <p:nvPr/>
        </p:nvSpPr>
        <p:spPr>
          <a:xfrm>
            <a:off x="12589480" y="6131052"/>
            <a:ext cx="152320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6</a:t>
            </a:r>
          </a:p>
        </p:txBody>
      </p:sp>
      <p:sp>
        <p:nvSpPr>
          <p:cNvPr id="64" name="TextBox 63"/>
          <p:cNvSpPr txBox="1"/>
          <p:nvPr/>
        </p:nvSpPr>
        <p:spPr>
          <a:xfrm>
            <a:off x="7882128" y="6419088"/>
            <a:ext cx="6675120" cy="26860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red blood cell is put in pure water. Explain what happens to it.  [3]</a:t>
            </a:r>
          </a:p>
        </p:txBody>
      </p:sp>
      <p:sp>
        <p:nvSpPr>
          <p:cNvPr id="65" name="Rectangle 64"/>
          <p:cNvSpPr/>
          <p:nvPr/>
        </p:nvSpPr>
        <p:spPr>
          <a:xfrm>
            <a:off x="7882128" y="6991467"/>
            <a:ext cx="6675120" cy="10972"/>
          </a:xfrm>
          <a:prstGeom prst="rect">
            <a:avLst/>
          </a:prstGeom>
          <a:solidFill>
            <a:srgbClr val="000000"/>
          </a:solidFill>
          <a:ln>
            <a:noFill/>
          </a:ln>
          <a:effectLst/>
        </p:spPr>
        <p:txBody>
          <a:bodyPr rtlCol="0" anchor="ctr"/>
          <a:lstStyle/>
          <a:p>
            <a:pPr algn="ctr"/>
          </a:p>
        </p:txBody>
      </p:sp>
      <p:sp>
        <p:nvSpPr>
          <p:cNvPr id="66" name="Rectangle 65"/>
          <p:cNvSpPr/>
          <p:nvPr/>
        </p:nvSpPr>
        <p:spPr>
          <a:xfrm>
            <a:off x="7882128" y="7375515"/>
            <a:ext cx="6675120" cy="10972"/>
          </a:xfrm>
          <a:prstGeom prst="rect">
            <a:avLst/>
          </a:prstGeom>
          <a:solidFill>
            <a:srgbClr val="000000"/>
          </a:solidFill>
          <a:ln>
            <a:noFill/>
          </a:ln>
          <a:effectLst/>
        </p:spPr>
        <p:txBody>
          <a:bodyPr rtlCol="0" anchor="ctr"/>
          <a:lstStyle/>
          <a:p>
            <a:pPr algn="ctr"/>
          </a:p>
        </p:txBody>
      </p:sp>
      <p:sp>
        <p:nvSpPr>
          <p:cNvPr id="67" name="Rectangle 66"/>
          <p:cNvSpPr/>
          <p:nvPr/>
        </p:nvSpPr>
        <p:spPr>
          <a:xfrm>
            <a:off x="7882128" y="7759563"/>
            <a:ext cx="6675120" cy="10972"/>
          </a:xfrm>
          <a:prstGeom prst="rect">
            <a:avLst/>
          </a:prstGeom>
          <a:solidFill>
            <a:srgbClr val="000000"/>
          </a:solidFill>
          <a:ln>
            <a:noFill/>
          </a:ln>
          <a:effectLst/>
        </p:spPr>
        <p:txBody>
          <a:bodyPr rtlCol="0" anchor="ctr"/>
          <a:lstStyle/>
          <a:p>
            <a:pPr algn="ctr"/>
          </a:p>
        </p:txBody>
      </p:sp>
      <p:sp>
        <p:nvSpPr>
          <p:cNvPr id="68" name="Rectangle 67"/>
          <p:cNvSpPr/>
          <p:nvPr/>
        </p:nvSpPr>
        <p:spPr>
          <a:xfrm>
            <a:off x="7882128" y="8143611"/>
            <a:ext cx="6675120" cy="10972"/>
          </a:xfrm>
          <a:prstGeom prst="rect">
            <a:avLst/>
          </a:prstGeom>
          <a:solidFill>
            <a:srgbClr val="000000"/>
          </a:solidFill>
          <a:ln>
            <a:noFill/>
          </a:ln>
          <a:effectLst/>
        </p:spPr>
        <p:txBody>
          <a:bodyPr rtlCol="0" anchor="ctr"/>
          <a:lstStyle/>
          <a:p>
            <a:pPr algn="ct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L9 Mandatory worksheet answers - page 1</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L9 · Osmosis · sciencegcse.co.uk  ·  free GCSE science resources</a:t>
            </a:r>
          </a:p>
        </p:txBody>
      </p:sp>
      <p:sp>
        <p:nvSpPr>
          <p:cNvPr id="6" name="Rectangle 5"/>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Plant cells in two solutions</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9" name="TextBox 8"/>
          <p:cNvSpPr txBox="1"/>
          <p:nvPr/>
        </p:nvSpPr>
        <p:spPr>
          <a:xfrm>
            <a:off x="685800"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Figure 1 shows the same kind of plant cell in two solutions, X and Y.</a:t>
            </a:r>
          </a:p>
        </p:txBody>
      </p:sp>
      <p:pic>
        <p:nvPicPr>
          <p:cNvPr id="10" name="Picture 9" descr="Figure 1 shows the same kind of plant cell in two solutions, X and Y. (a) Name the parts labelled 1 to 4. [4]."/>
          <p:cNvPicPr>
            <a:picLocks noChangeAspect="1"/>
          </p:cNvPicPr>
          <p:nvPr/>
        </p:nvPicPr>
        <p:blipFill>
          <a:blip r:embed="rId2"/>
          <a:stretch>
            <a:fillRect/>
          </a:stretch>
        </p:blipFill>
        <p:spPr>
          <a:xfrm>
            <a:off x="1005840" y="1905380"/>
            <a:ext cx="6035040" cy="3017520"/>
          </a:xfrm>
          <a:prstGeom prst="rect">
            <a:avLst/>
          </a:prstGeom>
        </p:spPr>
      </p:pic>
      <p:sp>
        <p:nvSpPr>
          <p:cNvPr id="11" name="TextBox 10"/>
          <p:cNvSpPr txBox="1"/>
          <p:nvPr/>
        </p:nvSpPr>
        <p:spPr>
          <a:xfrm>
            <a:off x="685800" y="4950332"/>
            <a:ext cx="6675120" cy="228600"/>
          </a:xfrm>
          <a:prstGeom prst="rect">
            <a:avLst/>
          </a:prstGeom>
          <a:noFill/>
        </p:spPr>
        <p:txBody>
          <a:bodyPr wrap="square" lIns="0" rIns="0" tIns="0" bIns="0" anchor="t">
            <a:spAutoFit/>
          </a:bodyPr>
          <a:lstStyle/>
          <a:p>
            <a:pPr algn="ctr">
              <a:spcAft>
                <a:spcPts val="0"/>
              </a:spcAft>
            </a:pPr>
            <a:r>
              <a:rPr sz="1300" b="0">
                <a:solidFill>
                  <a:srgbClr val="5A5A5A"/>
                </a:solidFill>
                <a:latin typeface="Arial"/>
              </a:rPr>
              <a:t>Figure 1</a:t>
            </a:r>
          </a:p>
        </p:txBody>
      </p:sp>
      <p:sp>
        <p:nvSpPr>
          <p:cNvPr id="12" name="TextBox 11"/>
          <p:cNvSpPr txBox="1"/>
          <p:nvPr/>
        </p:nvSpPr>
        <p:spPr>
          <a:xfrm>
            <a:off x="685800" y="5252084"/>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Name the parts labelled 1 to 4.  [4]</a:t>
            </a:r>
          </a:p>
        </p:txBody>
      </p:sp>
      <p:sp>
        <p:nvSpPr>
          <p:cNvPr id="13" name="TextBox 12"/>
          <p:cNvSpPr txBox="1"/>
          <p:nvPr/>
        </p:nvSpPr>
        <p:spPr>
          <a:xfrm>
            <a:off x="960120" y="5690996"/>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1</a:t>
            </a:r>
          </a:p>
        </p:txBody>
      </p:sp>
      <p:sp>
        <p:nvSpPr>
          <p:cNvPr id="14" name="TextBox 13"/>
          <p:cNvSpPr txBox="1"/>
          <p:nvPr/>
        </p:nvSpPr>
        <p:spPr>
          <a:xfrm>
            <a:off x="1307592" y="5690996"/>
            <a:ext cx="2926080" cy="274320"/>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cell wall (1)</a:t>
            </a:r>
          </a:p>
        </p:txBody>
      </p:sp>
      <p:sp>
        <p:nvSpPr>
          <p:cNvPr id="15" name="TextBox 14"/>
          <p:cNvSpPr txBox="1"/>
          <p:nvPr/>
        </p:nvSpPr>
        <p:spPr>
          <a:xfrm>
            <a:off x="960120" y="6075044"/>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2</a:t>
            </a:r>
          </a:p>
        </p:txBody>
      </p:sp>
      <p:sp>
        <p:nvSpPr>
          <p:cNvPr id="16" name="TextBox 15"/>
          <p:cNvSpPr txBox="1"/>
          <p:nvPr/>
        </p:nvSpPr>
        <p:spPr>
          <a:xfrm>
            <a:off x="1307592" y="6075044"/>
            <a:ext cx="2926080" cy="274320"/>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cell membrane (1)</a:t>
            </a:r>
          </a:p>
        </p:txBody>
      </p:sp>
      <p:sp>
        <p:nvSpPr>
          <p:cNvPr id="17" name="TextBox 16"/>
          <p:cNvSpPr txBox="1"/>
          <p:nvPr/>
        </p:nvSpPr>
        <p:spPr>
          <a:xfrm>
            <a:off x="4297680" y="5690996"/>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3</a:t>
            </a:r>
          </a:p>
        </p:txBody>
      </p:sp>
      <p:sp>
        <p:nvSpPr>
          <p:cNvPr id="18" name="TextBox 17"/>
          <p:cNvSpPr txBox="1"/>
          <p:nvPr/>
        </p:nvSpPr>
        <p:spPr>
          <a:xfrm>
            <a:off x="4645152" y="5690996"/>
            <a:ext cx="2926080" cy="274320"/>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cytoplasm (1)</a:t>
            </a:r>
          </a:p>
        </p:txBody>
      </p:sp>
      <p:sp>
        <p:nvSpPr>
          <p:cNvPr id="19" name="TextBox 18"/>
          <p:cNvSpPr txBox="1"/>
          <p:nvPr/>
        </p:nvSpPr>
        <p:spPr>
          <a:xfrm>
            <a:off x="4297680" y="6075044"/>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4</a:t>
            </a:r>
          </a:p>
        </p:txBody>
      </p:sp>
      <p:sp>
        <p:nvSpPr>
          <p:cNvPr id="20" name="TextBox 19"/>
          <p:cNvSpPr txBox="1"/>
          <p:nvPr/>
        </p:nvSpPr>
        <p:spPr>
          <a:xfrm>
            <a:off x="4645152" y="6075044"/>
            <a:ext cx="2926080" cy="274320"/>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(permanent) vacuole (1)</a:t>
            </a:r>
          </a:p>
        </p:txBody>
      </p:sp>
      <p:sp>
        <p:nvSpPr>
          <p:cNvPr id="21" name="TextBox 20"/>
          <p:cNvSpPr txBox="1"/>
          <p:nvPr/>
        </p:nvSpPr>
        <p:spPr>
          <a:xfrm>
            <a:off x="685800" y="6459092"/>
            <a:ext cx="6675120" cy="1193673"/>
          </a:xfrm>
          <a:prstGeom prst="rect">
            <a:avLst/>
          </a:prstGeom>
          <a:noFill/>
        </p:spPr>
        <p:txBody>
          <a:bodyPr wrap="square" lIns="0" rIns="0" tIns="0" bIns="0" anchor="t">
            <a:spAutoFit/>
          </a:bodyPr>
          <a:lstStyle/>
          <a:p>
            <a:pPr algn="l">
              <a:spcAft>
                <a:spcPts val="400"/>
              </a:spcAft>
            </a:pPr>
            <a:r>
              <a:rPr sz="1300" b="1">
                <a:solidFill>
                  <a:srgbClr val="009900"/>
                </a:solidFill>
                <a:latin typeface="Arial"/>
              </a:rPr>
              <a:t>Allow “vacuole” or “cell sap” for 4. Allow small spelling errors if the word is clear. Do not accept “cell wall” for 2.</a:t>
            </a:r>
          </a:p>
          <a:p>
            <a:pPr algn="l">
              <a:spcAft>
                <a:spcPts val="400"/>
              </a:spcAft>
            </a:pPr>
            <a:r>
              <a:rPr sz="1400" b="1">
                <a:solidFill>
                  <a:srgbClr val="000000"/>
                </a:solidFill>
                <a:latin typeface="Arial"/>
              </a:rPr>
              <a:t>(b)  </a:t>
            </a:r>
            <a:r>
              <a:rPr sz="1400" b="1">
                <a:solidFill>
                  <a:srgbClr val="009900"/>
                </a:solidFill>
                <a:latin typeface="Arial"/>
              </a:rPr>
              <a:t>X (1).</a:t>
            </a:r>
          </a:p>
          <a:p>
            <a:pPr algn="l">
              <a:spcAft>
                <a:spcPts val="400"/>
              </a:spcAft>
            </a:pPr>
            <a:r>
              <a:rPr sz="1400" b="1">
                <a:solidFill>
                  <a:srgbClr val="000000"/>
                </a:solidFill>
                <a:latin typeface="Arial"/>
              </a:rPr>
              <a:t>(c)  </a:t>
            </a:r>
            <a:r>
              <a:rPr sz="1400" b="1">
                <a:solidFill>
                  <a:srgbClr val="009900"/>
                </a:solidFill>
                <a:latin typeface="Arial"/>
              </a:rPr>
              <a:t>Osmosis (1).</a:t>
            </a:r>
          </a:p>
          <a:p>
            <a:pPr algn="l">
              <a:spcAft>
                <a:spcPts val="400"/>
              </a:spcAft>
            </a:pPr>
            <a:r>
              <a:rPr sz="1300" b="1">
                <a:solidFill>
                  <a:srgbClr val="009900"/>
                </a:solidFill>
                <a:latin typeface="Arial"/>
              </a:rPr>
              <a:t>Do not accept “diffusion” on its own; allow “diffusion of water”.</a:t>
            </a:r>
          </a:p>
        </p:txBody>
      </p:sp>
      <p:sp>
        <p:nvSpPr>
          <p:cNvPr id="22" name="Rectangle 21"/>
          <p:cNvSpPr/>
          <p:nvPr/>
        </p:nvSpPr>
        <p:spPr>
          <a:xfrm>
            <a:off x="7744968" y="1143000"/>
            <a:ext cx="6949440" cy="3191256"/>
          </a:xfrm>
          <a:prstGeom prst="rect">
            <a:avLst/>
          </a:prstGeom>
          <a:solidFill>
            <a:srgbClr val="FFFFFF"/>
          </a:solidFill>
          <a:ln w="9525">
            <a:solidFill>
              <a:srgbClr val="000000"/>
            </a:solidFill>
          </a:ln>
          <a:effectLst/>
        </p:spPr>
        <p:txBody>
          <a:bodyPr rtlCol="0" anchor="ctr"/>
          <a:lstStyle/>
          <a:p>
            <a:pPr algn="ctr"/>
          </a:p>
        </p:txBody>
      </p:sp>
      <p:sp>
        <p:nvSpPr>
          <p:cNvPr id="23" name="TextBox 22"/>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In or out?</a:t>
            </a:r>
          </a:p>
        </p:txBody>
      </p:sp>
      <p:sp>
        <p:nvSpPr>
          <p:cNvPr id="24" name="TextBox 23"/>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25" name="TextBox 24"/>
          <p:cNvSpPr txBox="1"/>
          <p:nvPr/>
        </p:nvSpPr>
        <p:spPr>
          <a:xfrm>
            <a:off x="7882128" y="1572768"/>
            <a:ext cx="6675120" cy="274320"/>
          </a:xfrm>
          <a:prstGeom prst="rect">
            <a:avLst/>
          </a:prstGeom>
          <a:noFill/>
        </p:spPr>
        <p:txBody>
          <a:bodyPr wrap="square" lIns="0" rIns="0" tIns="0" bIns="0" anchor="t">
            <a:spAutoFit/>
          </a:bodyPr>
          <a:lstStyle/>
          <a:p>
            <a:pPr algn="l">
              <a:spcAft>
                <a:spcPts val="0"/>
              </a:spcAft>
            </a:pPr>
            <a:r>
              <a:rPr sz="1300" b="1">
                <a:solidFill>
                  <a:srgbClr val="009900"/>
                </a:solidFill>
                <a:latin typeface="Arial"/>
              </a:rPr>
              <a:t>1 mark for each correct row. Both boxes ticked in a row: no mark for that row.</a:t>
            </a:r>
          </a:p>
        </p:txBody>
      </p:sp>
      <p:graphicFrame>
        <p:nvGraphicFramePr>
          <p:cNvPr id="26" name="Table 25"/>
          <p:cNvGraphicFramePr>
            <a:graphicFrameLocks noGrp="1"/>
          </p:cNvGraphicFramePr>
          <p:nvPr/>
        </p:nvGraphicFramePr>
        <p:xfrm>
          <a:off x="7882128" y="1920240"/>
          <a:ext cx="6675120" cy="2322576"/>
        </p:xfrm>
        <a:graphic>
          <a:graphicData uri="http://schemas.openxmlformats.org/drawingml/2006/table">
            <a:tbl>
              <a:tblPr firstRow="0" bandRow="0">
                <a:tableStyleId>{5C22544A-7EE6-4342-B048-85BDC9FD1C3A}</a:tableStyleId>
              </a:tblPr>
              <a:tblGrid>
                <a:gridCol w="4480560"/>
                <a:gridCol w="1097280"/>
                <a:gridCol w="1097280"/>
              </a:tblGrid>
              <a:tr h="457200">
                <a:tc>
                  <a:txBody>
                    <a:bodyPr/>
                    <a:lstStyle/>
                    <a:p>
                      <a:pPr algn="ctr"/>
                      <a:r>
                        <a:rPr sz="1400" b="1">
                          <a:solidFill>
                            <a:srgbClr val="000000"/>
                          </a:solidFill>
                          <a:latin typeface="Arial"/>
                        </a:rPr>
                        <a:t>Cells and solution</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300" b="1">
                          <a:solidFill>
                            <a:srgbClr val="000000"/>
                          </a:solidFill>
                          <a:latin typeface="Arial"/>
                        </a:rPr>
                        <a:t>Water moves in</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300" b="1">
                          <a:solidFill>
                            <a:srgbClr val="000000"/>
                          </a:solidFill>
                          <a:latin typeface="Arial"/>
                        </a:rPr>
                        <a:t>Water moves out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10896">
                <a:tc>
                  <a:txBody>
                    <a:bodyPr/>
                    <a:lstStyle/>
                    <a:p>
                      <a:pPr algn="l"/>
                      <a:r>
                        <a:rPr sz="1400" b="0">
                          <a:solidFill>
                            <a:srgbClr val="000000"/>
                          </a:solidFill>
                          <a:latin typeface="Arial"/>
                        </a:rPr>
                        <a:t>1. A potato cylinder in pure water</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6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10896">
                <a:tc>
                  <a:txBody>
                    <a:bodyPr/>
                    <a:lstStyle/>
                    <a:p>
                      <a:pPr algn="l"/>
                      <a:r>
                        <a:rPr sz="1400" b="0">
                          <a:solidFill>
                            <a:srgbClr val="000000"/>
                          </a:solidFill>
                          <a:latin typeface="Arial"/>
                        </a:rPr>
                        <a:t>2. A red blood cell in a very concentrated salt solution</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6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10896">
                <a:tc>
                  <a:txBody>
                    <a:bodyPr/>
                    <a:lstStyle/>
                    <a:p>
                      <a:pPr algn="l"/>
                      <a:r>
                        <a:rPr sz="1400" b="0">
                          <a:solidFill>
                            <a:srgbClr val="000000"/>
                          </a:solidFill>
                          <a:latin typeface="Arial"/>
                        </a:rPr>
                        <a:t>3. A root hair cell in moist soil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6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10896">
                <a:tc>
                  <a:txBody>
                    <a:bodyPr/>
                    <a:lstStyle/>
                    <a:p>
                      <a:pPr algn="l"/>
                      <a:r>
                        <a:rPr sz="1400" b="0">
                          <a:solidFill>
                            <a:srgbClr val="000000"/>
                          </a:solidFill>
                          <a:latin typeface="Arial"/>
                        </a:rPr>
                        <a:t>4. A red onion cell in a strong salt solution</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6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10896">
                <a:tc>
                  <a:txBody>
                    <a:bodyPr/>
                    <a:lstStyle/>
                    <a:p>
                      <a:pPr algn="l"/>
                      <a:r>
                        <a:rPr sz="1400" b="0">
                          <a:solidFill>
                            <a:srgbClr val="000000"/>
                          </a:solidFill>
                          <a:latin typeface="Arial"/>
                        </a:rPr>
                        <a:t>5. A red blood cell in pure water</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6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10896">
                <a:tc>
                  <a:txBody>
                    <a:bodyPr/>
                    <a:lstStyle/>
                    <a:p>
                      <a:pPr algn="l"/>
                      <a:r>
                        <a:rPr sz="1400" b="0">
                          <a:solidFill>
                            <a:srgbClr val="000000"/>
                          </a:solidFill>
                          <a:latin typeface="Arial"/>
                        </a:rPr>
                        <a:t>6. A potato cylinder in a 1.0 mol/dm³ sugar solution</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6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27" name="Rectangle 26"/>
          <p:cNvSpPr/>
          <p:nvPr/>
        </p:nvSpPr>
        <p:spPr>
          <a:xfrm>
            <a:off x="7744968" y="4453128"/>
            <a:ext cx="6949440" cy="3867911"/>
          </a:xfrm>
          <a:prstGeom prst="rect">
            <a:avLst/>
          </a:prstGeom>
          <a:solidFill>
            <a:srgbClr val="FFFFFF"/>
          </a:solidFill>
          <a:ln w="9525">
            <a:solidFill>
              <a:srgbClr val="000000"/>
            </a:solidFill>
          </a:ln>
          <a:effectLst/>
        </p:spPr>
        <p:txBody>
          <a:bodyPr rtlCol="0" anchor="ctr"/>
          <a:lstStyle/>
          <a:p>
            <a:pPr algn="ctr"/>
          </a:p>
        </p:txBody>
      </p:sp>
      <p:sp>
        <p:nvSpPr>
          <p:cNvPr id="28" name="TextBox 27"/>
          <p:cNvSpPr txBox="1"/>
          <p:nvPr/>
        </p:nvSpPr>
        <p:spPr>
          <a:xfrm>
            <a:off x="7854696" y="4526280"/>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Short answers</a:t>
            </a:r>
          </a:p>
        </p:txBody>
      </p:sp>
      <p:sp>
        <p:nvSpPr>
          <p:cNvPr id="29" name="TextBox 28"/>
          <p:cNvSpPr txBox="1"/>
          <p:nvPr/>
        </p:nvSpPr>
        <p:spPr>
          <a:xfrm>
            <a:off x="13597128" y="4544568"/>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[7]</a:t>
            </a:r>
          </a:p>
        </p:txBody>
      </p:sp>
      <p:sp>
        <p:nvSpPr>
          <p:cNvPr id="30" name="TextBox 29"/>
          <p:cNvSpPr txBox="1"/>
          <p:nvPr/>
        </p:nvSpPr>
        <p:spPr>
          <a:xfrm>
            <a:off x="7882128" y="4882896"/>
            <a:ext cx="6675120" cy="2778759"/>
          </a:xfrm>
          <a:prstGeom prst="rect">
            <a:avLst/>
          </a:prstGeom>
          <a:noFill/>
        </p:spPr>
        <p:txBody>
          <a:bodyPr wrap="square" lIns="0" rIns="0" tIns="0" bIns="0" anchor="t">
            <a:spAutoFit/>
          </a:bodyPr>
          <a:lstStyle/>
          <a:p>
            <a:pPr algn="l">
              <a:spcAft>
                <a:spcPts val="400"/>
              </a:spcAft>
            </a:pPr>
            <a:r>
              <a:rPr sz="1400" b="1">
                <a:solidFill>
                  <a:srgbClr val="000000"/>
                </a:solidFill>
                <a:latin typeface="Arial"/>
              </a:rPr>
              <a:t>1.  </a:t>
            </a:r>
            <a:r>
              <a:rPr sz="1400" b="1">
                <a:solidFill>
                  <a:srgbClr val="009900"/>
                </a:solidFill>
                <a:latin typeface="Arial"/>
              </a:rPr>
              <a:t>water (1); dilute (1); concentrated / more concentrated (1).</a:t>
            </a:r>
          </a:p>
          <a:p>
            <a:pPr algn="l">
              <a:spcAft>
                <a:spcPts val="400"/>
              </a:spcAft>
            </a:pPr>
            <a:r>
              <a:rPr sz="1300" b="1">
                <a:solidFill>
                  <a:srgbClr val="009900"/>
                </a:solidFill>
                <a:latin typeface="Arial"/>
              </a:rPr>
              <a:t>Do not accept “particles”, “sugar” or “solute” for the first gap. Do not accept “high concentration” and “low concentration” for the second and third gaps unless “of water” is added.</a:t>
            </a:r>
          </a:p>
          <a:p>
            <a:pPr algn="l">
              <a:spcAft>
                <a:spcPts val="400"/>
              </a:spcAft>
            </a:pPr>
            <a:r>
              <a:rPr sz="1400" b="1">
                <a:solidFill>
                  <a:srgbClr val="000000"/>
                </a:solidFill>
                <a:latin typeface="Arial"/>
              </a:rPr>
              <a:t>2.  </a:t>
            </a:r>
            <a:r>
              <a:rPr sz="1400" b="1">
                <a:solidFill>
                  <a:srgbClr val="009900"/>
                </a:solidFill>
                <a:latin typeface="Arial"/>
              </a:rPr>
              <a:t>Flaccid (1).</a:t>
            </a:r>
          </a:p>
          <a:p>
            <a:pPr algn="l">
              <a:spcAft>
                <a:spcPts val="400"/>
              </a:spcAft>
            </a:pPr>
            <a:r>
              <a:rPr sz="1300" b="1">
                <a:solidFill>
                  <a:srgbClr val="009900"/>
                </a:solidFill>
                <a:latin typeface="Arial"/>
              </a:rPr>
              <a:t>Do not accept “plasmolysed” (that is when the cytoplasm has pulled away from the wall).</a:t>
            </a:r>
          </a:p>
          <a:p>
            <a:pPr algn="l">
              <a:spcAft>
                <a:spcPts val="400"/>
              </a:spcAft>
            </a:pPr>
            <a:r>
              <a:rPr sz="1400" b="1">
                <a:solidFill>
                  <a:srgbClr val="000000"/>
                </a:solidFill>
                <a:latin typeface="Arial"/>
              </a:rPr>
              <a:t>3.  </a:t>
            </a:r>
            <a:r>
              <a:rPr sz="1400" b="1">
                <a:solidFill>
                  <a:srgbClr val="009900"/>
                </a:solidFill>
                <a:latin typeface="Arial"/>
              </a:rPr>
              <a:t>The cell wall (1).</a:t>
            </a:r>
          </a:p>
          <a:p>
            <a:pPr algn="l">
              <a:spcAft>
                <a:spcPts val="400"/>
              </a:spcAft>
            </a:pPr>
            <a:r>
              <a:rPr sz="1300" b="1">
                <a:solidFill>
                  <a:srgbClr val="009900"/>
                </a:solidFill>
                <a:latin typeface="Arial"/>
              </a:rPr>
              <a:t>Do not accept “the cell membrane”.</a:t>
            </a:r>
          </a:p>
          <a:p>
            <a:pPr algn="l">
              <a:spcAft>
                <a:spcPts val="400"/>
              </a:spcAft>
            </a:pPr>
            <a:r>
              <a:rPr sz="1400" b="1">
                <a:solidFill>
                  <a:srgbClr val="000000"/>
                </a:solidFill>
                <a:latin typeface="Arial"/>
              </a:rPr>
              <a:t>4.  </a:t>
            </a:r>
            <a:r>
              <a:rPr sz="1400" b="1">
                <a:solidFill>
                  <a:srgbClr val="009900"/>
                </a:solidFill>
                <a:latin typeface="Arial"/>
              </a:rPr>
              <a:t>They shrink / pull away (1) from the cell wall (1).</a:t>
            </a:r>
          </a:p>
          <a:p>
            <a:pPr algn="l">
              <a:spcAft>
                <a:spcPts val="400"/>
              </a:spcAft>
            </a:pPr>
            <a:r>
              <a:rPr sz="1300" b="1">
                <a:solidFill>
                  <a:srgbClr val="000000"/>
                </a:solidFill>
                <a:latin typeface="Arial"/>
              </a:rPr>
              <a:t>Model answer: </a:t>
            </a:r>
            <a:r>
              <a:rPr sz="1300" b="1">
                <a:solidFill>
                  <a:srgbClr val="009900"/>
                </a:solidFill>
                <a:latin typeface="Arial"/>
              </a:rPr>
              <a:t>The cytoplasm and cell membrane shrink and pull away from the cell wall.</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L9 Mandatory worksheet answers - page 2</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L9 · Osmosis · sciencegcse.co.uk  ·  free GCSE science resources</a:t>
            </a:r>
          </a:p>
        </p:txBody>
      </p:sp>
      <p:sp>
        <p:nvSpPr>
          <p:cNvPr id="6" name="Rectangle 5"/>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Results</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9" name="Rectangle 8"/>
          <p:cNvSpPr/>
          <p:nvPr/>
        </p:nvSpPr>
        <p:spPr>
          <a:xfrm>
            <a:off x="685800" y="1572768"/>
            <a:ext cx="6675120" cy="384048"/>
          </a:xfrm>
          <a:prstGeom prst="rect">
            <a:avLst/>
          </a:prstGeom>
          <a:solidFill>
            <a:srgbClr val="FFFFFF"/>
          </a:solidFill>
          <a:ln w="9525">
            <a:solidFill>
              <a:srgbClr val="000000"/>
            </a:solidFill>
          </a:ln>
          <a:effectLst/>
        </p:spPr>
        <p:txBody>
          <a:bodyPr rtlCol="0" anchor="ctr"/>
          <a:lstStyle/>
          <a:p>
            <a:pPr algn="ctr"/>
          </a:p>
        </p:txBody>
      </p:sp>
      <p:sp>
        <p:nvSpPr>
          <p:cNvPr id="10" name="TextBox 9"/>
          <p:cNvSpPr txBox="1"/>
          <p:nvPr/>
        </p:nvSpPr>
        <p:spPr>
          <a:xfrm>
            <a:off x="685800" y="1572768"/>
            <a:ext cx="6675120" cy="384048"/>
          </a:xfrm>
          <a:prstGeom prst="rect">
            <a:avLst/>
          </a:prstGeom>
          <a:noFill/>
        </p:spPr>
        <p:txBody>
          <a:bodyPr wrap="square" lIns="0" rIns="0" tIns="0" bIns="0" anchor="ctr">
            <a:spAutoFit/>
          </a:bodyPr>
          <a:lstStyle/>
          <a:p>
            <a:pPr algn="ctr">
              <a:spcAft>
                <a:spcPts val="0"/>
              </a:spcAft>
            </a:pPr>
            <a:r>
              <a:rPr sz="1400" b="0">
                <a:solidFill>
                  <a:srgbClr val="000000"/>
                </a:solidFill>
                <a:latin typeface="Arial"/>
              </a:rPr>
              <a:t>percentage change in mass = change in mass ÷ starting mass × 100</a:t>
            </a:r>
          </a:p>
        </p:txBody>
      </p:sp>
      <p:graphicFrame>
        <p:nvGraphicFramePr>
          <p:cNvPr id="11" name="Table 10"/>
          <p:cNvGraphicFramePr>
            <a:graphicFrameLocks noGrp="1"/>
          </p:cNvGraphicFramePr>
          <p:nvPr/>
        </p:nvGraphicFramePr>
        <p:xfrm>
          <a:off x="685800" y="2066543"/>
          <a:ext cx="6675120" cy="1828800"/>
        </p:xfrm>
        <a:graphic>
          <a:graphicData uri="http://schemas.openxmlformats.org/drawingml/2006/table">
            <a:tbl>
              <a:tblPr firstRow="0" bandRow="0">
                <a:tableStyleId>{5C22544A-7EE6-4342-B048-85BDC9FD1C3A}</a:tableStyleId>
              </a:tblPr>
              <a:tblGrid>
                <a:gridCol w="1481328"/>
                <a:gridCol w="1261872"/>
                <a:gridCol w="1152144"/>
                <a:gridCol w="1316736"/>
                <a:gridCol w="1463040"/>
              </a:tblGrid>
              <a:tr h="512064">
                <a:tc>
                  <a:txBody>
                    <a:bodyPr/>
                    <a:lstStyle/>
                    <a:p>
                      <a:pPr algn="ctr"/>
                      <a:r>
                        <a:rPr sz="1300" b="1">
                          <a:solidFill>
                            <a:srgbClr val="000000"/>
                          </a:solidFill>
                          <a:latin typeface="Arial"/>
                        </a:rPr>
                        <a:t>Concentration (mol/dm³)</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300" b="1">
                          <a:solidFill>
                            <a:srgbClr val="000000"/>
                          </a:solidFill>
                          <a:latin typeface="Arial"/>
                        </a:rPr>
                        <a:t>Starting mass (g)</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300" b="1">
                          <a:solidFill>
                            <a:srgbClr val="000000"/>
                          </a:solidFill>
                          <a:latin typeface="Arial"/>
                        </a:rPr>
                        <a:t>Final mass (g)</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300" b="1">
                          <a:solidFill>
                            <a:srgbClr val="000000"/>
                          </a:solidFill>
                          <a:latin typeface="Arial"/>
                        </a:rPr>
                        <a:t>Change in mass (g)</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300" b="1">
                          <a:solidFill>
                            <a:srgbClr val="000000"/>
                          </a:solidFill>
                          <a:latin typeface="Arial"/>
                        </a:rPr>
                        <a:t>% change in mass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29184">
                <a:tc>
                  <a:txBody>
                    <a:bodyPr/>
                    <a:lstStyle/>
                    <a:p>
                      <a:pPr algn="ctr"/>
                      <a:r>
                        <a:rPr sz="1300" b="0">
                          <a:solidFill>
                            <a:srgbClr val="000000"/>
                          </a:solidFill>
                          <a:latin typeface="Arial"/>
                        </a:rPr>
                        <a:t>0.0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00" b="0">
                          <a:solidFill>
                            <a:srgbClr val="000000"/>
                          </a:solidFill>
                          <a:latin typeface="Arial"/>
                        </a:rPr>
                        <a:t>2.00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00" b="0">
                          <a:solidFill>
                            <a:srgbClr val="000000"/>
                          </a:solidFill>
                          <a:latin typeface="Arial"/>
                        </a:rPr>
                        <a:t>2.28</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00" b="0">
                          <a:solidFill>
                            <a:srgbClr val="000000"/>
                          </a:solidFill>
                          <a:latin typeface="Arial"/>
                        </a:rPr>
                        <a:t>+0.28</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1">
                          <a:solidFill>
                            <a:srgbClr val="009900"/>
                          </a:solidFill>
                          <a:latin typeface="Arial"/>
                        </a:rPr>
                        <a:t>+14</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29184">
                <a:tc>
                  <a:txBody>
                    <a:bodyPr/>
                    <a:lstStyle/>
                    <a:p>
                      <a:pPr algn="ctr"/>
                      <a:r>
                        <a:rPr sz="1300" b="0">
                          <a:solidFill>
                            <a:srgbClr val="000000"/>
                          </a:solidFill>
                          <a:latin typeface="Arial"/>
                        </a:rPr>
                        <a:t>0.3</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00" b="0">
                          <a:solidFill>
                            <a:srgbClr val="000000"/>
                          </a:solidFill>
                          <a:latin typeface="Arial"/>
                        </a:rPr>
                        <a:t>2.50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00" b="0">
                          <a:solidFill>
                            <a:srgbClr val="000000"/>
                          </a:solidFill>
                          <a:latin typeface="Arial"/>
                        </a:rPr>
                        <a:t>2.50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00" b="0">
                          <a:solidFill>
                            <a:srgbClr val="000000"/>
                          </a:solidFill>
                          <a:latin typeface="Arial"/>
                        </a:rPr>
                        <a:t>0.00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00" b="0">
                          <a:solidFill>
                            <a:srgbClr val="000000"/>
                          </a:solidFill>
                          <a:latin typeface="Arial"/>
                        </a:rPr>
                        <a:t>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29184">
                <a:tc>
                  <a:txBody>
                    <a:bodyPr/>
                    <a:lstStyle/>
                    <a:p>
                      <a:pPr algn="ctr"/>
                      <a:r>
                        <a:rPr sz="1300" b="0">
                          <a:solidFill>
                            <a:srgbClr val="000000"/>
                          </a:solidFill>
                          <a:latin typeface="Arial"/>
                        </a:rPr>
                        <a:t>0.5</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00" b="0">
                          <a:solidFill>
                            <a:srgbClr val="000000"/>
                          </a:solidFill>
                          <a:latin typeface="Arial"/>
                        </a:rPr>
                        <a:t>2.40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00" b="0">
                          <a:solidFill>
                            <a:srgbClr val="000000"/>
                          </a:solidFill>
                          <a:latin typeface="Arial"/>
                        </a:rPr>
                        <a:t>2.16</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1">
                          <a:solidFill>
                            <a:srgbClr val="009900"/>
                          </a:solidFill>
                          <a:latin typeface="Arial"/>
                        </a:rPr>
                        <a:t>−0.24</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00" b="0">
                          <a:solidFill>
                            <a:srgbClr val="000000"/>
                          </a:solidFill>
                          <a:latin typeface="Arial"/>
                        </a:rPr>
                        <a:t>−10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29184">
                <a:tc>
                  <a:txBody>
                    <a:bodyPr/>
                    <a:lstStyle/>
                    <a:p>
                      <a:pPr algn="ctr"/>
                      <a:r>
                        <a:rPr sz="1300" b="0">
                          <a:solidFill>
                            <a:srgbClr val="000000"/>
                          </a:solidFill>
                          <a:latin typeface="Arial"/>
                        </a:rPr>
                        <a:t>0.8</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00" b="0">
                          <a:solidFill>
                            <a:srgbClr val="000000"/>
                          </a:solidFill>
                          <a:latin typeface="Arial"/>
                        </a:rPr>
                        <a:t>2.00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00" b="0">
                          <a:solidFill>
                            <a:srgbClr val="000000"/>
                          </a:solidFill>
                          <a:latin typeface="Arial"/>
                        </a:rPr>
                        <a:t>1.64</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00" b="0">
                          <a:solidFill>
                            <a:srgbClr val="000000"/>
                          </a:solidFill>
                          <a:latin typeface="Arial"/>
                        </a:rPr>
                        <a:t>−0.36</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1">
                          <a:solidFill>
                            <a:srgbClr val="009900"/>
                          </a:solidFill>
                          <a:latin typeface="Arial"/>
                        </a:rPr>
                        <a:t>−18</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12" name="TextBox 11"/>
          <p:cNvSpPr txBox="1"/>
          <p:nvPr/>
        </p:nvSpPr>
        <p:spPr>
          <a:xfrm>
            <a:off x="685800" y="4059935"/>
            <a:ext cx="6675120" cy="2718562"/>
          </a:xfrm>
          <a:prstGeom prst="rect">
            <a:avLst/>
          </a:prstGeom>
          <a:noFill/>
        </p:spPr>
        <p:txBody>
          <a:bodyPr wrap="square" lIns="0" rIns="0" tIns="0" bIns="0" anchor="t">
            <a:spAutoFit/>
          </a:bodyPr>
          <a:lstStyle/>
          <a:p>
            <a:pPr algn="l">
              <a:spcAft>
                <a:spcPts val="700"/>
              </a:spcAft>
            </a:pPr>
            <a:r>
              <a:rPr sz="1500" b="1">
                <a:solidFill>
                  <a:srgbClr val="000000"/>
                </a:solidFill>
                <a:latin typeface="Arial"/>
              </a:rPr>
              <a:t>(a)  </a:t>
            </a:r>
            <a:r>
              <a:rPr sz="1500" b="1">
                <a:solidFill>
                  <a:srgbClr val="009900"/>
                </a:solidFill>
                <a:latin typeface="Arial"/>
              </a:rPr>
              <a:t>0.28 ÷ 2.00 × 100 (1); = +14 (%) (1).</a:t>
            </a:r>
          </a:p>
          <a:p>
            <a:pPr algn="l">
              <a:spcAft>
                <a:spcPts val="700"/>
              </a:spcAft>
            </a:pPr>
            <a:r>
              <a:rPr sz="1300" b="1">
                <a:solidFill>
                  <a:srgbClr val="009900"/>
                </a:solidFill>
                <a:latin typeface="Arial"/>
              </a:rPr>
              <a:t>Allow 14 without the + sign. Correct answer with no working scores 2.</a:t>
            </a:r>
          </a:p>
          <a:p>
            <a:pPr algn="l">
              <a:spcAft>
                <a:spcPts val="700"/>
              </a:spcAft>
            </a:pPr>
            <a:r>
              <a:rPr sz="1500" b="1">
                <a:solidFill>
                  <a:srgbClr val="000000"/>
                </a:solidFill>
                <a:latin typeface="Arial"/>
              </a:rPr>
              <a:t>(b)  </a:t>
            </a:r>
            <a:r>
              <a:rPr sz="1500" b="1">
                <a:solidFill>
                  <a:srgbClr val="009900"/>
                </a:solidFill>
                <a:latin typeface="Arial"/>
              </a:rPr>
              <a:t>−0.24 (g) (1).</a:t>
            </a:r>
          </a:p>
          <a:p>
            <a:pPr algn="l">
              <a:spcAft>
                <a:spcPts val="700"/>
              </a:spcAft>
            </a:pPr>
            <a:r>
              <a:rPr sz="1300" b="1">
                <a:solidFill>
                  <a:srgbClr val="009900"/>
                </a:solidFill>
                <a:latin typeface="Arial"/>
              </a:rPr>
              <a:t>Allow 0.24 if “lost” is written.</a:t>
            </a:r>
          </a:p>
          <a:p>
            <a:pPr algn="l">
              <a:spcAft>
                <a:spcPts val="700"/>
              </a:spcAft>
            </a:pPr>
            <a:r>
              <a:rPr sz="1500" b="1">
                <a:solidFill>
                  <a:srgbClr val="000000"/>
                </a:solidFill>
                <a:latin typeface="Arial"/>
              </a:rPr>
              <a:t>(c)  </a:t>
            </a:r>
            <a:r>
              <a:rPr sz="1500" b="1">
                <a:solidFill>
                  <a:srgbClr val="009900"/>
                </a:solidFill>
                <a:latin typeface="Arial"/>
              </a:rPr>
              <a:t>−0.36 ÷ 2.00 × 100 (1); = −18 (%) (1).</a:t>
            </a:r>
          </a:p>
          <a:p>
            <a:pPr algn="l">
              <a:spcAft>
                <a:spcPts val="700"/>
              </a:spcAft>
            </a:pPr>
            <a:r>
              <a:rPr sz="1300" b="1">
                <a:solidFill>
                  <a:srgbClr val="009900"/>
                </a:solidFill>
                <a:latin typeface="Arial"/>
              </a:rPr>
              <a:t>Allow 18 for 1 mark only if the sign is missing.</a:t>
            </a:r>
          </a:p>
          <a:p>
            <a:pPr algn="l">
              <a:spcAft>
                <a:spcPts val="700"/>
              </a:spcAft>
            </a:pPr>
            <a:r>
              <a:rPr sz="1500" b="1">
                <a:solidFill>
                  <a:srgbClr val="000000"/>
                </a:solidFill>
                <a:latin typeface="Arial"/>
              </a:rPr>
              <a:t>(d)  </a:t>
            </a:r>
            <a:r>
              <a:rPr sz="1500" b="1">
                <a:solidFill>
                  <a:srgbClr val="009900"/>
                </a:solidFill>
                <a:latin typeface="Arial"/>
              </a:rPr>
              <a:t>0.3 (mol/dm³) (1).</a:t>
            </a:r>
          </a:p>
          <a:p>
            <a:pPr algn="l">
              <a:spcAft>
                <a:spcPts val="700"/>
              </a:spcAft>
            </a:pPr>
            <a:r>
              <a:rPr sz="1300" b="1">
                <a:solidFill>
                  <a:srgbClr val="000000"/>
                </a:solidFill>
                <a:latin typeface="Arial"/>
              </a:rPr>
              <a:t>Model answer: </a:t>
            </a:r>
            <a:r>
              <a:rPr sz="1300" b="1">
                <a:solidFill>
                  <a:srgbClr val="009900"/>
                </a:solidFill>
                <a:latin typeface="Arial"/>
              </a:rPr>
              <a:t>(a) 2.28 − 2.00 = +0.28 g; 0.28 ÷ 2.00 × 100 = +14 %. (b) 2.16 − 2.40 = −0.24 g. (c) −0.36 ÷ 2.00 × 100 = −18 %. (d) At 0.3 mol/dm³ the mass did not change, so there was no net movement of water.</a:t>
            </a:r>
          </a:p>
        </p:txBody>
      </p:sp>
      <p:sp>
        <p:nvSpPr>
          <p:cNvPr id="13" name="Rectangle 12"/>
          <p:cNvSpPr/>
          <p:nvPr/>
        </p:nvSpPr>
        <p:spPr>
          <a:xfrm>
            <a:off x="7744968" y="1143000"/>
            <a:ext cx="6949440" cy="4727448"/>
          </a:xfrm>
          <a:prstGeom prst="rect">
            <a:avLst/>
          </a:prstGeom>
          <a:solidFill>
            <a:srgbClr val="FFFFFF"/>
          </a:solidFill>
          <a:ln w="9525">
            <a:solidFill>
              <a:srgbClr val="000000"/>
            </a:solidFill>
          </a:ln>
          <a:effectLst/>
        </p:spPr>
        <p:txBody>
          <a:bodyPr rtlCol="0" anchor="ctr"/>
          <a:lstStyle/>
          <a:p>
            <a:pPr algn="ctr"/>
          </a:p>
        </p:txBody>
      </p:sp>
      <p:sp>
        <p:nvSpPr>
          <p:cNvPr id="14" name="TextBox 13"/>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The potato practical</a:t>
            </a:r>
          </a:p>
        </p:txBody>
      </p:sp>
      <p:sp>
        <p:nvSpPr>
          <p:cNvPr id="15" name="TextBox 14"/>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[7]</a:t>
            </a:r>
          </a:p>
        </p:txBody>
      </p:sp>
      <p:sp>
        <p:nvSpPr>
          <p:cNvPr id="16" name="TextBox 15"/>
          <p:cNvSpPr txBox="1"/>
          <p:nvPr/>
        </p:nvSpPr>
        <p:spPr>
          <a:xfrm>
            <a:off x="7882128"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The steps of the method are mixed up. Write the letters in the right order.</a:t>
            </a:r>
          </a:p>
        </p:txBody>
      </p:sp>
      <p:sp>
        <p:nvSpPr>
          <p:cNvPr id="17" name="TextBox 16"/>
          <p:cNvSpPr txBox="1"/>
          <p:nvPr/>
        </p:nvSpPr>
        <p:spPr>
          <a:xfrm>
            <a:off x="7973568" y="1887092"/>
            <a:ext cx="365760" cy="208025"/>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P</a:t>
            </a:r>
          </a:p>
        </p:txBody>
      </p:sp>
      <p:sp>
        <p:nvSpPr>
          <p:cNvPr id="18" name="TextBox 17"/>
          <p:cNvSpPr txBox="1"/>
          <p:nvPr/>
        </p:nvSpPr>
        <p:spPr>
          <a:xfrm>
            <a:off x="8293608" y="1887092"/>
            <a:ext cx="626364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Leave the cylinders in the solutions overnight.</a:t>
            </a:r>
          </a:p>
        </p:txBody>
      </p:sp>
      <p:sp>
        <p:nvSpPr>
          <p:cNvPr id="19" name="TextBox 18"/>
          <p:cNvSpPr txBox="1"/>
          <p:nvPr/>
        </p:nvSpPr>
        <p:spPr>
          <a:xfrm>
            <a:off x="7973568" y="2159126"/>
            <a:ext cx="365760" cy="208025"/>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Q</a:t>
            </a:r>
          </a:p>
        </p:txBody>
      </p:sp>
      <p:sp>
        <p:nvSpPr>
          <p:cNvPr id="20" name="TextBox 19"/>
          <p:cNvSpPr txBox="1"/>
          <p:nvPr/>
        </p:nvSpPr>
        <p:spPr>
          <a:xfrm>
            <a:off x="8293608" y="2159126"/>
            <a:ext cx="626364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Blot each cylinder and find its starting mass.</a:t>
            </a:r>
          </a:p>
        </p:txBody>
      </p:sp>
      <p:sp>
        <p:nvSpPr>
          <p:cNvPr id="21" name="TextBox 20"/>
          <p:cNvSpPr txBox="1"/>
          <p:nvPr/>
        </p:nvSpPr>
        <p:spPr>
          <a:xfrm>
            <a:off x="7973568" y="2431160"/>
            <a:ext cx="365760" cy="208025"/>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R</a:t>
            </a:r>
          </a:p>
        </p:txBody>
      </p:sp>
      <p:sp>
        <p:nvSpPr>
          <p:cNvPr id="22" name="TextBox 21"/>
          <p:cNvSpPr txBox="1"/>
          <p:nvPr/>
        </p:nvSpPr>
        <p:spPr>
          <a:xfrm>
            <a:off x="8293608" y="2431160"/>
            <a:ext cx="626364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Cut cylinders with a cork borer and trim them to the same length.</a:t>
            </a:r>
          </a:p>
        </p:txBody>
      </p:sp>
      <p:sp>
        <p:nvSpPr>
          <p:cNvPr id="23" name="TextBox 22"/>
          <p:cNvSpPr txBox="1"/>
          <p:nvPr/>
        </p:nvSpPr>
        <p:spPr>
          <a:xfrm>
            <a:off x="7973568" y="2703195"/>
            <a:ext cx="365760" cy="208025"/>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S</a:t>
            </a:r>
          </a:p>
        </p:txBody>
      </p:sp>
      <p:sp>
        <p:nvSpPr>
          <p:cNvPr id="24" name="TextBox 23"/>
          <p:cNvSpPr txBox="1"/>
          <p:nvPr/>
        </p:nvSpPr>
        <p:spPr>
          <a:xfrm>
            <a:off x="8293608" y="2703195"/>
            <a:ext cx="626364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Blot each cylinder again and find its final mass.</a:t>
            </a:r>
          </a:p>
        </p:txBody>
      </p:sp>
      <p:sp>
        <p:nvSpPr>
          <p:cNvPr id="25" name="TextBox 24"/>
          <p:cNvSpPr txBox="1"/>
          <p:nvPr/>
        </p:nvSpPr>
        <p:spPr>
          <a:xfrm>
            <a:off x="7973568" y="2975228"/>
            <a:ext cx="365760" cy="208025"/>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T</a:t>
            </a:r>
          </a:p>
        </p:txBody>
      </p:sp>
      <p:sp>
        <p:nvSpPr>
          <p:cNvPr id="26" name="TextBox 25"/>
          <p:cNvSpPr txBox="1"/>
          <p:nvPr/>
        </p:nvSpPr>
        <p:spPr>
          <a:xfrm>
            <a:off x="8293608" y="2975228"/>
            <a:ext cx="626364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Put each cylinder into a tube of sugar solution.</a:t>
            </a:r>
          </a:p>
        </p:txBody>
      </p:sp>
      <p:sp>
        <p:nvSpPr>
          <p:cNvPr id="27" name="TextBox 26"/>
          <p:cNvSpPr txBox="1"/>
          <p:nvPr/>
        </p:nvSpPr>
        <p:spPr>
          <a:xfrm>
            <a:off x="7973568" y="3302126"/>
            <a:ext cx="566928" cy="457200"/>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First</a:t>
            </a:r>
          </a:p>
        </p:txBody>
      </p:sp>
      <p:sp>
        <p:nvSpPr>
          <p:cNvPr id="28" name="Rectangle 27"/>
          <p:cNvSpPr/>
          <p:nvPr/>
        </p:nvSpPr>
        <p:spPr>
          <a:xfrm>
            <a:off x="8595360" y="3302126"/>
            <a:ext cx="548640" cy="457200"/>
          </a:xfrm>
          <a:prstGeom prst="rect">
            <a:avLst/>
          </a:prstGeom>
          <a:solidFill>
            <a:srgbClr val="FFFFFF"/>
          </a:solidFill>
          <a:ln w="15875">
            <a:solidFill>
              <a:srgbClr val="000000"/>
            </a:solidFill>
          </a:ln>
          <a:effectLst/>
        </p:spPr>
        <p:txBody>
          <a:bodyPr rtlCol="0" anchor="ctr"/>
          <a:lstStyle/>
          <a:p>
            <a:pPr algn="ctr"/>
          </a:p>
        </p:txBody>
      </p:sp>
      <p:sp>
        <p:nvSpPr>
          <p:cNvPr id="29" name="TextBox 28"/>
          <p:cNvSpPr txBox="1"/>
          <p:nvPr/>
        </p:nvSpPr>
        <p:spPr>
          <a:xfrm>
            <a:off x="8595360" y="3356990"/>
            <a:ext cx="548640" cy="384048"/>
          </a:xfrm>
          <a:prstGeom prst="rect">
            <a:avLst/>
          </a:prstGeom>
          <a:noFill/>
        </p:spPr>
        <p:txBody>
          <a:bodyPr wrap="square" lIns="0" rIns="0" tIns="0" bIns="0" anchor="t">
            <a:spAutoFit/>
          </a:bodyPr>
          <a:lstStyle/>
          <a:p>
            <a:pPr algn="ctr">
              <a:spcAft>
                <a:spcPts val="0"/>
              </a:spcAft>
            </a:pPr>
            <a:r>
              <a:rPr sz="1800" b="1">
                <a:solidFill>
                  <a:srgbClr val="009900"/>
                </a:solidFill>
                <a:latin typeface="Arial"/>
              </a:rPr>
              <a:t>R</a:t>
            </a:r>
          </a:p>
        </p:txBody>
      </p:sp>
      <p:sp>
        <p:nvSpPr>
          <p:cNvPr id="30" name="TextBox 29"/>
          <p:cNvSpPr txBox="1"/>
          <p:nvPr/>
        </p:nvSpPr>
        <p:spPr>
          <a:xfrm>
            <a:off x="9144000" y="3256407"/>
            <a:ext cx="438912" cy="457200"/>
          </a:xfrm>
          <a:prstGeom prst="rect">
            <a:avLst/>
          </a:prstGeom>
          <a:noFill/>
        </p:spPr>
        <p:txBody>
          <a:bodyPr wrap="square" lIns="0" rIns="0" tIns="0" bIns="0" anchor="ctr">
            <a:spAutoFit/>
          </a:bodyPr>
          <a:lstStyle/>
          <a:p>
            <a:pPr algn="ctr">
              <a:spcAft>
                <a:spcPts val="0"/>
              </a:spcAft>
            </a:pPr>
            <a:r>
              <a:rPr sz="1800" b="1">
                <a:solidFill>
                  <a:srgbClr val="000000"/>
                </a:solidFill>
                <a:latin typeface="Arial"/>
              </a:rPr>
              <a:t>→</a:t>
            </a:r>
          </a:p>
        </p:txBody>
      </p:sp>
      <p:sp>
        <p:nvSpPr>
          <p:cNvPr id="31" name="Rectangle 30"/>
          <p:cNvSpPr/>
          <p:nvPr/>
        </p:nvSpPr>
        <p:spPr>
          <a:xfrm>
            <a:off x="9582912" y="3302126"/>
            <a:ext cx="548640" cy="457200"/>
          </a:xfrm>
          <a:prstGeom prst="rect">
            <a:avLst/>
          </a:prstGeom>
          <a:solidFill>
            <a:srgbClr val="FFFFFF"/>
          </a:solidFill>
          <a:ln w="15875">
            <a:solidFill>
              <a:srgbClr val="000000"/>
            </a:solidFill>
          </a:ln>
          <a:effectLst/>
        </p:spPr>
        <p:txBody>
          <a:bodyPr rtlCol="0" anchor="ctr"/>
          <a:lstStyle/>
          <a:p>
            <a:pPr algn="ctr"/>
          </a:p>
        </p:txBody>
      </p:sp>
      <p:sp>
        <p:nvSpPr>
          <p:cNvPr id="32" name="TextBox 31"/>
          <p:cNvSpPr txBox="1"/>
          <p:nvPr/>
        </p:nvSpPr>
        <p:spPr>
          <a:xfrm>
            <a:off x="9582912" y="3356990"/>
            <a:ext cx="548640" cy="384048"/>
          </a:xfrm>
          <a:prstGeom prst="rect">
            <a:avLst/>
          </a:prstGeom>
          <a:noFill/>
        </p:spPr>
        <p:txBody>
          <a:bodyPr wrap="square" lIns="0" rIns="0" tIns="0" bIns="0" anchor="t">
            <a:spAutoFit/>
          </a:bodyPr>
          <a:lstStyle/>
          <a:p>
            <a:pPr algn="ctr">
              <a:spcAft>
                <a:spcPts val="0"/>
              </a:spcAft>
            </a:pPr>
            <a:r>
              <a:rPr sz="1800" b="1">
                <a:solidFill>
                  <a:srgbClr val="009900"/>
                </a:solidFill>
                <a:latin typeface="Arial"/>
              </a:rPr>
              <a:t>Q</a:t>
            </a:r>
          </a:p>
        </p:txBody>
      </p:sp>
      <p:sp>
        <p:nvSpPr>
          <p:cNvPr id="33" name="TextBox 32"/>
          <p:cNvSpPr txBox="1"/>
          <p:nvPr/>
        </p:nvSpPr>
        <p:spPr>
          <a:xfrm>
            <a:off x="10131552" y="3256407"/>
            <a:ext cx="438912" cy="457200"/>
          </a:xfrm>
          <a:prstGeom prst="rect">
            <a:avLst/>
          </a:prstGeom>
          <a:noFill/>
        </p:spPr>
        <p:txBody>
          <a:bodyPr wrap="square" lIns="0" rIns="0" tIns="0" bIns="0" anchor="ctr">
            <a:spAutoFit/>
          </a:bodyPr>
          <a:lstStyle/>
          <a:p>
            <a:pPr algn="ctr">
              <a:spcAft>
                <a:spcPts val="0"/>
              </a:spcAft>
            </a:pPr>
            <a:r>
              <a:rPr sz="1800" b="1">
                <a:solidFill>
                  <a:srgbClr val="000000"/>
                </a:solidFill>
                <a:latin typeface="Arial"/>
              </a:rPr>
              <a:t>→</a:t>
            </a:r>
          </a:p>
        </p:txBody>
      </p:sp>
      <p:sp>
        <p:nvSpPr>
          <p:cNvPr id="34" name="Rectangle 33"/>
          <p:cNvSpPr/>
          <p:nvPr/>
        </p:nvSpPr>
        <p:spPr>
          <a:xfrm>
            <a:off x="10570464" y="3302126"/>
            <a:ext cx="548640" cy="457200"/>
          </a:xfrm>
          <a:prstGeom prst="rect">
            <a:avLst/>
          </a:prstGeom>
          <a:solidFill>
            <a:srgbClr val="FFFFFF"/>
          </a:solidFill>
          <a:ln w="15875">
            <a:solidFill>
              <a:srgbClr val="000000"/>
            </a:solidFill>
          </a:ln>
          <a:effectLst/>
        </p:spPr>
        <p:txBody>
          <a:bodyPr rtlCol="0" anchor="ctr"/>
          <a:lstStyle/>
          <a:p>
            <a:pPr algn="ctr"/>
          </a:p>
        </p:txBody>
      </p:sp>
      <p:sp>
        <p:nvSpPr>
          <p:cNvPr id="35" name="TextBox 34"/>
          <p:cNvSpPr txBox="1"/>
          <p:nvPr/>
        </p:nvSpPr>
        <p:spPr>
          <a:xfrm>
            <a:off x="10570464" y="3356990"/>
            <a:ext cx="548640" cy="384048"/>
          </a:xfrm>
          <a:prstGeom prst="rect">
            <a:avLst/>
          </a:prstGeom>
          <a:noFill/>
        </p:spPr>
        <p:txBody>
          <a:bodyPr wrap="square" lIns="0" rIns="0" tIns="0" bIns="0" anchor="t">
            <a:spAutoFit/>
          </a:bodyPr>
          <a:lstStyle/>
          <a:p>
            <a:pPr algn="ctr">
              <a:spcAft>
                <a:spcPts val="0"/>
              </a:spcAft>
            </a:pPr>
            <a:r>
              <a:rPr sz="1800" b="1">
                <a:solidFill>
                  <a:srgbClr val="009900"/>
                </a:solidFill>
                <a:latin typeface="Arial"/>
              </a:rPr>
              <a:t>T</a:t>
            </a:r>
          </a:p>
        </p:txBody>
      </p:sp>
      <p:sp>
        <p:nvSpPr>
          <p:cNvPr id="36" name="TextBox 35"/>
          <p:cNvSpPr txBox="1"/>
          <p:nvPr/>
        </p:nvSpPr>
        <p:spPr>
          <a:xfrm>
            <a:off x="11119104" y="3256407"/>
            <a:ext cx="438912" cy="457200"/>
          </a:xfrm>
          <a:prstGeom prst="rect">
            <a:avLst/>
          </a:prstGeom>
          <a:noFill/>
        </p:spPr>
        <p:txBody>
          <a:bodyPr wrap="square" lIns="0" rIns="0" tIns="0" bIns="0" anchor="ctr">
            <a:spAutoFit/>
          </a:bodyPr>
          <a:lstStyle/>
          <a:p>
            <a:pPr algn="ctr">
              <a:spcAft>
                <a:spcPts val="0"/>
              </a:spcAft>
            </a:pPr>
            <a:r>
              <a:rPr sz="1800" b="1">
                <a:solidFill>
                  <a:srgbClr val="000000"/>
                </a:solidFill>
                <a:latin typeface="Arial"/>
              </a:rPr>
              <a:t>→</a:t>
            </a:r>
          </a:p>
        </p:txBody>
      </p:sp>
      <p:sp>
        <p:nvSpPr>
          <p:cNvPr id="37" name="Rectangle 36"/>
          <p:cNvSpPr/>
          <p:nvPr/>
        </p:nvSpPr>
        <p:spPr>
          <a:xfrm>
            <a:off x="11558016" y="3302126"/>
            <a:ext cx="548640" cy="457200"/>
          </a:xfrm>
          <a:prstGeom prst="rect">
            <a:avLst/>
          </a:prstGeom>
          <a:solidFill>
            <a:srgbClr val="FFFFFF"/>
          </a:solidFill>
          <a:ln w="15875">
            <a:solidFill>
              <a:srgbClr val="000000"/>
            </a:solidFill>
          </a:ln>
          <a:effectLst/>
        </p:spPr>
        <p:txBody>
          <a:bodyPr rtlCol="0" anchor="ctr"/>
          <a:lstStyle/>
          <a:p>
            <a:pPr algn="ctr"/>
          </a:p>
        </p:txBody>
      </p:sp>
      <p:sp>
        <p:nvSpPr>
          <p:cNvPr id="38" name="TextBox 37"/>
          <p:cNvSpPr txBox="1"/>
          <p:nvPr/>
        </p:nvSpPr>
        <p:spPr>
          <a:xfrm>
            <a:off x="11558016" y="3356990"/>
            <a:ext cx="548640" cy="384048"/>
          </a:xfrm>
          <a:prstGeom prst="rect">
            <a:avLst/>
          </a:prstGeom>
          <a:noFill/>
        </p:spPr>
        <p:txBody>
          <a:bodyPr wrap="square" lIns="0" rIns="0" tIns="0" bIns="0" anchor="t">
            <a:spAutoFit/>
          </a:bodyPr>
          <a:lstStyle/>
          <a:p>
            <a:pPr algn="ctr">
              <a:spcAft>
                <a:spcPts val="0"/>
              </a:spcAft>
            </a:pPr>
            <a:r>
              <a:rPr sz="1800" b="1">
                <a:solidFill>
                  <a:srgbClr val="009900"/>
                </a:solidFill>
                <a:latin typeface="Arial"/>
              </a:rPr>
              <a:t>P</a:t>
            </a:r>
          </a:p>
        </p:txBody>
      </p:sp>
      <p:sp>
        <p:nvSpPr>
          <p:cNvPr id="39" name="TextBox 38"/>
          <p:cNvSpPr txBox="1"/>
          <p:nvPr/>
        </p:nvSpPr>
        <p:spPr>
          <a:xfrm>
            <a:off x="12106656" y="3256407"/>
            <a:ext cx="438912" cy="457200"/>
          </a:xfrm>
          <a:prstGeom prst="rect">
            <a:avLst/>
          </a:prstGeom>
          <a:noFill/>
        </p:spPr>
        <p:txBody>
          <a:bodyPr wrap="square" lIns="0" rIns="0" tIns="0" bIns="0" anchor="ctr">
            <a:spAutoFit/>
          </a:bodyPr>
          <a:lstStyle/>
          <a:p>
            <a:pPr algn="ctr">
              <a:spcAft>
                <a:spcPts val="0"/>
              </a:spcAft>
            </a:pPr>
            <a:r>
              <a:rPr sz="1800" b="1">
                <a:solidFill>
                  <a:srgbClr val="000000"/>
                </a:solidFill>
                <a:latin typeface="Arial"/>
              </a:rPr>
              <a:t>→</a:t>
            </a:r>
          </a:p>
        </p:txBody>
      </p:sp>
      <p:sp>
        <p:nvSpPr>
          <p:cNvPr id="40" name="Rectangle 39"/>
          <p:cNvSpPr/>
          <p:nvPr/>
        </p:nvSpPr>
        <p:spPr>
          <a:xfrm>
            <a:off x="12545568" y="3302126"/>
            <a:ext cx="548640" cy="457200"/>
          </a:xfrm>
          <a:prstGeom prst="rect">
            <a:avLst/>
          </a:prstGeom>
          <a:solidFill>
            <a:srgbClr val="FFFFFF"/>
          </a:solidFill>
          <a:ln w="15875">
            <a:solidFill>
              <a:srgbClr val="000000"/>
            </a:solidFill>
          </a:ln>
          <a:effectLst/>
        </p:spPr>
        <p:txBody>
          <a:bodyPr rtlCol="0" anchor="ctr"/>
          <a:lstStyle/>
          <a:p>
            <a:pPr algn="ctr"/>
          </a:p>
        </p:txBody>
      </p:sp>
      <p:sp>
        <p:nvSpPr>
          <p:cNvPr id="41" name="TextBox 40"/>
          <p:cNvSpPr txBox="1"/>
          <p:nvPr/>
        </p:nvSpPr>
        <p:spPr>
          <a:xfrm>
            <a:off x="12545568" y="3356990"/>
            <a:ext cx="548640" cy="384048"/>
          </a:xfrm>
          <a:prstGeom prst="rect">
            <a:avLst/>
          </a:prstGeom>
          <a:noFill/>
        </p:spPr>
        <p:txBody>
          <a:bodyPr wrap="square" lIns="0" rIns="0" tIns="0" bIns="0" anchor="t">
            <a:spAutoFit/>
          </a:bodyPr>
          <a:lstStyle/>
          <a:p>
            <a:pPr algn="ctr">
              <a:spcAft>
                <a:spcPts val="0"/>
              </a:spcAft>
            </a:pPr>
            <a:r>
              <a:rPr sz="1800" b="1">
                <a:solidFill>
                  <a:srgbClr val="009900"/>
                </a:solidFill>
                <a:latin typeface="Arial"/>
              </a:rPr>
              <a:t>S</a:t>
            </a:r>
          </a:p>
        </p:txBody>
      </p:sp>
      <p:sp>
        <p:nvSpPr>
          <p:cNvPr id="42" name="TextBox 41"/>
          <p:cNvSpPr txBox="1"/>
          <p:nvPr/>
        </p:nvSpPr>
        <p:spPr>
          <a:xfrm>
            <a:off x="13203936" y="3302126"/>
            <a:ext cx="1463040" cy="457200"/>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Last</a:t>
            </a:r>
            <a:r>
              <a:rPr sz="1400" b="0">
                <a:solidFill>
                  <a:srgbClr val="5A5A5A"/>
                </a:solidFill>
                <a:latin typeface="Arial"/>
              </a:rPr>
              <a:t>     [4]</a:t>
            </a:r>
          </a:p>
        </p:txBody>
      </p:sp>
      <p:sp>
        <p:nvSpPr>
          <p:cNvPr id="43" name="TextBox 42"/>
          <p:cNvSpPr txBox="1"/>
          <p:nvPr/>
        </p:nvSpPr>
        <p:spPr>
          <a:xfrm>
            <a:off x="7882128" y="3869054"/>
            <a:ext cx="6675120" cy="1817751"/>
          </a:xfrm>
          <a:prstGeom prst="rect">
            <a:avLst/>
          </a:prstGeom>
          <a:noFill/>
        </p:spPr>
        <p:txBody>
          <a:bodyPr wrap="square" lIns="0" rIns="0" tIns="0" bIns="0" anchor="t">
            <a:spAutoFit/>
          </a:bodyPr>
          <a:lstStyle/>
          <a:p>
            <a:pPr algn="l">
              <a:spcAft>
                <a:spcPts val="300"/>
              </a:spcAft>
            </a:pPr>
            <a:r>
              <a:rPr sz="1400" b="1">
                <a:solidFill>
                  <a:srgbClr val="000000"/>
                </a:solidFill>
                <a:latin typeface="Arial"/>
              </a:rPr>
              <a:t>(a)  </a:t>
            </a:r>
            <a:r>
              <a:rPr sz="1400" b="1">
                <a:solidFill>
                  <a:srgbClr val="009900"/>
                </a:solidFill>
                <a:latin typeface="Arial"/>
              </a:rPr>
              <a:t>R first (1); Q before T (1); T before P (1); S last (1).</a:t>
            </a:r>
          </a:p>
          <a:p>
            <a:pPr algn="l">
              <a:spcAft>
                <a:spcPts val="300"/>
              </a:spcAft>
            </a:pPr>
            <a:r>
              <a:rPr sz="1400" b="1">
                <a:solidFill>
                  <a:srgbClr val="000000"/>
                </a:solidFill>
                <a:latin typeface="Arial"/>
              </a:rPr>
              <a:t>(b)  </a:t>
            </a:r>
            <a:r>
              <a:rPr sz="1400" b="1">
                <a:solidFill>
                  <a:srgbClr val="009900"/>
                </a:solidFill>
                <a:latin typeface="Arial"/>
              </a:rPr>
              <a:t>The concentration of the sugar (or salt) solution (1).</a:t>
            </a:r>
          </a:p>
          <a:p>
            <a:pPr algn="l">
              <a:spcAft>
                <a:spcPts val="300"/>
              </a:spcAft>
            </a:pPr>
            <a:r>
              <a:rPr sz="1300" b="1">
                <a:solidFill>
                  <a:srgbClr val="009900"/>
                </a:solidFill>
                <a:latin typeface="Arial"/>
              </a:rPr>
              <a:t>Do not accept “sugar” or “the solution” alone.</a:t>
            </a:r>
          </a:p>
          <a:p>
            <a:pPr algn="l">
              <a:spcAft>
                <a:spcPts val="300"/>
              </a:spcAft>
            </a:pPr>
            <a:r>
              <a:rPr sz="1400" b="1">
                <a:solidFill>
                  <a:srgbClr val="000000"/>
                </a:solidFill>
                <a:latin typeface="Arial"/>
              </a:rPr>
              <a:t>(c)  </a:t>
            </a:r>
            <a:r>
              <a:rPr sz="1400" b="1">
                <a:solidFill>
                  <a:srgbClr val="009900"/>
                </a:solidFill>
                <a:latin typeface="Arial"/>
              </a:rPr>
              <a:t>Any two (1 each): the volume of solution; the size / length / diameter of the cylinders; the time left in the solution; the temperature; the same potato; blotting the same way.</a:t>
            </a:r>
          </a:p>
          <a:p>
            <a:pPr algn="l">
              <a:spcAft>
                <a:spcPts val="300"/>
              </a:spcAft>
            </a:pPr>
            <a:r>
              <a:rPr sz="1300" b="1">
                <a:solidFill>
                  <a:srgbClr val="009900"/>
                </a:solidFill>
                <a:latin typeface="Arial"/>
              </a:rPr>
              <a:t>Do not accept “the amount” without saying of what, or “the concentration” (it is the independent variable).</a:t>
            </a:r>
          </a:p>
        </p:txBody>
      </p:sp>
      <p:sp>
        <p:nvSpPr>
          <p:cNvPr id="44" name="Rectangle 43"/>
          <p:cNvSpPr/>
          <p:nvPr/>
        </p:nvSpPr>
        <p:spPr>
          <a:xfrm>
            <a:off x="7744968" y="5989320"/>
            <a:ext cx="6949440" cy="2331720"/>
          </a:xfrm>
          <a:prstGeom prst="rect">
            <a:avLst/>
          </a:prstGeom>
          <a:solidFill>
            <a:srgbClr val="FFFFFF"/>
          </a:solidFill>
          <a:ln w="9525">
            <a:solidFill>
              <a:srgbClr val="000000"/>
            </a:solidFill>
          </a:ln>
          <a:effectLst/>
        </p:spPr>
        <p:txBody>
          <a:bodyPr rtlCol="0" anchor="ctr"/>
          <a:lstStyle/>
          <a:p>
            <a:pPr algn="ctr"/>
          </a:p>
        </p:txBody>
      </p:sp>
      <p:sp>
        <p:nvSpPr>
          <p:cNvPr id="45" name="TextBox 44"/>
          <p:cNvSpPr txBox="1"/>
          <p:nvPr/>
        </p:nvSpPr>
        <p:spPr>
          <a:xfrm>
            <a:off x="7854696" y="606247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F. Explain</a:t>
            </a:r>
          </a:p>
        </p:txBody>
      </p:sp>
      <p:sp>
        <p:nvSpPr>
          <p:cNvPr id="46" name="TextBox 45"/>
          <p:cNvSpPr txBox="1"/>
          <p:nvPr/>
        </p:nvSpPr>
        <p:spPr>
          <a:xfrm>
            <a:off x="13597128" y="6080759"/>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[3]</a:t>
            </a:r>
          </a:p>
        </p:txBody>
      </p:sp>
      <p:sp>
        <p:nvSpPr>
          <p:cNvPr id="47" name="TextBox 46"/>
          <p:cNvSpPr txBox="1"/>
          <p:nvPr/>
        </p:nvSpPr>
        <p:spPr>
          <a:xfrm>
            <a:off x="7882128" y="6419088"/>
            <a:ext cx="6675120" cy="1853691"/>
          </a:xfrm>
          <a:prstGeom prst="rect">
            <a:avLst/>
          </a:prstGeom>
          <a:noFill/>
        </p:spPr>
        <p:txBody>
          <a:bodyPr wrap="square" lIns="0" rIns="0" tIns="0" bIns="0" anchor="t">
            <a:spAutoFit/>
          </a:bodyPr>
          <a:lstStyle/>
          <a:p>
            <a:pPr algn="l">
              <a:spcAft>
                <a:spcPts val="400"/>
              </a:spcAft>
            </a:pPr>
            <a:r>
              <a:rPr sz="1400" b="1">
                <a:solidFill>
                  <a:srgbClr val="009900"/>
                </a:solidFill>
                <a:latin typeface="Arial"/>
              </a:rPr>
              <a:t>Pure water is more dilute than the inside of the cell / has a higher concentration of water (1).</a:t>
            </a:r>
          </a:p>
          <a:p>
            <a:pPr algn="l">
              <a:spcAft>
                <a:spcPts val="400"/>
              </a:spcAft>
            </a:pPr>
            <a:r>
              <a:rPr sz="1400" b="1">
                <a:solidFill>
                  <a:srgbClr val="009900"/>
                </a:solidFill>
                <a:latin typeface="Arial"/>
              </a:rPr>
              <a:t>Water moves into the cell by osmosis (1).</a:t>
            </a:r>
          </a:p>
          <a:p>
            <a:pPr algn="l">
              <a:spcAft>
                <a:spcPts val="400"/>
              </a:spcAft>
            </a:pPr>
            <a:r>
              <a:rPr sz="1400" b="1">
                <a:solidFill>
                  <a:srgbClr val="009900"/>
                </a:solidFill>
                <a:latin typeface="Arial"/>
              </a:rPr>
              <a:t>The cell swells and may burst, because it has no cell wall (1).</a:t>
            </a:r>
          </a:p>
          <a:p>
            <a:pPr algn="l">
              <a:spcAft>
                <a:spcPts val="400"/>
              </a:spcAft>
            </a:pPr>
            <a:r>
              <a:rPr sz="1300" b="1">
                <a:solidFill>
                  <a:srgbClr val="009900"/>
                </a:solidFill>
                <a:latin typeface="Arial"/>
              </a:rPr>
              <a:t>Max 3. Do not accept “the cell becomes turgid” (turgid is for plant cells) or “salt moves out by osmosis”.</a:t>
            </a:r>
          </a:p>
          <a:p>
            <a:pPr algn="l">
              <a:spcAft>
                <a:spcPts val="400"/>
              </a:spcAft>
            </a:pPr>
            <a:r>
              <a:rPr sz="1300" b="1">
                <a:solidFill>
                  <a:srgbClr val="000000"/>
                </a:solidFill>
                <a:latin typeface="Arial"/>
              </a:rPr>
              <a:t>Model answer: </a:t>
            </a:r>
            <a:r>
              <a:rPr sz="1300" b="1">
                <a:solidFill>
                  <a:srgbClr val="009900"/>
                </a:solidFill>
                <a:latin typeface="Arial"/>
              </a:rPr>
              <a:t>Pure water is more dilute than the inside of the red blood cell. Water moves into the cell by osmosis. The cell has no cell wall, so it swells and may burst.</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L9 Challenge worksheet: Osmosis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L9 · Osmosis · sciencegcse.co.uk  ·  free GCSE science resources</a:t>
            </a:r>
          </a:p>
        </p:txBody>
      </p:sp>
      <p:sp>
        <p:nvSpPr>
          <p:cNvPr id="7" name="Rectangle 6"/>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Carrot cylinders</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10" name="TextBox 9"/>
          <p:cNvSpPr txBox="1"/>
          <p:nvPr/>
        </p:nvSpPr>
        <p:spPr>
          <a:xfrm>
            <a:off x="5319702" y="1284732"/>
            <a:ext cx="159665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11</a:t>
            </a:r>
          </a:p>
        </p:txBody>
      </p:sp>
      <p:pic>
        <p:nvPicPr>
          <p:cNvPr id="11" name="Picture 10" descr="A. Carrot cylinders. (b) Explain why the carrot gained mass in the 0.0 mol/dm³ solution. [2]."/>
          <p:cNvPicPr>
            <a:picLocks noChangeAspect="1"/>
          </p:cNvPicPr>
          <p:nvPr/>
        </p:nvPicPr>
        <p:blipFill>
          <a:blip r:embed="rId2"/>
          <a:srcRect l="350" t="3200" r="1150" b="7933"/>
          <a:stretch>
            <a:fillRect/>
          </a:stretch>
        </p:blipFill>
        <p:spPr>
          <a:xfrm>
            <a:off x="3246119" y="1572768"/>
            <a:ext cx="4114800" cy="2784278"/>
          </a:xfrm>
          <a:prstGeom prst="rect">
            <a:avLst/>
          </a:prstGeom>
        </p:spPr>
      </p:pic>
      <p:sp>
        <p:nvSpPr>
          <p:cNvPr id="12" name="TextBox 11"/>
          <p:cNvSpPr txBox="1"/>
          <p:nvPr/>
        </p:nvSpPr>
        <p:spPr>
          <a:xfrm>
            <a:off x="3246119" y="4375334"/>
            <a:ext cx="4114800" cy="228600"/>
          </a:xfrm>
          <a:prstGeom prst="rect">
            <a:avLst/>
          </a:prstGeom>
          <a:noFill/>
        </p:spPr>
        <p:txBody>
          <a:bodyPr wrap="square" lIns="0" rIns="0" tIns="0" bIns="0" anchor="t">
            <a:spAutoFit/>
          </a:bodyPr>
          <a:lstStyle/>
          <a:p>
            <a:pPr algn="ctr">
              <a:spcAft>
                <a:spcPts val="0"/>
              </a:spcAft>
            </a:pPr>
            <a:r>
              <a:rPr sz="1300" b="0">
                <a:solidFill>
                  <a:srgbClr val="5A5A5A"/>
                </a:solidFill>
                <a:latin typeface="Arial"/>
              </a:rPr>
              <a:t>Figure 1</a:t>
            </a:r>
          </a:p>
        </p:txBody>
      </p:sp>
      <p:sp>
        <p:nvSpPr>
          <p:cNvPr id="13" name="TextBox 12"/>
          <p:cNvSpPr txBox="1"/>
          <p:nvPr/>
        </p:nvSpPr>
        <p:spPr>
          <a:xfrm>
            <a:off x="685800" y="1572768"/>
            <a:ext cx="2359151" cy="1293876"/>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A student did the practical with carrot instead of potato. Figure 1 shows the mean percentage change in mass at each concentration of sugar solution.</a:t>
            </a:r>
          </a:p>
        </p:txBody>
      </p:sp>
      <p:sp>
        <p:nvSpPr>
          <p:cNvPr id="14" name="TextBox 13"/>
          <p:cNvSpPr txBox="1"/>
          <p:nvPr/>
        </p:nvSpPr>
        <p:spPr>
          <a:xfrm>
            <a:off x="685800" y="2967228"/>
            <a:ext cx="2359151" cy="877824"/>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(a) Use Figure 1 to find the concentration at which there is no net movement of water.  [1]</a:t>
            </a:r>
          </a:p>
        </p:txBody>
      </p:sp>
      <p:sp>
        <p:nvSpPr>
          <p:cNvPr id="15" name="Rectangle 14"/>
          <p:cNvSpPr/>
          <p:nvPr/>
        </p:nvSpPr>
        <p:spPr>
          <a:xfrm>
            <a:off x="685800" y="4558214"/>
            <a:ext cx="1488284" cy="10972"/>
          </a:xfrm>
          <a:prstGeom prst="rect">
            <a:avLst/>
          </a:prstGeom>
          <a:solidFill>
            <a:srgbClr val="000000"/>
          </a:solidFill>
          <a:ln>
            <a:noFill/>
          </a:ln>
          <a:effectLst/>
        </p:spPr>
        <p:txBody>
          <a:bodyPr rtlCol="0" anchor="ctr"/>
          <a:lstStyle/>
          <a:p>
            <a:pPr algn="ctr"/>
          </a:p>
        </p:txBody>
      </p:sp>
      <p:sp>
        <p:nvSpPr>
          <p:cNvPr id="16" name="TextBox 15"/>
          <p:cNvSpPr txBox="1"/>
          <p:nvPr/>
        </p:nvSpPr>
        <p:spPr>
          <a:xfrm>
            <a:off x="2265524" y="4311326"/>
            <a:ext cx="779427"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mol/dm³</a:t>
            </a:r>
          </a:p>
        </p:txBody>
      </p:sp>
      <p:sp>
        <p:nvSpPr>
          <p:cNvPr id="17" name="TextBox 16"/>
          <p:cNvSpPr txBox="1"/>
          <p:nvPr/>
        </p:nvSpPr>
        <p:spPr>
          <a:xfrm>
            <a:off x="685800" y="4706250"/>
            <a:ext cx="6675120" cy="25374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(b) Explain why the carrot gained mass in the 0.0 mol/dm³ solution.  [2]</a:t>
            </a:r>
          </a:p>
        </p:txBody>
      </p:sp>
      <p:sp>
        <p:nvSpPr>
          <p:cNvPr id="18" name="Rectangle 17"/>
          <p:cNvSpPr/>
          <p:nvPr/>
        </p:nvSpPr>
        <p:spPr>
          <a:xfrm>
            <a:off x="685800" y="5243460"/>
            <a:ext cx="6675120" cy="10972"/>
          </a:xfrm>
          <a:prstGeom prst="rect">
            <a:avLst/>
          </a:prstGeom>
          <a:solidFill>
            <a:srgbClr val="000000"/>
          </a:solidFill>
          <a:ln>
            <a:noFill/>
          </a:ln>
          <a:effectLst/>
        </p:spPr>
        <p:txBody>
          <a:bodyPr rtlCol="0" anchor="ctr"/>
          <a:lstStyle/>
          <a:p>
            <a:pPr algn="ctr"/>
          </a:p>
        </p:txBody>
      </p:sp>
      <p:sp>
        <p:nvSpPr>
          <p:cNvPr id="19" name="Rectangle 18"/>
          <p:cNvSpPr/>
          <p:nvPr/>
        </p:nvSpPr>
        <p:spPr>
          <a:xfrm>
            <a:off x="685800" y="5609220"/>
            <a:ext cx="6675120" cy="10972"/>
          </a:xfrm>
          <a:prstGeom prst="rect">
            <a:avLst/>
          </a:prstGeom>
          <a:solidFill>
            <a:srgbClr val="000000"/>
          </a:solidFill>
          <a:ln>
            <a:noFill/>
          </a:ln>
          <a:effectLst/>
        </p:spPr>
        <p:txBody>
          <a:bodyPr rtlCol="0" anchor="ctr"/>
          <a:lstStyle/>
          <a:p>
            <a:pPr algn="ctr"/>
          </a:p>
        </p:txBody>
      </p:sp>
      <p:sp>
        <p:nvSpPr>
          <p:cNvPr id="20" name="TextBox 19"/>
          <p:cNvSpPr txBox="1"/>
          <p:nvPr/>
        </p:nvSpPr>
        <p:spPr>
          <a:xfrm>
            <a:off x="685800" y="5748112"/>
            <a:ext cx="6675120" cy="461772"/>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(c) A student says: “At this concentration, water stops moving in and out of the carrot.” Explain why this is wrong.  [1]</a:t>
            </a:r>
          </a:p>
        </p:txBody>
      </p:sp>
      <p:sp>
        <p:nvSpPr>
          <p:cNvPr id="21" name="Rectangle 20"/>
          <p:cNvSpPr/>
          <p:nvPr/>
        </p:nvSpPr>
        <p:spPr>
          <a:xfrm>
            <a:off x="685800" y="6493348"/>
            <a:ext cx="6675120" cy="10972"/>
          </a:xfrm>
          <a:prstGeom prst="rect">
            <a:avLst/>
          </a:prstGeom>
          <a:solidFill>
            <a:srgbClr val="000000"/>
          </a:solidFill>
          <a:ln>
            <a:noFill/>
          </a:ln>
          <a:effectLst/>
        </p:spPr>
        <p:txBody>
          <a:bodyPr rtlCol="0" anchor="ctr"/>
          <a:lstStyle/>
          <a:p>
            <a:pPr algn="ctr"/>
          </a:p>
        </p:txBody>
      </p:sp>
      <p:sp>
        <p:nvSpPr>
          <p:cNvPr id="22" name="Rectangle 21"/>
          <p:cNvSpPr/>
          <p:nvPr/>
        </p:nvSpPr>
        <p:spPr>
          <a:xfrm>
            <a:off x="685800" y="6859108"/>
            <a:ext cx="6675120" cy="10972"/>
          </a:xfrm>
          <a:prstGeom prst="rect">
            <a:avLst/>
          </a:prstGeom>
          <a:solidFill>
            <a:srgbClr val="000000"/>
          </a:solidFill>
          <a:ln>
            <a:noFill/>
          </a:ln>
          <a:effectLst/>
        </p:spPr>
        <p:txBody>
          <a:bodyPr rtlCol="0" anchor="ctr"/>
          <a:lstStyle/>
          <a:p>
            <a:pPr algn="ctr"/>
          </a:p>
        </p:txBody>
      </p:sp>
      <p:sp>
        <p:nvSpPr>
          <p:cNvPr id="23" name="TextBox 22"/>
          <p:cNvSpPr txBox="1"/>
          <p:nvPr/>
        </p:nvSpPr>
        <p:spPr>
          <a:xfrm>
            <a:off x="685800" y="6998000"/>
            <a:ext cx="6675120" cy="461772"/>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(d) For potato, the line crossed 0 % at 0.30 mol/dm³. Which vegetable's cells had the more concentrated contents? Give a reason.  [2]</a:t>
            </a:r>
          </a:p>
        </p:txBody>
      </p:sp>
      <p:sp>
        <p:nvSpPr>
          <p:cNvPr id="24" name="Rectangle 23"/>
          <p:cNvSpPr/>
          <p:nvPr/>
        </p:nvSpPr>
        <p:spPr>
          <a:xfrm>
            <a:off x="685800" y="7743236"/>
            <a:ext cx="6675120" cy="10972"/>
          </a:xfrm>
          <a:prstGeom prst="rect">
            <a:avLst/>
          </a:prstGeom>
          <a:solidFill>
            <a:srgbClr val="000000"/>
          </a:solidFill>
          <a:ln>
            <a:noFill/>
          </a:ln>
          <a:effectLst/>
        </p:spPr>
        <p:txBody>
          <a:bodyPr rtlCol="0" anchor="ctr"/>
          <a:lstStyle/>
          <a:p>
            <a:pPr algn="ctr"/>
          </a:p>
        </p:txBody>
      </p:sp>
      <p:sp>
        <p:nvSpPr>
          <p:cNvPr id="25" name="Rectangle 24"/>
          <p:cNvSpPr/>
          <p:nvPr/>
        </p:nvSpPr>
        <p:spPr>
          <a:xfrm>
            <a:off x="685800" y="8108996"/>
            <a:ext cx="6675120" cy="10972"/>
          </a:xfrm>
          <a:prstGeom prst="rect">
            <a:avLst/>
          </a:prstGeom>
          <a:solidFill>
            <a:srgbClr val="000000"/>
          </a:solidFill>
          <a:ln>
            <a:noFill/>
          </a:ln>
          <a:effectLst/>
        </p:spPr>
        <p:txBody>
          <a:bodyPr rtlCol="0" anchor="ctr"/>
          <a:lstStyle/>
          <a:p>
            <a:pPr algn="ctr"/>
          </a:p>
        </p:txBody>
      </p:sp>
      <p:sp>
        <p:nvSpPr>
          <p:cNvPr id="26" name="Rectangle 25"/>
          <p:cNvSpPr/>
          <p:nvPr/>
        </p:nvSpPr>
        <p:spPr>
          <a:xfrm>
            <a:off x="7744968" y="1143000"/>
            <a:ext cx="6949440" cy="3950208"/>
          </a:xfrm>
          <a:prstGeom prst="rect">
            <a:avLst/>
          </a:prstGeom>
          <a:solidFill>
            <a:srgbClr val="FFFFFF"/>
          </a:solidFill>
          <a:ln w="9525">
            <a:solidFill>
              <a:srgbClr val="000000"/>
            </a:solidFill>
          </a:ln>
          <a:effectLst/>
        </p:spPr>
        <p:txBody>
          <a:bodyPr rtlCol="0" anchor="ctr"/>
          <a:lstStyle/>
          <a:p>
            <a:pPr algn="ctr"/>
          </a:p>
        </p:txBody>
      </p:sp>
      <p:sp>
        <p:nvSpPr>
          <p:cNvPr id="27" name="TextBox 26"/>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Unit conversions and a rate</a:t>
            </a:r>
          </a:p>
        </p:txBody>
      </p:sp>
      <p:sp>
        <p:nvSpPr>
          <p:cNvPr id="28" name="TextBox 27"/>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29" name="TextBox 28"/>
          <p:cNvSpPr txBox="1"/>
          <p:nvPr/>
        </p:nvSpPr>
        <p:spPr>
          <a:xfrm>
            <a:off x="12504719" y="1284732"/>
            <a:ext cx="160796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10</a:t>
            </a:r>
          </a:p>
        </p:txBody>
      </p:sp>
      <p:sp>
        <p:nvSpPr>
          <p:cNvPr id="30" name="TextBox 29"/>
          <p:cNvSpPr txBox="1"/>
          <p:nvPr/>
        </p:nvSpPr>
        <p:spPr>
          <a:xfrm>
            <a:off x="7882128" y="1572768"/>
            <a:ext cx="6675120" cy="461772"/>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A cylinder's starting mass was 2400 mg. After 24 hours in pure water, its final mass was 2.70 g.</a:t>
            </a:r>
          </a:p>
        </p:txBody>
      </p:sp>
      <p:sp>
        <p:nvSpPr>
          <p:cNvPr id="31" name="TextBox 30"/>
          <p:cNvSpPr txBox="1"/>
          <p:nvPr/>
        </p:nvSpPr>
        <p:spPr>
          <a:xfrm>
            <a:off x="7882128" y="2192717"/>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Convert 2400 mg into grams.  [1]</a:t>
            </a:r>
          </a:p>
        </p:txBody>
      </p:sp>
      <p:sp>
        <p:nvSpPr>
          <p:cNvPr id="32" name="Rectangle 31"/>
          <p:cNvSpPr/>
          <p:nvPr/>
        </p:nvSpPr>
        <p:spPr>
          <a:xfrm>
            <a:off x="11307853" y="2439605"/>
            <a:ext cx="2088609" cy="10972"/>
          </a:xfrm>
          <a:prstGeom prst="rect">
            <a:avLst/>
          </a:prstGeom>
          <a:solidFill>
            <a:srgbClr val="000000"/>
          </a:solidFill>
          <a:ln>
            <a:noFill/>
          </a:ln>
          <a:effectLst/>
        </p:spPr>
        <p:txBody>
          <a:bodyPr rtlCol="0" anchor="ctr"/>
          <a:lstStyle/>
          <a:p>
            <a:pPr algn="ctr"/>
          </a:p>
        </p:txBody>
      </p:sp>
      <p:sp>
        <p:nvSpPr>
          <p:cNvPr id="33" name="TextBox 32"/>
          <p:cNvSpPr txBox="1"/>
          <p:nvPr/>
        </p:nvSpPr>
        <p:spPr>
          <a:xfrm>
            <a:off x="13487903" y="2192717"/>
            <a:ext cx="19739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g</a:t>
            </a:r>
          </a:p>
        </p:txBody>
      </p:sp>
      <p:sp>
        <p:nvSpPr>
          <p:cNvPr id="34" name="TextBox 33"/>
          <p:cNvSpPr txBox="1"/>
          <p:nvPr/>
        </p:nvSpPr>
        <p:spPr>
          <a:xfrm>
            <a:off x="7882128" y="2689223"/>
            <a:ext cx="6675120" cy="26860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Calculate the percentage change in mass.  [2]</a:t>
            </a:r>
          </a:p>
        </p:txBody>
      </p:sp>
      <p:sp>
        <p:nvSpPr>
          <p:cNvPr id="35" name="Rectangle 34"/>
          <p:cNvSpPr/>
          <p:nvPr/>
        </p:nvSpPr>
        <p:spPr>
          <a:xfrm>
            <a:off x="11265408" y="3668739"/>
            <a:ext cx="2939578" cy="10972"/>
          </a:xfrm>
          <a:prstGeom prst="rect">
            <a:avLst/>
          </a:prstGeom>
          <a:solidFill>
            <a:srgbClr val="000000"/>
          </a:solidFill>
          <a:ln>
            <a:noFill/>
          </a:ln>
          <a:effectLst/>
        </p:spPr>
        <p:txBody>
          <a:bodyPr rtlCol="0" anchor="ctr"/>
          <a:lstStyle/>
          <a:p>
            <a:pPr algn="ctr"/>
          </a:p>
        </p:txBody>
      </p:sp>
      <p:sp>
        <p:nvSpPr>
          <p:cNvPr id="36" name="TextBox 35"/>
          <p:cNvSpPr txBox="1"/>
          <p:nvPr/>
        </p:nvSpPr>
        <p:spPr>
          <a:xfrm>
            <a:off x="14296426" y="3421851"/>
            <a:ext cx="260821"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t>
            </a:r>
          </a:p>
        </p:txBody>
      </p:sp>
      <p:sp>
        <p:nvSpPr>
          <p:cNvPr id="37" name="TextBox 36"/>
          <p:cNvSpPr txBox="1"/>
          <p:nvPr/>
        </p:nvSpPr>
        <p:spPr>
          <a:xfrm>
            <a:off x="7882128" y="3918357"/>
            <a:ext cx="6675120" cy="26860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(c) Calculate the mean rate of water uptake in mg per hour.  [2]</a:t>
            </a:r>
          </a:p>
        </p:txBody>
      </p:sp>
      <p:sp>
        <p:nvSpPr>
          <p:cNvPr id="38" name="Rectangle 37"/>
          <p:cNvSpPr/>
          <p:nvPr/>
        </p:nvSpPr>
        <p:spPr>
          <a:xfrm>
            <a:off x="10716768" y="4897874"/>
            <a:ext cx="2630462" cy="10972"/>
          </a:xfrm>
          <a:prstGeom prst="rect">
            <a:avLst/>
          </a:prstGeom>
          <a:solidFill>
            <a:srgbClr val="000000"/>
          </a:solidFill>
          <a:ln>
            <a:noFill/>
          </a:ln>
          <a:effectLst/>
        </p:spPr>
        <p:txBody>
          <a:bodyPr rtlCol="0" anchor="ctr"/>
          <a:lstStyle/>
          <a:p>
            <a:pPr algn="ctr"/>
          </a:p>
        </p:txBody>
      </p:sp>
      <p:sp>
        <p:nvSpPr>
          <p:cNvPr id="39" name="TextBox 38"/>
          <p:cNvSpPr txBox="1"/>
          <p:nvPr/>
        </p:nvSpPr>
        <p:spPr>
          <a:xfrm>
            <a:off x="13438670" y="4650986"/>
            <a:ext cx="1118577"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mg per hour</a:t>
            </a:r>
          </a:p>
        </p:txBody>
      </p:sp>
      <p:sp>
        <p:nvSpPr>
          <p:cNvPr id="40" name="Rectangle 39"/>
          <p:cNvSpPr/>
          <p:nvPr/>
        </p:nvSpPr>
        <p:spPr>
          <a:xfrm>
            <a:off x="7744968" y="5212080"/>
            <a:ext cx="6949440" cy="3108959"/>
          </a:xfrm>
          <a:prstGeom prst="rect">
            <a:avLst/>
          </a:prstGeom>
          <a:solidFill>
            <a:srgbClr val="FFFFFF"/>
          </a:solidFill>
          <a:ln w="9525">
            <a:solidFill>
              <a:srgbClr val="000000"/>
            </a:solidFill>
          </a:ln>
          <a:effectLst/>
        </p:spPr>
        <p:txBody>
          <a:bodyPr rtlCol="0" anchor="ctr"/>
          <a:lstStyle/>
          <a:p>
            <a:pPr algn="ctr"/>
          </a:p>
        </p:txBody>
      </p:sp>
      <p:sp>
        <p:nvSpPr>
          <p:cNvPr id="41" name="TextBox 40"/>
          <p:cNvSpPr txBox="1"/>
          <p:nvPr/>
        </p:nvSpPr>
        <p:spPr>
          <a:xfrm>
            <a:off x="7854696" y="528523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Spot the problem</a:t>
            </a:r>
          </a:p>
        </p:txBody>
      </p:sp>
      <p:sp>
        <p:nvSpPr>
          <p:cNvPr id="42" name="TextBox 41"/>
          <p:cNvSpPr txBox="1"/>
          <p:nvPr/>
        </p:nvSpPr>
        <p:spPr>
          <a:xfrm>
            <a:off x="13597128" y="530352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[3]</a:t>
            </a:r>
          </a:p>
        </p:txBody>
      </p:sp>
      <p:sp>
        <p:nvSpPr>
          <p:cNvPr id="43" name="TextBox 42"/>
          <p:cNvSpPr txBox="1"/>
          <p:nvPr/>
        </p:nvSpPr>
        <p:spPr>
          <a:xfrm>
            <a:off x="12089560" y="5353812"/>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8 and 9</a:t>
            </a:r>
          </a:p>
        </p:txBody>
      </p:sp>
      <p:sp>
        <p:nvSpPr>
          <p:cNvPr id="44" name="TextBox 43"/>
          <p:cNvSpPr txBox="1"/>
          <p:nvPr/>
        </p:nvSpPr>
        <p:spPr>
          <a:xfrm>
            <a:off x="7882128" y="5641848"/>
            <a:ext cx="6675120" cy="461772"/>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A student took the cylinders out of the tubes and left them on the bench for 20 minutes before finding their final masses.</a:t>
            </a:r>
          </a:p>
        </p:txBody>
      </p:sp>
      <p:sp>
        <p:nvSpPr>
          <p:cNvPr id="45" name="TextBox 44"/>
          <p:cNvSpPr txBox="1"/>
          <p:nvPr/>
        </p:nvSpPr>
        <p:spPr>
          <a:xfrm>
            <a:off x="7882128" y="6149340"/>
            <a:ext cx="6675120" cy="49149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Suggest how this affects the percentage change in mass. Explain your answer.  [3]</a:t>
            </a:r>
          </a:p>
        </p:txBody>
      </p:sp>
      <p:sp>
        <p:nvSpPr>
          <p:cNvPr id="46" name="Rectangle 45"/>
          <p:cNvSpPr/>
          <p:nvPr/>
        </p:nvSpPr>
        <p:spPr>
          <a:xfrm>
            <a:off x="7882128" y="6924294"/>
            <a:ext cx="6675120" cy="10972"/>
          </a:xfrm>
          <a:prstGeom prst="rect">
            <a:avLst/>
          </a:prstGeom>
          <a:solidFill>
            <a:srgbClr val="000000"/>
          </a:solidFill>
          <a:ln>
            <a:noFill/>
          </a:ln>
          <a:effectLst/>
        </p:spPr>
        <p:txBody>
          <a:bodyPr rtlCol="0" anchor="ctr"/>
          <a:lstStyle/>
          <a:p>
            <a:pPr algn="ctr"/>
          </a:p>
        </p:txBody>
      </p:sp>
      <p:sp>
        <p:nvSpPr>
          <p:cNvPr id="47" name="Rectangle 46"/>
          <p:cNvSpPr/>
          <p:nvPr/>
        </p:nvSpPr>
        <p:spPr>
          <a:xfrm>
            <a:off x="7882128" y="7308342"/>
            <a:ext cx="6675120" cy="10972"/>
          </a:xfrm>
          <a:prstGeom prst="rect">
            <a:avLst/>
          </a:prstGeom>
          <a:solidFill>
            <a:srgbClr val="000000"/>
          </a:solidFill>
          <a:ln>
            <a:noFill/>
          </a:ln>
          <a:effectLst/>
        </p:spPr>
        <p:txBody>
          <a:bodyPr rtlCol="0" anchor="ctr"/>
          <a:lstStyle/>
          <a:p>
            <a:pPr algn="ctr"/>
          </a:p>
        </p:txBody>
      </p:sp>
      <p:sp>
        <p:nvSpPr>
          <p:cNvPr id="48" name="Rectangle 47"/>
          <p:cNvSpPr/>
          <p:nvPr/>
        </p:nvSpPr>
        <p:spPr>
          <a:xfrm>
            <a:off x="7882128" y="7692390"/>
            <a:ext cx="6675120" cy="10972"/>
          </a:xfrm>
          <a:prstGeom prst="rect">
            <a:avLst/>
          </a:prstGeom>
          <a:solidFill>
            <a:srgbClr val="000000"/>
          </a:solidFill>
          <a:ln>
            <a:noFill/>
          </a:ln>
          <a:effectLst/>
        </p:spPr>
        <p:txBody>
          <a:bodyPr rtlCol="0" anchor="ctr"/>
          <a:lstStyle/>
          <a:p>
            <a:pPr algn="ctr"/>
          </a:p>
        </p:txBody>
      </p:sp>
      <p:sp>
        <p:nvSpPr>
          <p:cNvPr id="49" name="Rectangle 48"/>
          <p:cNvSpPr/>
          <p:nvPr/>
        </p:nvSpPr>
        <p:spPr>
          <a:xfrm>
            <a:off x="7882128" y="8076438"/>
            <a:ext cx="6675120" cy="10972"/>
          </a:xfrm>
          <a:prstGeom prst="rect">
            <a:avLst/>
          </a:prstGeom>
          <a:solidFill>
            <a:srgbClr val="000000"/>
          </a:solidFill>
          <a:ln>
            <a:noFill/>
          </a:ln>
          <a:effectLst/>
        </p:spPr>
        <p:txBody>
          <a:bodyPr rtlCol="0" anchor="ctr"/>
          <a:lstStyle/>
          <a:p>
            <a:pPr algn="ct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L9 Challenge worksheet: Osmosis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L9 · Osmosis · sciencegcse.co.uk  ·  free GCSE science resources</a:t>
            </a:r>
          </a:p>
        </p:txBody>
      </p:sp>
      <p:sp>
        <p:nvSpPr>
          <p:cNvPr id="7" name="Rectangle 6"/>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Extended response</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10" name="TextBox 9"/>
          <p:cNvSpPr txBox="1"/>
          <p:nvPr/>
        </p:nvSpPr>
        <p:spPr>
          <a:xfrm>
            <a:off x="4893232" y="1284732"/>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5 and 6</a:t>
            </a:r>
          </a:p>
        </p:txBody>
      </p:sp>
      <p:sp>
        <p:nvSpPr>
          <p:cNvPr id="11" name="TextBox 10"/>
          <p:cNvSpPr txBox="1"/>
          <p:nvPr/>
        </p:nvSpPr>
        <p:spPr>
          <a:xfrm>
            <a:off x="685800" y="1572768"/>
            <a:ext cx="6675120" cy="714375"/>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A student puts plant cells and animal cells into pure water and into a concentrated salt solution. Describe and explain what happens to each type of cell in each solution.  [6]</a:t>
            </a:r>
          </a:p>
        </p:txBody>
      </p:sp>
      <p:sp>
        <p:nvSpPr>
          <p:cNvPr id="12" name="TextBox 11"/>
          <p:cNvSpPr txBox="1"/>
          <p:nvPr/>
        </p:nvSpPr>
        <p:spPr>
          <a:xfrm>
            <a:off x="685800" y="2332863"/>
            <a:ext cx="6675120" cy="253745"/>
          </a:xfrm>
          <a:prstGeom prst="rect">
            <a:avLst/>
          </a:prstGeom>
          <a:noFill/>
        </p:spPr>
        <p:txBody>
          <a:bodyPr wrap="square" lIns="0" rIns="0" tIns="0" bIns="0" anchor="t">
            <a:spAutoFit/>
          </a:bodyPr>
          <a:lstStyle/>
          <a:p>
            <a:pPr algn="l">
              <a:spcAft>
                <a:spcPts val="0"/>
              </a:spcAft>
            </a:pPr>
            <a:r>
              <a:rPr sz="1400" b="0">
                <a:solidFill>
                  <a:srgbClr val="5A5A5A"/>
                </a:solidFill>
                <a:latin typeface="Arial"/>
              </a:rPr>
              <a:t>Use the words osmosis, turgid, flaccid and plasmolysis in your answer.</a:t>
            </a:r>
          </a:p>
        </p:txBody>
      </p:sp>
      <p:sp>
        <p:nvSpPr>
          <p:cNvPr id="13" name="Rectangle 12"/>
          <p:cNvSpPr/>
          <p:nvPr/>
        </p:nvSpPr>
        <p:spPr>
          <a:xfrm>
            <a:off x="685800" y="2906649"/>
            <a:ext cx="6675120" cy="10972"/>
          </a:xfrm>
          <a:prstGeom prst="rect">
            <a:avLst/>
          </a:prstGeom>
          <a:solidFill>
            <a:srgbClr val="000000"/>
          </a:solidFill>
          <a:ln>
            <a:noFill/>
          </a:ln>
          <a:effectLst/>
        </p:spPr>
        <p:txBody>
          <a:bodyPr rtlCol="0" anchor="ctr"/>
          <a:lstStyle/>
          <a:p>
            <a:pPr algn="ctr"/>
          </a:p>
        </p:txBody>
      </p:sp>
      <p:sp>
        <p:nvSpPr>
          <p:cNvPr id="14" name="Rectangle 13"/>
          <p:cNvSpPr/>
          <p:nvPr/>
        </p:nvSpPr>
        <p:spPr>
          <a:xfrm>
            <a:off x="685800" y="3290697"/>
            <a:ext cx="6675120" cy="10972"/>
          </a:xfrm>
          <a:prstGeom prst="rect">
            <a:avLst/>
          </a:prstGeom>
          <a:solidFill>
            <a:srgbClr val="000000"/>
          </a:solidFill>
          <a:ln>
            <a:noFill/>
          </a:ln>
          <a:effectLst/>
        </p:spPr>
        <p:txBody>
          <a:bodyPr rtlCol="0" anchor="ctr"/>
          <a:lstStyle/>
          <a:p>
            <a:pPr algn="ctr"/>
          </a:p>
        </p:txBody>
      </p:sp>
      <p:sp>
        <p:nvSpPr>
          <p:cNvPr id="15" name="Rectangle 14"/>
          <p:cNvSpPr/>
          <p:nvPr/>
        </p:nvSpPr>
        <p:spPr>
          <a:xfrm>
            <a:off x="685800" y="3674745"/>
            <a:ext cx="6675120" cy="10972"/>
          </a:xfrm>
          <a:prstGeom prst="rect">
            <a:avLst/>
          </a:prstGeom>
          <a:solidFill>
            <a:srgbClr val="000000"/>
          </a:solidFill>
          <a:ln>
            <a:noFill/>
          </a:ln>
          <a:effectLst/>
        </p:spPr>
        <p:txBody>
          <a:bodyPr rtlCol="0" anchor="ctr"/>
          <a:lstStyle/>
          <a:p>
            <a:pPr algn="ctr"/>
          </a:p>
        </p:txBody>
      </p:sp>
      <p:sp>
        <p:nvSpPr>
          <p:cNvPr id="16" name="Rectangle 15"/>
          <p:cNvSpPr/>
          <p:nvPr/>
        </p:nvSpPr>
        <p:spPr>
          <a:xfrm>
            <a:off x="685800" y="4058793"/>
            <a:ext cx="6675120" cy="10972"/>
          </a:xfrm>
          <a:prstGeom prst="rect">
            <a:avLst/>
          </a:prstGeom>
          <a:solidFill>
            <a:srgbClr val="000000"/>
          </a:solidFill>
          <a:ln>
            <a:noFill/>
          </a:ln>
          <a:effectLst/>
        </p:spPr>
        <p:txBody>
          <a:bodyPr rtlCol="0" anchor="ctr"/>
          <a:lstStyle/>
          <a:p>
            <a:pPr algn="ctr"/>
          </a:p>
        </p:txBody>
      </p:sp>
      <p:sp>
        <p:nvSpPr>
          <p:cNvPr id="17" name="Rectangle 16"/>
          <p:cNvSpPr/>
          <p:nvPr/>
        </p:nvSpPr>
        <p:spPr>
          <a:xfrm>
            <a:off x="685800" y="4442841"/>
            <a:ext cx="6675120" cy="10972"/>
          </a:xfrm>
          <a:prstGeom prst="rect">
            <a:avLst/>
          </a:prstGeom>
          <a:solidFill>
            <a:srgbClr val="000000"/>
          </a:solidFill>
          <a:ln>
            <a:noFill/>
          </a:ln>
          <a:effectLst/>
        </p:spPr>
        <p:txBody>
          <a:bodyPr rtlCol="0" anchor="ctr"/>
          <a:lstStyle/>
          <a:p>
            <a:pPr algn="ctr"/>
          </a:p>
        </p:txBody>
      </p:sp>
      <p:sp>
        <p:nvSpPr>
          <p:cNvPr id="18" name="Rectangle 17"/>
          <p:cNvSpPr/>
          <p:nvPr/>
        </p:nvSpPr>
        <p:spPr>
          <a:xfrm>
            <a:off x="685800" y="4826889"/>
            <a:ext cx="6675120" cy="10972"/>
          </a:xfrm>
          <a:prstGeom prst="rect">
            <a:avLst/>
          </a:prstGeom>
          <a:solidFill>
            <a:srgbClr val="000000"/>
          </a:solidFill>
          <a:ln>
            <a:noFill/>
          </a:ln>
          <a:effectLst/>
        </p:spPr>
        <p:txBody>
          <a:bodyPr rtlCol="0" anchor="ctr"/>
          <a:lstStyle/>
          <a:p>
            <a:pPr algn="ctr"/>
          </a:p>
        </p:txBody>
      </p:sp>
      <p:sp>
        <p:nvSpPr>
          <p:cNvPr id="19" name="Rectangle 18"/>
          <p:cNvSpPr/>
          <p:nvPr/>
        </p:nvSpPr>
        <p:spPr>
          <a:xfrm>
            <a:off x="685800" y="5210937"/>
            <a:ext cx="6675120" cy="10972"/>
          </a:xfrm>
          <a:prstGeom prst="rect">
            <a:avLst/>
          </a:prstGeom>
          <a:solidFill>
            <a:srgbClr val="000000"/>
          </a:solidFill>
          <a:ln>
            <a:noFill/>
          </a:ln>
          <a:effectLst/>
        </p:spPr>
        <p:txBody>
          <a:bodyPr rtlCol="0" anchor="ctr"/>
          <a:lstStyle/>
          <a:p>
            <a:pPr algn="ctr"/>
          </a:p>
        </p:txBody>
      </p:sp>
      <p:sp>
        <p:nvSpPr>
          <p:cNvPr id="20" name="Rectangle 19"/>
          <p:cNvSpPr/>
          <p:nvPr/>
        </p:nvSpPr>
        <p:spPr>
          <a:xfrm>
            <a:off x="685800" y="5594985"/>
            <a:ext cx="6675120" cy="10972"/>
          </a:xfrm>
          <a:prstGeom prst="rect">
            <a:avLst/>
          </a:prstGeom>
          <a:solidFill>
            <a:srgbClr val="000000"/>
          </a:solidFill>
          <a:ln>
            <a:noFill/>
          </a:ln>
          <a:effectLst/>
        </p:spPr>
        <p:txBody>
          <a:bodyPr rtlCol="0" anchor="ctr"/>
          <a:lstStyle/>
          <a:p>
            <a:pPr algn="ctr"/>
          </a:p>
        </p:txBody>
      </p:sp>
      <p:sp>
        <p:nvSpPr>
          <p:cNvPr id="21" name="Rectangle 20"/>
          <p:cNvSpPr/>
          <p:nvPr/>
        </p:nvSpPr>
        <p:spPr>
          <a:xfrm>
            <a:off x="685800" y="5979033"/>
            <a:ext cx="6675120" cy="10972"/>
          </a:xfrm>
          <a:prstGeom prst="rect">
            <a:avLst/>
          </a:prstGeom>
          <a:solidFill>
            <a:srgbClr val="000000"/>
          </a:solidFill>
          <a:ln>
            <a:noFill/>
          </a:ln>
          <a:effectLst/>
        </p:spPr>
        <p:txBody>
          <a:bodyPr rtlCol="0" anchor="ctr"/>
          <a:lstStyle/>
          <a:p>
            <a:pPr algn="ctr"/>
          </a:p>
        </p:txBody>
      </p:sp>
      <p:sp>
        <p:nvSpPr>
          <p:cNvPr id="22" name="Rectangle 21"/>
          <p:cNvSpPr/>
          <p:nvPr/>
        </p:nvSpPr>
        <p:spPr>
          <a:xfrm>
            <a:off x="685800" y="6363081"/>
            <a:ext cx="6675120" cy="10972"/>
          </a:xfrm>
          <a:prstGeom prst="rect">
            <a:avLst/>
          </a:prstGeom>
          <a:solidFill>
            <a:srgbClr val="000000"/>
          </a:solidFill>
          <a:ln>
            <a:noFill/>
          </a:ln>
          <a:effectLst/>
        </p:spPr>
        <p:txBody>
          <a:bodyPr rtlCol="0" anchor="ctr"/>
          <a:lstStyle/>
          <a:p>
            <a:pPr algn="ctr"/>
          </a:p>
        </p:txBody>
      </p:sp>
      <p:sp>
        <p:nvSpPr>
          <p:cNvPr id="23" name="Rectangle 22"/>
          <p:cNvSpPr/>
          <p:nvPr/>
        </p:nvSpPr>
        <p:spPr>
          <a:xfrm>
            <a:off x="685800" y="6747129"/>
            <a:ext cx="6675120" cy="10972"/>
          </a:xfrm>
          <a:prstGeom prst="rect">
            <a:avLst/>
          </a:prstGeom>
          <a:solidFill>
            <a:srgbClr val="000000"/>
          </a:solidFill>
          <a:ln>
            <a:noFill/>
          </a:ln>
          <a:effectLst/>
        </p:spPr>
        <p:txBody>
          <a:bodyPr rtlCol="0" anchor="ctr"/>
          <a:lstStyle/>
          <a:p>
            <a:pPr algn="ctr"/>
          </a:p>
        </p:txBody>
      </p:sp>
      <p:sp>
        <p:nvSpPr>
          <p:cNvPr id="24" name="Rectangle 23"/>
          <p:cNvSpPr/>
          <p:nvPr/>
        </p:nvSpPr>
        <p:spPr>
          <a:xfrm>
            <a:off x="685800" y="7131177"/>
            <a:ext cx="6675120" cy="10972"/>
          </a:xfrm>
          <a:prstGeom prst="rect">
            <a:avLst/>
          </a:prstGeom>
          <a:solidFill>
            <a:srgbClr val="000000"/>
          </a:solidFill>
          <a:ln>
            <a:noFill/>
          </a:ln>
          <a:effectLst/>
        </p:spPr>
        <p:txBody>
          <a:bodyPr rtlCol="0" anchor="ctr"/>
          <a:lstStyle/>
          <a:p>
            <a:pPr algn="ctr"/>
          </a:p>
        </p:txBody>
      </p:sp>
      <p:sp>
        <p:nvSpPr>
          <p:cNvPr id="25" name="Rectangle 24"/>
          <p:cNvSpPr/>
          <p:nvPr/>
        </p:nvSpPr>
        <p:spPr>
          <a:xfrm>
            <a:off x="685800" y="7515225"/>
            <a:ext cx="6675120" cy="10972"/>
          </a:xfrm>
          <a:prstGeom prst="rect">
            <a:avLst/>
          </a:prstGeom>
          <a:solidFill>
            <a:srgbClr val="000000"/>
          </a:solidFill>
          <a:ln>
            <a:noFill/>
          </a:ln>
          <a:effectLst/>
        </p:spPr>
        <p:txBody>
          <a:bodyPr rtlCol="0" anchor="ctr"/>
          <a:lstStyle/>
          <a:p>
            <a:pPr algn="ctr"/>
          </a:p>
        </p:txBody>
      </p:sp>
      <p:sp>
        <p:nvSpPr>
          <p:cNvPr id="26" name="Rectangle 25"/>
          <p:cNvSpPr/>
          <p:nvPr/>
        </p:nvSpPr>
        <p:spPr>
          <a:xfrm>
            <a:off x="685800" y="7899273"/>
            <a:ext cx="6675120" cy="10972"/>
          </a:xfrm>
          <a:prstGeom prst="rect">
            <a:avLst/>
          </a:prstGeom>
          <a:solidFill>
            <a:srgbClr val="000000"/>
          </a:solidFill>
          <a:ln>
            <a:noFill/>
          </a:ln>
          <a:effectLst/>
        </p:spPr>
        <p:txBody>
          <a:bodyPr rtlCol="0" anchor="ctr"/>
          <a:lstStyle/>
          <a:p>
            <a:pPr algn="ctr"/>
          </a:p>
        </p:txBody>
      </p:sp>
      <p:sp>
        <p:nvSpPr>
          <p:cNvPr id="27" name="Rectangle 26"/>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28" name="TextBox 27"/>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Too much fertiliser</a:t>
            </a:r>
          </a:p>
        </p:txBody>
      </p:sp>
      <p:sp>
        <p:nvSpPr>
          <p:cNvPr id="29" name="TextBox 28"/>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30" name="TextBox 29"/>
          <p:cNvSpPr txBox="1"/>
          <p:nvPr/>
        </p:nvSpPr>
        <p:spPr>
          <a:xfrm>
            <a:off x="12089560" y="1284732"/>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5 and 6</a:t>
            </a:r>
          </a:p>
        </p:txBody>
      </p:sp>
      <p:sp>
        <p:nvSpPr>
          <p:cNvPr id="31" name="TextBox 30"/>
          <p:cNvSpPr txBox="1"/>
          <p:nvPr/>
        </p:nvSpPr>
        <p:spPr>
          <a:xfrm>
            <a:off x="7882128" y="1572768"/>
            <a:ext cx="6675120" cy="461772"/>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A gardener puts far too much fertiliser on a lawn. The fertiliser dissolves in the water in the soil. A day later the grass wilts, even though the soil is wet.</a:t>
            </a:r>
          </a:p>
        </p:txBody>
      </p:sp>
      <p:sp>
        <p:nvSpPr>
          <p:cNvPr id="32" name="TextBox 31"/>
          <p:cNvSpPr txBox="1"/>
          <p:nvPr/>
        </p:nvSpPr>
        <p:spPr>
          <a:xfrm>
            <a:off x="7882128" y="2116836"/>
            <a:ext cx="6675120" cy="26860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Explain why the grass wilts.  [4]</a:t>
            </a:r>
          </a:p>
        </p:txBody>
      </p:sp>
      <p:sp>
        <p:nvSpPr>
          <p:cNvPr id="33" name="Rectangle 32"/>
          <p:cNvSpPr/>
          <p:nvPr/>
        </p:nvSpPr>
        <p:spPr>
          <a:xfrm>
            <a:off x="7882128" y="2751201"/>
            <a:ext cx="6675120" cy="10972"/>
          </a:xfrm>
          <a:prstGeom prst="rect">
            <a:avLst/>
          </a:prstGeom>
          <a:solidFill>
            <a:srgbClr val="000000"/>
          </a:solidFill>
          <a:ln>
            <a:noFill/>
          </a:ln>
          <a:effectLst/>
        </p:spPr>
        <p:txBody>
          <a:bodyPr rtlCol="0" anchor="ctr"/>
          <a:lstStyle/>
          <a:p>
            <a:pPr algn="ctr"/>
          </a:p>
        </p:txBody>
      </p:sp>
      <p:sp>
        <p:nvSpPr>
          <p:cNvPr id="34" name="Rectangle 33"/>
          <p:cNvSpPr/>
          <p:nvPr/>
        </p:nvSpPr>
        <p:spPr>
          <a:xfrm>
            <a:off x="7882128" y="3299841"/>
            <a:ext cx="6675120" cy="10972"/>
          </a:xfrm>
          <a:prstGeom prst="rect">
            <a:avLst/>
          </a:prstGeom>
          <a:solidFill>
            <a:srgbClr val="000000"/>
          </a:solidFill>
          <a:ln>
            <a:noFill/>
          </a:ln>
          <a:effectLst/>
        </p:spPr>
        <p:txBody>
          <a:bodyPr rtlCol="0" anchor="ctr"/>
          <a:lstStyle/>
          <a:p>
            <a:pPr algn="ctr"/>
          </a:p>
        </p:txBody>
      </p:sp>
      <p:sp>
        <p:nvSpPr>
          <p:cNvPr id="35" name="Rectangle 34"/>
          <p:cNvSpPr/>
          <p:nvPr/>
        </p:nvSpPr>
        <p:spPr>
          <a:xfrm>
            <a:off x="7882128" y="3848481"/>
            <a:ext cx="6675120" cy="10972"/>
          </a:xfrm>
          <a:prstGeom prst="rect">
            <a:avLst/>
          </a:prstGeom>
          <a:solidFill>
            <a:srgbClr val="000000"/>
          </a:solidFill>
          <a:ln>
            <a:noFill/>
          </a:ln>
          <a:effectLst/>
        </p:spPr>
        <p:txBody>
          <a:bodyPr rtlCol="0" anchor="ctr"/>
          <a:lstStyle/>
          <a:p>
            <a:pPr algn="ctr"/>
          </a:p>
        </p:txBody>
      </p:sp>
      <p:sp>
        <p:nvSpPr>
          <p:cNvPr id="36" name="Rectangle 35"/>
          <p:cNvSpPr/>
          <p:nvPr/>
        </p:nvSpPr>
        <p:spPr>
          <a:xfrm>
            <a:off x="7882128" y="4397121"/>
            <a:ext cx="6675120" cy="10972"/>
          </a:xfrm>
          <a:prstGeom prst="rect">
            <a:avLst/>
          </a:prstGeom>
          <a:solidFill>
            <a:srgbClr val="000000"/>
          </a:solidFill>
          <a:ln>
            <a:noFill/>
          </a:ln>
          <a:effectLst/>
        </p:spPr>
        <p:txBody>
          <a:bodyPr rtlCol="0" anchor="ctr"/>
          <a:lstStyle/>
          <a:p>
            <a:pPr algn="ctr"/>
          </a:p>
        </p:txBody>
      </p:sp>
      <p:sp>
        <p:nvSpPr>
          <p:cNvPr id="37" name="Rectangle 36"/>
          <p:cNvSpPr/>
          <p:nvPr/>
        </p:nvSpPr>
        <p:spPr>
          <a:xfrm>
            <a:off x="7882128" y="4945761"/>
            <a:ext cx="6675120" cy="10972"/>
          </a:xfrm>
          <a:prstGeom prst="rect">
            <a:avLst/>
          </a:prstGeom>
          <a:solidFill>
            <a:srgbClr val="000000"/>
          </a:solidFill>
          <a:ln>
            <a:noFill/>
          </a:ln>
          <a:effectLst/>
        </p:spPr>
        <p:txBody>
          <a:bodyPr rtlCol="0" anchor="ctr"/>
          <a:lstStyle/>
          <a:p>
            <a:pPr algn="ctr"/>
          </a:p>
        </p:txBody>
      </p:sp>
      <p:sp>
        <p:nvSpPr>
          <p:cNvPr id="38" name="Rectangle 37"/>
          <p:cNvSpPr/>
          <p:nvPr/>
        </p:nvSpPr>
        <p:spPr>
          <a:xfrm>
            <a:off x="7882128" y="5494401"/>
            <a:ext cx="6675120" cy="10972"/>
          </a:xfrm>
          <a:prstGeom prst="rect">
            <a:avLst/>
          </a:prstGeom>
          <a:solidFill>
            <a:srgbClr val="000000"/>
          </a:solidFill>
          <a:ln>
            <a:noFill/>
          </a:ln>
          <a:effectLst/>
        </p:spPr>
        <p:txBody>
          <a:bodyPr rtlCol="0" anchor="ctr"/>
          <a:lstStyle/>
          <a:p>
            <a:pPr algn="ctr"/>
          </a:p>
        </p:txBody>
      </p:sp>
      <p:sp>
        <p:nvSpPr>
          <p:cNvPr id="39" name="Rectangle 38"/>
          <p:cNvSpPr/>
          <p:nvPr/>
        </p:nvSpPr>
        <p:spPr>
          <a:xfrm>
            <a:off x="7882128" y="6043041"/>
            <a:ext cx="6675120" cy="10972"/>
          </a:xfrm>
          <a:prstGeom prst="rect">
            <a:avLst/>
          </a:prstGeom>
          <a:solidFill>
            <a:srgbClr val="000000"/>
          </a:solidFill>
          <a:ln>
            <a:noFill/>
          </a:ln>
          <a:effectLst/>
        </p:spPr>
        <p:txBody>
          <a:bodyPr rtlCol="0" anchor="ctr"/>
          <a:lstStyle/>
          <a:p>
            <a:pPr algn="ctr"/>
          </a:p>
        </p:txBody>
      </p:sp>
      <p:sp>
        <p:nvSpPr>
          <p:cNvPr id="40" name="Rectangle 39"/>
          <p:cNvSpPr/>
          <p:nvPr/>
        </p:nvSpPr>
        <p:spPr>
          <a:xfrm>
            <a:off x="7882128" y="6591681"/>
            <a:ext cx="6675120" cy="10972"/>
          </a:xfrm>
          <a:prstGeom prst="rect">
            <a:avLst/>
          </a:prstGeom>
          <a:solidFill>
            <a:srgbClr val="000000"/>
          </a:solidFill>
          <a:ln>
            <a:noFill/>
          </a:ln>
          <a:effectLst/>
        </p:spPr>
        <p:txBody>
          <a:bodyPr rtlCol="0" anchor="ctr"/>
          <a:lstStyle/>
          <a:p>
            <a:pPr algn="ctr"/>
          </a:p>
        </p:txBody>
      </p:sp>
      <p:sp>
        <p:nvSpPr>
          <p:cNvPr id="41" name="Rectangle 40"/>
          <p:cNvSpPr/>
          <p:nvPr/>
        </p:nvSpPr>
        <p:spPr>
          <a:xfrm>
            <a:off x="7882128" y="7140321"/>
            <a:ext cx="6675120" cy="10972"/>
          </a:xfrm>
          <a:prstGeom prst="rect">
            <a:avLst/>
          </a:prstGeom>
          <a:solidFill>
            <a:srgbClr val="000000"/>
          </a:solidFill>
          <a:ln>
            <a:noFill/>
          </a:ln>
          <a:effectLst/>
        </p:spPr>
        <p:txBody>
          <a:bodyPr rtlCol="0" anchor="ctr"/>
          <a:lstStyle/>
          <a:p>
            <a:pPr algn="ctr"/>
          </a:p>
        </p:txBody>
      </p:sp>
      <p:sp>
        <p:nvSpPr>
          <p:cNvPr id="42" name="Rectangle 41"/>
          <p:cNvSpPr/>
          <p:nvPr/>
        </p:nvSpPr>
        <p:spPr>
          <a:xfrm>
            <a:off x="7882128" y="7688961"/>
            <a:ext cx="6675120" cy="10972"/>
          </a:xfrm>
          <a:prstGeom prst="rect">
            <a:avLst/>
          </a:prstGeom>
          <a:solidFill>
            <a:srgbClr val="000000"/>
          </a:solidFill>
          <a:ln>
            <a:noFill/>
          </a:ln>
          <a:effectLst/>
        </p:spPr>
        <p:txBody>
          <a:bodyPr rtlCol="0" anchor="ctr"/>
          <a:lstStyle/>
          <a:p>
            <a:pPr algn="ct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L9 Challenge worksheet answers - page 1</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L9 · Osmosis · sciencegcse.co.uk  ·  free GCSE science resources</a:t>
            </a:r>
          </a:p>
        </p:txBody>
      </p:sp>
      <p:sp>
        <p:nvSpPr>
          <p:cNvPr id="6" name="Rectangle 5"/>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Carrot cylinders</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pic>
        <p:nvPicPr>
          <p:cNvPr id="9" name="Picture 8" descr="A. Carrot cylinders."/>
          <p:cNvPicPr>
            <a:picLocks noChangeAspect="1"/>
          </p:cNvPicPr>
          <p:nvPr/>
        </p:nvPicPr>
        <p:blipFill>
          <a:blip r:embed="rId2"/>
          <a:srcRect l="350" t="3200" r="1150" b="7933"/>
          <a:stretch>
            <a:fillRect/>
          </a:stretch>
        </p:blipFill>
        <p:spPr>
          <a:xfrm>
            <a:off x="3246119" y="1572768"/>
            <a:ext cx="4114800" cy="2784278"/>
          </a:xfrm>
          <a:prstGeom prst="rect">
            <a:avLst/>
          </a:prstGeom>
        </p:spPr>
      </p:pic>
      <p:sp>
        <p:nvSpPr>
          <p:cNvPr id="10" name="TextBox 9"/>
          <p:cNvSpPr txBox="1"/>
          <p:nvPr/>
        </p:nvSpPr>
        <p:spPr>
          <a:xfrm>
            <a:off x="685800" y="1572768"/>
            <a:ext cx="2359151" cy="2784278"/>
          </a:xfrm>
          <a:prstGeom prst="rect">
            <a:avLst/>
          </a:prstGeom>
          <a:noFill/>
        </p:spPr>
        <p:txBody>
          <a:bodyPr wrap="square" lIns="0" rIns="0" tIns="0" bIns="0" anchor="t">
            <a:spAutoFit/>
          </a:bodyPr>
          <a:lstStyle/>
          <a:p>
            <a:pPr algn="l">
              <a:spcAft>
                <a:spcPts val="600"/>
              </a:spcAft>
            </a:pPr>
            <a:r>
              <a:rPr sz="1400" b="1">
                <a:solidFill>
                  <a:srgbClr val="000000"/>
                </a:solidFill>
                <a:latin typeface="Arial"/>
              </a:rPr>
              <a:t>(a)  </a:t>
            </a:r>
            <a:r>
              <a:rPr sz="1400" b="1">
                <a:solidFill>
                  <a:srgbClr val="009900"/>
                </a:solidFill>
                <a:latin typeface="Arial"/>
              </a:rPr>
              <a:t>0.42 (mol/dm³) (1).</a:t>
            </a:r>
          </a:p>
          <a:p>
            <a:pPr algn="l">
              <a:spcAft>
                <a:spcPts val="600"/>
              </a:spcAft>
            </a:pPr>
            <a:r>
              <a:rPr sz="1300" b="1">
                <a:solidFill>
                  <a:srgbClr val="009900"/>
                </a:solidFill>
                <a:latin typeface="Arial"/>
              </a:rPr>
              <a:t>Allow 0.40 to 0.44.</a:t>
            </a:r>
          </a:p>
          <a:p>
            <a:pPr algn="l">
              <a:spcAft>
                <a:spcPts val="600"/>
              </a:spcAft>
            </a:pPr>
            <a:r>
              <a:rPr sz="1300" b="1">
                <a:solidFill>
                  <a:srgbClr val="009900"/>
                </a:solidFill>
                <a:latin typeface="Arial"/>
              </a:rPr>
              <a:t>Read across from 0 % to the line, then down to the x-axis.</a:t>
            </a:r>
          </a:p>
        </p:txBody>
      </p:sp>
      <p:sp>
        <p:nvSpPr>
          <p:cNvPr id="11" name="TextBox 10"/>
          <p:cNvSpPr txBox="1"/>
          <p:nvPr/>
        </p:nvSpPr>
        <p:spPr>
          <a:xfrm>
            <a:off x="685800" y="4494206"/>
            <a:ext cx="6675120" cy="3283711"/>
          </a:xfrm>
          <a:prstGeom prst="rect">
            <a:avLst/>
          </a:prstGeom>
          <a:noFill/>
        </p:spPr>
        <p:txBody>
          <a:bodyPr wrap="square" lIns="0" rIns="0" tIns="0" bIns="0" anchor="t">
            <a:spAutoFit/>
          </a:bodyPr>
          <a:lstStyle/>
          <a:p>
            <a:pPr algn="l">
              <a:spcAft>
                <a:spcPts val="500"/>
              </a:spcAft>
            </a:pPr>
            <a:r>
              <a:rPr sz="1400" b="1">
                <a:solidFill>
                  <a:srgbClr val="000000"/>
                </a:solidFill>
                <a:latin typeface="Arial"/>
              </a:rPr>
              <a:t>(b)  </a:t>
            </a:r>
            <a:r>
              <a:rPr sz="1400" b="1">
                <a:solidFill>
                  <a:srgbClr val="009900"/>
                </a:solidFill>
                <a:latin typeface="Arial"/>
              </a:rPr>
              <a:t>The solution (pure water) is more dilute than the carrot cells / the carrot cells have a lower concentration of water (1); water moved into the cells by osmosis (1).</a:t>
            </a:r>
          </a:p>
          <a:p>
            <a:pPr algn="l">
              <a:spcAft>
                <a:spcPts val="500"/>
              </a:spcAft>
            </a:pPr>
            <a:r>
              <a:rPr sz="1400" b="1">
                <a:solidFill>
                  <a:srgbClr val="000000"/>
                </a:solidFill>
                <a:latin typeface="Arial"/>
              </a:rPr>
              <a:t>(c)  </a:t>
            </a:r>
            <a:r>
              <a:rPr sz="1400" b="1">
                <a:solidFill>
                  <a:srgbClr val="009900"/>
                </a:solidFill>
                <a:latin typeface="Arial"/>
              </a:rPr>
              <a:t>Water still moves in and out / both ways; there is just no net movement (1).</a:t>
            </a:r>
          </a:p>
          <a:p>
            <a:pPr algn="l">
              <a:spcAft>
                <a:spcPts val="500"/>
              </a:spcAft>
            </a:pPr>
            <a:r>
              <a:rPr sz="1400" b="1">
                <a:solidFill>
                  <a:srgbClr val="000000"/>
                </a:solidFill>
                <a:latin typeface="Arial"/>
              </a:rPr>
              <a:t>(d)  </a:t>
            </a:r>
            <a:r>
              <a:rPr sz="1400" b="1">
                <a:solidFill>
                  <a:srgbClr val="009900"/>
                </a:solidFill>
                <a:latin typeface="Arial"/>
              </a:rPr>
              <a:t>Carrot (1); its line crosses 0 % at a higher concentration / it needs a more concentrated solution to stop the net movement of water (1).</a:t>
            </a:r>
          </a:p>
          <a:p>
            <a:pPr algn="l">
              <a:spcAft>
                <a:spcPts val="500"/>
              </a:spcAft>
            </a:pPr>
            <a:r>
              <a:rPr sz="1300" b="1">
                <a:solidFill>
                  <a:srgbClr val="009900"/>
                </a:solidFill>
                <a:latin typeface="Arial"/>
              </a:rPr>
              <a:t>Allow their (a) value used correctly.</a:t>
            </a:r>
          </a:p>
          <a:p>
            <a:pPr algn="l">
              <a:spcAft>
                <a:spcPts val="500"/>
              </a:spcAft>
            </a:pPr>
            <a:r>
              <a:rPr sz="1300" b="1">
                <a:solidFill>
                  <a:srgbClr val="000000"/>
                </a:solidFill>
                <a:latin typeface="Arial"/>
              </a:rPr>
              <a:t>Model answers</a:t>
            </a:r>
          </a:p>
          <a:p>
            <a:pPr algn="l">
              <a:spcAft>
                <a:spcPts val="500"/>
              </a:spcAft>
            </a:pPr>
            <a:r>
              <a:rPr sz="1300" b="1">
                <a:solidFill>
                  <a:srgbClr val="000000"/>
                </a:solidFill>
                <a:latin typeface="Arial"/>
              </a:rPr>
              <a:t>(b)  </a:t>
            </a:r>
            <a:r>
              <a:rPr sz="1300" b="1">
                <a:solidFill>
                  <a:srgbClr val="009900"/>
                </a:solidFill>
                <a:latin typeface="Arial"/>
              </a:rPr>
              <a:t>Pure water is more dilute than the inside of the carrot cells, so water moved into the cells by osmosis.</a:t>
            </a:r>
          </a:p>
          <a:p>
            <a:pPr algn="l">
              <a:spcAft>
                <a:spcPts val="500"/>
              </a:spcAft>
            </a:pPr>
            <a:r>
              <a:rPr sz="1300" b="1">
                <a:solidFill>
                  <a:srgbClr val="000000"/>
                </a:solidFill>
                <a:latin typeface="Arial"/>
              </a:rPr>
              <a:t>(c)  </a:t>
            </a:r>
            <a:r>
              <a:rPr sz="1300" b="1">
                <a:solidFill>
                  <a:srgbClr val="009900"/>
                </a:solidFill>
                <a:latin typeface="Arial"/>
              </a:rPr>
              <a:t>Water molecules still cross the membranes both ways; the amounts in and out are equal, so there is no net movement.</a:t>
            </a:r>
          </a:p>
          <a:p>
            <a:pPr algn="l">
              <a:spcAft>
                <a:spcPts val="500"/>
              </a:spcAft>
            </a:pPr>
            <a:r>
              <a:rPr sz="1300" b="1">
                <a:solidFill>
                  <a:srgbClr val="000000"/>
                </a:solidFill>
                <a:latin typeface="Arial"/>
              </a:rPr>
              <a:t>(d)  </a:t>
            </a:r>
            <a:r>
              <a:rPr sz="1300" b="1">
                <a:solidFill>
                  <a:srgbClr val="009900"/>
                </a:solidFill>
                <a:latin typeface="Arial"/>
              </a:rPr>
              <a:t>Carrot: its line crosses 0 % at about 0.42 mol/dm³, which is more concentrated than 0.30 mol/dm³ for potato.</a:t>
            </a:r>
          </a:p>
        </p:txBody>
      </p:sp>
      <p:sp>
        <p:nvSpPr>
          <p:cNvPr id="12" name="Rectangle 11"/>
          <p:cNvSpPr/>
          <p:nvPr/>
        </p:nvSpPr>
        <p:spPr>
          <a:xfrm>
            <a:off x="7744968" y="1143000"/>
            <a:ext cx="6949440" cy="3950208"/>
          </a:xfrm>
          <a:prstGeom prst="rect">
            <a:avLst/>
          </a:prstGeom>
          <a:solidFill>
            <a:srgbClr val="FFFFFF"/>
          </a:solidFill>
          <a:ln w="9525">
            <a:solidFill>
              <a:srgbClr val="000000"/>
            </a:solidFill>
          </a:ln>
          <a:effectLst/>
        </p:spPr>
        <p:txBody>
          <a:bodyPr rtlCol="0" anchor="ctr"/>
          <a:lstStyle/>
          <a:p>
            <a:pPr algn="ctr"/>
          </a:p>
        </p:txBody>
      </p:sp>
      <p:sp>
        <p:nvSpPr>
          <p:cNvPr id="13" name="TextBox 12"/>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Unit conversions and a rate</a:t>
            </a:r>
          </a:p>
        </p:txBody>
      </p:sp>
      <p:sp>
        <p:nvSpPr>
          <p:cNvPr id="14" name="TextBox 13"/>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15" name="TextBox 14"/>
          <p:cNvSpPr txBox="1"/>
          <p:nvPr/>
        </p:nvSpPr>
        <p:spPr>
          <a:xfrm>
            <a:off x="7882128" y="1572768"/>
            <a:ext cx="6675120" cy="1967991"/>
          </a:xfrm>
          <a:prstGeom prst="rect">
            <a:avLst/>
          </a:prstGeom>
          <a:noFill/>
        </p:spPr>
        <p:txBody>
          <a:bodyPr wrap="square" lIns="0" rIns="0" tIns="0" bIns="0" anchor="t">
            <a:spAutoFit/>
          </a:bodyPr>
          <a:lstStyle/>
          <a:p>
            <a:pPr algn="l">
              <a:spcAft>
                <a:spcPts val="500"/>
              </a:spcAft>
            </a:pPr>
            <a:r>
              <a:rPr sz="1400" b="1">
                <a:solidFill>
                  <a:srgbClr val="000000"/>
                </a:solidFill>
                <a:latin typeface="Arial"/>
              </a:rPr>
              <a:t>(a)  </a:t>
            </a:r>
            <a:r>
              <a:rPr sz="1400" b="1">
                <a:solidFill>
                  <a:srgbClr val="009900"/>
                </a:solidFill>
                <a:latin typeface="Arial"/>
              </a:rPr>
              <a:t>2.40 g (1).  (1000 mg = 1 g.)</a:t>
            </a:r>
          </a:p>
          <a:p>
            <a:pPr algn="l">
              <a:spcAft>
                <a:spcPts val="500"/>
              </a:spcAft>
            </a:pPr>
            <a:r>
              <a:rPr sz="1400" b="1">
                <a:solidFill>
                  <a:srgbClr val="000000"/>
                </a:solidFill>
                <a:latin typeface="Arial"/>
              </a:rPr>
              <a:t>(b)  </a:t>
            </a:r>
            <a:r>
              <a:rPr sz="1400" b="1">
                <a:solidFill>
                  <a:srgbClr val="009900"/>
                </a:solidFill>
                <a:latin typeface="Arial"/>
              </a:rPr>
              <a:t>(2.70 − 2.40) ÷ 2.40 × 100 (1); = +12.5 (%) (1).</a:t>
            </a:r>
          </a:p>
          <a:p>
            <a:pPr algn="l">
              <a:spcAft>
                <a:spcPts val="500"/>
              </a:spcAft>
            </a:pPr>
            <a:r>
              <a:rPr sz="1300" b="1">
                <a:solidFill>
                  <a:srgbClr val="009900"/>
                </a:solidFill>
                <a:latin typeface="Arial"/>
              </a:rPr>
              <a:t>Allow 12.5 or 13. Allow their (a) used correctly.</a:t>
            </a:r>
          </a:p>
          <a:p>
            <a:pPr algn="l">
              <a:spcAft>
                <a:spcPts val="500"/>
              </a:spcAft>
            </a:pPr>
            <a:r>
              <a:rPr sz="1400" b="1">
                <a:solidFill>
                  <a:srgbClr val="000000"/>
                </a:solidFill>
                <a:latin typeface="Arial"/>
              </a:rPr>
              <a:t>(c)  </a:t>
            </a:r>
            <a:r>
              <a:rPr sz="1400" b="1">
                <a:solidFill>
                  <a:srgbClr val="009900"/>
                </a:solidFill>
                <a:latin typeface="Arial"/>
              </a:rPr>
              <a:t>2.70 − 2.40 = 0.30 g = 300 mg (or 0.30 ÷ 24 = 0.0125 g per hour) (1); 300 ÷ 24 = 12.5 mg per hour (1).</a:t>
            </a:r>
          </a:p>
          <a:p>
            <a:pPr algn="l">
              <a:spcAft>
                <a:spcPts val="500"/>
              </a:spcAft>
            </a:pPr>
            <a:r>
              <a:rPr sz="1300" b="1">
                <a:solidFill>
                  <a:srgbClr val="009900"/>
                </a:solidFill>
                <a:latin typeface="Arial"/>
              </a:rPr>
              <a:t>Correct answer with no working scores 2.</a:t>
            </a:r>
          </a:p>
          <a:p>
            <a:pPr algn="l">
              <a:spcAft>
                <a:spcPts val="500"/>
              </a:spcAft>
            </a:pPr>
            <a:r>
              <a:rPr sz="1300" b="1">
                <a:solidFill>
                  <a:srgbClr val="000000"/>
                </a:solidFill>
                <a:latin typeface="Arial"/>
              </a:rPr>
              <a:t>Model answer: </a:t>
            </a:r>
            <a:r>
              <a:rPr sz="1300" b="1">
                <a:solidFill>
                  <a:srgbClr val="009900"/>
                </a:solidFill>
                <a:latin typeface="Arial"/>
              </a:rPr>
              <a:t>(a) 2400 ÷ 1000 = 2.40 g. (b) (2.70 − 2.40) ÷ 2.40 × 100 = +12.5 %. (c) Gain = 0.30 g = 300 mg; 300 ÷ 24 = 12.5 mg per hour.</a:t>
            </a:r>
          </a:p>
        </p:txBody>
      </p:sp>
      <p:sp>
        <p:nvSpPr>
          <p:cNvPr id="16" name="Rectangle 15"/>
          <p:cNvSpPr/>
          <p:nvPr/>
        </p:nvSpPr>
        <p:spPr>
          <a:xfrm>
            <a:off x="7744968" y="5212080"/>
            <a:ext cx="6949440" cy="3108959"/>
          </a:xfrm>
          <a:prstGeom prst="rect">
            <a:avLst/>
          </a:prstGeom>
          <a:solidFill>
            <a:srgbClr val="FFFFFF"/>
          </a:solidFill>
          <a:ln w="9525">
            <a:solidFill>
              <a:srgbClr val="000000"/>
            </a:solidFill>
          </a:ln>
          <a:effectLst/>
        </p:spPr>
        <p:txBody>
          <a:bodyPr rtlCol="0" anchor="ctr"/>
          <a:lstStyle/>
          <a:p>
            <a:pPr algn="ctr"/>
          </a:p>
        </p:txBody>
      </p:sp>
      <p:sp>
        <p:nvSpPr>
          <p:cNvPr id="17" name="TextBox 16"/>
          <p:cNvSpPr txBox="1"/>
          <p:nvPr/>
        </p:nvSpPr>
        <p:spPr>
          <a:xfrm>
            <a:off x="7854696" y="528523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Spot the problem</a:t>
            </a:r>
          </a:p>
        </p:txBody>
      </p:sp>
      <p:sp>
        <p:nvSpPr>
          <p:cNvPr id="18" name="TextBox 17"/>
          <p:cNvSpPr txBox="1"/>
          <p:nvPr/>
        </p:nvSpPr>
        <p:spPr>
          <a:xfrm>
            <a:off x="13597128" y="530352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[3]</a:t>
            </a:r>
          </a:p>
        </p:txBody>
      </p:sp>
      <p:sp>
        <p:nvSpPr>
          <p:cNvPr id="19" name="TextBox 18"/>
          <p:cNvSpPr txBox="1"/>
          <p:nvPr/>
        </p:nvSpPr>
        <p:spPr>
          <a:xfrm>
            <a:off x="7882128" y="5641848"/>
            <a:ext cx="6675120" cy="2159507"/>
          </a:xfrm>
          <a:prstGeom prst="rect">
            <a:avLst/>
          </a:prstGeom>
          <a:noFill/>
        </p:spPr>
        <p:txBody>
          <a:bodyPr wrap="square" lIns="0" rIns="0" tIns="0" bIns="0" anchor="t">
            <a:spAutoFit/>
          </a:bodyPr>
          <a:lstStyle/>
          <a:p>
            <a:pPr algn="l">
              <a:spcAft>
                <a:spcPts val="300"/>
              </a:spcAft>
            </a:pPr>
            <a:r>
              <a:rPr sz="1350" b="1">
                <a:solidFill>
                  <a:srgbClr val="009900"/>
                </a:solidFill>
                <a:latin typeface="Arial"/>
              </a:rPr>
              <a:t>Water evaporates from the cylinders / the cylinders dry out in the air (1).</a:t>
            </a:r>
          </a:p>
          <a:p>
            <a:pPr algn="l">
              <a:spcAft>
                <a:spcPts val="300"/>
              </a:spcAft>
            </a:pPr>
            <a:r>
              <a:rPr sz="1350" b="1">
                <a:solidFill>
                  <a:srgbClr val="009900"/>
                </a:solidFill>
                <a:latin typeface="Arial"/>
              </a:rPr>
              <a:t>So the final masses are lower than they should be (1).</a:t>
            </a:r>
          </a:p>
          <a:p>
            <a:pPr algn="l">
              <a:spcAft>
                <a:spcPts val="300"/>
              </a:spcAft>
            </a:pPr>
            <a:r>
              <a:rPr sz="1350" b="1">
                <a:solidFill>
                  <a:srgbClr val="009900"/>
                </a:solidFill>
                <a:latin typeface="Arial"/>
              </a:rPr>
              <a:t>So every percentage change is lower / more negative (gains look smaller, losses look bigger) (1).</a:t>
            </a:r>
          </a:p>
          <a:p>
            <a:pPr algn="l">
              <a:spcAft>
                <a:spcPts val="300"/>
              </a:spcAft>
            </a:pPr>
            <a:r>
              <a:rPr sz="1300" b="1">
                <a:solidFill>
                  <a:srgbClr val="009900"/>
                </a:solidFill>
                <a:latin typeface="Arial"/>
              </a:rPr>
              <a:t>Allow: find each mass straight after blotting (1) as an improvement, in place of one point. Max 3.</a:t>
            </a:r>
          </a:p>
          <a:p>
            <a:pPr algn="l">
              <a:spcAft>
                <a:spcPts val="300"/>
              </a:spcAft>
            </a:pPr>
            <a:r>
              <a:rPr sz="1300" b="1">
                <a:solidFill>
                  <a:srgbClr val="000000"/>
                </a:solidFill>
                <a:latin typeface="Arial"/>
              </a:rPr>
              <a:t>Model answer: </a:t>
            </a:r>
            <a:r>
              <a:rPr sz="1300" b="1">
                <a:solidFill>
                  <a:srgbClr val="009900"/>
                </a:solidFill>
                <a:latin typeface="Arial"/>
              </a:rPr>
              <a:t>Water evaporates from the cylinders while they sit on the bench, so each final mass is lower than it should be. So every percentage change is too low: the gains look smaller and the losses look bigger. The student should find each mass straight after blotting.</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L9 Challenge worksheet answers - page 2</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L9 · Osmosis · sciencegcse.co.uk  ·  free GCSE science resources</a:t>
            </a:r>
          </a:p>
        </p:txBody>
      </p:sp>
      <p:sp>
        <p:nvSpPr>
          <p:cNvPr id="6" name="Rectangle 5"/>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Extended response</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9" name="TextBox 8"/>
          <p:cNvSpPr txBox="1"/>
          <p:nvPr/>
        </p:nvSpPr>
        <p:spPr>
          <a:xfrm>
            <a:off x="685800" y="1572768"/>
            <a:ext cx="6675120" cy="6136386"/>
          </a:xfrm>
          <a:prstGeom prst="rect">
            <a:avLst/>
          </a:prstGeom>
          <a:noFill/>
        </p:spPr>
        <p:txBody>
          <a:bodyPr wrap="square" lIns="0" rIns="0" tIns="0" bIns="0" anchor="t">
            <a:spAutoFit/>
          </a:bodyPr>
          <a:lstStyle/>
          <a:p>
            <a:pPr algn="l">
              <a:spcAft>
                <a:spcPts val="700"/>
              </a:spcAft>
            </a:pPr>
            <a:r>
              <a:rPr sz="1350" b="1">
                <a:solidFill>
                  <a:srgbClr val="000000"/>
                </a:solidFill>
                <a:latin typeface="Arial"/>
              </a:rPr>
              <a:t>Level 3 (5–6 marks): </a:t>
            </a:r>
            <a:r>
              <a:rPr sz="1350" b="1">
                <a:solidFill>
                  <a:srgbClr val="009900"/>
                </a:solidFill>
                <a:latin typeface="Arial"/>
              </a:rPr>
              <a:t>A clear, detailed answer for both types of cell in both solutions. The direction of water movement is linked to which solution is more dilute or more concentrated, osmosis is named, and the different results are explained by the cell wall (plant cells turgid but not burst; animal cells may burst).</a:t>
            </a:r>
          </a:p>
          <a:p>
            <a:pPr algn="l">
              <a:spcAft>
                <a:spcPts val="700"/>
              </a:spcAft>
            </a:pPr>
            <a:r>
              <a:rPr sz="1350" b="1">
                <a:solidFill>
                  <a:srgbClr val="000000"/>
                </a:solidFill>
                <a:latin typeface="Arial"/>
              </a:rPr>
              <a:t>Level 2 (3–4 marks): </a:t>
            </a:r>
            <a:r>
              <a:rPr sz="1350" b="1">
                <a:solidFill>
                  <a:srgbClr val="009900"/>
                </a:solidFill>
                <a:latin typeface="Arial"/>
              </a:rPr>
              <a:t>Correct outcomes for at least three of the four cases, with some explanation, for example osmosis named or the cell wall mentioned. The link to concentration may be incomplete.</a:t>
            </a:r>
          </a:p>
          <a:p>
            <a:pPr algn="l">
              <a:spcAft>
                <a:spcPts val="700"/>
              </a:spcAft>
            </a:pPr>
            <a:r>
              <a:rPr sz="1350" b="1">
                <a:solidFill>
                  <a:srgbClr val="000000"/>
                </a:solidFill>
                <a:latin typeface="Arial"/>
              </a:rPr>
              <a:t>Level 1 (1–2 marks): </a:t>
            </a:r>
            <a:r>
              <a:rPr sz="1350" b="1">
                <a:solidFill>
                  <a:srgbClr val="009900"/>
                </a:solidFill>
                <a:latin typeface="Arial"/>
              </a:rPr>
              <a:t>Simple statements, for example “the animal cell bursts” or “the plant cell shrinks”, with little or no explanation.</a:t>
            </a:r>
          </a:p>
          <a:p>
            <a:pPr algn="l">
              <a:spcAft>
                <a:spcPts val="700"/>
              </a:spcAft>
            </a:pPr>
            <a:r>
              <a:rPr sz="1350" b="1">
                <a:solidFill>
                  <a:srgbClr val="000000"/>
                </a:solidFill>
                <a:latin typeface="Arial"/>
              </a:rPr>
              <a:t>0 marks: </a:t>
            </a:r>
            <a:r>
              <a:rPr sz="1350" b="1">
                <a:solidFill>
                  <a:srgbClr val="009900"/>
                </a:solidFill>
                <a:latin typeface="Arial"/>
              </a:rPr>
              <a:t>No relevant content.</a:t>
            </a:r>
          </a:p>
          <a:p>
            <a:pPr algn="l">
              <a:spcAft>
                <a:spcPts val="700"/>
              </a:spcAft>
            </a:pPr>
            <a:r>
              <a:rPr sz="1350" b="1">
                <a:solidFill>
                  <a:srgbClr val="000000"/>
                </a:solidFill>
                <a:latin typeface="Arial"/>
              </a:rPr>
              <a:t>Indicative content: </a:t>
            </a:r>
            <a:r>
              <a:rPr sz="1350" b="1">
                <a:solidFill>
                  <a:srgbClr val="009900"/>
                </a:solidFill>
                <a:latin typeface="Arial"/>
              </a:rPr>
              <a:t>pure water is more dilute than the inside of the cells; water moves into both cells by osmosis (across the partially permeable cell membrane); the plant cell's vacuole swells and the cell becomes turgid; the cell wall stops the plant cell bursting; the animal cell has no cell wall, so it swells and may burst; the concentrated salt solution is more concentrated than the inside of the cells; water moves out of both cells by osmosis; the plant cell becomes flaccid; with more water lost, its cytoplasm and membrane pull away from the cell wall: plasmolysis; the animal cell shrinks; salt does not move by osmosis.</a:t>
            </a:r>
          </a:p>
          <a:p>
            <a:pPr algn="l">
              <a:spcAft>
                <a:spcPts val="700"/>
              </a:spcAft>
            </a:pPr>
            <a:r>
              <a:rPr sz="1350" b="1">
                <a:solidFill>
                  <a:srgbClr val="009900"/>
                </a:solidFill>
                <a:latin typeface="Arial"/>
              </a:rPr>
              <a:t>Do not credit “the plant cell bursts”.</a:t>
            </a:r>
          </a:p>
          <a:p>
            <a:pPr algn="l">
              <a:spcAft>
                <a:spcPts val="700"/>
              </a:spcAft>
            </a:pPr>
            <a:r>
              <a:rPr sz="1300" b="1">
                <a:solidFill>
                  <a:srgbClr val="000000"/>
                </a:solidFill>
                <a:latin typeface="Arial"/>
              </a:rPr>
              <a:t>Model answer: </a:t>
            </a:r>
            <a:r>
              <a:rPr sz="1300" b="1">
                <a:solidFill>
                  <a:srgbClr val="009900"/>
                </a:solidFill>
                <a:latin typeface="Arial"/>
              </a:rPr>
              <a:t>Pure water is more dilute than the inside of both cells, so water moves into them by osmosis across their partially permeable cell membranes. The plant cell's vacuole swells and presses against the cell wall, so the cell becomes turgid; the strong cell wall stops it bursting. The animal cell has no cell wall, so it keeps swelling and may burst. The concentrated salt solution is more concentrated than the inside of the cells, so water moves out of both by osmosis. The plant cell becomes flaccid, and as it loses more water its cytoplasm and cell membrane pull away from the cell wall: plasmolysis. The animal cell shrinks.</a:t>
            </a:r>
          </a:p>
        </p:txBody>
      </p:sp>
      <p:sp>
        <p:nvSpPr>
          <p:cNvPr id="10" name="Rectangle 9"/>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11" name="TextBox 10"/>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Too much fertiliser</a:t>
            </a:r>
          </a:p>
        </p:txBody>
      </p:sp>
      <p:sp>
        <p:nvSpPr>
          <p:cNvPr id="12" name="TextBox 11"/>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13" name="TextBox 12"/>
          <p:cNvSpPr txBox="1"/>
          <p:nvPr/>
        </p:nvSpPr>
        <p:spPr>
          <a:xfrm>
            <a:off x="7882128" y="1572768"/>
            <a:ext cx="6675120" cy="3172968"/>
          </a:xfrm>
          <a:prstGeom prst="rect">
            <a:avLst/>
          </a:prstGeom>
          <a:noFill/>
        </p:spPr>
        <p:txBody>
          <a:bodyPr wrap="square" lIns="0" rIns="0" tIns="0" bIns="0" anchor="t">
            <a:spAutoFit/>
          </a:bodyPr>
          <a:lstStyle/>
          <a:p>
            <a:pPr algn="l">
              <a:spcAft>
                <a:spcPts val="900"/>
              </a:spcAft>
            </a:pPr>
            <a:r>
              <a:rPr sz="1500" b="1">
                <a:solidFill>
                  <a:srgbClr val="009900"/>
                </a:solidFill>
                <a:latin typeface="Arial"/>
              </a:rPr>
              <a:t>The soil water becomes more concentrated than the inside of the root hair cells (1).</a:t>
            </a:r>
          </a:p>
          <a:p>
            <a:pPr algn="l">
              <a:spcAft>
                <a:spcPts val="900"/>
              </a:spcAft>
            </a:pPr>
            <a:r>
              <a:rPr sz="1500" b="1">
                <a:solidFill>
                  <a:srgbClr val="009900"/>
                </a:solidFill>
                <a:latin typeface="Arial"/>
              </a:rPr>
              <a:t>So water moves out of the root hair cells (into the soil) by osmosis / the roots cannot take in water (1).</a:t>
            </a:r>
          </a:p>
          <a:p>
            <a:pPr algn="l">
              <a:spcAft>
                <a:spcPts val="900"/>
              </a:spcAft>
            </a:pPr>
            <a:r>
              <a:rPr sz="1500" b="1">
                <a:solidFill>
                  <a:srgbClr val="009900"/>
                </a:solidFill>
                <a:latin typeface="Arial"/>
              </a:rPr>
              <a:t>The plant's cells lose water and become flaccid (1).</a:t>
            </a:r>
          </a:p>
          <a:p>
            <a:pPr algn="l">
              <a:spcAft>
                <a:spcPts val="900"/>
              </a:spcAft>
            </a:pPr>
            <a:r>
              <a:rPr sz="1500" b="1">
                <a:solidFill>
                  <a:srgbClr val="009900"/>
                </a:solidFill>
                <a:latin typeface="Arial"/>
              </a:rPr>
              <a:t>Flaccid cells cannot hold the grass up, so it wilts (1).</a:t>
            </a:r>
          </a:p>
          <a:p>
            <a:pPr algn="l">
              <a:spcAft>
                <a:spcPts val="900"/>
              </a:spcAft>
            </a:pPr>
            <a:r>
              <a:rPr sz="1300" b="1">
                <a:solidFill>
                  <a:srgbClr val="009900"/>
                </a:solidFill>
                <a:latin typeface="Arial"/>
              </a:rPr>
              <a:t>Max 4. Do not accept “water moves out by active transport” or “the fertiliser moves in by osmosis”.</a:t>
            </a:r>
          </a:p>
          <a:p>
            <a:pPr algn="l">
              <a:spcAft>
                <a:spcPts val="900"/>
              </a:spcAft>
            </a:pPr>
            <a:r>
              <a:rPr sz="1400" b="1">
                <a:solidFill>
                  <a:srgbClr val="000000"/>
                </a:solidFill>
                <a:latin typeface="Arial"/>
              </a:rPr>
              <a:t>Model answer: </a:t>
            </a:r>
            <a:r>
              <a:rPr sz="1400" b="1">
                <a:solidFill>
                  <a:srgbClr val="009900"/>
                </a:solidFill>
                <a:latin typeface="Arial"/>
              </a:rPr>
              <a:t>The fertiliser makes the soil water more concentrated than the inside of the root hair cells. Water moves out of the root hair cells by osmosis, so the grass cannot take in water. Its cells lose water and become flaccid, so they can no longer hold the grass up, and it wilts.</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L9 Alternative worksheet: Osmosis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L9 · Osmosis · sciencegcse.co.uk  ·  free GCSE science resources</a:t>
            </a:r>
          </a:p>
        </p:txBody>
      </p:sp>
      <p:sp>
        <p:nvSpPr>
          <p:cNvPr id="7" name="Rectangle 6"/>
          <p:cNvSpPr/>
          <p:nvPr/>
        </p:nvSpPr>
        <p:spPr>
          <a:xfrm>
            <a:off x="548640" y="1143000"/>
            <a:ext cx="6949440" cy="7178040"/>
          </a:xfrm>
          <a:prstGeom prst="rect">
            <a:avLst/>
          </a:prstGeom>
          <a:solidFill>
            <a:srgbClr val="EAF3FB"/>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Key facts</a:t>
            </a:r>
          </a:p>
        </p:txBody>
      </p:sp>
      <p:sp>
        <p:nvSpPr>
          <p:cNvPr id="9" name="TextBox 8"/>
          <p:cNvSpPr txBox="1"/>
          <p:nvPr/>
        </p:nvSpPr>
        <p:spPr>
          <a:xfrm>
            <a:off x="749808" y="1572768"/>
            <a:ext cx="6583679" cy="3476624"/>
          </a:xfrm>
          <a:prstGeom prst="rect">
            <a:avLst/>
          </a:prstGeom>
          <a:noFill/>
        </p:spPr>
        <p:txBody>
          <a:bodyPr wrap="square" lIns="0" rIns="0" tIns="0" bIns="0" anchor="t">
            <a:spAutoFit/>
          </a:bodyPr>
          <a:lstStyle/>
          <a:p>
            <a:pPr algn="l" marL="256032" indent="-256032">
              <a:spcAft>
                <a:spcPts val="600"/>
              </a:spcAft>
              <a:buClr>
                <a:srgbClr val="223A5A"/>
              </a:buClr>
              <a:buSzPct val="120000"/>
              <a:buFont typeface="Arial"/>
              <a:buChar char="•"/>
            </a:pPr>
            <a:r>
              <a:rPr sz="1500" b="1">
                <a:solidFill>
                  <a:srgbClr val="000000"/>
                </a:solidFill>
                <a:latin typeface="Arial"/>
              </a:rPr>
              <a:t>Osmosis</a:t>
            </a:r>
            <a:r>
              <a:rPr sz="1500" b="0">
                <a:solidFill>
                  <a:srgbClr val="000000"/>
                </a:solidFill>
                <a:latin typeface="Arial"/>
              </a:rPr>
              <a:t> is the movement of </a:t>
            </a:r>
            <a:r>
              <a:rPr sz="1500" b="1">
                <a:solidFill>
                  <a:srgbClr val="000000"/>
                </a:solidFill>
                <a:latin typeface="Arial"/>
              </a:rPr>
              <a:t>water</a:t>
            </a:r>
            <a:r>
              <a:rPr sz="1500" b="0">
                <a:solidFill>
                  <a:srgbClr val="000000"/>
                </a:solidFill>
                <a:latin typeface="Arial"/>
              </a:rPr>
              <a:t> across a </a:t>
            </a:r>
            <a:r>
              <a:rPr sz="1500" b="1">
                <a:solidFill>
                  <a:srgbClr val="000000"/>
                </a:solidFill>
                <a:latin typeface="Arial"/>
              </a:rPr>
              <a:t>partially permeable membrane</a:t>
            </a:r>
            <a:r>
              <a:rPr sz="1500" b="0">
                <a:solidFill>
                  <a:srgbClr val="000000"/>
                </a:solidFill>
                <a:latin typeface="Arial"/>
              </a:rPr>
              <a:t>.</a:t>
            </a:r>
          </a:p>
          <a:p>
            <a:pPr algn="l" marL="256032" indent="-256032">
              <a:spcAft>
                <a:spcPts val="600"/>
              </a:spcAft>
              <a:buClr>
                <a:srgbClr val="223A5A"/>
              </a:buClr>
              <a:buSzPct val="120000"/>
              <a:buFont typeface="Arial"/>
              <a:buChar char="•"/>
            </a:pPr>
            <a:r>
              <a:rPr sz="1500" b="0">
                <a:solidFill>
                  <a:srgbClr val="000000"/>
                </a:solidFill>
                <a:latin typeface="Arial"/>
              </a:rPr>
              <a:t>A partially permeable membrane lets </a:t>
            </a:r>
            <a:r>
              <a:rPr sz="1500" b="1">
                <a:solidFill>
                  <a:srgbClr val="000000"/>
                </a:solidFill>
                <a:latin typeface="Arial"/>
              </a:rPr>
              <a:t>water</a:t>
            </a:r>
            <a:r>
              <a:rPr sz="1500" b="0">
                <a:solidFill>
                  <a:srgbClr val="000000"/>
                </a:solidFill>
                <a:latin typeface="Arial"/>
              </a:rPr>
              <a:t> through, but not </a:t>
            </a:r>
            <a:r>
              <a:rPr sz="1500" b="1">
                <a:solidFill>
                  <a:srgbClr val="000000"/>
                </a:solidFill>
                <a:latin typeface="Arial"/>
              </a:rPr>
              <a:t>sugar</a:t>
            </a:r>
            <a:r>
              <a:rPr sz="1500" b="0">
                <a:solidFill>
                  <a:srgbClr val="000000"/>
                </a:solidFill>
                <a:latin typeface="Arial"/>
              </a:rPr>
              <a:t>.</a:t>
            </a:r>
          </a:p>
          <a:p>
            <a:pPr algn="l" marL="256032" indent="-256032">
              <a:spcAft>
                <a:spcPts val="600"/>
              </a:spcAft>
              <a:buClr>
                <a:srgbClr val="223A5A"/>
              </a:buClr>
              <a:buSzPct val="120000"/>
              <a:buFont typeface="Arial"/>
              <a:buChar char="•"/>
            </a:pPr>
            <a:r>
              <a:rPr sz="1500" b="0">
                <a:solidFill>
                  <a:srgbClr val="000000"/>
                </a:solidFill>
                <a:latin typeface="Arial"/>
              </a:rPr>
              <a:t>A </a:t>
            </a:r>
            <a:r>
              <a:rPr sz="1500" b="1">
                <a:solidFill>
                  <a:srgbClr val="000000"/>
                </a:solidFill>
                <a:latin typeface="Arial"/>
              </a:rPr>
              <a:t>dilute</a:t>
            </a:r>
            <a:r>
              <a:rPr sz="1500" b="0">
                <a:solidFill>
                  <a:srgbClr val="000000"/>
                </a:solidFill>
                <a:latin typeface="Arial"/>
              </a:rPr>
              <a:t> solution has lots of water. A </a:t>
            </a:r>
            <a:r>
              <a:rPr sz="1500" b="1">
                <a:solidFill>
                  <a:srgbClr val="000000"/>
                </a:solidFill>
                <a:latin typeface="Arial"/>
              </a:rPr>
              <a:t>concentrated</a:t>
            </a:r>
            <a:r>
              <a:rPr sz="1500" b="0">
                <a:solidFill>
                  <a:srgbClr val="000000"/>
                </a:solidFill>
                <a:latin typeface="Arial"/>
              </a:rPr>
              <a:t> solution has less water.</a:t>
            </a:r>
          </a:p>
          <a:p>
            <a:pPr algn="l" marL="256032" indent="-256032">
              <a:spcAft>
                <a:spcPts val="600"/>
              </a:spcAft>
              <a:buClr>
                <a:srgbClr val="223A5A"/>
              </a:buClr>
              <a:buSzPct val="120000"/>
              <a:buFont typeface="Arial"/>
              <a:buChar char="•"/>
            </a:pPr>
            <a:r>
              <a:rPr sz="1500" b="0">
                <a:solidFill>
                  <a:srgbClr val="000000"/>
                </a:solidFill>
                <a:latin typeface="Arial"/>
              </a:rPr>
              <a:t>Water moves from the </a:t>
            </a:r>
            <a:r>
              <a:rPr sz="1500" b="1">
                <a:solidFill>
                  <a:srgbClr val="000000"/>
                </a:solidFill>
                <a:latin typeface="Arial"/>
              </a:rPr>
              <a:t>dilute</a:t>
            </a:r>
            <a:r>
              <a:rPr sz="1500" b="0">
                <a:solidFill>
                  <a:srgbClr val="000000"/>
                </a:solidFill>
                <a:latin typeface="Arial"/>
              </a:rPr>
              <a:t> solution to the </a:t>
            </a:r>
            <a:r>
              <a:rPr sz="1500" b="1">
                <a:solidFill>
                  <a:srgbClr val="000000"/>
                </a:solidFill>
                <a:latin typeface="Arial"/>
              </a:rPr>
              <a:t>concentrated</a:t>
            </a:r>
            <a:r>
              <a:rPr sz="1500" b="0">
                <a:solidFill>
                  <a:srgbClr val="000000"/>
                </a:solidFill>
                <a:latin typeface="Arial"/>
              </a:rPr>
              <a:t> solution.</a:t>
            </a:r>
          </a:p>
          <a:p>
            <a:pPr algn="l" marL="256032" indent="-256032">
              <a:spcAft>
                <a:spcPts val="600"/>
              </a:spcAft>
              <a:buClr>
                <a:srgbClr val="223A5A"/>
              </a:buClr>
              <a:buSzPct val="120000"/>
              <a:buFont typeface="Arial"/>
              <a:buChar char="•"/>
            </a:pPr>
            <a:r>
              <a:rPr sz="1500" b="0">
                <a:solidFill>
                  <a:srgbClr val="000000"/>
                </a:solidFill>
                <a:latin typeface="Arial"/>
              </a:rPr>
              <a:t>A plant cell in water swells and becomes </a:t>
            </a:r>
            <a:r>
              <a:rPr sz="1500" b="1">
                <a:solidFill>
                  <a:srgbClr val="000000"/>
                </a:solidFill>
                <a:latin typeface="Arial"/>
              </a:rPr>
              <a:t>turgid</a:t>
            </a:r>
            <a:r>
              <a:rPr sz="1500" b="0">
                <a:solidFill>
                  <a:srgbClr val="000000"/>
                </a:solidFill>
                <a:latin typeface="Arial"/>
              </a:rPr>
              <a:t> (firm). The </a:t>
            </a:r>
            <a:r>
              <a:rPr sz="1500" b="1">
                <a:solidFill>
                  <a:srgbClr val="000000"/>
                </a:solidFill>
                <a:latin typeface="Arial"/>
              </a:rPr>
              <a:t>cell wall</a:t>
            </a:r>
            <a:r>
              <a:rPr sz="1500" b="0">
                <a:solidFill>
                  <a:srgbClr val="000000"/>
                </a:solidFill>
                <a:latin typeface="Arial"/>
              </a:rPr>
              <a:t> stops it bursting.</a:t>
            </a:r>
          </a:p>
          <a:p>
            <a:pPr algn="l" marL="256032" indent="-256032">
              <a:spcAft>
                <a:spcPts val="600"/>
              </a:spcAft>
              <a:buClr>
                <a:srgbClr val="223A5A"/>
              </a:buClr>
              <a:buSzPct val="120000"/>
              <a:buFont typeface="Arial"/>
              <a:buChar char="•"/>
            </a:pPr>
            <a:r>
              <a:rPr sz="1500" b="0">
                <a:solidFill>
                  <a:srgbClr val="000000"/>
                </a:solidFill>
                <a:latin typeface="Arial"/>
              </a:rPr>
              <a:t>A plant cell in a strong salt or sugar solution loses water and becomes </a:t>
            </a:r>
            <a:r>
              <a:rPr sz="1500" b="1">
                <a:solidFill>
                  <a:srgbClr val="000000"/>
                </a:solidFill>
                <a:latin typeface="Arial"/>
              </a:rPr>
              <a:t>flaccid</a:t>
            </a:r>
            <a:r>
              <a:rPr sz="1500" b="0">
                <a:solidFill>
                  <a:srgbClr val="000000"/>
                </a:solidFill>
                <a:latin typeface="Arial"/>
              </a:rPr>
              <a:t> (soft).</a:t>
            </a:r>
          </a:p>
          <a:p>
            <a:pPr algn="l" marL="256032" indent="-256032">
              <a:spcAft>
                <a:spcPts val="600"/>
              </a:spcAft>
              <a:buClr>
                <a:srgbClr val="223A5A"/>
              </a:buClr>
              <a:buSzPct val="120000"/>
              <a:buFont typeface="Arial"/>
              <a:buChar char="•"/>
            </a:pPr>
            <a:r>
              <a:rPr sz="1500" b="0">
                <a:solidFill>
                  <a:srgbClr val="000000"/>
                </a:solidFill>
                <a:latin typeface="Arial"/>
              </a:rPr>
              <a:t>An animal cell has </a:t>
            </a:r>
            <a:r>
              <a:rPr sz="1500" b="1">
                <a:solidFill>
                  <a:srgbClr val="000000"/>
                </a:solidFill>
                <a:latin typeface="Arial"/>
              </a:rPr>
              <a:t>no cell wall</a:t>
            </a:r>
            <a:r>
              <a:rPr sz="1500" b="0">
                <a:solidFill>
                  <a:srgbClr val="000000"/>
                </a:solidFill>
                <a:latin typeface="Arial"/>
              </a:rPr>
              <a:t>. In pure water it can </a:t>
            </a:r>
            <a:r>
              <a:rPr sz="1500" b="1">
                <a:solidFill>
                  <a:srgbClr val="000000"/>
                </a:solidFill>
                <a:latin typeface="Arial"/>
              </a:rPr>
              <a:t>burst</a:t>
            </a:r>
            <a:r>
              <a:rPr sz="1500" b="0">
                <a:solidFill>
                  <a:srgbClr val="000000"/>
                </a:solidFill>
                <a:latin typeface="Arial"/>
              </a:rPr>
              <a:t>.</a:t>
            </a:r>
          </a:p>
          <a:p>
            <a:pPr algn="l" marL="256032" indent="-256032">
              <a:spcAft>
                <a:spcPts val="600"/>
              </a:spcAft>
              <a:buClr>
                <a:srgbClr val="223A5A"/>
              </a:buClr>
              <a:buSzPct val="120000"/>
              <a:buFont typeface="Arial"/>
              <a:buChar char="•"/>
            </a:pPr>
            <a:r>
              <a:rPr sz="1500" b="0">
                <a:solidFill>
                  <a:srgbClr val="000000"/>
                </a:solidFill>
                <a:latin typeface="Arial"/>
              </a:rPr>
              <a:t>A potato </a:t>
            </a:r>
            <a:r>
              <a:rPr sz="1500" b="1">
                <a:solidFill>
                  <a:srgbClr val="000000"/>
                </a:solidFill>
                <a:latin typeface="Arial"/>
              </a:rPr>
              <a:t>gains</a:t>
            </a:r>
            <a:r>
              <a:rPr sz="1500" b="0">
                <a:solidFill>
                  <a:srgbClr val="000000"/>
                </a:solidFill>
                <a:latin typeface="Arial"/>
              </a:rPr>
              <a:t> mass when water moves in. It </a:t>
            </a:r>
            <a:r>
              <a:rPr sz="1500" b="1">
                <a:solidFill>
                  <a:srgbClr val="000000"/>
                </a:solidFill>
                <a:latin typeface="Arial"/>
              </a:rPr>
              <a:t>loses</a:t>
            </a:r>
            <a:r>
              <a:rPr sz="1500" b="0">
                <a:solidFill>
                  <a:srgbClr val="000000"/>
                </a:solidFill>
                <a:latin typeface="Arial"/>
              </a:rPr>
              <a:t> mass when water moves out.</a:t>
            </a:r>
          </a:p>
        </p:txBody>
      </p:sp>
      <p:sp>
        <p:nvSpPr>
          <p:cNvPr id="10" name="Rounded Rectangle 9"/>
          <p:cNvSpPr/>
          <p:nvPr/>
        </p:nvSpPr>
        <p:spPr>
          <a:xfrm>
            <a:off x="658368" y="5207203"/>
            <a:ext cx="6729983" cy="2662275"/>
          </a:xfrm>
          <a:prstGeom prst="roundRect">
            <a:avLst>
              <a:gd name="adj" fmla="val 5000"/>
            </a:avLst>
          </a:prstGeom>
          <a:solidFill>
            <a:srgbClr val="FFFFFF"/>
          </a:solidFill>
          <a:ln w="9525">
            <a:solidFill>
              <a:srgbClr val="D2D2D2"/>
            </a:solidFill>
          </a:ln>
          <a:effectLst/>
        </p:spPr>
        <p:txBody>
          <a:bodyPr rtlCol="0" anchor="ctr"/>
          <a:lstStyle/>
          <a:p>
            <a:pPr algn="ctr"/>
          </a:p>
        </p:txBody>
      </p:sp>
      <p:pic>
        <p:nvPicPr>
          <p:cNvPr id="11" name="Picture 10" descr="Key facts. Real red onion cells in water | in salt solution."/>
          <p:cNvPicPr>
            <a:picLocks noChangeAspect="1"/>
          </p:cNvPicPr>
          <p:nvPr/>
        </p:nvPicPr>
        <p:blipFill>
          <a:blip r:embed="rId2"/>
          <a:srcRect l="733" t="2467" r="733" b="2600"/>
          <a:stretch>
            <a:fillRect/>
          </a:stretch>
        </p:blipFill>
        <p:spPr>
          <a:xfrm>
            <a:off x="795528" y="5619635"/>
            <a:ext cx="2948146" cy="1420216"/>
          </a:xfrm>
          <a:prstGeom prst="rect">
            <a:avLst/>
          </a:prstGeom>
        </p:spPr>
      </p:pic>
      <p:pic>
        <p:nvPicPr>
          <p:cNvPr id="12" name="Picture 11" descr="Key facts. A diagram water in, water out."/>
          <p:cNvPicPr>
            <a:picLocks noChangeAspect="1"/>
          </p:cNvPicPr>
          <p:nvPr/>
        </p:nvPicPr>
        <p:blipFill>
          <a:blip r:embed="rId3"/>
          <a:srcRect l="900" t="1648" r="900" b="791"/>
          <a:stretch>
            <a:fillRect/>
          </a:stretch>
        </p:blipFill>
        <p:spPr>
          <a:xfrm>
            <a:off x="4017994" y="5298643"/>
            <a:ext cx="3233197" cy="2062200"/>
          </a:xfrm>
          <a:prstGeom prst="rect">
            <a:avLst/>
          </a:prstGeom>
        </p:spPr>
      </p:pic>
      <p:sp>
        <p:nvSpPr>
          <p:cNvPr id="13" name="TextBox 12"/>
          <p:cNvSpPr txBox="1"/>
          <p:nvPr/>
        </p:nvSpPr>
        <p:spPr>
          <a:xfrm>
            <a:off x="704087" y="7406563"/>
            <a:ext cx="3131026" cy="371475"/>
          </a:xfrm>
          <a:prstGeom prst="rect">
            <a:avLst/>
          </a:prstGeom>
          <a:noFill/>
        </p:spPr>
        <p:txBody>
          <a:bodyPr wrap="square" lIns="0" rIns="0" tIns="0" bIns="0" anchor="t">
            <a:spAutoFit/>
          </a:bodyPr>
          <a:lstStyle/>
          <a:p>
            <a:pPr algn="ctr">
              <a:spcAft>
                <a:spcPts val="0"/>
              </a:spcAft>
            </a:pPr>
            <a:r>
              <a:rPr sz="1300" b="1">
                <a:solidFill>
                  <a:srgbClr val="000000"/>
                </a:solidFill>
                <a:latin typeface="Arial"/>
              </a:rPr>
              <a:t>Real red onion cells</a:t>
            </a:r>
          </a:p>
          <a:p>
            <a:pPr algn="ctr">
              <a:spcAft>
                <a:spcPts val="0"/>
              </a:spcAft>
            </a:pPr>
            <a:r>
              <a:rPr sz="1200" b="0">
                <a:solidFill>
                  <a:srgbClr val="000000"/>
                </a:solidFill>
                <a:latin typeface="Arial"/>
              </a:rPr>
              <a:t>in water  |  in salt solution</a:t>
            </a:r>
          </a:p>
        </p:txBody>
      </p:sp>
      <p:sp>
        <p:nvSpPr>
          <p:cNvPr id="14" name="TextBox 13"/>
          <p:cNvSpPr txBox="1"/>
          <p:nvPr/>
        </p:nvSpPr>
        <p:spPr>
          <a:xfrm>
            <a:off x="3926554" y="7406563"/>
            <a:ext cx="3416077" cy="371475"/>
          </a:xfrm>
          <a:prstGeom prst="rect">
            <a:avLst/>
          </a:prstGeom>
          <a:noFill/>
        </p:spPr>
        <p:txBody>
          <a:bodyPr wrap="square" lIns="0" rIns="0" tIns="0" bIns="0" anchor="t">
            <a:spAutoFit/>
          </a:bodyPr>
          <a:lstStyle/>
          <a:p>
            <a:pPr algn="ctr">
              <a:spcAft>
                <a:spcPts val="0"/>
              </a:spcAft>
            </a:pPr>
            <a:r>
              <a:rPr sz="1300" b="1">
                <a:solidFill>
                  <a:srgbClr val="000000"/>
                </a:solidFill>
                <a:latin typeface="Arial"/>
              </a:rPr>
              <a:t>A diagram</a:t>
            </a:r>
          </a:p>
          <a:p>
            <a:pPr algn="ctr">
              <a:spcAft>
                <a:spcPts val="0"/>
              </a:spcAft>
            </a:pPr>
            <a:r>
              <a:rPr sz="1200" b="0">
                <a:solidFill>
                  <a:srgbClr val="000000"/>
                </a:solidFill>
                <a:latin typeface="Arial"/>
              </a:rPr>
              <a:t>water in, water out</a:t>
            </a:r>
          </a:p>
        </p:txBody>
      </p:sp>
      <p:sp>
        <p:nvSpPr>
          <p:cNvPr id="15" name="TextBox 14"/>
          <p:cNvSpPr txBox="1"/>
          <p:nvPr/>
        </p:nvSpPr>
        <p:spPr>
          <a:xfrm>
            <a:off x="685800" y="8018145"/>
            <a:ext cx="6675120" cy="238886"/>
          </a:xfrm>
          <a:prstGeom prst="rect">
            <a:avLst/>
          </a:prstGeom>
          <a:noFill/>
        </p:spPr>
        <p:txBody>
          <a:bodyPr wrap="square" lIns="0" rIns="0" tIns="0" bIns="0" anchor="t">
            <a:spAutoFit/>
          </a:bodyPr>
          <a:lstStyle/>
          <a:p>
            <a:pPr algn="ctr">
              <a:spcAft>
                <a:spcPts val="0"/>
              </a:spcAft>
            </a:pPr>
            <a:r>
              <a:rPr sz="1300" b="0">
                <a:solidFill>
                  <a:srgbClr val="5A5A5A"/>
                </a:solidFill>
                <a:latin typeface="Arial"/>
              </a:rPr>
              <a:t>Osmosis is always about water.</a:t>
            </a:r>
          </a:p>
        </p:txBody>
      </p:sp>
      <p:sp>
        <p:nvSpPr>
          <p:cNvPr id="16" name="Rectangle 15"/>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17" name="TextBox 16"/>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Label the cells</a:t>
            </a:r>
          </a:p>
        </p:txBody>
      </p:sp>
      <p:sp>
        <p:nvSpPr>
          <p:cNvPr id="18" name="TextBox 17"/>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19" name="TextBox 18"/>
          <p:cNvSpPr txBox="1"/>
          <p:nvPr/>
        </p:nvSpPr>
        <p:spPr>
          <a:xfrm>
            <a:off x="12089560" y="1284732"/>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2 and 5</a:t>
            </a:r>
          </a:p>
        </p:txBody>
      </p:sp>
      <p:sp>
        <p:nvSpPr>
          <p:cNvPr id="20" name="TextBox 19"/>
          <p:cNvSpPr txBox="1"/>
          <p:nvPr/>
        </p:nvSpPr>
        <p:spPr>
          <a:xfrm>
            <a:off x="7882128" y="1572768"/>
            <a:ext cx="6675120" cy="274320"/>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Write a word from the box in each label box.</a:t>
            </a:r>
          </a:p>
        </p:txBody>
      </p:sp>
      <p:sp>
        <p:nvSpPr>
          <p:cNvPr id="21" name="Rectangle 20"/>
          <p:cNvSpPr/>
          <p:nvPr/>
        </p:nvSpPr>
        <p:spPr>
          <a:xfrm>
            <a:off x="7973568" y="1956816"/>
            <a:ext cx="6492240" cy="768096"/>
          </a:xfrm>
          <a:prstGeom prst="rect">
            <a:avLst/>
          </a:prstGeom>
          <a:solidFill>
            <a:srgbClr val="FFFFFF"/>
          </a:solidFill>
          <a:ln w="15875">
            <a:solidFill>
              <a:srgbClr val="000000"/>
            </a:solidFill>
          </a:ln>
          <a:effectLst/>
        </p:spPr>
        <p:txBody>
          <a:bodyPr rtlCol="0" anchor="ctr"/>
          <a:lstStyle/>
          <a:p>
            <a:pPr algn="ctr"/>
          </a:p>
        </p:txBody>
      </p:sp>
      <p:sp>
        <p:nvSpPr>
          <p:cNvPr id="22" name="TextBox 21"/>
          <p:cNvSpPr txBox="1"/>
          <p:nvPr/>
        </p:nvSpPr>
        <p:spPr>
          <a:xfrm>
            <a:off x="8065008" y="2002536"/>
            <a:ext cx="2103120" cy="338328"/>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cell wall</a:t>
            </a:r>
          </a:p>
        </p:txBody>
      </p:sp>
      <p:sp>
        <p:nvSpPr>
          <p:cNvPr id="23" name="TextBox 22"/>
          <p:cNvSpPr txBox="1"/>
          <p:nvPr/>
        </p:nvSpPr>
        <p:spPr>
          <a:xfrm>
            <a:off x="10168128" y="2002536"/>
            <a:ext cx="2103120" cy="338328"/>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cell membrane</a:t>
            </a:r>
          </a:p>
        </p:txBody>
      </p:sp>
      <p:sp>
        <p:nvSpPr>
          <p:cNvPr id="24" name="TextBox 23"/>
          <p:cNvSpPr txBox="1"/>
          <p:nvPr/>
        </p:nvSpPr>
        <p:spPr>
          <a:xfrm>
            <a:off x="12271248" y="2002536"/>
            <a:ext cx="2103120" cy="338328"/>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vacuole</a:t>
            </a:r>
          </a:p>
        </p:txBody>
      </p:sp>
      <p:sp>
        <p:nvSpPr>
          <p:cNvPr id="25" name="TextBox 24"/>
          <p:cNvSpPr txBox="1"/>
          <p:nvPr/>
        </p:nvSpPr>
        <p:spPr>
          <a:xfrm>
            <a:off x="8065008" y="2340864"/>
            <a:ext cx="2103120" cy="338328"/>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cytoplasm</a:t>
            </a:r>
          </a:p>
        </p:txBody>
      </p:sp>
      <p:sp>
        <p:nvSpPr>
          <p:cNvPr id="26" name="TextBox 25"/>
          <p:cNvSpPr txBox="1"/>
          <p:nvPr/>
        </p:nvSpPr>
        <p:spPr>
          <a:xfrm>
            <a:off x="10168128" y="2340864"/>
            <a:ext cx="2103120" cy="338328"/>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water in</a:t>
            </a:r>
          </a:p>
        </p:txBody>
      </p:sp>
      <p:sp>
        <p:nvSpPr>
          <p:cNvPr id="27" name="TextBox 26"/>
          <p:cNvSpPr txBox="1"/>
          <p:nvPr/>
        </p:nvSpPr>
        <p:spPr>
          <a:xfrm>
            <a:off x="12271248" y="2340864"/>
            <a:ext cx="2103120" cy="338328"/>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water out</a:t>
            </a:r>
          </a:p>
        </p:txBody>
      </p:sp>
      <p:pic>
        <p:nvPicPr>
          <p:cNvPr id="28" name="Picture 27" descr="cell membrane. Tip: the arrows show which way the water goes."/>
          <p:cNvPicPr>
            <a:picLocks noChangeAspect="1"/>
          </p:cNvPicPr>
          <p:nvPr/>
        </p:nvPicPr>
        <p:blipFill>
          <a:blip r:embed="rId4"/>
          <a:stretch>
            <a:fillRect/>
          </a:stretch>
        </p:blipFill>
        <p:spPr>
          <a:xfrm>
            <a:off x="7882128" y="2852928"/>
            <a:ext cx="6675120" cy="4832787"/>
          </a:xfrm>
          <a:prstGeom prst="rect">
            <a:avLst/>
          </a:prstGeom>
        </p:spPr>
      </p:pic>
      <p:sp>
        <p:nvSpPr>
          <p:cNvPr id="29" name="TextBox 28"/>
          <p:cNvSpPr txBox="1"/>
          <p:nvPr/>
        </p:nvSpPr>
        <p:spPr>
          <a:xfrm>
            <a:off x="7882128" y="7900416"/>
            <a:ext cx="6675120" cy="274320"/>
          </a:xfrm>
          <a:prstGeom prst="rect">
            <a:avLst/>
          </a:prstGeom>
          <a:noFill/>
        </p:spPr>
        <p:txBody>
          <a:bodyPr wrap="square" lIns="0" rIns="0" tIns="0" bIns="0" anchor="t">
            <a:spAutoFit/>
          </a:bodyPr>
          <a:lstStyle/>
          <a:p>
            <a:pPr algn="l">
              <a:spcAft>
                <a:spcPts val="600"/>
              </a:spcAft>
            </a:pPr>
            <a:r>
              <a:rPr sz="1300" b="0">
                <a:solidFill>
                  <a:srgbClr val="5A5A5A"/>
                </a:solidFill>
                <a:latin typeface="Arial"/>
              </a:rPr>
              <a:t>Tip: the arrows show which way the water goes.</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L9 Alternative worksheet: Osmosis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L9 · Osmosis · sciencegcse.co.uk  ·  free GCSE science resources</a:t>
            </a:r>
          </a:p>
        </p:txBody>
      </p:sp>
      <p:sp>
        <p:nvSpPr>
          <p:cNvPr id="7" name="Rectangle 6"/>
          <p:cNvSpPr/>
          <p:nvPr/>
        </p:nvSpPr>
        <p:spPr>
          <a:xfrm>
            <a:off x="548640" y="1143000"/>
            <a:ext cx="6949440" cy="352044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Match the word to its meaning</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10" name="TextBox 9"/>
          <p:cNvSpPr txBox="1"/>
          <p:nvPr/>
        </p:nvSpPr>
        <p:spPr>
          <a:xfrm>
            <a:off x="4893232" y="1284732"/>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3 and 5</a:t>
            </a:r>
          </a:p>
        </p:txBody>
      </p:sp>
      <p:sp>
        <p:nvSpPr>
          <p:cNvPr id="11" name="TextBox 10"/>
          <p:cNvSpPr txBox="1"/>
          <p:nvPr/>
        </p:nvSpPr>
        <p:spPr>
          <a:xfrm>
            <a:off x="685800" y="1572768"/>
            <a:ext cx="6675120" cy="320040"/>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Draw a line from each word to its meaning.</a:t>
            </a:r>
          </a:p>
        </p:txBody>
      </p:sp>
      <p:sp>
        <p:nvSpPr>
          <p:cNvPr id="12" name="TextBox 11"/>
          <p:cNvSpPr txBox="1"/>
          <p:nvPr/>
        </p:nvSpPr>
        <p:spPr>
          <a:xfrm>
            <a:off x="685800" y="2103120"/>
            <a:ext cx="1417319" cy="32004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osmosis</a:t>
            </a:r>
          </a:p>
        </p:txBody>
      </p:sp>
      <p:sp>
        <p:nvSpPr>
          <p:cNvPr id="13" name="Oval 12"/>
          <p:cNvSpPr/>
          <p:nvPr/>
        </p:nvSpPr>
        <p:spPr>
          <a:xfrm>
            <a:off x="2125979" y="2153411"/>
            <a:ext cx="137160" cy="137160"/>
          </a:xfrm>
          <a:prstGeom prst="ellipse">
            <a:avLst/>
          </a:prstGeom>
          <a:solidFill>
            <a:srgbClr val="000000"/>
          </a:solidFill>
          <a:ln>
            <a:noFill/>
          </a:ln>
          <a:effectLst/>
        </p:spPr>
        <p:txBody>
          <a:bodyPr rtlCol="0" anchor="ctr"/>
          <a:lstStyle/>
          <a:p>
            <a:pPr algn="ctr"/>
          </a:p>
        </p:txBody>
      </p:sp>
      <p:sp>
        <p:nvSpPr>
          <p:cNvPr id="14" name="Oval 13"/>
          <p:cNvSpPr/>
          <p:nvPr/>
        </p:nvSpPr>
        <p:spPr>
          <a:xfrm>
            <a:off x="2720340" y="2153411"/>
            <a:ext cx="137160" cy="137160"/>
          </a:xfrm>
          <a:prstGeom prst="ellipse">
            <a:avLst/>
          </a:prstGeom>
          <a:solidFill>
            <a:srgbClr val="000000"/>
          </a:solidFill>
          <a:ln>
            <a:noFill/>
          </a:ln>
          <a:effectLst/>
        </p:spPr>
        <p:txBody>
          <a:bodyPr rtlCol="0" anchor="ctr"/>
          <a:lstStyle/>
          <a:p>
            <a:pPr algn="ctr"/>
          </a:p>
        </p:txBody>
      </p:sp>
      <p:sp>
        <p:nvSpPr>
          <p:cNvPr id="15" name="TextBox 14"/>
          <p:cNvSpPr txBox="1"/>
          <p:nvPr/>
        </p:nvSpPr>
        <p:spPr>
          <a:xfrm>
            <a:off x="2971800" y="2108606"/>
            <a:ext cx="4389119" cy="320040"/>
          </a:xfrm>
          <a:prstGeom prst="rect">
            <a:avLst/>
          </a:prstGeom>
          <a:noFill/>
        </p:spPr>
        <p:txBody>
          <a:bodyPr wrap="square" lIns="0" rIns="0" tIns="0" bIns="0" anchor="t">
            <a:spAutoFit/>
          </a:bodyPr>
          <a:lstStyle/>
          <a:p>
            <a:pPr algn="l">
              <a:spcAft>
                <a:spcPts val="600"/>
              </a:spcAft>
            </a:pPr>
            <a:r>
              <a:rPr sz="1400" b="0">
                <a:solidFill>
                  <a:srgbClr val="000000"/>
                </a:solidFill>
                <a:latin typeface="Arial"/>
              </a:rPr>
              <a:t>soft, because it has lost water</a:t>
            </a:r>
          </a:p>
        </p:txBody>
      </p:sp>
      <p:sp>
        <p:nvSpPr>
          <p:cNvPr id="16" name="TextBox 15"/>
          <p:cNvSpPr txBox="1"/>
          <p:nvPr/>
        </p:nvSpPr>
        <p:spPr>
          <a:xfrm>
            <a:off x="685800" y="2596896"/>
            <a:ext cx="1417319" cy="32004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turgid</a:t>
            </a:r>
          </a:p>
        </p:txBody>
      </p:sp>
      <p:sp>
        <p:nvSpPr>
          <p:cNvPr id="17" name="Oval 16"/>
          <p:cNvSpPr/>
          <p:nvPr/>
        </p:nvSpPr>
        <p:spPr>
          <a:xfrm>
            <a:off x="2125979" y="2647187"/>
            <a:ext cx="137160" cy="137160"/>
          </a:xfrm>
          <a:prstGeom prst="ellipse">
            <a:avLst/>
          </a:prstGeom>
          <a:solidFill>
            <a:srgbClr val="000000"/>
          </a:solidFill>
          <a:ln>
            <a:noFill/>
          </a:ln>
          <a:effectLst/>
        </p:spPr>
        <p:txBody>
          <a:bodyPr rtlCol="0" anchor="ctr"/>
          <a:lstStyle/>
          <a:p>
            <a:pPr algn="ctr"/>
          </a:p>
        </p:txBody>
      </p:sp>
      <p:sp>
        <p:nvSpPr>
          <p:cNvPr id="18" name="Oval 17"/>
          <p:cNvSpPr/>
          <p:nvPr/>
        </p:nvSpPr>
        <p:spPr>
          <a:xfrm>
            <a:off x="2720340" y="2647187"/>
            <a:ext cx="137160" cy="137160"/>
          </a:xfrm>
          <a:prstGeom prst="ellipse">
            <a:avLst/>
          </a:prstGeom>
          <a:solidFill>
            <a:srgbClr val="000000"/>
          </a:solidFill>
          <a:ln>
            <a:noFill/>
          </a:ln>
          <a:effectLst/>
        </p:spPr>
        <p:txBody>
          <a:bodyPr rtlCol="0" anchor="ctr"/>
          <a:lstStyle/>
          <a:p>
            <a:pPr algn="ctr"/>
          </a:p>
        </p:txBody>
      </p:sp>
      <p:sp>
        <p:nvSpPr>
          <p:cNvPr id="19" name="TextBox 18"/>
          <p:cNvSpPr txBox="1"/>
          <p:nvPr/>
        </p:nvSpPr>
        <p:spPr>
          <a:xfrm>
            <a:off x="2971800" y="2602382"/>
            <a:ext cx="4389119" cy="320040"/>
          </a:xfrm>
          <a:prstGeom prst="rect">
            <a:avLst/>
          </a:prstGeom>
          <a:noFill/>
        </p:spPr>
        <p:txBody>
          <a:bodyPr wrap="square" lIns="0" rIns="0" tIns="0" bIns="0" anchor="t">
            <a:spAutoFit/>
          </a:bodyPr>
          <a:lstStyle/>
          <a:p>
            <a:pPr algn="l">
              <a:spcAft>
                <a:spcPts val="600"/>
              </a:spcAft>
            </a:pPr>
            <a:r>
              <a:rPr sz="1400" b="0">
                <a:solidFill>
                  <a:srgbClr val="000000"/>
                </a:solidFill>
                <a:latin typeface="Arial"/>
              </a:rPr>
              <a:t>has a lot of solute and less water</a:t>
            </a:r>
          </a:p>
        </p:txBody>
      </p:sp>
      <p:sp>
        <p:nvSpPr>
          <p:cNvPr id="20" name="TextBox 19"/>
          <p:cNvSpPr txBox="1"/>
          <p:nvPr/>
        </p:nvSpPr>
        <p:spPr>
          <a:xfrm>
            <a:off x="685800" y="3090672"/>
            <a:ext cx="1417319" cy="32004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flaccid</a:t>
            </a:r>
          </a:p>
        </p:txBody>
      </p:sp>
      <p:sp>
        <p:nvSpPr>
          <p:cNvPr id="21" name="Oval 20"/>
          <p:cNvSpPr/>
          <p:nvPr/>
        </p:nvSpPr>
        <p:spPr>
          <a:xfrm>
            <a:off x="2125979" y="3140963"/>
            <a:ext cx="137160" cy="137160"/>
          </a:xfrm>
          <a:prstGeom prst="ellipse">
            <a:avLst/>
          </a:prstGeom>
          <a:solidFill>
            <a:srgbClr val="000000"/>
          </a:solidFill>
          <a:ln>
            <a:noFill/>
          </a:ln>
          <a:effectLst/>
        </p:spPr>
        <p:txBody>
          <a:bodyPr rtlCol="0" anchor="ctr"/>
          <a:lstStyle/>
          <a:p>
            <a:pPr algn="ctr"/>
          </a:p>
        </p:txBody>
      </p:sp>
      <p:sp>
        <p:nvSpPr>
          <p:cNvPr id="22" name="Oval 21"/>
          <p:cNvSpPr/>
          <p:nvPr/>
        </p:nvSpPr>
        <p:spPr>
          <a:xfrm>
            <a:off x="2720340" y="3140963"/>
            <a:ext cx="137160" cy="137160"/>
          </a:xfrm>
          <a:prstGeom prst="ellipse">
            <a:avLst/>
          </a:prstGeom>
          <a:solidFill>
            <a:srgbClr val="000000"/>
          </a:solidFill>
          <a:ln>
            <a:noFill/>
          </a:ln>
          <a:effectLst/>
        </p:spPr>
        <p:txBody>
          <a:bodyPr rtlCol="0" anchor="ctr"/>
          <a:lstStyle/>
          <a:p>
            <a:pPr algn="ctr"/>
          </a:p>
        </p:txBody>
      </p:sp>
      <p:sp>
        <p:nvSpPr>
          <p:cNvPr id="23" name="TextBox 22"/>
          <p:cNvSpPr txBox="1"/>
          <p:nvPr/>
        </p:nvSpPr>
        <p:spPr>
          <a:xfrm>
            <a:off x="2971800" y="3096158"/>
            <a:ext cx="4389119" cy="320040"/>
          </a:xfrm>
          <a:prstGeom prst="rect">
            <a:avLst/>
          </a:prstGeom>
          <a:noFill/>
        </p:spPr>
        <p:txBody>
          <a:bodyPr wrap="square" lIns="0" rIns="0" tIns="0" bIns="0" anchor="t">
            <a:spAutoFit/>
          </a:bodyPr>
          <a:lstStyle/>
          <a:p>
            <a:pPr algn="l">
              <a:spcAft>
                <a:spcPts val="600"/>
              </a:spcAft>
            </a:pPr>
            <a:r>
              <a:rPr sz="1400" b="0">
                <a:solidFill>
                  <a:srgbClr val="000000"/>
                </a:solidFill>
                <a:latin typeface="Arial"/>
              </a:rPr>
              <a:t>water moving across a partially permeable membrane</a:t>
            </a:r>
          </a:p>
        </p:txBody>
      </p:sp>
      <p:sp>
        <p:nvSpPr>
          <p:cNvPr id="24" name="TextBox 23"/>
          <p:cNvSpPr txBox="1"/>
          <p:nvPr/>
        </p:nvSpPr>
        <p:spPr>
          <a:xfrm>
            <a:off x="685800" y="3584448"/>
            <a:ext cx="1417319" cy="32004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dilute</a:t>
            </a:r>
          </a:p>
        </p:txBody>
      </p:sp>
      <p:sp>
        <p:nvSpPr>
          <p:cNvPr id="25" name="Oval 24"/>
          <p:cNvSpPr/>
          <p:nvPr/>
        </p:nvSpPr>
        <p:spPr>
          <a:xfrm>
            <a:off x="2125979" y="3634739"/>
            <a:ext cx="137160" cy="137160"/>
          </a:xfrm>
          <a:prstGeom prst="ellipse">
            <a:avLst/>
          </a:prstGeom>
          <a:solidFill>
            <a:srgbClr val="000000"/>
          </a:solidFill>
          <a:ln>
            <a:noFill/>
          </a:ln>
          <a:effectLst/>
        </p:spPr>
        <p:txBody>
          <a:bodyPr rtlCol="0" anchor="ctr"/>
          <a:lstStyle/>
          <a:p>
            <a:pPr algn="ctr"/>
          </a:p>
        </p:txBody>
      </p:sp>
      <p:sp>
        <p:nvSpPr>
          <p:cNvPr id="26" name="Oval 25"/>
          <p:cNvSpPr/>
          <p:nvPr/>
        </p:nvSpPr>
        <p:spPr>
          <a:xfrm>
            <a:off x="2720340" y="3634739"/>
            <a:ext cx="137160" cy="137160"/>
          </a:xfrm>
          <a:prstGeom prst="ellipse">
            <a:avLst/>
          </a:prstGeom>
          <a:solidFill>
            <a:srgbClr val="000000"/>
          </a:solidFill>
          <a:ln>
            <a:noFill/>
          </a:ln>
          <a:effectLst/>
        </p:spPr>
        <p:txBody>
          <a:bodyPr rtlCol="0" anchor="ctr"/>
          <a:lstStyle/>
          <a:p>
            <a:pPr algn="ctr"/>
          </a:p>
        </p:txBody>
      </p:sp>
      <p:sp>
        <p:nvSpPr>
          <p:cNvPr id="27" name="TextBox 26"/>
          <p:cNvSpPr txBox="1"/>
          <p:nvPr/>
        </p:nvSpPr>
        <p:spPr>
          <a:xfrm>
            <a:off x="2971800" y="3589934"/>
            <a:ext cx="4389119" cy="320040"/>
          </a:xfrm>
          <a:prstGeom prst="rect">
            <a:avLst/>
          </a:prstGeom>
          <a:noFill/>
        </p:spPr>
        <p:txBody>
          <a:bodyPr wrap="square" lIns="0" rIns="0" tIns="0" bIns="0" anchor="t">
            <a:spAutoFit/>
          </a:bodyPr>
          <a:lstStyle/>
          <a:p>
            <a:pPr algn="l">
              <a:spcAft>
                <a:spcPts val="600"/>
              </a:spcAft>
            </a:pPr>
            <a:r>
              <a:rPr sz="1400" b="0">
                <a:solidFill>
                  <a:srgbClr val="000000"/>
                </a:solidFill>
                <a:latin typeface="Arial"/>
              </a:rPr>
              <a:t>has lots of water</a:t>
            </a:r>
          </a:p>
        </p:txBody>
      </p:sp>
      <p:sp>
        <p:nvSpPr>
          <p:cNvPr id="28" name="TextBox 27"/>
          <p:cNvSpPr txBox="1"/>
          <p:nvPr/>
        </p:nvSpPr>
        <p:spPr>
          <a:xfrm>
            <a:off x="685800" y="4078224"/>
            <a:ext cx="1417319" cy="32004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concentrated</a:t>
            </a:r>
          </a:p>
        </p:txBody>
      </p:sp>
      <p:sp>
        <p:nvSpPr>
          <p:cNvPr id="29" name="Oval 28"/>
          <p:cNvSpPr/>
          <p:nvPr/>
        </p:nvSpPr>
        <p:spPr>
          <a:xfrm>
            <a:off x="2125979" y="4128515"/>
            <a:ext cx="137160" cy="137160"/>
          </a:xfrm>
          <a:prstGeom prst="ellipse">
            <a:avLst/>
          </a:prstGeom>
          <a:solidFill>
            <a:srgbClr val="000000"/>
          </a:solidFill>
          <a:ln>
            <a:noFill/>
          </a:ln>
          <a:effectLst/>
        </p:spPr>
        <p:txBody>
          <a:bodyPr rtlCol="0" anchor="ctr"/>
          <a:lstStyle/>
          <a:p>
            <a:pPr algn="ctr"/>
          </a:p>
        </p:txBody>
      </p:sp>
      <p:sp>
        <p:nvSpPr>
          <p:cNvPr id="30" name="Oval 29"/>
          <p:cNvSpPr/>
          <p:nvPr/>
        </p:nvSpPr>
        <p:spPr>
          <a:xfrm>
            <a:off x="2720340" y="4128515"/>
            <a:ext cx="137160" cy="137160"/>
          </a:xfrm>
          <a:prstGeom prst="ellipse">
            <a:avLst/>
          </a:prstGeom>
          <a:solidFill>
            <a:srgbClr val="000000"/>
          </a:solidFill>
          <a:ln>
            <a:noFill/>
          </a:ln>
          <a:effectLst/>
        </p:spPr>
        <p:txBody>
          <a:bodyPr rtlCol="0" anchor="ctr"/>
          <a:lstStyle/>
          <a:p>
            <a:pPr algn="ctr"/>
          </a:p>
        </p:txBody>
      </p:sp>
      <p:sp>
        <p:nvSpPr>
          <p:cNvPr id="31" name="TextBox 30"/>
          <p:cNvSpPr txBox="1"/>
          <p:nvPr/>
        </p:nvSpPr>
        <p:spPr>
          <a:xfrm>
            <a:off x="2971800" y="4083710"/>
            <a:ext cx="4389119" cy="320040"/>
          </a:xfrm>
          <a:prstGeom prst="rect">
            <a:avLst/>
          </a:prstGeom>
          <a:noFill/>
        </p:spPr>
        <p:txBody>
          <a:bodyPr wrap="square" lIns="0" rIns="0" tIns="0" bIns="0" anchor="t">
            <a:spAutoFit/>
          </a:bodyPr>
          <a:lstStyle/>
          <a:p>
            <a:pPr algn="l">
              <a:spcAft>
                <a:spcPts val="600"/>
              </a:spcAft>
            </a:pPr>
            <a:r>
              <a:rPr sz="1400" b="0">
                <a:solidFill>
                  <a:srgbClr val="000000"/>
                </a:solidFill>
                <a:latin typeface="Arial"/>
              </a:rPr>
              <a:t>swollen and firm</a:t>
            </a:r>
          </a:p>
        </p:txBody>
      </p:sp>
      <p:sp>
        <p:nvSpPr>
          <p:cNvPr id="32" name="Rectangle 31"/>
          <p:cNvSpPr/>
          <p:nvPr/>
        </p:nvSpPr>
        <p:spPr>
          <a:xfrm>
            <a:off x="7744968" y="1143000"/>
            <a:ext cx="6949440" cy="3520440"/>
          </a:xfrm>
          <a:prstGeom prst="rect">
            <a:avLst/>
          </a:prstGeom>
          <a:solidFill>
            <a:srgbClr val="FFFFFF"/>
          </a:solidFill>
          <a:ln w="9525">
            <a:solidFill>
              <a:srgbClr val="000000"/>
            </a:solidFill>
          </a:ln>
          <a:effectLst/>
        </p:spPr>
        <p:txBody>
          <a:bodyPr rtlCol="0" anchor="ctr"/>
          <a:lstStyle/>
          <a:p>
            <a:pPr algn="ctr"/>
          </a:p>
        </p:txBody>
      </p:sp>
      <p:sp>
        <p:nvSpPr>
          <p:cNvPr id="33" name="TextBox 32"/>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Fill the gaps</a:t>
            </a:r>
          </a:p>
        </p:txBody>
      </p:sp>
      <p:sp>
        <p:nvSpPr>
          <p:cNvPr id="34" name="TextBox 33"/>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35" name="TextBox 34"/>
          <p:cNvSpPr txBox="1"/>
          <p:nvPr/>
        </p:nvSpPr>
        <p:spPr>
          <a:xfrm>
            <a:off x="11665924" y="1284732"/>
            <a:ext cx="2446758"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3, 5, 6 and 10</a:t>
            </a:r>
          </a:p>
        </p:txBody>
      </p:sp>
      <p:sp>
        <p:nvSpPr>
          <p:cNvPr id="36" name="TextBox 35"/>
          <p:cNvSpPr txBox="1"/>
          <p:nvPr/>
        </p:nvSpPr>
        <p:spPr>
          <a:xfrm>
            <a:off x="7882128" y="1572768"/>
            <a:ext cx="6675120" cy="320040"/>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Use the words in the box. Use each word once.</a:t>
            </a:r>
          </a:p>
        </p:txBody>
      </p:sp>
      <p:sp>
        <p:nvSpPr>
          <p:cNvPr id="37" name="Rectangle 36"/>
          <p:cNvSpPr/>
          <p:nvPr/>
        </p:nvSpPr>
        <p:spPr>
          <a:xfrm>
            <a:off x="7973568" y="1920240"/>
            <a:ext cx="6492240" cy="420624"/>
          </a:xfrm>
          <a:prstGeom prst="rect">
            <a:avLst/>
          </a:prstGeom>
          <a:solidFill>
            <a:srgbClr val="FFFFFF"/>
          </a:solidFill>
          <a:ln w="15875">
            <a:solidFill>
              <a:srgbClr val="000000"/>
            </a:solidFill>
          </a:ln>
          <a:effectLst/>
        </p:spPr>
        <p:txBody>
          <a:bodyPr rtlCol="0" anchor="ctr"/>
          <a:lstStyle/>
          <a:p>
            <a:pPr algn="ctr"/>
          </a:p>
        </p:txBody>
      </p:sp>
      <p:sp>
        <p:nvSpPr>
          <p:cNvPr id="38" name="TextBox 37"/>
          <p:cNvSpPr txBox="1"/>
          <p:nvPr/>
        </p:nvSpPr>
        <p:spPr>
          <a:xfrm>
            <a:off x="8184668" y="1920240"/>
            <a:ext cx="622268" cy="420624"/>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water</a:t>
            </a:r>
          </a:p>
        </p:txBody>
      </p:sp>
      <p:sp>
        <p:nvSpPr>
          <p:cNvPr id="39" name="TextBox 38"/>
          <p:cNvSpPr txBox="1"/>
          <p:nvPr/>
        </p:nvSpPr>
        <p:spPr>
          <a:xfrm>
            <a:off x="9229137" y="1920240"/>
            <a:ext cx="633285" cy="420624"/>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dilute</a:t>
            </a:r>
          </a:p>
        </p:txBody>
      </p:sp>
      <p:sp>
        <p:nvSpPr>
          <p:cNvPr id="40" name="TextBox 39"/>
          <p:cNvSpPr txBox="1"/>
          <p:nvPr/>
        </p:nvSpPr>
        <p:spPr>
          <a:xfrm>
            <a:off x="10284624" y="1920240"/>
            <a:ext cx="622173" cy="420624"/>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gains</a:t>
            </a:r>
          </a:p>
        </p:txBody>
      </p:sp>
      <p:sp>
        <p:nvSpPr>
          <p:cNvPr id="41" name="TextBox 40"/>
          <p:cNvSpPr txBox="1"/>
          <p:nvPr/>
        </p:nvSpPr>
        <p:spPr>
          <a:xfrm>
            <a:off x="11328997" y="1920240"/>
            <a:ext cx="611060" cy="420624"/>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loses</a:t>
            </a:r>
          </a:p>
        </p:txBody>
      </p:sp>
      <p:sp>
        <p:nvSpPr>
          <p:cNvPr id="42" name="TextBox 41"/>
          <p:cNvSpPr txBox="1"/>
          <p:nvPr/>
        </p:nvSpPr>
        <p:spPr>
          <a:xfrm>
            <a:off x="12362259" y="1920240"/>
            <a:ext cx="870791" cy="420624"/>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cell wall</a:t>
            </a:r>
          </a:p>
        </p:txBody>
      </p:sp>
      <p:sp>
        <p:nvSpPr>
          <p:cNvPr id="43" name="TextBox 42"/>
          <p:cNvSpPr txBox="1"/>
          <p:nvPr/>
        </p:nvSpPr>
        <p:spPr>
          <a:xfrm>
            <a:off x="13655251" y="1920240"/>
            <a:ext cx="599455" cy="420624"/>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burst</a:t>
            </a:r>
          </a:p>
        </p:txBody>
      </p:sp>
      <p:sp>
        <p:nvSpPr>
          <p:cNvPr id="44" name="TextBox 43"/>
          <p:cNvSpPr txBox="1"/>
          <p:nvPr/>
        </p:nvSpPr>
        <p:spPr>
          <a:xfrm>
            <a:off x="7973568" y="2505456"/>
            <a:ext cx="6583680" cy="320040"/>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1. Osmosis is the movement of ____________.</a:t>
            </a:r>
          </a:p>
        </p:txBody>
      </p:sp>
      <p:sp>
        <p:nvSpPr>
          <p:cNvPr id="45" name="TextBox 44"/>
          <p:cNvSpPr txBox="1"/>
          <p:nvPr/>
        </p:nvSpPr>
        <p:spPr>
          <a:xfrm>
            <a:off x="7973568" y="2862072"/>
            <a:ext cx="6583680" cy="320040"/>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2. Water moves from a ____________ solution to a concentrated solution.</a:t>
            </a:r>
          </a:p>
        </p:txBody>
      </p:sp>
      <p:sp>
        <p:nvSpPr>
          <p:cNvPr id="46" name="TextBox 45"/>
          <p:cNvSpPr txBox="1"/>
          <p:nvPr/>
        </p:nvSpPr>
        <p:spPr>
          <a:xfrm>
            <a:off x="7973568" y="3218688"/>
            <a:ext cx="6583680" cy="320040"/>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3. A potato in pure water ____________ mass.</a:t>
            </a:r>
          </a:p>
        </p:txBody>
      </p:sp>
      <p:sp>
        <p:nvSpPr>
          <p:cNvPr id="47" name="TextBox 46"/>
          <p:cNvSpPr txBox="1"/>
          <p:nvPr/>
        </p:nvSpPr>
        <p:spPr>
          <a:xfrm>
            <a:off x="7973568" y="3575304"/>
            <a:ext cx="6583680" cy="320040"/>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4. A potato in a strong sugar solution ____________ mass.</a:t>
            </a:r>
          </a:p>
        </p:txBody>
      </p:sp>
      <p:sp>
        <p:nvSpPr>
          <p:cNvPr id="48" name="TextBox 47"/>
          <p:cNvSpPr txBox="1"/>
          <p:nvPr/>
        </p:nvSpPr>
        <p:spPr>
          <a:xfrm>
            <a:off x="7973568" y="3931920"/>
            <a:ext cx="6583680" cy="320040"/>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5. The ____________ stops a plant cell bursting.</a:t>
            </a:r>
          </a:p>
        </p:txBody>
      </p:sp>
      <p:sp>
        <p:nvSpPr>
          <p:cNvPr id="49" name="TextBox 48"/>
          <p:cNvSpPr txBox="1"/>
          <p:nvPr/>
        </p:nvSpPr>
        <p:spPr>
          <a:xfrm>
            <a:off x="7973568" y="4288536"/>
            <a:ext cx="6583680" cy="320040"/>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6. A red blood cell in pure water can ____________.</a:t>
            </a:r>
          </a:p>
        </p:txBody>
      </p:sp>
      <p:sp>
        <p:nvSpPr>
          <p:cNvPr id="50" name="Rectangle 49"/>
          <p:cNvSpPr/>
          <p:nvPr/>
        </p:nvSpPr>
        <p:spPr>
          <a:xfrm>
            <a:off x="548640" y="4800600"/>
            <a:ext cx="6949440" cy="3520439"/>
          </a:xfrm>
          <a:prstGeom prst="rect">
            <a:avLst/>
          </a:prstGeom>
          <a:solidFill>
            <a:srgbClr val="FFFFFF"/>
          </a:solidFill>
          <a:ln w="9525">
            <a:solidFill>
              <a:srgbClr val="000000"/>
            </a:solidFill>
          </a:ln>
          <a:effectLst/>
        </p:spPr>
        <p:txBody>
          <a:bodyPr rtlCol="0" anchor="ctr"/>
          <a:lstStyle/>
          <a:p>
            <a:pPr algn="ctr"/>
          </a:p>
        </p:txBody>
      </p:sp>
      <p:sp>
        <p:nvSpPr>
          <p:cNvPr id="51" name="TextBox 50"/>
          <p:cNvSpPr txBox="1"/>
          <p:nvPr/>
        </p:nvSpPr>
        <p:spPr>
          <a:xfrm>
            <a:off x="658368" y="48737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True or false?</a:t>
            </a:r>
          </a:p>
        </p:txBody>
      </p:sp>
      <p:sp>
        <p:nvSpPr>
          <p:cNvPr id="52" name="TextBox 51"/>
          <p:cNvSpPr txBox="1"/>
          <p:nvPr/>
        </p:nvSpPr>
        <p:spPr>
          <a:xfrm>
            <a:off x="6400799" y="48920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53" name="TextBox 52"/>
          <p:cNvSpPr txBox="1"/>
          <p:nvPr/>
        </p:nvSpPr>
        <p:spPr>
          <a:xfrm>
            <a:off x="4723794" y="4942332"/>
            <a:ext cx="2192559"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3, 5 and 6</a:t>
            </a:r>
          </a:p>
        </p:txBody>
      </p:sp>
      <p:sp>
        <p:nvSpPr>
          <p:cNvPr id="54" name="TextBox 53"/>
          <p:cNvSpPr txBox="1"/>
          <p:nvPr/>
        </p:nvSpPr>
        <p:spPr>
          <a:xfrm>
            <a:off x="685800" y="5230368"/>
            <a:ext cx="6675120" cy="320040"/>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Tick (✓) True or False for each sentence.</a:t>
            </a:r>
          </a:p>
        </p:txBody>
      </p:sp>
      <p:graphicFrame>
        <p:nvGraphicFramePr>
          <p:cNvPr id="55" name="Table 54"/>
          <p:cNvGraphicFramePr>
            <a:graphicFrameLocks noGrp="1"/>
          </p:cNvGraphicFramePr>
          <p:nvPr/>
        </p:nvGraphicFramePr>
        <p:xfrm>
          <a:off x="685800" y="5559552"/>
          <a:ext cx="6675120" cy="2633472"/>
        </p:xfrm>
        <a:graphic>
          <a:graphicData uri="http://schemas.openxmlformats.org/drawingml/2006/table">
            <a:tbl>
              <a:tblPr firstRow="0" bandRow="0">
                <a:tableStyleId>{5C22544A-7EE6-4342-B048-85BDC9FD1C3A}</a:tableStyleId>
              </a:tblPr>
              <a:tblGrid>
                <a:gridCol w="5303520"/>
                <a:gridCol w="685800"/>
                <a:gridCol w="685800"/>
              </a:tblGrid>
              <a:tr h="329184">
                <a:tc>
                  <a:txBody>
                    <a:bodyPr/>
                    <a:lstStyle/>
                    <a:p>
                      <a:pPr algn="ctr"/>
                      <a:r>
                        <a:rPr sz="1400" b="1">
                          <a:solidFill>
                            <a:srgbClr val="000000"/>
                          </a:solidFill>
                          <a:latin typeface="Arial"/>
                        </a:rPr>
                        <a:t>Sentence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True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False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84048">
                <a:tc>
                  <a:txBody>
                    <a:bodyPr/>
                    <a:lstStyle/>
                    <a:p>
                      <a:pPr algn="l"/>
                      <a:r>
                        <a:rPr sz="1400" b="0">
                          <a:solidFill>
                            <a:srgbClr val="000000"/>
                          </a:solidFill>
                          <a:latin typeface="Arial"/>
                        </a:rPr>
                        <a:t>1. Osmosis is the movement of sugar.</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84048">
                <a:tc>
                  <a:txBody>
                    <a:bodyPr/>
                    <a:lstStyle/>
                    <a:p>
                      <a:pPr algn="l"/>
                      <a:r>
                        <a:rPr sz="1400" b="0">
                          <a:solidFill>
                            <a:srgbClr val="000000"/>
                          </a:solidFill>
                          <a:latin typeface="Arial"/>
                        </a:rPr>
                        <a:t>2. A partially permeable membrane lets water through.</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84048">
                <a:tc>
                  <a:txBody>
                    <a:bodyPr/>
                    <a:lstStyle/>
                    <a:p>
                      <a:pPr algn="l"/>
                      <a:r>
                        <a:rPr sz="1400" b="0">
                          <a:solidFill>
                            <a:srgbClr val="000000"/>
                          </a:solidFill>
                          <a:latin typeface="Arial"/>
                        </a:rPr>
                        <a:t>3. Plant cells burst in pure water.</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84048">
                <a:tc>
                  <a:txBody>
                    <a:bodyPr/>
                    <a:lstStyle/>
                    <a:p>
                      <a:pPr algn="l"/>
                      <a:r>
                        <a:rPr sz="1400" b="0">
                          <a:solidFill>
                            <a:srgbClr val="000000"/>
                          </a:solidFill>
                          <a:latin typeface="Arial"/>
                        </a:rPr>
                        <a:t>4. A concentrated solution has less water than a dilute solution.</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84048">
                <a:tc>
                  <a:txBody>
                    <a:bodyPr/>
                    <a:lstStyle/>
                    <a:p>
                      <a:pPr algn="l"/>
                      <a:r>
                        <a:rPr sz="1400" b="0">
                          <a:solidFill>
                            <a:srgbClr val="000000"/>
                          </a:solidFill>
                          <a:latin typeface="Arial"/>
                        </a:rPr>
                        <a:t>5. Water moves both ways across the membrane.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84048">
                <a:tc>
                  <a:txBody>
                    <a:bodyPr/>
                    <a:lstStyle/>
                    <a:p>
                      <a:pPr algn="l"/>
                      <a:r>
                        <a:rPr sz="1400" b="0">
                          <a:solidFill>
                            <a:srgbClr val="000000"/>
                          </a:solidFill>
                          <a:latin typeface="Arial"/>
                        </a:rPr>
                        <a:t>6. Osmosis needs energy from respiration.</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56" name="Rectangle 55"/>
          <p:cNvSpPr/>
          <p:nvPr/>
        </p:nvSpPr>
        <p:spPr>
          <a:xfrm>
            <a:off x="7744968" y="4800600"/>
            <a:ext cx="6949440" cy="3520439"/>
          </a:xfrm>
          <a:prstGeom prst="rect">
            <a:avLst/>
          </a:prstGeom>
          <a:solidFill>
            <a:srgbClr val="FFFFFF"/>
          </a:solidFill>
          <a:ln w="9525">
            <a:solidFill>
              <a:srgbClr val="000000"/>
            </a:solidFill>
          </a:ln>
          <a:effectLst/>
        </p:spPr>
        <p:txBody>
          <a:bodyPr rtlCol="0" anchor="ctr"/>
          <a:lstStyle/>
          <a:p>
            <a:pPr algn="ctr"/>
          </a:p>
        </p:txBody>
      </p:sp>
      <p:sp>
        <p:nvSpPr>
          <p:cNvPr id="57" name="TextBox 56"/>
          <p:cNvSpPr txBox="1"/>
          <p:nvPr/>
        </p:nvSpPr>
        <p:spPr>
          <a:xfrm>
            <a:off x="7854696" y="48737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Work it out</a:t>
            </a:r>
          </a:p>
        </p:txBody>
      </p:sp>
      <p:sp>
        <p:nvSpPr>
          <p:cNvPr id="58" name="TextBox 57"/>
          <p:cNvSpPr txBox="1"/>
          <p:nvPr/>
        </p:nvSpPr>
        <p:spPr>
          <a:xfrm>
            <a:off x="13597128" y="48920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59" name="TextBox 58"/>
          <p:cNvSpPr txBox="1"/>
          <p:nvPr/>
        </p:nvSpPr>
        <p:spPr>
          <a:xfrm>
            <a:off x="12504719" y="4942332"/>
            <a:ext cx="160796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10</a:t>
            </a:r>
          </a:p>
        </p:txBody>
      </p:sp>
      <p:sp>
        <p:nvSpPr>
          <p:cNvPr id="60" name="TextBox 59"/>
          <p:cNvSpPr txBox="1"/>
          <p:nvPr/>
        </p:nvSpPr>
        <p:spPr>
          <a:xfrm>
            <a:off x="7882128" y="52303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1. A potato cylinder starts at 1.50 g. It ends at 1.65 g.  [1]</a:t>
            </a:r>
          </a:p>
        </p:txBody>
      </p:sp>
      <p:sp>
        <p:nvSpPr>
          <p:cNvPr id="61" name="TextBox 60"/>
          <p:cNvSpPr txBox="1"/>
          <p:nvPr/>
        </p:nvSpPr>
        <p:spPr>
          <a:xfrm>
            <a:off x="8156448" y="5632704"/>
            <a:ext cx="914400" cy="292608"/>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Circle:</a:t>
            </a:r>
          </a:p>
        </p:txBody>
      </p:sp>
      <p:sp>
        <p:nvSpPr>
          <p:cNvPr id="62" name="TextBox 61"/>
          <p:cNvSpPr txBox="1"/>
          <p:nvPr/>
        </p:nvSpPr>
        <p:spPr>
          <a:xfrm>
            <a:off x="9070848" y="5614416"/>
            <a:ext cx="1417320" cy="310896"/>
          </a:xfrm>
          <a:prstGeom prst="rect">
            <a:avLst/>
          </a:prstGeom>
          <a:noFill/>
        </p:spPr>
        <p:txBody>
          <a:bodyPr wrap="square" lIns="0" rIns="0" tIns="0" bIns="0" anchor="t">
            <a:spAutoFit/>
          </a:bodyPr>
          <a:lstStyle/>
          <a:p>
            <a:pPr algn="ctr">
              <a:spcAft>
                <a:spcPts val="0"/>
              </a:spcAft>
            </a:pPr>
            <a:r>
              <a:rPr sz="1600" b="1">
                <a:solidFill>
                  <a:srgbClr val="000000"/>
                </a:solidFill>
                <a:latin typeface="Arial"/>
              </a:rPr>
              <a:t>gained mass</a:t>
            </a:r>
          </a:p>
        </p:txBody>
      </p:sp>
      <p:sp>
        <p:nvSpPr>
          <p:cNvPr id="63" name="TextBox 62"/>
          <p:cNvSpPr txBox="1"/>
          <p:nvPr/>
        </p:nvSpPr>
        <p:spPr>
          <a:xfrm>
            <a:off x="10899648" y="5614416"/>
            <a:ext cx="1417320" cy="310896"/>
          </a:xfrm>
          <a:prstGeom prst="rect">
            <a:avLst/>
          </a:prstGeom>
          <a:noFill/>
        </p:spPr>
        <p:txBody>
          <a:bodyPr wrap="square" lIns="0" rIns="0" tIns="0" bIns="0" anchor="t">
            <a:spAutoFit/>
          </a:bodyPr>
          <a:lstStyle/>
          <a:p>
            <a:pPr algn="ctr">
              <a:spcAft>
                <a:spcPts val="0"/>
              </a:spcAft>
            </a:pPr>
            <a:r>
              <a:rPr sz="1600" b="1">
                <a:solidFill>
                  <a:srgbClr val="000000"/>
                </a:solidFill>
                <a:latin typeface="Arial"/>
              </a:rPr>
              <a:t>lost mass</a:t>
            </a:r>
          </a:p>
        </p:txBody>
      </p:sp>
      <p:sp>
        <p:nvSpPr>
          <p:cNvPr id="64" name="TextBox 63"/>
          <p:cNvSpPr txBox="1"/>
          <p:nvPr/>
        </p:nvSpPr>
        <p:spPr>
          <a:xfrm>
            <a:off x="10602468" y="5614416"/>
            <a:ext cx="182880" cy="310896"/>
          </a:xfrm>
          <a:prstGeom prst="rect">
            <a:avLst/>
          </a:prstGeom>
          <a:noFill/>
        </p:spPr>
        <p:txBody>
          <a:bodyPr wrap="square" lIns="0" rIns="0" tIns="0" bIns="0" anchor="t">
            <a:spAutoFit/>
          </a:bodyPr>
          <a:lstStyle/>
          <a:p>
            <a:pPr algn="ctr">
              <a:spcAft>
                <a:spcPts val="0"/>
              </a:spcAft>
            </a:pPr>
            <a:r>
              <a:rPr sz="1600" b="0">
                <a:solidFill>
                  <a:srgbClr val="000000"/>
                </a:solidFill>
                <a:latin typeface="Arial"/>
              </a:rPr>
              <a:t>/</a:t>
            </a:r>
          </a:p>
        </p:txBody>
      </p:sp>
      <p:sp>
        <p:nvSpPr>
          <p:cNvPr id="65" name="TextBox 64"/>
          <p:cNvSpPr txBox="1"/>
          <p:nvPr/>
        </p:nvSpPr>
        <p:spPr>
          <a:xfrm>
            <a:off x="7882128" y="6108192"/>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2. Change in mass = 1.65 − 1.50 = ____________ g   [1]</a:t>
            </a:r>
          </a:p>
        </p:txBody>
      </p:sp>
      <p:sp>
        <p:nvSpPr>
          <p:cNvPr id="66" name="TextBox 65"/>
          <p:cNvSpPr txBox="1"/>
          <p:nvPr/>
        </p:nvSpPr>
        <p:spPr>
          <a:xfrm>
            <a:off x="7882128" y="66019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3. Percentage change = 0.15 ÷ 1.50 × 100 = ____________ %   [1]</a:t>
            </a:r>
          </a:p>
        </p:txBody>
      </p:sp>
      <p:sp>
        <p:nvSpPr>
          <p:cNvPr id="67" name="TextBox 66"/>
          <p:cNvSpPr txBox="1"/>
          <p:nvPr/>
        </p:nvSpPr>
        <p:spPr>
          <a:xfrm>
            <a:off x="7882128" y="7095744"/>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4. Another cylinder lost mass.  [1]</a:t>
            </a:r>
          </a:p>
        </p:txBody>
      </p:sp>
      <p:sp>
        <p:nvSpPr>
          <p:cNvPr id="68" name="TextBox 67"/>
          <p:cNvSpPr txBox="1"/>
          <p:nvPr/>
        </p:nvSpPr>
        <p:spPr>
          <a:xfrm>
            <a:off x="8156448" y="7498079"/>
            <a:ext cx="2057400" cy="292608"/>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Circle: water moved</a:t>
            </a:r>
          </a:p>
        </p:txBody>
      </p:sp>
      <p:sp>
        <p:nvSpPr>
          <p:cNvPr id="69" name="TextBox 68"/>
          <p:cNvSpPr txBox="1"/>
          <p:nvPr/>
        </p:nvSpPr>
        <p:spPr>
          <a:xfrm>
            <a:off x="10213848" y="7479792"/>
            <a:ext cx="548640" cy="310896"/>
          </a:xfrm>
          <a:prstGeom prst="rect">
            <a:avLst/>
          </a:prstGeom>
          <a:noFill/>
        </p:spPr>
        <p:txBody>
          <a:bodyPr wrap="square" lIns="0" rIns="0" tIns="0" bIns="0" anchor="t">
            <a:spAutoFit/>
          </a:bodyPr>
          <a:lstStyle/>
          <a:p>
            <a:pPr algn="ctr">
              <a:spcAft>
                <a:spcPts val="0"/>
              </a:spcAft>
            </a:pPr>
            <a:r>
              <a:rPr sz="1600" b="1">
                <a:solidFill>
                  <a:srgbClr val="000000"/>
                </a:solidFill>
                <a:latin typeface="Arial"/>
              </a:rPr>
              <a:t>in</a:t>
            </a:r>
          </a:p>
        </p:txBody>
      </p:sp>
      <p:sp>
        <p:nvSpPr>
          <p:cNvPr id="70" name="TextBox 69"/>
          <p:cNvSpPr txBox="1"/>
          <p:nvPr/>
        </p:nvSpPr>
        <p:spPr>
          <a:xfrm>
            <a:off x="11128248" y="7479792"/>
            <a:ext cx="548640" cy="310896"/>
          </a:xfrm>
          <a:prstGeom prst="rect">
            <a:avLst/>
          </a:prstGeom>
          <a:noFill/>
        </p:spPr>
        <p:txBody>
          <a:bodyPr wrap="square" lIns="0" rIns="0" tIns="0" bIns="0" anchor="t">
            <a:spAutoFit/>
          </a:bodyPr>
          <a:lstStyle/>
          <a:p>
            <a:pPr algn="ctr">
              <a:spcAft>
                <a:spcPts val="0"/>
              </a:spcAft>
            </a:pPr>
            <a:r>
              <a:rPr sz="1600" b="1">
                <a:solidFill>
                  <a:srgbClr val="000000"/>
                </a:solidFill>
                <a:latin typeface="Arial"/>
              </a:rPr>
              <a:t>out</a:t>
            </a:r>
          </a:p>
        </p:txBody>
      </p:sp>
      <p:sp>
        <p:nvSpPr>
          <p:cNvPr id="71" name="TextBox 70"/>
          <p:cNvSpPr txBox="1"/>
          <p:nvPr/>
        </p:nvSpPr>
        <p:spPr>
          <a:xfrm>
            <a:off x="10853928" y="7479792"/>
            <a:ext cx="182880" cy="310896"/>
          </a:xfrm>
          <a:prstGeom prst="rect">
            <a:avLst/>
          </a:prstGeom>
          <a:noFill/>
        </p:spPr>
        <p:txBody>
          <a:bodyPr wrap="square" lIns="0" rIns="0" tIns="0" bIns="0" anchor="t">
            <a:spAutoFit/>
          </a:bodyPr>
          <a:lstStyle/>
          <a:p>
            <a:pPr algn="ctr">
              <a:spcAft>
                <a:spcPts val="0"/>
              </a:spcAft>
            </a:pPr>
            <a:r>
              <a:rPr sz="1600" b="0">
                <a:solidFill>
                  <a:srgbClr val="000000"/>
                </a:solidFill>
                <a:latin typeface="Arial"/>
              </a:rPr>
              <a:t>/</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L9 Alternative worksheet answers - page 1</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L9 · Osmosis · sciencegcse.co.uk  ·  free GCSE science resources</a:t>
            </a:r>
          </a:p>
        </p:txBody>
      </p:sp>
      <p:sp>
        <p:nvSpPr>
          <p:cNvPr id="6" name="Rectangle 5"/>
          <p:cNvSpPr/>
          <p:nvPr/>
        </p:nvSpPr>
        <p:spPr>
          <a:xfrm>
            <a:off x="548640" y="1143000"/>
            <a:ext cx="6949440" cy="7178040"/>
          </a:xfrm>
          <a:prstGeom prst="rect">
            <a:avLst/>
          </a:prstGeom>
          <a:solidFill>
            <a:srgbClr val="EAF3FB"/>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Key facts</a:t>
            </a:r>
          </a:p>
        </p:txBody>
      </p:sp>
      <p:sp>
        <p:nvSpPr>
          <p:cNvPr id="8" name="TextBox 7"/>
          <p:cNvSpPr txBox="1"/>
          <p:nvPr/>
        </p:nvSpPr>
        <p:spPr>
          <a:xfrm>
            <a:off x="749808" y="1572768"/>
            <a:ext cx="6583679" cy="3476624"/>
          </a:xfrm>
          <a:prstGeom prst="rect">
            <a:avLst/>
          </a:prstGeom>
          <a:noFill/>
        </p:spPr>
        <p:txBody>
          <a:bodyPr wrap="square" lIns="0" rIns="0" tIns="0" bIns="0" anchor="t">
            <a:spAutoFit/>
          </a:bodyPr>
          <a:lstStyle/>
          <a:p>
            <a:pPr algn="l" marL="256032" indent="-256032">
              <a:spcAft>
                <a:spcPts val="600"/>
              </a:spcAft>
              <a:buClr>
                <a:srgbClr val="223A5A"/>
              </a:buClr>
              <a:buSzPct val="120000"/>
              <a:buFont typeface="Arial"/>
              <a:buChar char="•"/>
            </a:pPr>
            <a:r>
              <a:rPr sz="1500" b="1">
                <a:solidFill>
                  <a:srgbClr val="000000"/>
                </a:solidFill>
                <a:latin typeface="Arial"/>
              </a:rPr>
              <a:t>Osmosis</a:t>
            </a:r>
            <a:r>
              <a:rPr sz="1500" b="0">
                <a:solidFill>
                  <a:srgbClr val="000000"/>
                </a:solidFill>
                <a:latin typeface="Arial"/>
              </a:rPr>
              <a:t> is the movement of </a:t>
            </a:r>
            <a:r>
              <a:rPr sz="1500" b="1">
                <a:solidFill>
                  <a:srgbClr val="000000"/>
                </a:solidFill>
                <a:latin typeface="Arial"/>
              </a:rPr>
              <a:t>water</a:t>
            </a:r>
            <a:r>
              <a:rPr sz="1500" b="0">
                <a:solidFill>
                  <a:srgbClr val="000000"/>
                </a:solidFill>
                <a:latin typeface="Arial"/>
              </a:rPr>
              <a:t> across a </a:t>
            </a:r>
            <a:r>
              <a:rPr sz="1500" b="1">
                <a:solidFill>
                  <a:srgbClr val="000000"/>
                </a:solidFill>
                <a:latin typeface="Arial"/>
              </a:rPr>
              <a:t>partially permeable membrane</a:t>
            </a:r>
            <a:r>
              <a:rPr sz="1500" b="0">
                <a:solidFill>
                  <a:srgbClr val="000000"/>
                </a:solidFill>
                <a:latin typeface="Arial"/>
              </a:rPr>
              <a:t>.</a:t>
            </a:r>
          </a:p>
          <a:p>
            <a:pPr algn="l" marL="256032" indent="-256032">
              <a:spcAft>
                <a:spcPts val="600"/>
              </a:spcAft>
              <a:buClr>
                <a:srgbClr val="223A5A"/>
              </a:buClr>
              <a:buSzPct val="120000"/>
              <a:buFont typeface="Arial"/>
              <a:buChar char="•"/>
            </a:pPr>
            <a:r>
              <a:rPr sz="1500" b="0">
                <a:solidFill>
                  <a:srgbClr val="000000"/>
                </a:solidFill>
                <a:latin typeface="Arial"/>
              </a:rPr>
              <a:t>A partially permeable membrane lets </a:t>
            </a:r>
            <a:r>
              <a:rPr sz="1500" b="1">
                <a:solidFill>
                  <a:srgbClr val="000000"/>
                </a:solidFill>
                <a:latin typeface="Arial"/>
              </a:rPr>
              <a:t>water</a:t>
            </a:r>
            <a:r>
              <a:rPr sz="1500" b="0">
                <a:solidFill>
                  <a:srgbClr val="000000"/>
                </a:solidFill>
                <a:latin typeface="Arial"/>
              </a:rPr>
              <a:t> through, but not </a:t>
            </a:r>
            <a:r>
              <a:rPr sz="1500" b="1">
                <a:solidFill>
                  <a:srgbClr val="000000"/>
                </a:solidFill>
                <a:latin typeface="Arial"/>
              </a:rPr>
              <a:t>sugar</a:t>
            </a:r>
            <a:r>
              <a:rPr sz="1500" b="0">
                <a:solidFill>
                  <a:srgbClr val="000000"/>
                </a:solidFill>
                <a:latin typeface="Arial"/>
              </a:rPr>
              <a:t>.</a:t>
            </a:r>
          </a:p>
          <a:p>
            <a:pPr algn="l" marL="256032" indent="-256032">
              <a:spcAft>
                <a:spcPts val="600"/>
              </a:spcAft>
              <a:buClr>
                <a:srgbClr val="223A5A"/>
              </a:buClr>
              <a:buSzPct val="120000"/>
              <a:buFont typeface="Arial"/>
              <a:buChar char="•"/>
            </a:pPr>
            <a:r>
              <a:rPr sz="1500" b="0">
                <a:solidFill>
                  <a:srgbClr val="000000"/>
                </a:solidFill>
                <a:latin typeface="Arial"/>
              </a:rPr>
              <a:t>A </a:t>
            </a:r>
            <a:r>
              <a:rPr sz="1500" b="1">
                <a:solidFill>
                  <a:srgbClr val="000000"/>
                </a:solidFill>
                <a:latin typeface="Arial"/>
              </a:rPr>
              <a:t>dilute</a:t>
            </a:r>
            <a:r>
              <a:rPr sz="1500" b="0">
                <a:solidFill>
                  <a:srgbClr val="000000"/>
                </a:solidFill>
                <a:latin typeface="Arial"/>
              </a:rPr>
              <a:t> solution has lots of water. A </a:t>
            </a:r>
            <a:r>
              <a:rPr sz="1500" b="1">
                <a:solidFill>
                  <a:srgbClr val="000000"/>
                </a:solidFill>
                <a:latin typeface="Arial"/>
              </a:rPr>
              <a:t>concentrated</a:t>
            </a:r>
            <a:r>
              <a:rPr sz="1500" b="0">
                <a:solidFill>
                  <a:srgbClr val="000000"/>
                </a:solidFill>
                <a:latin typeface="Arial"/>
              </a:rPr>
              <a:t> solution has less water.</a:t>
            </a:r>
          </a:p>
          <a:p>
            <a:pPr algn="l" marL="256032" indent="-256032">
              <a:spcAft>
                <a:spcPts val="600"/>
              </a:spcAft>
              <a:buClr>
                <a:srgbClr val="223A5A"/>
              </a:buClr>
              <a:buSzPct val="120000"/>
              <a:buFont typeface="Arial"/>
              <a:buChar char="•"/>
            </a:pPr>
            <a:r>
              <a:rPr sz="1500" b="0">
                <a:solidFill>
                  <a:srgbClr val="000000"/>
                </a:solidFill>
                <a:latin typeface="Arial"/>
              </a:rPr>
              <a:t>Water moves from the </a:t>
            </a:r>
            <a:r>
              <a:rPr sz="1500" b="1">
                <a:solidFill>
                  <a:srgbClr val="000000"/>
                </a:solidFill>
                <a:latin typeface="Arial"/>
              </a:rPr>
              <a:t>dilute</a:t>
            </a:r>
            <a:r>
              <a:rPr sz="1500" b="0">
                <a:solidFill>
                  <a:srgbClr val="000000"/>
                </a:solidFill>
                <a:latin typeface="Arial"/>
              </a:rPr>
              <a:t> solution to the </a:t>
            </a:r>
            <a:r>
              <a:rPr sz="1500" b="1">
                <a:solidFill>
                  <a:srgbClr val="000000"/>
                </a:solidFill>
                <a:latin typeface="Arial"/>
              </a:rPr>
              <a:t>concentrated</a:t>
            </a:r>
            <a:r>
              <a:rPr sz="1500" b="0">
                <a:solidFill>
                  <a:srgbClr val="000000"/>
                </a:solidFill>
                <a:latin typeface="Arial"/>
              </a:rPr>
              <a:t> solution.</a:t>
            </a:r>
          </a:p>
          <a:p>
            <a:pPr algn="l" marL="256032" indent="-256032">
              <a:spcAft>
                <a:spcPts val="600"/>
              </a:spcAft>
              <a:buClr>
                <a:srgbClr val="223A5A"/>
              </a:buClr>
              <a:buSzPct val="120000"/>
              <a:buFont typeface="Arial"/>
              <a:buChar char="•"/>
            </a:pPr>
            <a:r>
              <a:rPr sz="1500" b="0">
                <a:solidFill>
                  <a:srgbClr val="000000"/>
                </a:solidFill>
                <a:latin typeface="Arial"/>
              </a:rPr>
              <a:t>A plant cell in water swells and becomes </a:t>
            </a:r>
            <a:r>
              <a:rPr sz="1500" b="1">
                <a:solidFill>
                  <a:srgbClr val="000000"/>
                </a:solidFill>
                <a:latin typeface="Arial"/>
              </a:rPr>
              <a:t>turgid</a:t>
            </a:r>
            <a:r>
              <a:rPr sz="1500" b="0">
                <a:solidFill>
                  <a:srgbClr val="000000"/>
                </a:solidFill>
                <a:latin typeface="Arial"/>
              </a:rPr>
              <a:t> (firm). The </a:t>
            </a:r>
            <a:r>
              <a:rPr sz="1500" b="1">
                <a:solidFill>
                  <a:srgbClr val="000000"/>
                </a:solidFill>
                <a:latin typeface="Arial"/>
              </a:rPr>
              <a:t>cell wall</a:t>
            </a:r>
            <a:r>
              <a:rPr sz="1500" b="0">
                <a:solidFill>
                  <a:srgbClr val="000000"/>
                </a:solidFill>
                <a:latin typeface="Arial"/>
              </a:rPr>
              <a:t> stops it bursting.</a:t>
            </a:r>
          </a:p>
          <a:p>
            <a:pPr algn="l" marL="256032" indent="-256032">
              <a:spcAft>
                <a:spcPts val="600"/>
              </a:spcAft>
              <a:buClr>
                <a:srgbClr val="223A5A"/>
              </a:buClr>
              <a:buSzPct val="120000"/>
              <a:buFont typeface="Arial"/>
              <a:buChar char="•"/>
            </a:pPr>
            <a:r>
              <a:rPr sz="1500" b="0">
                <a:solidFill>
                  <a:srgbClr val="000000"/>
                </a:solidFill>
                <a:latin typeface="Arial"/>
              </a:rPr>
              <a:t>A plant cell in a strong salt or sugar solution loses water and becomes </a:t>
            </a:r>
            <a:r>
              <a:rPr sz="1500" b="1">
                <a:solidFill>
                  <a:srgbClr val="000000"/>
                </a:solidFill>
                <a:latin typeface="Arial"/>
              </a:rPr>
              <a:t>flaccid</a:t>
            </a:r>
            <a:r>
              <a:rPr sz="1500" b="0">
                <a:solidFill>
                  <a:srgbClr val="000000"/>
                </a:solidFill>
                <a:latin typeface="Arial"/>
              </a:rPr>
              <a:t> (soft).</a:t>
            </a:r>
          </a:p>
          <a:p>
            <a:pPr algn="l" marL="256032" indent="-256032">
              <a:spcAft>
                <a:spcPts val="600"/>
              </a:spcAft>
              <a:buClr>
                <a:srgbClr val="223A5A"/>
              </a:buClr>
              <a:buSzPct val="120000"/>
              <a:buFont typeface="Arial"/>
              <a:buChar char="•"/>
            </a:pPr>
            <a:r>
              <a:rPr sz="1500" b="0">
                <a:solidFill>
                  <a:srgbClr val="000000"/>
                </a:solidFill>
                <a:latin typeface="Arial"/>
              </a:rPr>
              <a:t>An animal cell has </a:t>
            </a:r>
            <a:r>
              <a:rPr sz="1500" b="1">
                <a:solidFill>
                  <a:srgbClr val="000000"/>
                </a:solidFill>
                <a:latin typeface="Arial"/>
              </a:rPr>
              <a:t>no cell wall</a:t>
            </a:r>
            <a:r>
              <a:rPr sz="1500" b="0">
                <a:solidFill>
                  <a:srgbClr val="000000"/>
                </a:solidFill>
                <a:latin typeface="Arial"/>
              </a:rPr>
              <a:t>. In pure water it can </a:t>
            </a:r>
            <a:r>
              <a:rPr sz="1500" b="1">
                <a:solidFill>
                  <a:srgbClr val="000000"/>
                </a:solidFill>
                <a:latin typeface="Arial"/>
              </a:rPr>
              <a:t>burst</a:t>
            </a:r>
            <a:r>
              <a:rPr sz="1500" b="0">
                <a:solidFill>
                  <a:srgbClr val="000000"/>
                </a:solidFill>
                <a:latin typeface="Arial"/>
              </a:rPr>
              <a:t>.</a:t>
            </a:r>
          </a:p>
          <a:p>
            <a:pPr algn="l" marL="256032" indent="-256032">
              <a:spcAft>
                <a:spcPts val="600"/>
              </a:spcAft>
              <a:buClr>
                <a:srgbClr val="223A5A"/>
              </a:buClr>
              <a:buSzPct val="120000"/>
              <a:buFont typeface="Arial"/>
              <a:buChar char="•"/>
            </a:pPr>
            <a:r>
              <a:rPr sz="1500" b="0">
                <a:solidFill>
                  <a:srgbClr val="000000"/>
                </a:solidFill>
                <a:latin typeface="Arial"/>
              </a:rPr>
              <a:t>A potato </a:t>
            </a:r>
            <a:r>
              <a:rPr sz="1500" b="1">
                <a:solidFill>
                  <a:srgbClr val="000000"/>
                </a:solidFill>
                <a:latin typeface="Arial"/>
              </a:rPr>
              <a:t>gains</a:t>
            </a:r>
            <a:r>
              <a:rPr sz="1500" b="0">
                <a:solidFill>
                  <a:srgbClr val="000000"/>
                </a:solidFill>
                <a:latin typeface="Arial"/>
              </a:rPr>
              <a:t> mass when water moves in. It </a:t>
            </a:r>
            <a:r>
              <a:rPr sz="1500" b="1">
                <a:solidFill>
                  <a:srgbClr val="000000"/>
                </a:solidFill>
                <a:latin typeface="Arial"/>
              </a:rPr>
              <a:t>loses</a:t>
            </a:r>
            <a:r>
              <a:rPr sz="1500" b="0">
                <a:solidFill>
                  <a:srgbClr val="000000"/>
                </a:solidFill>
                <a:latin typeface="Arial"/>
              </a:rPr>
              <a:t> mass when water moves out.</a:t>
            </a:r>
          </a:p>
        </p:txBody>
      </p:sp>
      <p:sp>
        <p:nvSpPr>
          <p:cNvPr id="9" name="Rounded Rectangle 8"/>
          <p:cNvSpPr/>
          <p:nvPr/>
        </p:nvSpPr>
        <p:spPr>
          <a:xfrm>
            <a:off x="658368" y="5207203"/>
            <a:ext cx="6729983" cy="2662275"/>
          </a:xfrm>
          <a:prstGeom prst="roundRect">
            <a:avLst>
              <a:gd name="adj" fmla="val 5000"/>
            </a:avLst>
          </a:prstGeom>
          <a:solidFill>
            <a:srgbClr val="FFFFFF"/>
          </a:solidFill>
          <a:ln w="9525">
            <a:solidFill>
              <a:srgbClr val="D2D2D2"/>
            </a:solidFill>
          </a:ln>
          <a:effectLst/>
        </p:spPr>
        <p:txBody>
          <a:bodyPr rtlCol="0" anchor="ctr"/>
          <a:lstStyle/>
          <a:p>
            <a:pPr algn="ctr"/>
          </a:p>
        </p:txBody>
      </p:sp>
      <p:pic>
        <p:nvPicPr>
          <p:cNvPr id="10" name="Picture 9" descr="Key facts. Real red onion cells in water | in salt solution."/>
          <p:cNvPicPr>
            <a:picLocks noChangeAspect="1"/>
          </p:cNvPicPr>
          <p:nvPr/>
        </p:nvPicPr>
        <p:blipFill>
          <a:blip r:embed="rId2"/>
          <a:srcRect l="733" t="2467" r="733" b="2600"/>
          <a:stretch>
            <a:fillRect/>
          </a:stretch>
        </p:blipFill>
        <p:spPr>
          <a:xfrm>
            <a:off x="795528" y="5619635"/>
            <a:ext cx="2948146" cy="1420216"/>
          </a:xfrm>
          <a:prstGeom prst="rect">
            <a:avLst/>
          </a:prstGeom>
        </p:spPr>
      </p:pic>
      <p:pic>
        <p:nvPicPr>
          <p:cNvPr id="11" name="Picture 10" descr="Key facts. A diagram water in, water out."/>
          <p:cNvPicPr>
            <a:picLocks noChangeAspect="1"/>
          </p:cNvPicPr>
          <p:nvPr/>
        </p:nvPicPr>
        <p:blipFill>
          <a:blip r:embed="rId3"/>
          <a:srcRect l="900" t="1648" r="900" b="791"/>
          <a:stretch>
            <a:fillRect/>
          </a:stretch>
        </p:blipFill>
        <p:spPr>
          <a:xfrm>
            <a:off x="4017994" y="5298643"/>
            <a:ext cx="3233197" cy="2062200"/>
          </a:xfrm>
          <a:prstGeom prst="rect">
            <a:avLst/>
          </a:prstGeom>
        </p:spPr>
      </p:pic>
      <p:sp>
        <p:nvSpPr>
          <p:cNvPr id="12" name="TextBox 11"/>
          <p:cNvSpPr txBox="1"/>
          <p:nvPr/>
        </p:nvSpPr>
        <p:spPr>
          <a:xfrm>
            <a:off x="704087" y="7406563"/>
            <a:ext cx="3131026" cy="371475"/>
          </a:xfrm>
          <a:prstGeom prst="rect">
            <a:avLst/>
          </a:prstGeom>
          <a:noFill/>
        </p:spPr>
        <p:txBody>
          <a:bodyPr wrap="square" lIns="0" rIns="0" tIns="0" bIns="0" anchor="t">
            <a:spAutoFit/>
          </a:bodyPr>
          <a:lstStyle/>
          <a:p>
            <a:pPr algn="ctr">
              <a:spcAft>
                <a:spcPts val="0"/>
              </a:spcAft>
            </a:pPr>
            <a:r>
              <a:rPr sz="1300" b="1">
                <a:solidFill>
                  <a:srgbClr val="000000"/>
                </a:solidFill>
                <a:latin typeface="Arial"/>
              </a:rPr>
              <a:t>Real red onion cells</a:t>
            </a:r>
          </a:p>
          <a:p>
            <a:pPr algn="ctr">
              <a:spcAft>
                <a:spcPts val="0"/>
              </a:spcAft>
            </a:pPr>
            <a:r>
              <a:rPr sz="1200" b="0">
                <a:solidFill>
                  <a:srgbClr val="000000"/>
                </a:solidFill>
                <a:latin typeface="Arial"/>
              </a:rPr>
              <a:t>in water  |  in salt solution</a:t>
            </a:r>
          </a:p>
        </p:txBody>
      </p:sp>
      <p:sp>
        <p:nvSpPr>
          <p:cNvPr id="13" name="TextBox 12"/>
          <p:cNvSpPr txBox="1"/>
          <p:nvPr/>
        </p:nvSpPr>
        <p:spPr>
          <a:xfrm>
            <a:off x="3926554" y="7406563"/>
            <a:ext cx="3416077" cy="371475"/>
          </a:xfrm>
          <a:prstGeom prst="rect">
            <a:avLst/>
          </a:prstGeom>
          <a:noFill/>
        </p:spPr>
        <p:txBody>
          <a:bodyPr wrap="square" lIns="0" rIns="0" tIns="0" bIns="0" anchor="t">
            <a:spAutoFit/>
          </a:bodyPr>
          <a:lstStyle/>
          <a:p>
            <a:pPr algn="ctr">
              <a:spcAft>
                <a:spcPts val="0"/>
              </a:spcAft>
            </a:pPr>
            <a:r>
              <a:rPr sz="1300" b="1">
                <a:solidFill>
                  <a:srgbClr val="000000"/>
                </a:solidFill>
                <a:latin typeface="Arial"/>
              </a:rPr>
              <a:t>A diagram</a:t>
            </a:r>
          </a:p>
          <a:p>
            <a:pPr algn="ctr">
              <a:spcAft>
                <a:spcPts val="0"/>
              </a:spcAft>
            </a:pPr>
            <a:r>
              <a:rPr sz="1200" b="0">
                <a:solidFill>
                  <a:srgbClr val="000000"/>
                </a:solidFill>
                <a:latin typeface="Arial"/>
              </a:rPr>
              <a:t>water in, water out</a:t>
            </a:r>
          </a:p>
        </p:txBody>
      </p:sp>
      <p:sp>
        <p:nvSpPr>
          <p:cNvPr id="14" name="TextBox 13"/>
          <p:cNvSpPr txBox="1"/>
          <p:nvPr/>
        </p:nvSpPr>
        <p:spPr>
          <a:xfrm>
            <a:off x="685800" y="8018145"/>
            <a:ext cx="6675120" cy="238886"/>
          </a:xfrm>
          <a:prstGeom prst="rect">
            <a:avLst/>
          </a:prstGeom>
          <a:noFill/>
        </p:spPr>
        <p:txBody>
          <a:bodyPr wrap="square" lIns="0" rIns="0" tIns="0" bIns="0" anchor="t">
            <a:spAutoFit/>
          </a:bodyPr>
          <a:lstStyle/>
          <a:p>
            <a:pPr algn="ctr">
              <a:spcAft>
                <a:spcPts val="0"/>
              </a:spcAft>
            </a:pPr>
            <a:r>
              <a:rPr sz="1300" b="0">
                <a:solidFill>
                  <a:srgbClr val="5A5A5A"/>
                </a:solidFill>
                <a:latin typeface="Arial"/>
              </a:rPr>
              <a:t>Osmosis is always about water.</a:t>
            </a:r>
          </a:p>
        </p:txBody>
      </p:sp>
      <p:sp>
        <p:nvSpPr>
          <p:cNvPr id="15" name="Rectangle 14"/>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16" name="TextBox 15"/>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Label the cells</a:t>
            </a:r>
          </a:p>
        </p:txBody>
      </p:sp>
      <p:sp>
        <p:nvSpPr>
          <p:cNvPr id="17" name="TextBox 16"/>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18" name="TextBox 17"/>
          <p:cNvSpPr txBox="1"/>
          <p:nvPr/>
        </p:nvSpPr>
        <p:spPr>
          <a:xfrm>
            <a:off x="7882128" y="1572768"/>
            <a:ext cx="6675120" cy="27432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1 mark for each correct label box.</a:t>
            </a:r>
          </a:p>
        </p:txBody>
      </p:sp>
      <p:sp>
        <p:nvSpPr>
          <p:cNvPr id="19" name="Rectangle 18"/>
          <p:cNvSpPr/>
          <p:nvPr/>
        </p:nvSpPr>
        <p:spPr>
          <a:xfrm>
            <a:off x="7973568" y="1956816"/>
            <a:ext cx="6492240" cy="768096"/>
          </a:xfrm>
          <a:prstGeom prst="rect">
            <a:avLst/>
          </a:prstGeom>
          <a:solidFill>
            <a:srgbClr val="FFFFFF"/>
          </a:solidFill>
          <a:ln w="15875">
            <a:solidFill>
              <a:srgbClr val="000000"/>
            </a:solidFill>
          </a:ln>
          <a:effectLst/>
        </p:spPr>
        <p:txBody>
          <a:bodyPr rtlCol="0" anchor="ctr"/>
          <a:lstStyle/>
          <a:p>
            <a:pPr algn="ctr"/>
          </a:p>
        </p:txBody>
      </p:sp>
      <p:sp>
        <p:nvSpPr>
          <p:cNvPr id="20" name="TextBox 19"/>
          <p:cNvSpPr txBox="1"/>
          <p:nvPr/>
        </p:nvSpPr>
        <p:spPr>
          <a:xfrm>
            <a:off x="8065008" y="2002536"/>
            <a:ext cx="2103120" cy="338328"/>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cell wall</a:t>
            </a:r>
          </a:p>
        </p:txBody>
      </p:sp>
      <p:sp>
        <p:nvSpPr>
          <p:cNvPr id="21" name="TextBox 20"/>
          <p:cNvSpPr txBox="1"/>
          <p:nvPr/>
        </p:nvSpPr>
        <p:spPr>
          <a:xfrm>
            <a:off x="10168128" y="2002536"/>
            <a:ext cx="2103120" cy="338328"/>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cell membrane</a:t>
            </a:r>
          </a:p>
        </p:txBody>
      </p:sp>
      <p:sp>
        <p:nvSpPr>
          <p:cNvPr id="22" name="TextBox 21"/>
          <p:cNvSpPr txBox="1"/>
          <p:nvPr/>
        </p:nvSpPr>
        <p:spPr>
          <a:xfrm>
            <a:off x="12271248" y="2002536"/>
            <a:ext cx="2103120" cy="338328"/>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vacuole</a:t>
            </a:r>
          </a:p>
        </p:txBody>
      </p:sp>
      <p:sp>
        <p:nvSpPr>
          <p:cNvPr id="23" name="TextBox 22"/>
          <p:cNvSpPr txBox="1"/>
          <p:nvPr/>
        </p:nvSpPr>
        <p:spPr>
          <a:xfrm>
            <a:off x="8065008" y="2340864"/>
            <a:ext cx="2103120" cy="338328"/>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cytoplasm</a:t>
            </a:r>
          </a:p>
        </p:txBody>
      </p:sp>
      <p:sp>
        <p:nvSpPr>
          <p:cNvPr id="24" name="TextBox 23"/>
          <p:cNvSpPr txBox="1"/>
          <p:nvPr/>
        </p:nvSpPr>
        <p:spPr>
          <a:xfrm>
            <a:off x="10168128" y="2340864"/>
            <a:ext cx="2103120" cy="338328"/>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water in</a:t>
            </a:r>
          </a:p>
        </p:txBody>
      </p:sp>
      <p:sp>
        <p:nvSpPr>
          <p:cNvPr id="25" name="TextBox 24"/>
          <p:cNvSpPr txBox="1"/>
          <p:nvPr/>
        </p:nvSpPr>
        <p:spPr>
          <a:xfrm>
            <a:off x="12271248" y="2340864"/>
            <a:ext cx="2103120" cy="338328"/>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water out</a:t>
            </a:r>
          </a:p>
        </p:txBody>
      </p:sp>
      <p:pic>
        <p:nvPicPr>
          <p:cNvPr id="26" name="Picture 25" descr="cell membrane."/>
          <p:cNvPicPr>
            <a:picLocks noChangeAspect="1"/>
          </p:cNvPicPr>
          <p:nvPr/>
        </p:nvPicPr>
        <p:blipFill>
          <a:blip r:embed="rId4"/>
          <a:stretch>
            <a:fillRect/>
          </a:stretch>
        </p:blipFill>
        <p:spPr>
          <a:xfrm>
            <a:off x="8226417" y="2852928"/>
            <a:ext cx="5986541" cy="4334256"/>
          </a:xfrm>
          <a:prstGeom prst="rect">
            <a:avLst/>
          </a:prstGeom>
        </p:spPr>
      </p:pic>
      <p:sp>
        <p:nvSpPr>
          <p:cNvPr id="27" name="TextBox 26"/>
          <p:cNvSpPr txBox="1"/>
          <p:nvPr/>
        </p:nvSpPr>
        <p:spPr>
          <a:xfrm>
            <a:off x="7882128" y="7242048"/>
            <a:ext cx="6675120" cy="566928"/>
          </a:xfrm>
          <a:prstGeom prst="rect">
            <a:avLst/>
          </a:prstGeom>
          <a:noFill/>
        </p:spPr>
        <p:txBody>
          <a:bodyPr wrap="square" lIns="0" rIns="0" tIns="0" bIns="0" anchor="t">
            <a:spAutoFit/>
          </a:bodyPr>
          <a:lstStyle/>
          <a:p>
            <a:pPr algn="ctr">
              <a:spcAft>
                <a:spcPts val="200"/>
              </a:spcAft>
            </a:pPr>
            <a:r>
              <a:rPr sz="1400" b="1">
                <a:solidFill>
                  <a:srgbClr val="009900"/>
                </a:solidFill>
                <a:latin typeface="Arial"/>
              </a:rPr>
              <a:t>cell wall (1)   cell membrane (1)   cytoplasm (1)   vacuole (1)</a:t>
            </a:r>
          </a:p>
          <a:p>
            <a:pPr algn="ctr">
              <a:spcAft>
                <a:spcPts val="200"/>
              </a:spcAft>
            </a:pPr>
            <a:r>
              <a:rPr sz="1400" b="1">
                <a:solidFill>
                  <a:srgbClr val="009900"/>
                </a:solidFill>
                <a:latin typeface="Arial"/>
              </a:rPr>
              <a:t>water in (1)   water out (1)</a:t>
            </a:r>
          </a:p>
        </p:txBody>
      </p:sp>
      <p:sp>
        <p:nvSpPr>
          <p:cNvPr id="28" name="TextBox 27"/>
          <p:cNvSpPr txBox="1"/>
          <p:nvPr/>
        </p:nvSpPr>
        <p:spPr>
          <a:xfrm>
            <a:off x="7882128" y="7900416"/>
            <a:ext cx="6675120" cy="274320"/>
          </a:xfrm>
          <a:prstGeom prst="rect">
            <a:avLst/>
          </a:prstGeom>
          <a:noFill/>
        </p:spPr>
        <p:txBody>
          <a:bodyPr wrap="square" lIns="0" rIns="0" tIns="0" bIns="0" anchor="t">
            <a:spAutoFit/>
          </a:bodyPr>
          <a:lstStyle/>
          <a:p>
            <a:pPr algn="l">
              <a:spcAft>
                <a:spcPts val="600"/>
              </a:spcAft>
            </a:pPr>
            <a:r>
              <a:rPr sz="1300" b="0">
                <a:solidFill>
                  <a:srgbClr val="5A5A5A"/>
                </a:solidFill>
                <a:latin typeface="Arial"/>
              </a:rPr>
              <a:t>Water in on the left (dilute solution); water out on the right (concentrated solution).</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L9 Alternative worksheet answers - page 2</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L9 · Osmosis · sciencegcse.co.uk  ·  free GCSE science resources</a:t>
            </a:r>
          </a:p>
        </p:txBody>
      </p:sp>
      <p:sp>
        <p:nvSpPr>
          <p:cNvPr id="6" name="Rectangle 5"/>
          <p:cNvSpPr/>
          <p:nvPr/>
        </p:nvSpPr>
        <p:spPr>
          <a:xfrm>
            <a:off x="548640" y="1143000"/>
            <a:ext cx="6949440" cy="352044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Match the word to its meaning</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9" name="TextBox 8"/>
          <p:cNvSpPr txBox="1"/>
          <p:nvPr/>
        </p:nvSpPr>
        <p:spPr>
          <a:xfrm>
            <a:off x="685800" y="1572768"/>
            <a:ext cx="6675120" cy="32004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1 mark for each correct line.</a:t>
            </a:r>
          </a:p>
        </p:txBody>
      </p:sp>
      <p:sp>
        <p:nvSpPr>
          <p:cNvPr id="10" name="TextBox 9"/>
          <p:cNvSpPr txBox="1"/>
          <p:nvPr/>
        </p:nvSpPr>
        <p:spPr>
          <a:xfrm>
            <a:off x="685800" y="2103120"/>
            <a:ext cx="1417319" cy="32004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osmosis</a:t>
            </a:r>
          </a:p>
        </p:txBody>
      </p:sp>
      <p:sp>
        <p:nvSpPr>
          <p:cNvPr id="11" name="Oval 10"/>
          <p:cNvSpPr/>
          <p:nvPr/>
        </p:nvSpPr>
        <p:spPr>
          <a:xfrm>
            <a:off x="2125979" y="2153411"/>
            <a:ext cx="137160" cy="137160"/>
          </a:xfrm>
          <a:prstGeom prst="ellipse">
            <a:avLst/>
          </a:prstGeom>
          <a:solidFill>
            <a:srgbClr val="000000"/>
          </a:solidFill>
          <a:ln>
            <a:noFill/>
          </a:ln>
          <a:effectLst/>
        </p:spPr>
        <p:txBody>
          <a:bodyPr rtlCol="0" anchor="ctr"/>
          <a:lstStyle/>
          <a:p>
            <a:pPr algn="ctr"/>
          </a:p>
        </p:txBody>
      </p:sp>
      <p:sp>
        <p:nvSpPr>
          <p:cNvPr id="12" name="Oval 11"/>
          <p:cNvSpPr/>
          <p:nvPr/>
        </p:nvSpPr>
        <p:spPr>
          <a:xfrm>
            <a:off x="2720340" y="2153411"/>
            <a:ext cx="137160" cy="137160"/>
          </a:xfrm>
          <a:prstGeom prst="ellipse">
            <a:avLst/>
          </a:prstGeom>
          <a:solidFill>
            <a:srgbClr val="000000"/>
          </a:solidFill>
          <a:ln>
            <a:noFill/>
          </a:ln>
          <a:effectLst/>
        </p:spPr>
        <p:txBody>
          <a:bodyPr rtlCol="0" anchor="ctr"/>
          <a:lstStyle/>
          <a:p>
            <a:pPr algn="ctr"/>
          </a:p>
        </p:txBody>
      </p:sp>
      <p:sp>
        <p:nvSpPr>
          <p:cNvPr id="13" name="TextBox 12"/>
          <p:cNvSpPr txBox="1"/>
          <p:nvPr/>
        </p:nvSpPr>
        <p:spPr>
          <a:xfrm>
            <a:off x="2971800" y="2108606"/>
            <a:ext cx="4389119" cy="320040"/>
          </a:xfrm>
          <a:prstGeom prst="rect">
            <a:avLst/>
          </a:prstGeom>
          <a:noFill/>
        </p:spPr>
        <p:txBody>
          <a:bodyPr wrap="square" lIns="0" rIns="0" tIns="0" bIns="0" anchor="t">
            <a:spAutoFit/>
          </a:bodyPr>
          <a:lstStyle/>
          <a:p>
            <a:pPr algn="l">
              <a:spcAft>
                <a:spcPts val="600"/>
              </a:spcAft>
            </a:pPr>
            <a:r>
              <a:rPr sz="1400" b="0">
                <a:solidFill>
                  <a:srgbClr val="000000"/>
                </a:solidFill>
                <a:latin typeface="Arial"/>
              </a:rPr>
              <a:t>soft, because it has lost water</a:t>
            </a:r>
          </a:p>
        </p:txBody>
      </p:sp>
      <p:sp>
        <p:nvSpPr>
          <p:cNvPr id="14" name="TextBox 13"/>
          <p:cNvSpPr txBox="1"/>
          <p:nvPr/>
        </p:nvSpPr>
        <p:spPr>
          <a:xfrm>
            <a:off x="685800" y="2596896"/>
            <a:ext cx="1417319" cy="32004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turgid</a:t>
            </a:r>
          </a:p>
        </p:txBody>
      </p:sp>
      <p:sp>
        <p:nvSpPr>
          <p:cNvPr id="15" name="Oval 14"/>
          <p:cNvSpPr/>
          <p:nvPr/>
        </p:nvSpPr>
        <p:spPr>
          <a:xfrm>
            <a:off x="2125979" y="2647187"/>
            <a:ext cx="137160" cy="137160"/>
          </a:xfrm>
          <a:prstGeom prst="ellipse">
            <a:avLst/>
          </a:prstGeom>
          <a:solidFill>
            <a:srgbClr val="000000"/>
          </a:solidFill>
          <a:ln>
            <a:noFill/>
          </a:ln>
          <a:effectLst/>
        </p:spPr>
        <p:txBody>
          <a:bodyPr rtlCol="0" anchor="ctr"/>
          <a:lstStyle/>
          <a:p>
            <a:pPr algn="ctr"/>
          </a:p>
        </p:txBody>
      </p:sp>
      <p:sp>
        <p:nvSpPr>
          <p:cNvPr id="16" name="Oval 15"/>
          <p:cNvSpPr/>
          <p:nvPr/>
        </p:nvSpPr>
        <p:spPr>
          <a:xfrm>
            <a:off x="2720340" y="2647187"/>
            <a:ext cx="137160" cy="137160"/>
          </a:xfrm>
          <a:prstGeom prst="ellipse">
            <a:avLst/>
          </a:prstGeom>
          <a:solidFill>
            <a:srgbClr val="000000"/>
          </a:solidFill>
          <a:ln>
            <a:noFill/>
          </a:ln>
          <a:effectLst/>
        </p:spPr>
        <p:txBody>
          <a:bodyPr rtlCol="0" anchor="ctr"/>
          <a:lstStyle/>
          <a:p>
            <a:pPr algn="ctr"/>
          </a:p>
        </p:txBody>
      </p:sp>
      <p:sp>
        <p:nvSpPr>
          <p:cNvPr id="17" name="TextBox 16"/>
          <p:cNvSpPr txBox="1"/>
          <p:nvPr/>
        </p:nvSpPr>
        <p:spPr>
          <a:xfrm>
            <a:off x="2971800" y="2602382"/>
            <a:ext cx="4389119" cy="320040"/>
          </a:xfrm>
          <a:prstGeom prst="rect">
            <a:avLst/>
          </a:prstGeom>
          <a:noFill/>
        </p:spPr>
        <p:txBody>
          <a:bodyPr wrap="square" lIns="0" rIns="0" tIns="0" bIns="0" anchor="t">
            <a:spAutoFit/>
          </a:bodyPr>
          <a:lstStyle/>
          <a:p>
            <a:pPr algn="l">
              <a:spcAft>
                <a:spcPts val="600"/>
              </a:spcAft>
            </a:pPr>
            <a:r>
              <a:rPr sz="1400" b="0">
                <a:solidFill>
                  <a:srgbClr val="000000"/>
                </a:solidFill>
                <a:latin typeface="Arial"/>
              </a:rPr>
              <a:t>has a lot of solute and less water</a:t>
            </a:r>
          </a:p>
        </p:txBody>
      </p:sp>
      <p:sp>
        <p:nvSpPr>
          <p:cNvPr id="18" name="TextBox 17"/>
          <p:cNvSpPr txBox="1"/>
          <p:nvPr/>
        </p:nvSpPr>
        <p:spPr>
          <a:xfrm>
            <a:off x="685800" y="3090672"/>
            <a:ext cx="1417319" cy="32004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flaccid</a:t>
            </a:r>
          </a:p>
        </p:txBody>
      </p:sp>
      <p:sp>
        <p:nvSpPr>
          <p:cNvPr id="19" name="Oval 18"/>
          <p:cNvSpPr/>
          <p:nvPr/>
        </p:nvSpPr>
        <p:spPr>
          <a:xfrm>
            <a:off x="2125979" y="3140963"/>
            <a:ext cx="137160" cy="137160"/>
          </a:xfrm>
          <a:prstGeom prst="ellipse">
            <a:avLst/>
          </a:prstGeom>
          <a:solidFill>
            <a:srgbClr val="000000"/>
          </a:solidFill>
          <a:ln>
            <a:noFill/>
          </a:ln>
          <a:effectLst/>
        </p:spPr>
        <p:txBody>
          <a:bodyPr rtlCol="0" anchor="ctr"/>
          <a:lstStyle/>
          <a:p>
            <a:pPr algn="ctr"/>
          </a:p>
        </p:txBody>
      </p:sp>
      <p:sp>
        <p:nvSpPr>
          <p:cNvPr id="20" name="Oval 19"/>
          <p:cNvSpPr/>
          <p:nvPr/>
        </p:nvSpPr>
        <p:spPr>
          <a:xfrm>
            <a:off x="2720340" y="3140963"/>
            <a:ext cx="137160" cy="137160"/>
          </a:xfrm>
          <a:prstGeom prst="ellipse">
            <a:avLst/>
          </a:prstGeom>
          <a:solidFill>
            <a:srgbClr val="000000"/>
          </a:solidFill>
          <a:ln>
            <a:noFill/>
          </a:ln>
          <a:effectLst/>
        </p:spPr>
        <p:txBody>
          <a:bodyPr rtlCol="0" anchor="ctr"/>
          <a:lstStyle/>
          <a:p>
            <a:pPr algn="ctr"/>
          </a:p>
        </p:txBody>
      </p:sp>
      <p:sp>
        <p:nvSpPr>
          <p:cNvPr id="21" name="TextBox 20"/>
          <p:cNvSpPr txBox="1"/>
          <p:nvPr/>
        </p:nvSpPr>
        <p:spPr>
          <a:xfrm>
            <a:off x="2971800" y="3096158"/>
            <a:ext cx="4389119" cy="320040"/>
          </a:xfrm>
          <a:prstGeom prst="rect">
            <a:avLst/>
          </a:prstGeom>
          <a:noFill/>
        </p:spPr>
        <p:txBody>
          <a:bodyPr wrap="square" lIns="0" rIns="0" tIns="0" bIns="0" anchor="t">
            <a:spAutoFit/>
          </a:bodyPr>
          <a:lstStyle/>
          <a:p>
            <a:pPr algn="l">
              <a:spcAft>
                <a:spcPts val="600"/>
              </a:spcAft>
            </a:pPr>
            <a:r>
              <a:rPr sz="1400" b="0">
                <a:solidFill>
                  <a:srgbClr val="000000"/>
                </a:solidFill>
                <a:latin typeface="Arial"/>
              </a:rPr>
              <a:t>water moving across a partially permeable membrane</a:t>
            </a:r>
          </a:p>
        </p:txBody>
      </p:sp>
      <p:sp>
        <p:nvSpPr>
          <p:cNvPr id="22" name="TextBox 21"/>
          <p:cNvSpPr txBox="1"/>
          <p:nvPr/>
        </p:nvSpPr>
        <p:spPr>
          <a:xfrm>
            <a:off x="685800" y="3584448"/>
            <a:ext cx="1417319" cy="32004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dilute</a:t>
            </a:r>
          </a:p>
        </p:txBody>
      </p:sp>
      <p:sp>
        <p:nvSpPr>
          <p:cNvPr id="23" name="Oval 22"/>
          <p:cNvSpPr/>
          <p:nvPr/>
        </p:nvSpPr>
        <p:spPr>
          <a:xfrm>
            <a:off x="2125979" y="3634739"/>
            <a:ext cx="137160" cy="137160"/>
          </a:xfrm>
          <a:prstGeom prst="ellipse">
            <a:avLst/>
          </a:prstGeom>
          <a:solidFill>
            <a:srgbClr val="000000"/>
          </a:solidFill>
          <a:ln>
            <a:noFill/>
          </a:ln>
          <a:effectLst/>
        </p:spPr>
        <p:txBody>
          <a:bodyPr rtlCol="0" anchor="ctr"/>
          <a:lstStyle/>
          <a:p>
            <a:pPr algn="ctr"/>
          </a:p>
        </p:txBody>
      </p:sp>
      <p:sp>
        <p:nvSpPr>
          <p:cNvPr id="24" name="Oval 23"/>
          <p:cNvSpPr/>
          <p:nvPr/>
        </p:nvSpPr>
        <p:spPr>
          <a:xfrm>
            <a:off x="2720340" y="3634739"/>
            <a:ext cx="137160" cy="137160"/>
          </a:xfrm>
          <a:prstGeom prst="ellipse">
            <a:avLst/>
          </a:prstGeom>
          <a:solidFill>
            <a:srgbClr val="000000"/>
          </a:solidFill>
          <a:ln>
            <a:noFill/>
          </a:ln>
          <a:effectLst/>
        </p:spPr>
        <p:txBody>
          <a:bodyPr rtlCol="0" anchor="ctr"/>
          <a:lstStyle/>
          <a:p>
            <a:pPr algn="ctr"/>
          </a:p>
        </p:txBody>
      </p:sp>
      <p:sp>
        <p:nvSpPr>
          <p:cNvPr id="25" name="TextBox 24"/>
          <p:cNvSpPr txBox="1"/>
          <p:nvPr/>
        </p:nvSpPr>
        <p:spPr>
          <a:xfrm>
            <a:off x="2971800" y="3589934"/>
            <a:ext cx="4389119" cy="320040"/>
          </a:xfrm>
          <a:prstGeom prst="rect">
            <a:avLst/>
          </a:prstGeom>
          <a:noFill/>
        </p:spPr>
        <p:txBody>
          <a:bodyPr wrap="square" lIns="0" rIns="0" tIns="0" bIns="0" anchor="t">
            <a:spAutoFit/>
          </a:bodyPr>
          <a:lstStyle/>
          <a:p>
            <a:pPr algn="l">
              <a:spcAft>
                <a:spcPts val="600"/>
              </a:spcAft>
            </a:pPr>
            <a:r>
              <a:rPr sz="1400" b="0">
                <a:solidFill>
                  <a:srgbClr val="000000"/>
                </a:solidFill>
                <a:latin typeface="Arial"/>
              </a:rPr>
              <a:t>has lots of water</a:t>
            </a:r>
          </a:p>
        </p:txBody>
      </p:sp>
      <p:sp>
        <p:nvSpPr>
          <p:cNvPr id="26" name="TextBox 25"/>
          <p:cNvSpPr txBox="1"/>
          <p:nvPr/>
        </p:nvSpPr>
        <p:spPr>
          <a:xfrm>
            <a:off x="685800" y="4078224"/>
            <a:ext cx="1417319" cy="32004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concentrated</a:t>
            </a:r>
          </a:p>
        </p:txBody>
      </p:sp>
      <p:sp>
        <p:nvSpPr>
          <p:cNvPr id="27" name="Oval 26"/>
          <p:cNvSpPr/>
          <p:nvPr/>
        </p:nvSpPr>
        <p:spPr>
          <a:xfrm>
            <a:off x="2125979" y="4128515"/>
            <a:ext cx="137160" cy="137160"/>
          </a:xfrm>
          <a:prstGeom prst="ellipse">
            <a:avLst/>
          </a:prstGeom>
          <a:solidFill>
            <a:srgbClr val="000000"/>
          </a:solidFill>
          <a:ln>
            <a:noFill/>
          </a:ln>
          <a:effectLst/>
        </p:spPr>
        <p:txBody>
          <a:bodyPr rtlCol="0" anchor="ctr"/>
          <a:lstStyle/>
          <a:p>
            <a:pPr algn="ctr"/>
          </a:p>
        </p:txBody>
      </p:sp>
      <p:sp>
        <p:nvSpPr>
          <p:cNvPr id="28" name="Oval 27"/>
          <p:cNvSpPr/>
          <p:nvPr/>
        </p:nvSpPr>
        <p:spPr>
          <a:xfrm>
            <a:off x="2720340" y="4128515"/>
            <a:ext cx="137160" cy="137160"/>
          </a:xfrm>
          <a:prstGeom prst="ellipse">
            <a:avLst/>
          </a:prstGeom>
          <a:solidFill>
            <a:srgbClr val="000000"/>
          </a:solidFill>
          <a:ln>
            <a:noFill/>
          </a:ln>
          <a:effectLst/>
        </p:spPr>
        <p:txBody>
          <a:bodyPr rtlCol="0" anchor="ctr"/>
          <a:lstStyle/>
          <a:p>
            <a:pPr algn="ctr"/>
          </a:p>
        </p:txBody>
      </p:sp>
      <p:sp>
        <p:nvSpPr>
          <p:cNvPr id="29" name="TextBox 28"/>
          <p:cNvSpPr txBox="1"/>
          <p:nvPr/>
        </p:nvSpPr>
        <p:spPr>
          <a:xfrm>
            <a:off x="2971800" y="4083710"/>
            <a:ext cx="4389119" cy="320040"/>
          </a:xfrm>
          <a:prstGeom prst="rect">
            <a:avLst/>
          </a:prstGeom>
          <a:noFill/>
        </p:spPr>
        <p:txBody>
          <a:bodyPr wrap="square" lIns="0" rIns="0" tIns="0" bIns="0" anchor="t">
            <a:spAutoFit/>
          </a:bodyPr>
          <a:lstStyle/>
          <a:p>
            <a:pPr algn="l">
              <a:spcAft>
                <a:spcPts val="600"/>
              </a:spcAft>
            </a:pPr>
            <a:r>
              <a:rPr sz="1400" b="0">
                <a:solidFill>
                  <a:srgbClr val="000000"/>
                </a:solidFill>
                <a:latin typeface="Arial"/>
              </a:rPr>
              <a:t>swollen and firm</a:t>
            </a:r>
          </a:p>
        </p:txBody>
      </p:sp>
      <p:cxnSp>
        <p:nvCxnSpPr>
          <p:cNvPr id="30" name="Connector 29"/>
          <p:cNvCxnSpPr/>
          <p:nvPr/>
        </p:nvCxnSpPr>
        <p:spPr>
          <a:xfrm>
            <a:off x="2194560" y="2221991"/>
            <a:ext cx="594360" cy="987553"/>
          </a:xfrm>
          <a:prstGeom prst="line">
            <a:avLst/>
          </a:prstGeom>
          <a:ln w="31750">
            <a:solidFill>
              <a:srgbClr val="009900"/>
            </a:solidFill>
          </a:ln>
        </p:spPr>
      </p:cxnSp>
      <p:cxnSp>
        <p:nvCxnSpPr>
          <p:cNvPr id="31" name="Connector 30"/>
          <p:cNvCxnSpPr/>
          <p:nvPr/>
        </p:nvCxnSpPr>
        <p:spPr>
          <a:xfrm>
            <a:off x="2194560" y="2715768"/>
            <a:ext cx="594360" cy="1481328"/>
          </a:xfrm>
          <a:prstGeom prst="line">
            <a:avLst/>
          </a:prstGeom>
          <a:ln w="31750">
            <a:solidFill>
              <a:srgbClr val="009900"/>
            </a:solidFill>
          </a:ln>
        </p:spPr>
      </p:cxnSp>
      <p:cxnSp>
        <p:nvCxnSpPr>
          <p:cNvPr id="32" name="Connector 31"/>
          <p:cNvCxnSpPr/>
          <p:nvPr/>
        </p:nvCxnSpPr>
        <p:spPr>
          <a:xfrm flipV="1">
            <a:off x="2194560" y="2221991"/>
            <a:ext cx="594360" cy="987553"/>
          </a:xfrm>
          <a:prstGeom prst="line">
            <a:avLst/>
          </a:prstGeom>
          <a:ln w="31750">
            <a:solidFill>
              <a:srgbClr val="009900"/>
            </a:solidFill>
          </a:ln>
        </p:spPr>
      </p:cxnSp>
      <p:cxnSp>
        <p:nvCxnSpPr>
          <p:cNvPr id="33" name="Connector 32"/>
          <p:cNvCxnSpPr/>
          <p:nvPr/>
        </p:nvCxnSpPr>
        <p:spPr>
          <a:xfrm>
            <a:off x="2194560" y="3703320"/>
            <a:ext cx="594360" cy="0"/>
          </a:xfrm>
          <a:prstGeom prst="line">
            <a:avLst/>
          </a:prstGeom>
          <a:ln w="31750">
            <a:solidFill>
              <a:srgbClr val="009900"/>
            </a:solidFill>
          </a:ln>
        </p:spPr>
      </p:cxnSp>
      <p:cxnSp>
        <p:nvCxnSpPr>
          <p:cNvPr id="34" name="Connector 33"/>
          <p:cNvCxnSpPr/>
          <p:nvPr/>
        </p:nvCxnSpPr>
        <p:spPr>
          <a:xfrm flipV="1">
            <a:off x="2194560" y="2715768"/>
            <a:ext cx="594360" cy="1481328"/>
          </a:xfrm>
          <a:prstGeom prst="line">
            <a:avLst/>
          </a:prstGeom>
          <a:ln w="31750">
            <a:solidFill>
              <a:srgbClr val="009900"/>
            </a:solidFill>
          </a:ln>
        </p:spPr>
      </p:cxnSp>
      <p:sp>
        <p:nvSpPr>
          <p:cNvPr id="35" name="Rectangle 34"/>
          <p:cNvSpPr/>
          <p:nvPr/>
        </p:nvSpPr>
        <p:spPr>
          <a:xfrm>
            <a:off x="7744968" y="1143000"/>
            <a:ext cx="6949440" cy="3520440"/>
          </a:xfrm>
          <a:prstGeom prst="rect">
            <a:avLst/>
          </a:prstGeom>
          <a:solidFill>
            <a:srgbClr val="FFFFFF"/>
          </a:solidFill>
          <a:ln w="9525">
            <a:solidFill>
              <a:srgbClr val="000000"/>
            </a:solidFill>
          </a:ln>
          <a:effectLst/>
        </p:spPr>
        <p:txBody>
          <a:bodyPr rtlCol="0" anchor="ctr"/>
          <a:lstStyle/>
          <a:p>
            <a:pPr algn="ctr"/>
          </a:p>
        </p:txBody>
      </p:sp>
      <p:sp>
        <p:nvSpPr>
          <p:cNvPr id="36" name="TextBox 35"/>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Fill the gaps</a:t>
            </a:r>
          </a:p>
        </p:txBody>
      </p:sp>
      <p:sp>
        <p:nvSpPr>
          <p:cNvPr id="37" name="TextBox 36"/>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38" name="TextBox 37"/>
          <p:cNvSpPr txBox="1"/>
          <p:nvPr/>
        </p:nvSpPr>
        <p:spPr>
          <a:xfrm>
            <a:off x="7882128" y="1572768"/>
            <a:ext cx="6675120" cy="320040"/>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Use the words in the box. Use each word once.</a:t>
            </a:r>
          </a:p>
        </p:txBody>
      </p:sp>
      <p:sp>
        <p:nvSpPr>
          <p:cNvPr id="39" name="Rectangle 38"/>
          <p:cNvSpPr/>
          <p:nvPr/>
        </p:nvSpPr>
        <p:spPr>
          <a:xfrm>
            <a:off x="7973568" y="1920240"/>
            <a:ext cx="6492240" cy="420624"/>
          </a:xfrm>
          <a:prstGeom prst="rect">
            <a:avLst/>
          </a:prstGeom>
          <a:solidFill>
            <a:srgbClr val="FFFFFF"/>
          </a:solidFill>
          <a:ln w="15875">
            <a:solidFill>
              <a:srgbClr val="000000"/>
            </a:solidFill>
          </a:ln>
          <a:effectLst/>
        </p:spPr>
        <p:txBody>
          <a:bodyPr rtlCol="0" anchor="ctr"/>
          <a:lstStyle/>
          <a:p>
            <a:pPr algn="ctr"/>
          </a:p>
        </p:txBody>
      </p:sp>
      <p:sp>
        <p:nvSpPr>
          <p:cNvPr id="40" name="TextBox 39"/>
          <p:cNvSpPr txBox="1"/>
          <p:nvPr/>
        </p:nvSpPr>
        <p:spPr>
          <a:xfrm>
            <a:off x="8184668" y="1920240"/>
            <a:ext cx="622268" cy="420624"/>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water</a:t>
            </a:r>
          </a:p>
        </p:txBody>
      </p:sp>
      <p:sp>
        <p:nvSpPr>
          <p:cNvPr id="41" name="TextBox 40"/>
          <p:cNvSpPr txBox="1"/>
          <p:nvPr/>
        </p:nvSpPr>
        <p:spPr>
          <a:xfrm>
            <a:off x="9229137" y="1920240"/>
            <a:ext cx="633285" cy="420624"/>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dilute</a:t>
            </a:r>
          </a:p>
        </p:txBody>
      </p:sp>
      <p:sp>
        <p:nvSpPr>
          <p:cNvPr id="42" name="TextBox 41"/>
          <p:cNvSpPr txBox="1"/>
          <p:nvPr/>
        </p:nvSpPr>
        <p:spPr>
          <a:xfrm>
            <a:off x="10284624" y="1920240"/>
            <a:ext cx="622173" cy="420624"/>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gains</a:t>
            </a:r>
          </a:p>
        </p:txBody>
      </p:sp>
      <p:sp>
        <p:nvSpPr>
          <p:cNvPr id="43" name="TextBox 42"/>
          <p:cNvSpPr txBox="1"/>
          <p:nvPr/>
        </p:nvSpPr>
        <p:spPr>
          <a:xfrm>
            <a:off x="11328997" y="1920240"/>
            <a:ext cx="611060" cy="420624"/>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loses</a:t>
            </a:r>
          </a:p>
        </p:txBody>
      </p:sp>
      <p:sp>
        <p:nvSpPr>
          <p:cNvPr id="44" name="TextBox 43"/>
          <p:cNvSpPr txBox="1"/>
          <p:nvPr/>
        </p:nvSpPr>
        <p:spPr>
          <a:xfrm>
            <a:off x="12362259" y="1920240"/>
            <a:ext cx="870791" cy="420624"/>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cell wall</a:t>
            </a:r>
          </a:p>
        </p:txBody>
      </p:sp>
      <p:sp>
        <p:nvSpPr>
          <p:cNvPr id="45" name="TextBox 44"/>
          <p:cNvSpPr txBox="1"/>
          <p:nvPr/>
        </p:nvSpPr>
        <p:spPr>
          <a:xfrm>
            <a:off x="13655251" y="1920240"/>
            <a:ext cx="599455" cy="420624"/>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burst</a:t>
            </a:r>
          </a:p>
        </p:txBody>
      </p:sp>
      <p:sp>
        <p:nvSpPr>
          <p:cNvPr id="46" name="TextBox 45"/>
          <p:cNvSpPr txBox="1"/>
          <p:nvPr/>
        </p:nvSpPr>
        <p:spPr>
          <a:xfrm>
            <a:off x="7973568" y="2505456"/>
            <a:ext cx="6583680" cy="320040"/>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1. Osmosis is the movement of </a:t>
            </a:r>
            <a:r>
              <a:rPr sz="1500" b="1">
                <a:solidFill>
                  <a:srgbClr val="009900"/>
                </a:solidFill>
                <a:latin typeface="Arial"/>
              </a:rPr>
              <a:t>water</a:t>
            </a:r>
            <a:r>
              <a:rPr sz="1500" b="0">
                <a:solidFill>
                  <a:srgbClr val="000000"/>
                </a:solidFill>
                <a:latin typeface="Arial"/>
              </a:rPr>
              <a:t>. </a:t>
            </a:r>
            <a:r>
              <a:rPr sz="1500" b="1">
                <a:solidFill>
                  <a:srgbClr val="009900"/>
                </a:solidFill>
                <a:latin typeface="Arial"/>
              </a:rPr>
              <a:t>(1)</a:t>
            </a:r>
          </a:p>
        </p:txBody>
      </p:sp>
      <p:sp>
        <p:nvSpPr>
          <p:cNvPr id="47" name="TextBox 46"/>
          <p:cNvSpPr txBox="1"/>
          <p:nvPr/>
        </p:nvSpPr>
        <p:spPr>
          <a:xfrm>
            <a:off x="7973568" y="2862072"/>
            <a:ext cx="6583680" cy="320040"/>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2. Water moves from a </a:t>
            </a:r>
            <a:r>
              <a:rPr sz="1500" b="1">
                <a:solidFill>
                  <a:srgbClr val="009900"/>
                </a:solidFill>
                <a:latin typeface="Arial"/>
              </a:rPr>
              <a:t>dilute</a:t>
            </a:r>
            <a:r>
              <a:rPr sz="1500" b="0">
                <a:solidFill>
                  <a:srgbClr val="000000"/>
                </a:solidFill>
                <a:latin typeface="Arial"/>
              </a:rPr>
              <a:t> solution to a concentrated solution. </a:t>
            </a:r>
            <a:r>
              <a:rPr sz="1500" b="1">
                <a:solidFill>
                  <a:srgbClr val="009900"/>
                </a:solidFill>
                <a:latin typeface="Arial"/>
              </a:rPr>
              <a:t>(1)</a:t>
            </a:r>
          </a:p>
        </p:txBody>
      </p:sp>
      <p:sp>
        <p:nvSpPr>
          <p:cNvPr id="48" name="TextBox 47"/>
          <p:cNvSpPr txBox="1"/>
          <p:nvPr/>
        </p:nvSpPr>
        <p:spPr>
          <a:xfrm>
            <a:off x="7973568" y="3218688"/>
            <a:ext cx="6583680" cy="320040"/>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3. A potato in pure water </a:t>
            </a:r>
            <a:r>
              <a:rPr sz="1500" b="1">
                <a:solidFill>
                  <a:srgbClr val="009900"/>
                </a:solidFill>
                <a:latin typeface="Arial"/>
              </a:rPr>
              <a:t>gains</a:t>
            </a:r>
            <a:r>
              <a:rPr sz="1500" b="0">
                <a:solidFill>
                  <a:srgbClr val="000000"/>
                </a:solidFill>
                <a:latin typeface="Arial"/>
              </a:rPr>
              <a:t> mass. </a:t>
            </a:r>
            <a:r>
              <a:rPr sz="1500" b="1">
                <a:solidFill>
                  <a:srgbClr val="009900"/>
                </a:solidFill>
                <a:latin typeface="Arial"/>
              </a:rPr>
              <a:t>(1)</a:t>
            </a:r>
          </a:p>
        </p:txBody>
      </p:sp>
      <p:sp>
        <p:nvSpPr>
          <p:cNvPr id="49" name="TextBox 48"/>
          <p:cNvSpPr txBox="1"/>
          <p:nvPr/>
        </p:nvSpPr>
        <p:spPr>
          <a:xfrm>
            <a:off x="7973568" y="3575304"/>
            <a:ext cx="6583680" cy="320040"/>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4. A potato in a strong sugar solution </a:t>
            </a:r>
            <a:r>
              <a:rPr sz="1500" b="1">
                <a:solidFill>
                  <a:srgbClr val="009900"/>
                </a:solidFill>
                <a:latin typeface="Arial"/>
              </a:rPr>
              <a:t>loses</a:t>
            </a:r>
            <a:r>
              <a:rPr sz="1500" b="0">
                <a:solidFill>
                  <a:srgbClr val="000000"/>
                </a:solidFill>
                <a:latin typeface="Arial"/>
              </a:rPr>
              <a:t> mass. </a:t>
            </a:r>
            <a:r>
              <a:rPr sz="1500" b="1">
                <a:solidFill>
                  <a:srgbClr val="009900"/>
                </a:solidFill>
                <a:latin typeface="Arial"/>
              </a:rPr>
              <a:t>(1)</a:t>
            </a:r>
          </a:p>
        </p:txBody>
      </p:sp>
      <p:sp>
        <p:nvSpPr>
          <p:cNvPr id="50" name="TextBox 49"/>
          <p:cNvSpPr txBox="1"/>
          <p:nvPr/>
        </p:nvSpPr>
        <p:spPr>
          <a:xfrm>
            <a:off x="7973568" y="3931920"/>
            <a:ext cx="6583680" cy="320040"/>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5. The </a:t>
            </a:r>
            <a:r>
              <a:rPr sz="1500" b="1">
                <a:solidFill>
                  <a:srgbClr val="009900"/>
                </a:solidFill>
                <a:latin typeface="Arial"/>
              </a:rPr>
              <a:t>cell wall</a:t>
            </a:r>
            <a:r>
              <a:rPr sz="1500" b="0">
                <a:solidFill>
                  <a:srgbClr val="000000"/>
                </a:solidFill>
                <a:latin typeface="Arial"/>
              </a:rPr>
              <a:t> stops a plant cell bursting. </a:t>
            </a:r>
            <a:r>
              <a:rPr sz="1500" b="1">
                <a:solidFill>
                  <a:srgbClr val="009900"/>
                </a:solidFill>
                <a:latin typeface="Arial"/>
              </a:rPr>
              <a:t>(1)</a:t>
            </a:r>
          </a:p>
        </p:txBody>
      </p:sp>
      <p:sp>
        <p:nvSpPr>
          <p:cNvPr id="51" name="TextBox 50"/>
          <p:cNvSpPr txBox="1"/>
          <p:nvPr/>
        </p:nvSpPr>
        <p:spPr>
          <a:xfrm>
            <a:off x="7973568" y="4288536"/>
            <a:ext cx="6583680" cy="320040"/>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6. A red blood cell in pure water can </a:t>
            </a:r>
            <a:r>
              <a:rPr sz="1500" b="1">
                <a:solidFill>
                  <a:srgbClr val="009900"/>
                </a:solidFill>
                <a:latin typeface="Arial"/>
              </a:rPr>
              <a:t>burst</a:t>
            </a:r>
            <a:r>
              <a:rPr sz="1500" b="0">
                <a:solidFill>
                  <a:srgbClr val="000000"/>
                </a:solidFill>
                <a:latin typeface="Arial"/>
              </a:rPr>
              <a:t>. </a:t>
            </a:r>
            <a:r>
              <a:rPr sz="1500" b="1">
                <a:solidFill>
                  <a:srgbClr val="009900"/>
                </a:solidFill>
                <a:latin typeface="Arial"/>
              </a:rPr>
              <a:t>(1)</a:t>
            </a:r>
          </a:p>
        </p:txBody>
      </p:sp>
      <p:sp>
        <p:nvSpPr>
          <p:cNvPr id="52" name="Rectangle 51"/>
          <p:cNvSpPr/>
          <p:nvPr/>
        </p:nvSpPr>
        <p:spPr>
          <a:xfrm>
            <a:off x="548640" y="4800600"/>
            <a:ext cx="6949440" cy="3520439"/>
          </a:xfrm>
          <a:prstGeom prst="rect">
            <a:avLst/>
          </a:prstGeom>
          <a:solidFill>
            <a:srgbClr val="FFFFFF"/>
          </a:solidFill>
          <a:ln w="9525">
            <a:solidFill>
              <a:srgbClr val="000000"/>
            </a:solidFill>
          </a:ln>
          <a:effectLst/>
        </p:spPr>
        <p:txBody>
          <a:bodyPr rtlCol="0" anchor="ctr"/>
          <a:lstStyle/>
          <a:p>
            <a:pPr algn="ctr"/>
          </a:p>
        </p:txBody>
      </p:sp>
      <p:sp>
        <p:nvSpPr>
          <p:cNvPr id="53" name="TextBox 52"/>
          <p:cNvSpPr txBox="1"/>
          <p:nvPr/>
        </p:nvSpPr>
        <p:spPr>
          <a:xfrm>
            <a:off x="658368" y="48737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True or false?</a:t>
            </a:r>
          </a:p>
        </p:txBody>
      </p:sp>
      <p:sp>
        <p:nvSpPr>
          <p:cNvPr id="54" name="TextBox 53"/>
          <p:cNvSpPr txBox="1"/>
          <p:nvPr/>
        </p:nvSpPr>
        <p:spPr>
          <a:xfrm>
            <a:off x="6400799" y="48920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55" name="TextBox 54"/>
          <p:cNvSpPr txBox="1"/>
          <p:nvPr/>
        </p:nvSpPr>
        <p:spPr>
          <a:xfrm>
            <a:off x="685800" y="5230368"/>
            <a:ext cx="6675120" cy="32004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1 mark for each correct row.</a:t>
            </a:r>
          </a:p>
        </p:txBody>
      </p:sp>
      <p:graphicFrame>
        <p:nvGraphicFramePr>
          <p:cNvPr id="56" name="Table 55"/>
          <p:cNvGraphicFramePr>
            <a:graphicFrameLocks noGrp="1"/>
          </p:cNvGraphicFramePr>
          <p:nvPr/>
        </p:nvGraphicFramePr>
        <p:xfrm>
          <a:off x="685800" y="5541264"/>
          <a:ext cx="6675120" cy="2542032"/>
        </p:xfrm>
        <a:graphic>
          <a:graphicData uri="http://schemas.openxmlformats.org/drawingml/2006/table">
            <a:tbl>
              <a:tblPr firstRow="0" bandRow="0">
                <a:tableStyleId>{5C22544A-7EE6-4342-B048-85BDC9FD1C3A}</a:tableStyleId>
              </a:tblPr>
              <a:tblGrid>
                <a:gridCol w="5303520"/>
                <a:gridCol w="685800"/>
                <a:gridCol w="685800"/>
              </a:tblGrid>
              <a:tr h="292608">
                <a:tc>
                  <a:txBody>
                    <a:bodyPr/>
                    <a:lstStyle/>
                    <a:p>
                      <a:pPr algn="ctr"/>
                      <a:r>
                        <a:rPr sz="1400" b="1">
                          <a:solidFill>
                            <a:srgbClr val="000000"/>
                          </a:solidFill>
                          <a:latin typeface="Arial"/>
                        </a:rPr>
                        <a:t>Sentence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True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False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457200">
                <a:tc>
                  <a:txBody>
                    <a:bodyPr/>
                    <a:lstStyle/>
                    <a:p>
                      <a:pPr algn="l"/>
                      <a:r>
                        <a:rPr sz="1400" b="0">
                          <a:solidFill>
                            <a:srgbClr val="000000"/>
                          </a:solidFill>
                          <a:latin typeface="Arial"/>
                        </a:rPr>
                        <a:t>1. Osmosis is the movement of sugar.</a:t>
                      </a:r>
                    </a:p>
                    <a:p>
                      <a:r>
                        <a:rPr sz="1300" b="1">
                          <a:solidFill>
                            <a:srgbClr val="009900"/>
                          </a:solidFill>
                          <a:latin typeface="Arial"/>
                        </a:rPr>
                        <a:t>Osmosis is the movement of water.</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292608">
                <a:tc>
                  <a:txBody>
                    <a:bodyPr/>
                    <a:lstStyle/>
                    <a:p>
                      <a:pPr algn="l"/>
                      <a:r>
                        <a:rPr sz="1400" b="0">
                          <a:solidFill>
                            <a:srgbClr val="000000"/>
                          </a:solidFill>
                          <a:latin typeface="Arial"/>
                        </a:rPr>
                        <a:t>2. A partially permeable membrane lets water through.</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457200">
                <a:tc>
                  <a:txBody>
                    <a:bodyPr/>
                    <a:lstStyle/>
                    <a:p>
                      <a:pPr algn="l"/>
                      <a:r>
                        <a:rPr sz="1400" b="0">
                          <a:solidFill>
                            <a:srgbClr val="000000"/>
                          </a:solidFill>
                          <a:latin typeface="Arial"/>
                        </a:rPr>
                        <a:t>3. Plant cells burst in pure water.</a:t>
                      </a:r>
                    </a:p>
                    <a:p>
                      <a:r>
                        <a:rPr sz="1300" b="1">
                          <a:solidFill>
                            <a:srgbClr val="009900"/>
                          </a:solidFill>
                          <a:latin typeface="Arial"/>
                        </a:rPr>
                        <a:t>The cell wall stops them bursting.</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292608">
                <a:tc>
                  <a:txBody>
                    <a:bodyPr/>
                    <a:lstStyle/>
                    <a:p>
                      <a:pPr algn="l"/>
                      <a:r>
                        <a:rPr sz="1400" b="0">
                          <a:solidFill>
                            <a:srgbClr val="000000"/>
                          </a:solidFill>
                          <a:latin typeface="Arial"/>
                        </a:rPr>
                        <a:t>4. A concentrated solution has less water than a dilute solution.</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292608">
                <a:tc>
                  <a:txBody>
                    <a:bodyPr/>
                    <a:lstStyle/>
                    <a:p>
                      <a:pPr algn="l"/>
                      <a:r>
                        <a:rPr sz="1400" b="0">
                          <a:solidFill>
                            <a:srgbClr val="000000"/>
                          </a:solidFill>
                          <a:latin typeface="Arial"/>
                        </a:rPr>
                        <a:t>5. Water moves both ways across the membrane.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457200">
                <a:tc>
                  <a:txBody>
                    <a:bodyPr/>
                    <a:lstStyle/>
                    <a:p>
                      <a:pPr algn="l"/>
                      <a:r>
                        <a:rPr sz="1400" b="0">
                          <a:solidFill>
                            <a:srgbClr val="000000"/>
                          </a:solidFill>
                          <a:latin typeface="Arial"/>
                        </a:rPr>
                        <a:t>6. Osmosis needs energy from respiration.</a:t>
                      </a:r>
                    </a:p>
                    <a:p>
                      <a:r>
                        <a:rPr sz="1300" b="1">
                          <a:solidFill>
                            <a:srgbClr val="009900"/>
                          </a:solidFill>
                          <a:latin typeface="Arial"/>
                        </a:rPr>
                        <a:t>Osmosis needs no energy.</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57" name="Rectangle 56"/>
          <p:cNvSpPr/>
          <p:nvPr/>
        </p:nvSpPr>
        <p:spPr>
          <a:xfrm>
            <a:off x="7744968" y="4800600"/>
            <a:ext cx="6949440" cy="3520439"/>
          </a:xfrm>
          <a:prstGeom prst="rect">
            <a:avLst/>
          </a:prstGeom>
          <a:solidFill>
            <a:srgbClr val="FFFFFF"/>
          </a:solidFill>
          <a:ln w="9525">
            <a:solidFill>
              <a:srgbClr val="000000"/>
            </a:solidFill>
          </a:ln>
          <a:effectLst/>
        </p:spPr>
        <p:txBody>
          <a:bodyPr rtlCol="0" anchor="ctr"/>
          <a:lstStyle/>
          <a:p>
            <a:pPr algn="ctr"/>
          </a:p>
        </p:txBody>
      </p:sp>
      <p:sp>
        <p:nvSpPr>
          <p:cNvPr id="58" name="TextBox 57"/>
          <p:cNvSpPr txBox="1"/>
          <p:nvPr/>
        </p:nvSpPr>
        <p:spPr>
          <a:xfrm>
            <a:off x="7854696" y="48737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Work it out</a:t>
            </a:r>
          </a:p>
        </p:txBody>
      </p:sp>
      <p:sp>
        <p:nvSpPr>
          <p:cNvPr id="59" name="TextBox 58"/>
          <p:cNvSpPr txBox="1"/>
          <p:nvPr/>
        </p:nvSpPr>
        <p:spPr>
          <a:xfrm>
            <a:off x="13597128" y="48920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60" name="TextBox 59"/>
          <p:cNvSpPr txBox="1"/>
          <p:nvPr/>
        </p:nvSpPr>
        <p:spPr>
          <a:xfrm>
            <a:off x="7882128" y="52303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1. A potato cylinder starts at 1.50 g. It ends at 1.65 g.</a:t>
            </a:r>
          </a:p>
        </p:txBody>
      </p:sp>
      <p:sp>
        <p:nvSpPr>
          <p:cNvPr id="61" name="TextBox 60"/>
          <p:cNvSpPr txBox="1"/>
          <p:nvPr/>
        </p:nvSpPr>
        <p:spPr>
          <a:xfrm>
            <a:off x="8156448" y="5632704"/>
            <a:ext cx="914400" cy="292608"/>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Circle:</a:t>
            </a:r>
          </a:p>
        </p:txBody>
      </p:sp>
      <p:sp>
        <p:nvSpPr>
          <p:cNvPr id="62" name="TextBox 61"/>
          <p:cNvSpPr txBox="1"/>
          <p:nvPr/>
        </p:nvSpPr>
        <p:spPr>
          <a:xfrm>
            <a:off x="9070848" y="5614416"/>
            <a:ext cx="1417320" cy="310896"/>
          </a:xfrm>
          <a:prstGeom prst="rect">
            <a:avLst/>
          </a:prstGeom>
          <a:noFill/>
        </p:spPr>
        <p:txBody>
          <a:bodyPr wrap="square" lIns="0" rIns="0" tIns="0" bIns="0" anchor="t">
            <a:spAutoFit/>
          </a:bodyPr>
          <a:lstStyle/>
          <a:p>
            <a:pPr algn="ctr">
              <a:spcAft>
                <a:spcPts val="0"/>
              </a:spcAft>
            </a:pPr>
            <a:r>
              <a:rPr sz="1600" b="1">
                <a:solidFill>
                  <a:srgbClr val="000000"/>
                </a:solidFill>
                <a:latin typeface="Arial"/>
              </a:rPr>
              <a:t>gained mass</a:t>
            </a:r>
          </a:p>
        </p:txBody>
      </p:sp>
      <p:sp>
        <p:nvSpPr>
          <p:cNvPr id="63" name="Oval 62"/>
          <p:cNvSpPr/>
          <p:nvPr/>
        </p:nvSpPr>
        <p:spPr>
          <a:xfrm>
            <a:off x="9015984" y="5541264"/>
            <a:ext cx="1527048" cy="457200"/>
          </a:xfrm>
          <a:prstGeom prst="ellipse">
            <a:avLst/>
          </a:prstGeom>
          <a:noFill/>
          <a:ln w="31750">
            <a:solidFill>
              <a:srgbClr val="009900"/>
            </a:solidFill>
          </a:ln>
          <a:effectLst/>
        </p:spPr>
        <p:txBody>
          <a:bodyPr rtlCol="0" anchor="ctr"/>
          <a:lstStyle/>
          <a:p>
            <a:pPr algn="ctr"/>
          </a:p>
        </p:txBody>
      </p:sp>
      <p:sp>
        <p:nvSpPr>
          <p:cNvPr id="64" name="TextBox 63"/>
          <p:cNvSpPr txBox="1"/>
          <p:nvPr/>
        </p:nvSpPr>
        <p:spPr>
          <a:xfrm>
            <a:off x="10899648" y="5614416"/>
            <a:ext cx="1417320" cy="310896"/>
          </a:xfrm>
          <a:prstGeom prst="rect">
            <a:avLst/>
          </a:prstGeom>
          <a:noFill/>
        </p:spPr>
        <p:txBody>
          <a:bodyPr wrap="square" lIns="0" rIns="0" tIns="0" bIns="0" anchor="t">
            <a:spAutoFit/>
          </a:bodyPr>
          <a:lstStyle/>
          <a:p>
            <a:pPr algn="ctr">
              <a:spcAft>
                <a:spcPts val="0"/>
              </a:spcAft>
            </a:pPr>
            <a:r>
              <a:rPr sz="1600" b="1">
                <a:solidFill>
                  <a:srgbClr val="000000"/>
                </a:solidFill>
                <a:latin typeface="Arial"/>
              </a:rPr>
              <a:t>lost mass</a:t>
            </a:r>
          </a:p>
        </p:txBody>
      </p:sp>
      <p:sp>
        <p:nvSpPr>
          <p:cNvPr id="65" name="TextBox 64"/>
          <p:cNvSpPr txBox="1"/>
          <p:nvPr/>
        </p:nvSpPr>
        <p:spPr>
          <a:xfrm>
            <a:off x="10602468" y="5614416"/>
            <a:ext cx="182880" cy="310896"/>
          </a:xfrm>
          <a:prstGeom prst="rect">
            <a:avLst/>
          </a:prstGeom>
          <a:noFill/>
        </p:spPr>
        <p:txBody>
          <a:bodyPr wrap="square" lIns="0" rIns="0" tIns="0" bIns="0" anchor="t">
            <a:spAutoFit/>
          </a:bodyPr>
          <a:lstStyle/>
          <a:p>
            <a:pPr algn="ctr">
              <a:spcAft>
                <a:spcPts val="0"/>
              </a:spcAft>
            </a:pPr>
            <a:r>
              <a:rPr sz="1600" b="0">
                <a:solidFill>
                  <a:srgbClr val="000000"/>
                </a:solidFill>
                <a:latin typeface="Arial"/>
              </a:rPr>
              <a:t>/</a:t>
            </a:r>
          </a:p>
        </p:txBody>
      </p:sp>
      <p:sp>
        <p:nvSpPr>
          <p:cNvPr id="66" name="TextBox 65"/>
          <p:cNvSpPr txBox="1"/>
          <p:nvPr/>
        </p:nvSpPr>
        <p:spPr>
          <a:xfrm>
            <a:off x="12499848" y="5632704"/>
            <a:ext cx="2057400" cy="274320"/>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(1)</a:t>
            </a:r>
          </a:p>
        </p:txBody>
      </p:sp>
      <p:sp>
        <p:nvSpPr>
          <p:cNvPr id="67" name="TextBox 66"/>
          <p:cNvSpPr txBox="1"/>
          <p:nvPr/>
        </p:nvSpPr>
        <p:spPr>
          <a:xfrm>
            <a:off x="7882128" y="6108192"/>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2. Change in mass = 1.65 − 1.50 = </a:t>
            </a:r>
            <a:r>
              <a:rPr sz="1500" b="1">
                <a:solidFill>
                  <a:srgbClr val="009900"/>
                </a:solidFill>
                <a:latin typeface="Arial"/>
              </a:rPr>
              <a:t>0.15</a:t>
            </a:r>
            <a:r>
              <a:rPr sz="1500" b="0">
                <a:solidFill>
                  <a:srgbClr val="000000"/>
                </a:solidFill>
                <a:latin typeface="Arial"/>
              </a:rPr>
              <a:t> g  </a:t>
            </a:r>
            <a:r>
              <a:rPr sz="1500" b="1">
                <a:solidFill>
                  <a:srgbClr val="009900"/>
                </a:solidFill>
                <a:latin typeface="Arial"/>
              </a:rPr>
              <a:t>(1)</a:t>
            </a:r>
          </a:p>
        </p:txBody>
      </p:sp>
      <p:sp>
        <p:nvSpPr>
          <p:cNvPr id="68" name="TextBox 67"/>
          <p:cNvSpPr txBox="1"/>
          <p:nvPr/>
        </p:nvSpPr>
        <p:spPr>
          <a:xfrm>
            <a:off x="7882128" y="66019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3. Percentage change = 0.15 ÷ 1.50 × 100 = </a:t>
            </a:r>
            <a:r>
              <a:rPr sz="1500" b="1">
                <a:solidFill>
                  <a:srgbClr val="009900"/>
                </a:solidFill>
                <a:latin typeface="Arial"/>
              </a:rPr>
              <a:t>10</a:t>
            </a:r>
            <a:r>
              <a:rPr sz="1500" b="0">
                <a:solidFill>
                  <a:srgbClr val="000000"/>
                </a:solidFill>
                <a:latin typeface="Arial"/>
              </a:rPr>
              <a:t> %  </a:t>
            </a:r>
            <a:r>
              <a:rPr sz="1500" b="1">
                <a:solidFill>
                  <a:srgbClr val="009900"/>
                </a:solidFill>
                <a:latin typeface="Arial"/>
              </a:rPr>
              <a:t>(1)</a:t>
            </a:r>
          </a:p>
        </p:txBody>
      </p:sp>
      <p:sp>
        <p:nvSpPr>
          <p:cNvPr id="69" name="TextBox 68"/>
          <p:cNvSpPr txBox="1"/>
          <p:nvPr/>
        </p:nvSpPr>
        <p:spPr>
          <a:xfrm>
            <a:off x="7882128" y="7095744"/>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4. Another cylinder lost mass.</a:t>
            </a:r>
          </a:p>
        </p:txBody>
      </p:sp>
      <p:sp>
        <p:nvSpPr>
          <p:cNvPr id="70" name="TextBox 69"/>
          <p:cNvSpPr txBox="1"/>
          <p:nvPr/>
        </p:nvSpPr>
        <p:spPr>
          <a:xfrm>
            <a:off x="8156448" y="7498079"/>
            <a:ext cx="2057400" cy="292608"/>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Circle: water moved</a:t>
            </a:r>
          </a:p>
        </p:txBody>
      </p:sp>
      <p:sp>
        <p:nvSpPr>
          <p:cNvPr id="71" name="TextBox 70"/>
          <p:cNvSpPr txBox="1"/>
          <p:nvPr/>
        </p:nvSpPr>
        <p:spPr>
          <a:xfrm>
            <a:off x="10213848" y="7479792"/>
            <a:ext cx="548640" cy="310896"/>
          </a:xfrm>
          <a:prstGeom prst="rect">
            <a:avLst/>
          </a:prstGeom>
          <a:noFill/>
        </p:spPr>
        <p:txBody>
          <a:bodyPr wrap="square" lIns="0" rIns="0" tIns="0" bIns="0" anchor="t">
            <a:spAutoFit/>
          </a:bodyPr>
          <a:lstStyle/>
          <a:p>
            <a:pPr algn="ctr">
              <a:spcAft>
                <a:spcPts val="0"/>
              </a:spcAft>
            </a:pPr>
            <a:r>
              <a:rPr sz="1600" b="1">
                <a:solidFill>
                  <a:srgbClr val="000000"/>
                </a:solidFill>
                <a:latin typeface="Arial"/>
              </a:rPr>
              <a:t>in</a:t>
            </a:r>
          </a:p>
        </p:txBody>
      </p:sp>
      <p:sp>
        <p:nvSpPr>
          <p:cNvPr id="72" name="TextBox 71"/>
          <p:cNvSpPr txBox="1"/>
          <p:nvPr/>
        </p:nvSpPr>
        <p:spPr>
          <a:xfrm>
            <a:off x="11128248" y="7479792"/>
            <a:ext cx="548640" cy="310896"/>
          </a:xfrm>
          <a:prstGeom prst="rect">
            <a:avLst/>
          </a:prstGeom>
          <a:noFill/>
        </p:spPr>
        <p:txBody>
          <a:bodyPr wrap="square" lIns="0" rIns="0" tIns="0" bIns="0" anchor="t">
            <a:spAutoFit/>
          </a:bodyPr>
          <a:lstStyle/>
          <a:p>
            <a:pPr algn="ctr">
              <a:spcAft>
                <a:spcPts val="0"/>
              </a:spcAft>
            </a:pPr>
            <a:r>
              <a:rPr sz="1600" b="1">
                <a:solidFill>
                  <a:srgbClr val="000000"/>
                </a:solidFill>
                <a:latin typeface="Arial"/>
              </a:rPr>
              <a:t>out</a:t>
            </a:r>
          </a:p>
        </p:txBody>
      </p:sp>
      <p:sp>
        <p:nvSpPr>
          <p:cNvPr id="73" name="TextBox 72"/>
          <p:cNvSpPr txBox="1"/>
          <p:nvPr/>
        </p:nvSpPr>
        <p:spPr>
          <a:xfrm>
            <a:off x="10853928" y="7479792"/>
            <a:ext cx="182880" cy="310896"/>
          </a:xfrm>
          <a:prstGeom prst="rect">
            <a:avLst/>
          </a:prstGeom>
          <a:noFill/>
        </p:spPr>
        <p:txBody>
          <a:bodyPr wrap="square" lIns="0" rIns="0" tIns="0" bIns="0" anchor="t">
            <a:spAutoFit/>
          </a:bodyPr>
          <a:lstStyle/>
          <a:p>
            <a:pPr algn="ctr">
              <a:spcAft>
                <a:spcPts val="0"/>
              </a:spcAft>
            </a:pPr>
            <a:r>
              <a:rPr sz="1600" b="0">
                <a:solidFill>
                  <a:srgbClr val="000000"/>
                </a:solidFill>
                <a:latin typeface="Arial"/>
              </a:rPr>
              <a:t>/</a:t>
            </a:r>
          </a:p>
        </p:txBody>
      </p:sp>
      <p:sp>
        <p:nvSpPr>
          <p:cNvPr id="74" name="Oval 73"/>
          <p:cNvSpPr/>
          <p:nvPr/>
        </p:nvSpPr>
        <p:spPr>
          <a:xfrm>
            <a:off x="11073384" y="7406640"/>
            <a:ext cx="658368" cy="457200"/>
          </a:xfrm>
          <a:prstGeom prst="ellipse">
            <a:avLst/>
          </a:prstGeom>
          <a:noFill/>
          <a:ln w="31750">
            <a:solidFill>
              <a:srgbClr val="009900"/>
            </a:solidFill>
          </a:ln>
          <a:effectLst/>
        </p:spPr>
        <p:txBody>
          <a:bodyPr rtlCol="0" anchor="ctr"/>
          <a:lstStyle/>
          <a:p>
            <a:pPr algn="ctr"/>
          </a:p>
        </p:txBody>
      </p:sp>
      <p:sp>
        <p:nvSpPr>
          <p:cNvPr id="75" name="TextBox 74"/>
          <p:cNvSpPr txBox="1"/>
          <p:nvPr/>
        </p:nvSpPr>
        <p:spPr>
          <a:xfrm>
            <a:off x="11859768" y="7498079"/>
            <a:ext cx="2697480" cy="274320"/>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(1)</a:t>
            </a:r>
          </a:p>
        </p:txBody>
      </p:sp>
      <p:sp>
        <p:nvSpPr>
          <p:cNvPr id="76" name="TextBox 75"/>
          <p:cNvSpPr txBox="1"/>
          <p:nvPr/>
        </p:nvSpPr>
        <p:spPr>
          <a:xfrm>
            <a:off x="7882128" y="7936992"/>
            <a:ext cx="6675120" cy="256032"/>
          </a:xfrm>
          <a:prstGeom prst="rect">
            <a:avLst/>
          </a:prstGeom>
          <a:noFill/>
        </p:spPr>
        <p:txBody>
          <a:bodyPr wrap="square" lIns="0" rIns="0" tIns="0" bIns="0" anchor="t">
            <a:spAutoFit/>
          </a:bodyPr>
          <a:lstStyle/>
          <a:p>
            <a:pPr algn="l">
              <a:spcAft>
                <a:spcPts val="0"/>
              </a:spcAft>
            </a:pPr>
            <a:r>
              <a:rPr sz="1300" b="0">
                <a:solidFill>
                  <a:srgbClr val="5A5A5A"/>
                </a:solidFill>
                <a:latin typeface="Arial"/>
              </a:rPr>
              <a:t>A gain means water moved in. A loss means water moved out.</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L9 Exam questions worksheet mark scheme - page 1</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L9 · Osmosis · sciencegcse.co.uk  ·  free GCSE science resources</a:t>
            </a:r>
          </a:p>
        </p:txBody>
      </p:sp>
      <p:sp>
        <p:nvSpPr>
          <p:cNvPr id="6" name="Rectangle 5"/>
          <p:cNvSpPr/>
          <p:nvPr/>
        </p:nvSpPr>
        <p:spPr>
          <a:xfrm>
            <a:off x="548640" y="1143000"/>
            <a:ext cx="7223760" cy="274320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58368" y="1216152"/>
            <a:ext cx="7004304"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01 A cell in salt solution</a:t>
            </a:r>
          </a:p>
        </p:txBody>
      </p:sp>
      <p:sp>
        <p:nvSpPr>
          <p:cNvPr id="8" name="TextBox 7"/>
          <p:cNvSpPr txBox="1"/>
          <p:nvPr/>
        </p:nvSpPr>
        <p:spPr>
          <a:xfrm>
            <a:off x="6675120"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pic>
        <p:nvPicPr>
          <p:cNvPr id="9" name="Picture 8" descr="01 A cell in salt solution."/>
          <p:cNvPicPr>
            <a:picLocks noChangeAspect="1"/>
          </p:cNvPicPr>
          <p:nvPr/>
        </p:nvPicPr>
        <p:blipFill>
          <a:blip r:embed="rId2"/>
          <a:stretch>
            <a:fillRect/>
          </a:stretch>
        </p:blipFill>
        <p:spPr>
          <a:xfrm>
            <a:off x="5349240" y="1618488"/>
            <a:ext cx="2286000" cy="1087120"/>
          </a:xfrm>
          <a:prstGeom prst="rect">
            <a:avLst/>
          </a:prstGeom>
        </p:spPr>
      </p:pic>
      <p:sp>
        <p:nvSpPr>
          <p:cNvPr id="10" name="TextBox 9"/>
          <p:cNvSpPr txBox="1"/>
          <p:nvPr/>
        </p:nvSpPr>
        <p:spPr>
          <a:xfrm>
            <a:off x="685800" y="1572768"/>
            <a:ext cx="4526279" cy="842581"/>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01.1  </a:t>
            </a:r>
            <a:r>
              <a:rPr sz="1250" b="0">
                <a:solidFill>
                  <a:srgbClr val="000000"/>
                </a:solidFill>
                <a:latin typeface="Arial"/>
              </a:rPr>
              <a:t>Complete Figure 1. Choose answers from the box.  </a:t>
            </a:r>
            <a:r>
              <a:rPr sz="1250" b="0">
                <a:solidFill>
                  <a:srgbClr val="5A5A5A"/>
                </a:solidFill>
                <a:latin typeface="Arial"/>
              </a:rPr>
              <a:t>[3]</a:t>
            </a:r>
          </a:p>
          <a:p>
            <a:pPr algn="l">
              <a:spcBef>
                <a:spcPts val="200"/>
              </a:spcBef>
              <a:spcAft>
                <a:spcPts val="0"/>
              </a:spcAft>
            </a:pPr>
            <a:r>
              <a:rPr sz="1200" b="1">
                <a:solidFill>
                  <a:srgbClr val="009900"/>
                </a:solidFill>
                <a:latin typeface="Arial"/>
              </a:rPr>
              <a:t>1 cell wall (1)</a:t>
            </a:r>
          </a:p>
          <a:p>
            <a:pPr algn="l">
              <a:spcBef>
                <a:spcPts val="200"/>
              </a:spcBef>
              <a:spcAft>
                <a:spcPts val="0"/>
              </a:spcAft>
            </a:pPr>
            <a:r>
              <a:rPr sz="1200" b="1">
                <a:solidFill>
                  <a:srgbClr val="009900"/>
                </a:solidFill>
                <a:latin typeface="Arial"/>
              </a:rPr>
              <a:t>2 cell membrane (1)</a:t>
            </a:r>
          </a:p>
          <a:p>
            <a:pPr algn="l">
              <a:spcBef>
                <a:spcPts val="200"/>
              </a:spcBef>
              <a:spcAft>
                <a:spcPts val="0"/>
              </a:spcAft>
            </a:pPr>
            <a:r>
              <a:rPr sz="1200" b="1">
                <a:solidFill>
                  <a:srgbClr val="009900"/>
                </a:solidFill>
                <a:latin typeface="Arial"/>
              </a:rPr>
              <a:t>3 permanent vacuole (1)</a:t>
            </a:r>
          </a:p>
        </p:txBody>
      </p:sp>
      <p:sp>
        <p:nvSpPr>
          <p:cNvPr id="11" name="TextBox 10"/>
          <p:cNvSpPr txBox="1"/>
          <p:nvPr/>
        </p:nvSpPr>
        <p:spPr>
          <a:xfrm>
            <a:off x="685800" y="2723896"/>
            <a:ext cx="6949440" cy="1109789"/>
          </a:xfrm>
          <a:prstGeom prst="rect">
            <a:avLst/>
          </a:prstGeom>
          <a:noFill/>
        </p:spPr>
        <p:txBody>
          <a:bodyPr wrap="square" lIns="0" rIns="0" tIns="0" bIns="0" anchor="t">
            <a:spAutoFit/>
          </a:bodyPr>
          <a:lstStyle/>
          <a:p>
            <a:pPr algn="l">
              <a:spcBef>
                <a:spcPts val="0"/>
              </a:spcBef>
              <a:spcAft>
                <a:spcPts val="0"/>
              </a:spcAft>
            </a:pPr>
            <a:r>
              <a:rPr sz="1200" b="0">
                <a:solidFill>
                  <a:srgbClr val="009900"/>
                </a:solidFill>
                <a:latin typeface="Arial"/>
              </a:rPr>
              <a:t>1 mark for each correct label. If more than one word from the box is written on one line, do not give that mark. </a:t>
            </a:r>
            <a:r>
              <a:rPr sz="1200" b="1">
                <a:solidFill>
                  <a:srgbClr val="009900"/>
                </a:solidFill>
                <a:latin typeface="Arial"/>
              </a:rPr>
              <a:t>allow</a:t>
            </a:r>
            <a:r>
              <a:rPr sz="1200" b="0">
                <a:solidFill>
                  <a:srgbClr val="009900"/>
                </a:solidFill>
                <a:latin typeface="Arial"/>
              </a:rPr>
              <a:t> “vacuole” for line 3.</a:t>
            </a:r>
          </a:p>
          <a:p>
            <a:pPr algn="l">
              <a:spcBef>
                <a:spcPts val="900"/>
              </a:spcBef>
              <a:spcAft>
                <a:spcPts val="0"/>
              </a:spcAft>
            </a:pPr>
            <a:r>
              <a:rPr sz="1250" b="1">
                <a:solidFill>
                  <a:srgbClr val="000000"/>
                </a:solidFill>
                <a:latin typeface="Arial"/>
              </a:rPr>
              <a:t>01.2  </a:t>
            </a:r>
            <a:r>
              <a:rPr sz="1250" b="0">
                <a:solidFill>
                  <a:srgbClr val="000000"/>
                </a:solidFill>
                <a:latin typeface="Arial"/>
              </a:rPr>
              <a:t>What has happened to the cell in Figure 1?  </a:t>
            </a:r>
            <a:r>
              <a:rPr sz="1250" b="0">
                <a:solidFill>
                  <a:srgbClr val="5A5A5A"/>
                </a:solidFill>
                <a:latin typeface="Arial"/>
              </a:rPr>
              <a:t>[1]</a:t>
            </a:r>
          </a:p>
          <a:p>
            <a:pPr algn="l">
              <a:spcBef>
                <a:spcPts val="200"/>
              </a:spcBef>
              <a:spcAft>
                <a:spcPts val="0"/>
              </a:spcAft>
            </a:pPr>
            <a:r>
              <a:rPr sz="1200" b="1">
                <a:solidFill>
                  <a:srgbClr val="009900"/>
                </a:solidFill>
                <a:latin typeface="Arial"/>
              </a:rPr>
              <a:t>It has lost water by osmosis. (1)</a:t>
            </a:r>
          </a:p>
          <a:p>
            <a:pPr algn="l">
              <a:spcBef>
                <a:spcPts val="200"/>
              </a:spcBef>
              <a:spcAft>
                <a:spcPts val="0"/>
              </a:spcAft>
            </a:pPr>
            <a:r>
              <a:rPr sz="1200" b="0">
                <a:solidFill>
                  <a:srgbClr val="009900"/>
                </a:solidFill>
                <a:latin typeface="Arial"/>
              </a:rPr>
              <a:t>If more than one box is ticked, 0 marks.</a:t>
            </a:r>
          </a:p>
        </p:txBody>
      </p:sp>
      <p:sp>
        <p:nvSpPr>
          <p:cNvPr id="12" name="Rectangle 11"/>
          <p:cNvSpPr/>
          <p:nvPr/>
        </p:nvSpPr>
        <p:spPr>
          <a:xfrm>
            <a:off x="548640" y="4023360"/>
            <a:ext cx="7223760" cy="429768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58368" y="4096512"/>
            <a:ext cx="7004304"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02 The potato results</a:t>
            </a:r>
          </a:p>
        </p:txBody>
      </p:sp>
      <p:sp>
        <p:nvSpPr>
          <p:cNvPr id="14" name="TextBox 13"/>
          <p:cNvSpPr txBox="1"/>
          <p:nvPr/>
        </p:nvSpPr>
        <p:spPr>
          <a:xfrm>
            <a:off x="6675120" y="411480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15" name="TextBox 14"/>
          <p:cNvSpPr txBox="1"/>
          <p:nvPr/>
        </p:nvSpPr>
        <p:spPr>
          <a:xfrm>
            <a:off x="685800" y="4453128"/>
            <a:ext cx="6949440" cy="3794760"/>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02.1  </a:t>
            </a:r>
            <a:r>
              <a:rPr sz="1250" b="0">
                <a:solidFill>
                  <a:srgbClr val="000000"/>
                </a:solidFill>
                <a:latin typeface="Arial"/>
              </a:rPr>
              <a:t>Calculate value X.  </a:t>
            </a:r>
            <a:r>
              <a:rPr sz="1250" b="0">
                <a:solidFill>
                  <a:srgbClr val="5A5A5A"/>
                </a:solidFill>
                <a:latin typeface="Arial"/>
              </a:rPr>
              <a:t>[2]</a:t>
            </a:r>
          </a:p>
          <a:p>
            <a:pPr algn="l">
              <a:spcBef>
                <a:spcPts val="200"/>
              </a:spcBef>
              <a:spcAft>
                <a:spcPts val="0"/>
              </a:spcAft>
            </a:pPr>
            <a:r>
              <a:rPr sz="1200" b="1">
                <a:solidFill>
                  <a:srgbClr val="009900"/>
                </a:solidFill>
                <a:latin typeface="Arial"/>
              </a:rPr>
              <a:t>(1.56 − 1.50) ÷ 1.50 × 100 (1) = (+)4(.0) (%) (1)</a:t>
            </a:r>
          </a:p>
          <a:p>
            <a:pPr algn="l">
              <a:spcBef>
                <a:spcPts val="200"/>
              </a:spcBef>
              <a:spcAft>
                <a:spcPts val="0"/>
              </a:spcAft>
            </a:pPr>
            <a:r>
              <a:rPr sz="1200" b="1">
                <a:solidFill>
                  <a:srgbClr val="009900"/>
                </a:solidFill>
                <a:latin typeface="Arial"/>
              </a:rPr>
              <a:t>allow</a:t>
            </a:r>
            <a:r>
              <a:rPr sz="1200" b="0">
                <a:solidFill>
                  <a:srgbClr val="009900"/>
                </a:solidFill>
                <a:latin typeface="Arial"/>
              </a:rPr>
              <a:t> 4 or +4. Correct answer with no working = 2 marks. </a:t>
            </a:r>
            <a:r>
              <a:rPr sz="1200" b="1">
                <a:solidFill>
                  <a:srgbClr val="009900"/>
                </a:solidFill>
                <a:latin typeface="Arial"/>
              </a:rPr>
              <a:t>do not accept</a:t>
            </a:r>
            <a:r>
              <a:rPr sz="1200" b="0">
                <a:solidFill>
                  <a:srgbClr val="009900"/>
                </a:solidFill>
                <a:latin typeface="Arial"/>
              </a:rPr>
              <a:t> −4 for the answer mark.</a:t>
            </a:r>
          </a:p>
          <a:p>
            <a:pPr algn="l">
              <a:spcBef>
                <a:spcPts val="900"/>
              </a:spcBef>
              <a:spcAft>
                <a:spcPts val="0"/>
              </a:spcAft>
            </a:pPr>
            <a:r>
              <a:rPr sz="1250" b="1">
                <a:solidFill>
                  <a:srgbClr val="000000"/>
                </a:solidFill>
                <a:latin typeface="Arial"/>
              </a:rPr>
              <a:t>02.2  </a:t>
            </a:r>
            <a:r>
              <a:rPr sz="1250" b="0">
                <a:solidFill>
                  <a:srgbClr val="000000"/>
                </a:solidFill>
                <a:latin typeface="Arial"/>
              </a:rPr>
              <a:t>Why calculate the percentage change in mass?  </a:t>
            </a:r>
            <a:r>
              <a:rPr sz="1250" b="0">
                <a:solidFill>
                  <a:srgbClr val="5A5A5A"/>
                </a:solidFill>
                <a:latin typeface="Arial"/>
              </a:rPr>
              <a:t>[1]</a:t>
            </a:r>
          </a:p>
          <a:p>
            <a:pPr algn="l">
              <a:spcBef>
                <a:spcPts val="200"/>
              </a:spcBef>
              <a:spcAft>
                <a:spcPts val="0"/>
              </a:spcAft>
            </a:pPr>
            <a:r>
              <a:rPr sz="1200" b="1">
                <a:solidFill>
                  <a:srgbClr val="009900"/>
                </a:solidFill>
                <a:latin typeface="Arial"/>
              </a:rPr>
              <a:t>the cylinders had different starting masses / so the results can be compared fairly (1)</a:t>
            </a:r>
          </a:p>
          <a:p>
            <a:pPr algn="l">
              <a:spcBef>
                <a:spcPts val="200"/>
              </a:spcBef>
              <a:spcAft>
                <a:spcPts val="0"/>
              </a:spcAft>
            </a:pPr>
            <a:r>
              <a:rPr sz="1200" b="1">
                <a:solidFill>
                  <a:srgbClr val="009900"/>
                </a:solidFill>
                <a:latin typeface="Arial"/>
              </a:rPr>
              <a:t>do not accept</a:t>
            </a:r>
            <a:r>
              <a:rPr sz="1200" b="0">
                <a:solidFill>
                  <a:srgbClr val="009900"/>
                </a:solidFill>
                <a:latin typeface="Arial"/>
              </a:rPr>
              <a:t> “to make it accurate”. </a:t>
            </a:r>
            <a:r>
              <a:rPr sz="1200" b="1">
                <a:solidFill>
                  <a:srgbClr val="009900"/>
                </a:solidFill>
                <a:latin typeface="Arial"/>
              </a:rPr>
              <a:t>ignore</a:t>
            </a:r>
            <a:r>
              <a:rPr sz="1200" b="0">
                <a:solidFill>
                  <a:srgbClr val="009900"/>
                </a:solidFill>
                <a:latin typeface="Arial"/>
              </a:rPr>
              <a:t> “to make it fair” on its own.</a:t>
            </a:r>
          </a:p>
          <a:p>
            <a:pPr algn="l">
              <a:spcBef>
                <a:spcPts val="900"/>
              </a:spcBef>
              <a:spcAft>
                <a:spcPts val="0"/>
              </a:spcAft>
            </a:pPr>
            <a:r>
              <a:rPr sz="1250" b="1">
                <a:solidFill>
                  <a:srgbClr val="000000"/>
                </a:solidFill>
                <a:latin typeface="Arial"/>
              </a:rPr>
              <a:t>02.3  </a:t>
            </a:r>
            <a:r>
              <a:rPr sz="1250" b="0">
                <a:solidFill>
                  <a:srgbClr val="000000"/>
                </a:solidFill>
                <a:latin typeface="Arial"/>
              </a:rPr>
              <a:t>Give one variable the student should control.  </a:t>
            </a:r>
            <a:r>
              <a:rPr sz="1250" b="0">
                <a:solidFill>
                  <a:srgbClr val="5A5A5A"/>
                </a:solidFill>
                <a:latin typeface="Arial"/>
              </a:rPr>
              <a:t>[1]</a:t>
            </a:r>
          </a:p>
          <a:p>
            <a:pPr algn="l">
              <a:spcBef>
                <a:spcPts val="200"/>
              </a:spcBef>
              <a:spcAft>
                <a:spcPts val="0"/>
              </a:spcAft>
            </a:pPr>
            <a:r>
              <a:rPr sz="1200" b="1">
                <a:solidFill>
                  <a:srgbClr val="009900"/>
                </a:solidFill>
                <a:latin typeface="Arial"/>
              </a:rPr>
              <a:t>any </a:t>
            </a:r>
            <a:r>
              <a:rPr sz="1200" b="1">
                <a:solidFill>
                  <a:srgbClr val="009900"/>
                </a:solidFill>
                <a:latin typeface="Arial"/>
              </a:rPr>
              <a:t>one</a:t>
            </a:r>
            <a:r>
              <a:rPr sz="1200" b="1">
                <a:solidFill>
                  <a:srgbClr val="009900"/>
                </a:solidFill>
                <a:latin typeface="Arial"/>
              </a:rPr>
              <a:t> from: volume of (sugar) solution / size (length, diameter, surface area) of the cylinders / time in the solution / temperature / type of potato / how the cylinders are blotted (1)</a:t>
            </a:r>
          </a:p>
          <a:p>
            <a:pPr algn="l">
              <a:spcBef>
                <a:spcPts val="200"/>
              </a:spcBef>
              <a:spcAft>
                <a:spcPts val="0"/>
              </a:spcAft>
            </a:pPr>
            <a:r>
              <a:rPr sz="1200" b="1">
                <a:solidFill>
                  <a:srgbClr val="009900"/>
                </a:solidFill>
                <a:latin typeface="Arial"/>
              </a:rPr>
              <a:t>do not accept</a:t>
            </a:r>
            <a:r>
              <a:rPr sz="1200" b="0">
                <a:solidFill>
                  <a:srgbClr val="009900"/>
                </a:solidFill>
                <a:latin typeface="Arial"/>
              </a:rPr>
              <a:t> “the concentration” (it is the independent variable). </a:t>
            </a:r>
            <a:r>
              <a:rPr sz="1200" b="1">
                <a:solidFill>
                  <a:srgbClr val="009900"/>
                </a:solidFill>
                <a:latin typeface="Arial"/>
              </a:rPr>
              <a:t>ignore</a:t>
            </a:r>
            <a:r>
              <a:rPr sz="1200" b="0">
                <a:solidFill>
                  <a:srgbClr val="009900"/>
                </a:solidFill>
                <a:latin typeface="Arial"/>
              </a:rPr>
              <a:t> “the amount” with no detail.</a:t>
            </a:r>
          </a:p>
          <a:p>
            <a:pPr algn="l">
              <a:spcBef>
                <a:spcPts val="900"/>
              </a:spcBef>
              <a:spcAft>
                <a:spcPts val="0"/>
              </a:spcAft>
            </a:pPr>
            <a:r>
              <a:rPr sz="1250" b="1">
                <a:solidFill>
                  <a:srgbClr val="000000"/>
                </a:solidFill>
                <a:latin typeface="Arial"/>
              </a:rPr>
              <a:t>02.4  </a:t>
            </a:r>
            <a:r>
              <a:rPr sz="1250" b="0">
                <a:solidFill>
                  <a:srgbClr val="000000"/>
                </a:solidFill>
                <a:latin typeface="Arial"/>
              </a:rPr>
              <a:t>Estimate the concentration with no net movement of water.  </a:t>
            </a:r>
            <a:r>
              <a:rPr sz="1250" b="0">
                <a:solidFill>
                  <a:srgbClr val="5A5A5A"/>
                </a:solidFill>
                <a:latin typeface="Arial"/>
              </a:rPr>
              <a:t>[1]</a:t>
            </a:r>
          </a:p>
          <a:p>
            <a:pPr algn="l">
              <a:spcBef>
                <a:spcPts val="200"/>
              </a:spcBef>
              <a:spcAft>
                <a:spcPts val="0"/>
              </a:spcAft>
            </a:pPr>
            <a:r>
              <a:rPr sz="1200" b="1">
                <a:solidFill>
                  <a:srgbClr val="009900"/>
                </a:solidFill>
                <a:latin typeface="Arial"/>
              </a:rPr>
              <a:t>0.3 (mol/dm³) (1)</a:t>
            </a:r>
          </a:p>
          <a:p>
            <a:pPr algn="l">
              <a:spcBef>
                <a:spcPts val="200"/>
              </a:spcBef>
              <a:spcAft>
                <a:spcPts val="0"/>
              </a:spcAft>
            </a:pPr>
            <a:r>
              <a:rPr sz="1200" b="1">
                <a:solidFill>
                  <a:srgbClr val="009900"/>
                </a:solidFill>
                <a:latin typeface="Arial"/>
              </a:rPr>
              <a:t>allow</a:t>
            </a:r>
            <a:r>
              <a:rPr sz="1200" b="0">
                <a:solidFill>
                  <a:srgbClr val="009900"/>
                </a:solidFill>
                <a:latin typeface="Arial"/>
              </a:rPr>
              <a:t> any value from 0.25 to 0.35.</a:t>
            </a:r>
          </a:p>
          <a:p>
            <a:pPr algn="l">
              <a:spcBef>
                <a:spcPts val="900"/>
              </a:spcBef>
              <a:spcAft>
                <a:spcPts val="0"/>
              </a:spcAft>
            </a:pPr>
            <a:r>
              <a:rPr sz="1250" b="1">
                <a:solidFill>
                  <a:srgbClr val="000000"/>
                </a:solidFill>
                <a:latin typeface="Arial"/>
              </a:rPr>
              <a:t>02.5  </a:t>
            </a:r>
            <a:r>
              <a:rPr sz="1250" b="0">
                <a:solidFill>
                  <a:srgbClr val="000000"/>
                </a:solidFill>
                <a:latin typeface="Arial"/>
              </a:rPr>
              <a:t>Give one reason why each cylinder was blotted.  </a:t>
            </a:r>
            <a:r>
              <a:rPr sz="1250" b="0">
                <a:solidFill>
                  <a:srgbClr val="5A5A5A"/>
                </a:solidFill>
                <a:latin typeface="Arial"/>
              </a:rPr>
              <a:t>[1]</a:t>
            </a:r>
          </a:p>
          <a:p>
            <a:pPr algn="l">
              <a:spcBef>
                <a:spcPts val="200"/>
              </a:spcBef>
              <a:spcAft>
                <a:spcPts val="0"/>
              </a:spcAft>
            </a:pPr>
            <a:r>
              <a:rPr sz="1200" b="1">
                <a:solidFill>
                  <a:srgbClr val="009900"/>
                </a:solidFill>
                <a:latin typeface="Arial"/>
              </a:rPr>
              <a:t>to remove (sugar) solution / water from the surface, so only the mass of the potato is measured / so the mass is not too high (1)</a:t>
            </a:r>
          </a:p>
          <a:p>
            <a:pPr algn="l">
              <a:spcBef>
                <a:spcPts val="200"/>
              </a:spcBef>
              <a:spcAft>
                <a:spcPts val="0"/>
              </a:spcAft>
            </a:pPr>
            <a:r>
              <a:rPr sz="1200" b="1">
                <a:solidFill>
                  <a:srgbClr val="009900"/>
                </a:solidFill>
                <a:latin typeface="Arial"/>
              </a:rPr>
              <a:t>allow</a:t>
            </a:r>
            <a:r>
              <a:rPr sz="1200" b="0">
                <a:solidFill>
                  <a:srgbClr val="009900"/>
                </a:solidFill>
                <a:latin typeface="Arial"/>
              </a:rPr>
              <a:t> “to remove excess water”. </a:t>
            </a:r>
            <a:r>
              <a:rPr sz="1200" b="1">
                <a:solidFill>
                  <a:srgbClr val="009900"/>
                </a:solidFill>
                <a:latin typeface="Arial"/>
              </a:rPr>
              <a:t>ignore</a:t>
            </a:r>
            <a:r>
              <a:rPr sz="1200" b="0">
                <a:solidFill>
                  <a:srgbClr val="009900"/>
                </a:solidFill>
                <a:latin typeface="Arial"/>
              </a:rPr>
              <a:t> “to dry it” on its own.</a:t>
            </a:r>
          </a:p>
        </p:txBody>
      </p:sp>
      <p:sp>
        <p:nvSpPr>
          <p:cNvPr id="16" name="Rectangle 15"/>
          <p:cNvSpPr/>
          <p:nvPr/>
        </p:nvSpPr>
        <p:spPr>
          <a:xfrm>
            <a:off x="8019288" y="1143000"/>
            <a:ext cx="6675120" cy="274320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129015" y="1216152"/>
            <a:ext cx="6455664"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03 Root hair cells</a:t>
            </a:r>
          </a:p>
        </p:txBody>
      </p:sp>
      <p:sp>
        <p:nvSpPr>
          <p:cNvPr id="18" name="TextBox 17"/>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[2]</a:t>
            </a:r>
          </a:p>
        </p:txBody>
      </p:sp>
      <p:sp>
        <p:nvSpPr>
          <p:cNvPr id="19" name="TextBox 18"/>
          <p:cNvSpPr txBox="1"/>
          <p:nvPr/>
        </p:nvSpPr>
        <p:spPr>
          <a:xfrm>
            <a:off x="8156448" y="1572768"/>
            <a:ext cx="6400800" cy="2240280"/>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03  </a:t>
            </a:r>
            <a:r>
              <a:rPr sz="1250" b="0">
                <a:solidFill>
                  <a:srgbClr val="000000"/>
                </a:solidFill>
                <a:latin typeface="Arial"/>
              </a:rPr>
              <a:t>Root hair cells take in water from the soil. Explain how.  </a:t>
            </a:r>
            <a:r>
              <a:rPr sz="1250" b="0">
                <a:solidFill>
                  <a:srgbClr val="5A5A5A"/>
                </a:solidFill>
                <a:latin typeface="Arial"/>
              </a:rPr>
              <a:t>[2]</a:t>
            </a:r>
          </a:p>
          <a:p>
            <a:pPr algn="l">
              <a:spcBef>
                <a:spcPts val="200"/>
              </a:spcBef>
              <a:spcAft>
                <a:spcPts val="0"/>
              </a:spcAft>
            </a:pPr>
            <a:r>
              <a:rPr sz="1200" b="1">
                <a:solidFill>
                  <a:srgbClr val="009900"/>
                </a:solidFill>
                <a:latin typeface="Arial"/>
              </a:rPr>
              <a:t>the water in the soil is more dilute than the inside of the root hair cell / the cell has a lower concentration of water (1)</a:t>
            </a:r>
          </a:p>
          <a:p>
            <a:pPr algn="l">
              <a:spcBef>
                <a:spcPts val="200"/>
              </a:spcBef>
              <a:spcAft>
                <a:spcPts val="0"/>
              </a:spcAft>
            </a:pPr>
            <a:r>
              <a:rPr sz="1200" b="1">
                <a:solidFill>
                  <a:srgbClr val="009900"/>
                </a:solidFill>
                <a:latin typeface="Arial"/>
              </a:rPr>
              <a:t>water moves into the cell by osmosis (across the partially permeable cell membrane) (1)</a:t>
            </a:r>
          </a:p>
          <a:p>
            <a:pPr algn="l">
              <a:spcBef>
                <a:spcPts val="200"/>
              </a:spcBef>
              <a:spcAft>
                <a:spcPts val="0"/>
              </a:spcAft>
            </a:pPr>
            <a:r>
              <a:rPr sz="1200" b="1">
                <a:solidFill>
                  <a:srgbClr val="009900"/>
                </a:solidFill>
                <a:latin typeface="Arial"/>
              </a:rPr>
              <a:t>do not accept</a:t>
            </a:r>
            <a:r>
              <a:rPr sz="1200" b="0">
                <a:solidFill>
                  <a:srgbClr val="009900"/>
                </a:solidFill>
                <a:latin typeface="Arial"/>
              </a:rPr>
              <a:t> “from a high concentration to a low concentration” without “of water” for the first mark. </a:t>
            </a:r>
            <a:r>
              <a:rPr sz="1200" b="1">
                <a:solidFill>
                  <a:srgbClr val="009900"/>
                </a:solidFill>
                <a:latin typeface="Arial"/>
              </a:rPr>
              <a:t>do not accept</a:t>
            </a:r>
            <a:r>
              <a:rPr sz="1200" b="0">
                <a:solidFill>
                  <a:srgbClr val="009900"/>
                </a:solidFill>
                <a:latin typeface="Arial"/>
              </a:rPr>
              <a:t> “by active transport” for the second mark.</a:t>
            </a:r>
          </a:p>
          <a:p>
            <a:pPr algn="l">
              <a:spcBef>
                <a:spcPts val="200"/>
              </a:spcBef>
              <a:spcAft>
                <a:spcPts val="0"/>
              </a:spcAft>
            </a:pPr>
            <a:r>
              <a:rPr sz="1200" b="1">
                <a:solidFill>
                  <a:srgbClr val="000000"/>
                </a:solidFill>
                <a:latin typeface="Arial"/>
              </a:rPr>
              <a:t>Model answer: </a:t>
            </a:r>
            <a:r>
              <a:rPr sz="1200" b="1">
                <a:solidFill>
                  <a:srgbClr val="009900"/>
                </a:solidFill>
                <a:latin typeface="Arial"/>
              </a:rPr>
              <a:t>The water in the soil is more dilute than the inside of the root hair cell, so water moves into the cell by osmosis.</a:t>
            </a:r>
          </a:p>
        </p:txBody>
      </p:sp>
      <p:sp>
        <p:nvSpPr>
          <p:cNvPr id="20" name="Rectangle 19"/>
          <p:cNvSpPr/>
          <p:nvPr/>
        </p:nvSpPr>
        <p:spPr>
          <a:xfrm>
            <a:off x="8019288" y="4023360"/>
            <a:ext cx="6675120" cy="429768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129015" y="4096512"/>
            <a:ext cx="6455664"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04 Two sugar solutions</a:t>
            </a:r>
          </a:p>
        </p:txBody>
      </p:sp>
      <p:sp>
        <p:nvSpPr>
          <p:cNvPr id="22" name="TextBox 21"/>
          <p:cNvSpPr txBox="1"/>
          <p:nvPr/>
        </p:nvSpPr>
        <p:spPr>
          <a:xfrm>
            <a:off x="13597128" y="411480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[2]</a:t>
            </a:r>
          </a:p>
        </p:txBody>
      </p:sp>
      <p:pic>
        <p:nvPicPr>
          <p:cNvPr id="23" name="Picture 22" descr="04 Two sugar solutions."/>
          <p:cNvPicPr>
            <a:picLocks noChangeAspect="1"/>
          </p:cNvPicPr>
          <p:nvPr/>
        </p:nvPicPr>
        <p:blipFill>
          <a:blip r:embed="rId3"/>
          <a:stretch>
            <a:fillRect/>
          </a:stretch>
        </p:blipFill>
        <p:spPr>
          <a:xfrm>
            <a:off x="12179808" y="4498848"/>
            <a:ext cx="2377440" cy="1447597"/>
          </a:xfrm>
          <a:prstGeom prst="rect">
            <a:avLst/>
          </a:prstGeom>
        </p:spPr>
      </p:pic>
      <p:sp>
        <p:nvSpPr>
          <p:cNvPr id="24" name="TextBox 23"/>
          <p:cNvSpPr txBox="1"/>
          <p:nvPr/>
        </p:nvSpPr>
        <p:spPr>
          <a:xfrm>
            <a:off x="8156448" y="4453128"/>
            <a:ext cx="3886200" cy="620903"/>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04  </a:t>
            </a:r>
            <a:r>
              <a:rPr sz="1250" b="0">
                <a:solidFill>
                  <a:srgbClr val="000000"/>
                </a:solidFill>
                <a:latin typeface="Arial"/>
              </a:rPr>
              <a:t>In which direction will there be a net movement of water? Explain your answer.  </a:t>
            </a:r>
            <a:r>
              <a:rPr sz="1250" b="0">
                <a:solidFill>
                  <a:srgbClr val="5A5A5A"/>
                </a:solidFill>
                <a:latin typeface="Arial"/>
              </a:rPr>
              <a:t>[2]</a:t>
            </a:r>
          </a:p>
          <a:p>
            <a:pPr algn="l">
              <a:spcBef>
                <a:spcPts val="200"/>
              </a:spcBef>
              <a:spcAft>
                <a:spcPts val="0"/>
              </a:spcAft>
            </a:pPr>
            <a:r>
              <a:rPr sz="1200" b="1">
                <a:solidFill>
                  <a:srgbClr val="009900"/>
                </a:solidFill>
                <a:latin typeface="Arial"/>
              </a:rPr>
              <a:t>(net movement of water) from A to B (1)</a:t>
            </a:r>
          </a:p>
        </p:txBody>
      </p:sp>
      <p:sp>
        <p:nvSpPr>
          <p:cNvPr id="25" name="TextBox 24"/>
          <p:cNvSpPr txBox="1"/>
          <p:nvPr/>
        </p:nvSpPr>
        <p:spPr>
          <a:xfrm>
            <a:off x="8156448" y="5964732"/>
            <a:ext cx="6400800" cy="1344675"/>
          </a:xfrm>
          <a:prstGeom prst="rect">
            <a:avLst/>
          </a:prstGeom>
          <a:noFill/>
        </p:spPr>
        <p:txBody>
          <a:bodyPr wrap="square" lIns="0" rIns="0" tIns="0" bIns="0" anchor="t">
            <a:spAutoFit/>
          </a:bodyPr>
          <a:lstStyle/>
          <a:p>
            <a:pPr algn="l">
              <a:spcBef>
                <a:spcPts val="0"/>
              </a:spcBef>
              <a:spcAft>
                <a:spcPts val="0"/>
              </a:spcAft>
            </a:pPr>
            <a:r>
              <a:rPr sz="1200" b="1">
                <a:solidFill>
                  <a:srgbClr val="009900"/>
                </a:solidFill>
                <a:latin typeface="Arial"/>
              </a:rPr>
              <a:t>because A is more dilute / has a higher concentration of water / B is more concentrated / has a lower concentration of water (1)</a:t>
            </a:r>
          </a:p>
          <a:p>
            <a:pPr algn="l">
              <a:spcBef>
                <a:spcPts val="200"/>
              </a:spcBef>
              <a:spcAft>
                <a:spcPts val="0"/>
              </a:spcAft>
            </a:pPr>
            <a:r>
              <a:rPr sz="1200" b="0">
                <a:solidFill>
                  <a:srgbClr val="009900"/>
                </a:solidFill>
                <a:latin typeface="Arial"/>
              </a:rPr>
              <a:t>The second mark depends on the first. </a:t>
            </a:r>
            <a:r>
              <a:rPr sz="1200" b="1">
                <a:solidFill>
                  <a:srgbClr val="009900"/>
                </a:solidFill>
                <a:latin typeface="Arial"/>
              </a:rPr>
              <a:t>allow</a:t>
            </a:r>
            <a:r>
              <a:rPr sz="1200" b="0">
                <a:solidFill>
                  <a:srgbClr val="009900"/>
                </a:solidFill>
                <a:latin typeface="Arial"/>
              </a:rPr>
              <a:t> “into B” for the first mark. </a:t>
            </a:r>
            <a:r>
              <a:rPr sz="1200" b="1">
                <a:solidFill>
                  <a:srgbClr val="009900"/>
                </a:solidFill>
                <a:latin typeface="Arial"/>
              </a:rPr>
              <a:t>do not accept</a:t>
            </a:r>
            <a:r>
              <a:rPr sz="1200" b="0">
                <a:solidFill>
                  <a:srgbClr val="009900"/>
                </a:solidFill>
                <a:latin typeface="Arial"/>
              </a:rPr>
              <a:t> “sugar moves from B to A”. </a:t>
            </a:r>
            <a:r>
              <a:rPr sz="1200" b="1">
                <a:solidFill>
                  <a:srgbClr val="009900"/>
                </a:solidFill>
                <a:latin typeface="Arial"/>
              </a:rPr>
              <a:t>do not accept</a:t>
            </a:r>
            <a:r>
              <a:rPr sz="1200" b="0">
                <a:solidFill>
                  <a:srgbClr val="009900"/>
                </a:solidFill>
                <a:latin typeface="Arial"/>
              </a:rPr>
              <a:t> “from high concentration to low concentration” without “of water”.</a:t>
            </a:r>
          </a:p>
          <a:p>
            <a:pPr algn="l">
              <a:spcBef>
                <a:spcPts val="200"/>
              </a:spcBef>
              <a:spcAft>
                <a:spcPts val="0"/>
              </a:spcAft>
            </a:pPr>
            <a:r>
              <a:rPr sz="1200" b="1">
                <a:solidFill>
                  <a:srgbClr val="000000"/>
                </a:solidFill>
                <a:latin typeface="Arial"/>
              </a:rPr>
              <a:t>Model answer: </a:t>
            </a:r>
            <a:r>
              <a:rPr sz="1200" b="1">
                <a:solidFill>
                  <a:srgbClr val="009900"/>
                </a:solidFill>
                <a:latin typeface="Arial"/>
              </a:rPr>
              <a:t>There is a net movement of water from A to B, because A is the more dilute solution (it has the higher concentration of water).</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L9 Exam questions worksheet mark scheme - page 2</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L9 · Osmosis · sciencegcse.co.uk  ·  free GCSE science resources</a:t>
            </a:r>
          </a:p>
        </p:txBody>
      </p:sp>
      <p:sp>
        <p:nvSpPr>
          <p:cNvPr id="6" name="Rectangle 5"/>
          <p:cNvSpPr/>
          <p:nvPr/>
        </p:nvSpPr>
        <p:spPr>
          <a:xfrm>
            <a:off x="548640" y="1143000"/>
            <a:ext cx="14145768" cy="717804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58368" y="1216152"/>
            <a:ext cx="13926312"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05 Extended response</a:t>
            </a:r>
          </a:p>
        </p:txBody>
      </p:sp>
      <p:sp>
        <p:nvSpPr>
          <p:cNvPr id="8" name="TextBox 7"/>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cxnSp>
        <p:nvCxnSpPr>
          <p:cNvPr id="9" name="Connector 8"/>
          <p:cNvCxnSpPr/>
          <p:nvPr/>
        </p:nvCxnSpPr>
        <p:spPr>
          <a:xfrm>
            <a:off x="7621524" y="1600200"/>
            <a:ext cx="0" cy="6583679"/>
          </a:xfrm>
          <a:prstGeom prst="line">
            <a:avLst/>
          </a:prstGeom>
          <a:ln w="12700">
            <a:solidFill>
              <a:srgbClr val="D2D2D2"/>
            </a:solidFil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685800" y="1554480"/>
            <a:ext cx="6752844" cy="6675120"/>
          </a:xfrm>
          <a:prstGeom prst="rect">
            <a:avLst/>
          </a:prstGeom>
          <a:noFill/>
        </p:spPr>
        <p:txBody>
          <a:bodyPr wrap="square" lIns="0" rIns="0" tIns="0" bIns="0" anchor="t">
            <a:spAutoFit/>
          </a:bodyPr>
          <a:lstStyle/>
          <a:p>
            <a:pPr algn="l">
              <a:spcBef>
                <a:spcPts val="0"/>
              </a:spcBef>
              <a:spcAft>
                <a:spcPts val="0"/>
              </a:spcAft>
            </a:pPr>
            <a:r>
              <a:rPr sz="1400" b="1">
                <a:solidFill>
                  <a:srgbClr val="000000"/>
                </a:solidFill>
                <a:latin typeface="Arial"/>
              </a:rPr>
              <a:t>05  </a:t>
            </a:r>
            <a:r>
              <a:rPr sz="1400" b="0">
                <a:solidFill>
                  <a:srgbClr val="000000"/>
                </a:solidFill>
                <a:latin typeface="Arial"/>
              </a:rPr>
              <a:t>A student wants to find the concentration of sugar solution that causes no change in the mass of potato tissue. Describe a method the student could use. You should include how the student would make it a fair test and how they would use the results.  </a:t>
            </a:r>
            <a:r>
              <a:rPr sz="1400" b="0">
                <a:solidFill>
                  <a:srgbClr val="5A5A5A"/>
                </a:solidFill>
                <a:latin typeface="Arial"/>
              </a:rPr>
              <a:t>[6]</a:t>
            </a:r>
          </a:p>
          <a:p>
            <a:pPr algn="l">
              <a:spcBef>
                <a:spcPts val="900"/>
              </a:spcBef>
              <a:spcAft>
                <a:spcPts val="0"/>
              </a:spcAft>
            </a:pPr>
            <a:r>
              <a:rPr sz="1400" b="1">
                <a:solidFill>
                  <a:srgbClr val="000000"/>
                </a:solidFill>
                <a:latin typeface="Arial"/>
              </a:rPr>
              <a:t>Level descriptors</a:t>
            </a:r>
          </a:p>
          <a:p>
            <a:pPr algn="l">
              <a:spcBef>
                <a:spcPts val="200"/>
              </a:spcBef>
              <a:spcAft>
                <a:spcPts val="0"/>
              </a:spcAft>
            </a:pPr>
            <a:r>
              <a:rPr sz="1300" b="1">
                <a:solidFill>
                  <a:srgbClr val="009900"/>
                </a:solidFill>
                <a:latin typeface="Arial"/>
              </a:rPr>
              <a:t>Level 3 (5–6 marks): </a:t>
            </a:r>
            <a:r>
              <a:rPr sz="1300" b="0">
                <a:solidFill>
                  <a:srgbClr val="009900"/>
                </a:solidFill>
                <a:latin typeface="Arial"/>
              </a:rPr>
              <a:t>A detailed and coherent method in a logical order that would give valid results. It includes a range of concentrations, finding the mass before and after, at least two control variables, and how the results are used to find the concentration with no change in mass (a percentage change and a graph crossing 0 %, or the concentration between a gain and a loss).</a:t>
            </a:r>
          </a:p>
          <a:p>
            <a:pPr algn="l">
              <a:spcBef>
                <a:spcPts val="200"/>
              </a:spcBef>
              <a:spcAft>
                <a:spcPts val="0"/>
              </a:spcAft>
            </a:pPr>
            <a:r>
              <a:rPr sz="1300" b="1">
                <a:solidFill>
                  <a:srgbClr val="009900"/>
                </a:solidFill>
                <a:latin typeface="Arial"/>
              </a:rPr>
              <a:t>Level 2 (3–4 marks): </a:t>
            </a:r>
            <a:r>
              <a:rPr sz="1300" b="0">
                <a:solidFill>
                  <a:srgbClr val="009900"/>
                </a:solidFill>
                <a:latin typeface="Arial"/>
              </a:rPr>
              <a:t>A method with the main steps in a mostly sensible order. Some detail is missing, for example the control variables or how the concentration with no change is found. At least one control variable is given.</a:t>
            </a:r>
          </a:p>
          <a:p>
            <a:pPr algn="l">
              <a:spcBef>
                <a:spcPts val="200"/>
              </a:spcBef>
              <a:spcAft>
                <a:spcPts val="0"/>
              </a:spcAft>
            </a:pPr>
            <a:r>
              <a:rPr sz="1300" b="1">
                <a:solidFill>
                  <a:srgbClr val="009900"/>
                </a:solidFill>
                <a:latin typeface="Arial"/>
              </a:rPr>
              <a:t>Level 1 (1–2 marks): </a:t>
            </a:r>
            <a:r>
              <a:rPr sz="1300" b="0">
                <a:solidFill>
                  <a:srgbClr val="009900"/>
                </a:solidFill>
                <a:latin typeface="Arial"/>
              </a:rPr>
              <a:t>Simple statements about the method, for example “put potato in sugar solution” or “weigh it”. The order may be unclear, with little about making it fair.</a:t>
            </a:r>
          </a:p>
          <a:p>
            <a:pPr algn="l">
              <a:spcBef>
                <a:spcPts val="200"/>
              </a:spcBef>
              <a:spcAft>
                <a:spcPts val="0"/>
              </a:spcAft>
            </a:pPr>
            <a:r>
              <a:rPr sz="1300" b="1">
                <a:solidFill>
                  <a:srgbClr val="009900"/>
                </a:solidFill>
                <a:latin typeface="Arial"/>
              </a:rPr>
              <a:t>0 marks: </a:t>
            </a:r>
            <a:r>
              <a:rPr sz="1300" b="0">
                <a:solidFill>
                  <a:srgbClr val="009900"/>
                </a:solidFill>
                <a:latin typeface="Arial"/>
              </a:rPr>
              <a:t>No relevant content.</a:t>
            </a:r>
          </a:p>
          <a:p>
            <a:pPr algn="l">
              <a:spcBef>
                <a:spcPts val="200"/>
              </a:spcBef>
              <a:spcAft>
                <a:spcPts val="0"/>
              </a:spcAft>
            </a:pPr>
            <a:r>
              <a:rPr sz="1300" b="1">
                <a:solidFill>
                  <a:srgbClr val="009900"/>
                </a:solidFill>
                <a:latin typeface="Arial"/>
              </a:rPr>
              <a:t>Note: </a:t>
            </a:r>
            <a:r>
              <a:rPr sz="1300" b="0">
                <a:solidFill>
                  <a:srgbClr val="009900"/>
                </a:solidFill>
                <a:latin typeface="Arial"/>
              </a:rPr>
              <a:t>An answer that never finds the mass both before and after cannot reach Level 2.</a:t>
            </a:r>
          </a:p>
        </p:txBody>
      </p:sp>
      <p:sp>
        <p:nvSpPr>
          <p:cNvPr id="11" name="TextBox 10"/>
          <p:cNvSpPr txBox="1"/>
          <p:nvPr/>
        </p:nvSpPr>
        <p:spPr>
          <a:xfrm>
            <a:off x="7804404" y="1554480"/>
            <a:ext cx="6752844" cy="6675120"/>
          </a:xfrm>
          <a:prstGeom prst="rect">
            <a:avLst/>
          </a:prstGeom>
          <a:noFill/>
        </p:spPr>
        <p:txBody>
          <a:bodyPr wrap="square" lIns="0" rIns="0" tIns="0" bIns="0" anchor="t">
            <a:spAutoFit/>
          </a:bodyPr>
          <a:lstStyle/>
          <a:p>
            <a:pPr algn="l">
              <a:spcBef>
                <a:spcPts val="0"/>
              </a:spcBef>
              <a:spcAft>
                <a:spcPts val="0"/>
              </a:spcAft>
            </a:pPr>
            <a:r>
              <a:rPr sz="1400" b="1">
                <a:solidFill>
                  <a:srgbClr val="000000"/>
                </a:solidFill>
                <a:latin typeface="Arial"/>
              </a:rPr>
              <a:t>Indicative content</a:t>
            </a:r>
          </a:p>
          <a:p>
            <a:pPr algn="l" marL="182880" indent="-182880">
              <a:spcBef>
                <a:spcPts val="200"/>
              </a:spcBef>
              <a:spcAft>
                <a:spcPts val="0"/>
              </a:spcAft>
              <a:buClr>
                <a:srgbClr val="009900"/>
              </a:buClr>
              <a:buSzPct val="100000"/>
              <a:buFont typeface="Arial"/>
              <a:buChar char="•"/>
            </a:pPr>
            <a:r>
              <a:rPr sz="1300" b="0">
                <a:solidFill>
                  <a:srgbClr val="009900"/>
                </a:solidFill>
                <a:latin typeface="Arial"/>
              </a:rPr>
              <a:t>cut potato cylinders with a cork borer, all the same diameter</a:t>
            </a:r>
          </a:p>
          <a:p>
            <a:pPr algn="l" marL="182880" indent="-182880">
              <a:spcBef>
                <a:spcPts val="200"/>
              </a:spcBef>
              <a:spcAft>
                <a:spcPts val="0"/>
              </a:spcAft>
              <a:buClr>
                <a:srgbClr val="009900"/>
              </a:buClr>
              <a:buSzPct val="100000"/>
              <a:buFont typeface="Arial"/>
              <a:buChar char="•"/>
            </a:pPr>
            <a:r>
              <a:rPr sz="1300" b="0">
                <a:solidFill>
                  <a:srgbClr val="009900"/>
                </a:solidFill>
                <a:latin typeface="Arial"/>
              </a:rPr>
              <a:t>trim them to the same length with a scalpel (on a tile); remove the skin</a:t>
            </a:r>
          </a:p>
          <a:p>
            <a:pPr algn="l" marL="182880" indent="-182880">
              <a:spcBef>
                <a:spcPts val="200"/>
              </a:spcBef>
              <a:spcAft>
                <a:spcPts val="0"/>
              </a:spcAft>
              <a:buClr>
                <a:srgbClr val="009900"/>
              </a:buClr>
              <a:buSzPct val="100000"/>
              <a:buFont typeface="Arial"/>
              <a:buChar char="•"/>
            </a:pPr>
            <a:r>
              <a:rPr sz="1300" b="0">
                <a:solidFill>
                  <a:srgbClr val="009900"/>
                </a:solidFill>
                <a:latin typeface="Arial"/>
              </a:rPr>
              <a:t>make up a range of sugar solutions, for example 0.0, 0.2, 0.4, 0.6, 0.8 and 1.0 mol/dm³</a:t>
            </a:r>
          </a:p>
          <a:p>
            <a:pPr algn="l" marL="182880" indent="-182880">
              <a:spcBef>
                <a:spcPts val="200"/>
              </a:spcBef>
              <a:spcAft>
                <a:spcPts val="0"/>
              </a:spcAft>
              <a:buClr>
                <a:srgbClr val="009900"/>
              </a:buClr>
              <a:buSzPct val="100000"/>
              <a:buFont typeface="Arial"/>
              <a:buChar char="•"/>
            </a:pPr>
            <a:r>
              <a:rPr sz="1300" b="0">
                <a:solidFill>
                  <a:srgbClr val="009900"/>
                </a:solidFill>
                <a:latin typeface="Arial"/>
              </a:rPr>
              <a:t>put the same volume of each solution (for example 10 cm³) into labelled boiling tubes</a:t>
            </a:r>
          </a:p>
          <a:p>
            <a:pPr algn="l" marL="182880" indent="-182880">
              <a:spcBef>
                <a:spcPts val="200"/>
              </a:spcBef>
              <a:spcAft>
                <a:spcPts val="0"/>
              </a:spcAft>
              <a:buClr>
                <a:srgbClr val="009900"/>
              </a:buClr>
              <a:buSzPct val="100000"/>
              <a:buFont typeface="Arial"/>
              <a:buChar char="•"/>
            </a:pPr>
            <a:r>
              <a:rPr sz="1300" b="0">
                <a:solidFill>
                  <a:srgbClr val="009900"/>
                </a:solidFill>
                <a:latin typeface="Arial"/>
              </a:rPr>
              <a:t>blot each cylinder and find its starting mass on a balance</a:t>
            </a:r>
          </a:p>
          <a:p>
            <a:pPr algn="l" marL="182880" indent="-182880">
              <a:spcBef>
                <a:spcPts val="200"/>
              </a:spcBef>
              <a:spcAft>
                <a:spcPts val="0"/>
              </a:spcAft>
              <a:buClr>
                <a:srgbClr val="009900"/>
              </a:buClr>
              <a:buSzPct val="100000"/>
              <a:buFont typeface="Arial"/>
              <a:buChar char="•"/>
            </a:pPr>
            <a:r>
              <a:rPr sz="1300" b="0">
                <a:solidFill>
                  <a:srgbClr val="009900"/>
                </a:solidFill>
                <a:latin typeface="Arial"/>
              </a:rPr>
              <a:t>put one cylinder in each tube and leave them for the same time (for example overnight) at the same temperature</a:t>
            </a:r>
          </a:p>
          <a:p>
            <a:pPr algn="l" marL="182880" indent="-182880">
              <a:spcBef>
                <a:spcPts val="200"/>
              </a:spcBef>
              <a:spcAft>
                <a:spcPts val="0"/>
              </a:spcAft>
              <a:buClr>
                <a:srgbClr val="009900"/>
              </a:buClr>
              <a:buSzPct val="100000"/>
              <a:buFont typeface="Arial"/>
              <a:buChar char="•"/>
            </a:pPr>
            <a:r>
              <a:rPr sz="1300" b="0">
                <a:solidFill>
                  <a:srgbClr val="009900"/>
                </a:solidFill>
                <a:latin typeface="Arial"/>
              </a:rPr>
              <a:t>remove, blot in the same way and find the final mass</a:t>
            </a:r>
          </a:p>
          <a:p>
            <a:pPr algn="l" marL="182880" indent="-182880">
              <a:spcBef>
                <a:spcPts val="200"/>
              </a:spcBef>
              <a:spcAft>
                <a:spcPts val="0"/>
              </a:spcAft>
              <a:buClr>
                <a:srgbClr val="009900"/>
              </a:buClr>
              <a:buSzPct val="100000"/>
              <a:buFont typeface="Arial"/>
              <a:buChar char="•"/>
            </a:pPr>
            <a:r>
              <a:rPr sz="1300" b="0">
                <a:solidFill>
                  <a:srgbClr val="009900"/>
                </a:solidFill>
                <a:latin typeface="Arial"/>
              </a:rPr>
              <a:t>calculate the percentage change in mass</a:t>
            </a:r>
          </a:p>
          <a:p>
            <a:pPr algn="l" marL="182880" indent="-182880">
              <a:spcBef>
                <a:spcPts val="200"/>
              </a:spcBef>
              <a:spcAft>
                <a:spcPts val="0"/>
              </a:spcAft>
              <a:buClr>
                <a:srgbClr val="009900"/>
              </a:buClr>
              <a:buSzPct val="100000"/>
              <a:buFont typeface="Arial"/>
              <a:buChar char="•"/>
            </a:pPr>
            <a:r>
              <a:rPr sz="1300" b="0">
                <a:solidFill>
                  <a:srgbClr val="009900"/>
                </a:solidFill>
                <a:latin typeface="Arial"/>
              </a:rPr>
              <a:t>repeat (for example three cylinders at each concentration) and calculate the mean</a:t>
            </a:r>
          </a:p>
          <a:p>
            <a:pPr algn="l" marL="182880" indent="-182880">
              <a:spcBef>
                <a:spcPts val="200"/>
              </a:spcBef>
              <a:spcAft>
                <a:spcPts val="0"/>
              </a:spcAft>
              <a:buClr>
                <a:srgbClr val="009900"/>
              </a:buClr>
              <a:buSzPct val="100000"/>
              <a:buFont typeface="Arial"/>
              <a:buChar char="•"/>
            </a:pPr>
            <a:r>
              <a:rPr sz="1300" b="0">
                <a:solidFill>
                  <a:srgbClr val="009900"/>
                </a:solidFill>
                <a:latin typeface="Arial"/>
              </a:rPr>
              <a:t>plot percentage change in mass against concentration and draw a line of best fit</a:t>
            </a:r>
          </a:p>
          <a:p>
            <a:pPr algn="l" marL="182880" indent="-182880">
              <a:spcBef>
                <a:spcPts val="200"/>
              </a:spcBef>
              <a:spcAft>
                <a:spcPts val="0"/>
              </a:spcAft>
              <a:buClr>
                <a:srgbClr val="009900"/>
              </a:buClr>
              <a:buSzPct val="100000"/>
              <a:buFont typeface="Arial"/>
              <a:buChar char="•"/>
            </a:pPr>
            <a:r>
              <a:rPr sz="1300" b="0">
                <a:solidFill>
                  <a:srgbClr val="009900"/>
                </a:solidFill>
                <a:latin typeface="Arial"/>
              </a:rPr>
              <a:t>where the line crosses 0 % there is no change in mass / no net movement of water: read off that concentration</a:t>
            </a:r>
          </a:p>
          <a:p>
            <a:pPr algn="l" marL="182880" indent="-182880">
              <a:spcBef>
                <a:spcPts val="200"/>
              </a:spcBef>
              <a:spcAft>
                <a:spcPts val="0"/>
              </a:spcAft>
              <a:buClr>
                <a:srgbClr val="009900"/>
              </a:buClr>
              <a:buSzPct val="100000"/>
              <a:buFont typeface="Arial"/>
              <a:buChar char="•"/>
            </a:pPr>
            <a:r>
              <a:rPr sz="1300" b="0">
                <a:solidFill>
                  <a:srgbClr val="009900"/>
                </a:solidFill>
                <a:latin typeface="Arial"/>
              </a:rPr>
              <a:t>control variables: the same potato, the same size of cylinder, the same volume, the same time, the same temperature</a:t>
            </a:r>
          </a:p>
          <a:p>
            <a:pPr algn="l" marL="182880" indent="-182880">
              <a:spcBef>
                <a:spcPts val="200"/>
              </a:spcBef>
              <a:spcAft>
                <a:spcPts val="0"/>
              </a:spcAft>
              <a:buClr>
                <a:srgbClr val="009900"/>
              </a:buClr>
              <a:buSzPct val="100000"/>
              <a:buFont typeface="Arial"/>
              <a:buChar char="•"/>
            </a:pPr>
            <a:r>
              <a:rPr sz="1300" b="0">
                <a:solidFill>
                  <a:srgbClr val="009900"/>
                </a:solidFill>
                <a:latin typeface="Arial"/>
              </a:rPr>
              <a:t>safety: cut away from the fingers, onto a tile</a:t>
            </a:r>
          </a:p>
          <a:p>
            <a:pPr algn="l">
              <a:spcBef>
                <a:spcPts val="900"/>
              </a:spcBef>
              <a:spcAft>
                <a:spcPts val="0"/>
              </a:spcAft>
            </a:pPr>
            <a:r>
              <a:rPr sz="1400" b="1">
                <a:solidFill>
                  <a:srgbClr val="000000"/>
                </a:solidFill>
                <a:latin typeface="Arial"/>
              </a:rPr>
              <a:t>Model answer (Level 3)</a:t>
            </a:r>
          </a:p>
          <a:p>
            <a:pPr algn="l">
              <a:spcBef>
                <a:spcPts val="200"/>
              </a:spcBef>
              <a:spcAft>
                <a:spcPts val="0"/>
              </a:spcAft>
            </a:pPr>
            <a:r>
              <a:rPr sz="1300" b="1">
                <a:solidFill>
                  <a:srgbClr val="009900"/>
                </a:solidFill>
                <a:latin typeface="Arial"/>
              </a:rPr>
              <a:t>Use a cork borer to cut potato cylinders of the same diameter, and trim them all to 3 cm with a scalpel on a tile. Put 10 cm³ of sugar solution into each of six labelled boiling tubes: 0.0, 0.2, 0.4, 0.6, 0.8 and 1.0 mol/dm³. Blot each cylinder and find its starting mass on a balance. Put one cylinder in each tube and leave them all overnight at the same temperature. Take them out, blot them in the same way and find the final masses. Use the same potato for every cylinder. Calculate the percentage change in mass for each one. Do three cylinders at each concentration and find the mean. Plot the mean percentage change against the concentration and draw a line of best fit. The concentration where the line crosses 0 % is where there is no change in mass.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Custom</PresentationFormat>
  <Paragraphs>0</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B1 L9 Osmosis</dc:title>
  <dc:subject>AQA GCSE Biology B1 Cell biology</dc:subject>
  <dc:creator>sciencegcse.co.uk</dc:creator>
  <cp:keywords/>
  <dc:description/>
  <cp:lastModifiedBy>sciencegcse.co.uk</cp:lastModifiedBy>
  <cp:revision>1</cp:revision>
  <dcterms:created xsi:type="dcterms:W3CDTF">2026-10-20T03:08:53Z</dcterms:created>
  <dcterms:modified xsi:type="dcterms:W3CDTF">2026-10-20T03:08:53Z</dcterms:modified>
  <cp:category/>
</cp:coreProperties>
</file>